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Black"/>
      <p:bold r:id="rId14"/>
      <p:boldItalic r:id="rId15"/>
    </p:embeddedFont>
    <p:embeddedFont>
      <p:font typeface="Roboto Thin"/>
      <p:regular r:id="rId16"/>
      <p:bold r:id="rId17"/>
      <p:italic r:id="rId18"/>
      <p:boldItalic r:id="rId19"/>
    </p:embeddedFont>
    <p:embeddedFont>
      <p:font typeface="Roboto Light"/>
      <p:regular r:id="rId20"/>
      <p:bold r:id="rId21"/>
      <p:italic r:id="rId22"/>
      <p:boldItalic r:id="rId23"/>
    </p:embeddedFon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Didact Gothic"/>
      <p:regular r:id="rId40"/>
    </p:embeddedFont>
    <p:embeddedFont>
      <p:font typeface="Spectral"/>
      <p:regular r:id="rId41"/>
      <p:bold r:id="rId42"/>
      <p:italic r:id="rId43"/>
      <p:boldItalic r:id="rId44"/>
    </p:embeddedFont>
    <p:embeddedFont>
      <p:font typeface="Bree Serif"/>
      <p:regular r:id="rId45"/>
    </p:embeddedFont>
    <p:embeddedFont>
      <p:font typeface="Merriweather"/>
      <p:regular r:id="rId46"/>
      <p:bold r:id="rId47"/>
      <p:italic r:id="rId48"/>
      <p:boldItalic r:id="rId49"/>
    </p:embeddedFont>
    <p:embeddedFont>
      <p:font typeface="Comfortaa"/>
      <p:regular r:id="rId50"/>
      <p:bold r:id="rId51"/>
    </p:embeddedFont>
    <p:embeddedFont>
      <p:font typeface="Roboto Mono Regular"/>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idactGothic-regular.fntdata"/><Relationship Id="rId42" Type="http://schemas.openxmlformats.org/officeDocument/2006/relationships/font" Target="fonts/Spectral-bold.fntdata"/><Relationship Id="rId41" Type="http://schemas.openxmlformats.org/officeDocument/2006/relationships/font" Target="fonts/Spectral-regular.fntdata"/><Relationship Id="rId44" Type="http://schemas.openxmlformats.org/officeDocument/2006/relationships/font" Target="fonts/Spectral-boldItalic.fntdata"/><Relationship Id="rId43" Type="http://schemas.openxmlformats.org/officeDocument/2006/relationships/font" Target="fonts/Spectral-italic.fntdata"/><Relationship Id="rId46" Type="http://schemas.openxmlformats.org/officeDocument/2006/relationships/font" Target="fonts/Merriweather-regular.fntdata"/><Relationship Id="rId45" Type="http://schemas.openxmlformats.org/officeDocument/2006/relationships/font" Target="fonts/BreeSerif-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33" Type="http://schemas.openxmlformats.org/officeDocument/2006/relationships/font" Target="fonts/Montserrat-bold.fntdata"/><Relationship Id="rId32" Type="http://schemas.openxmlformats.org/officeDocument/2006/relationships/font" Target="fonts/Montserrat-regular.fntdata"/><Relationship Id="rId35" Type="http://schemas.openxmlformats.org/officeDocument/2006/relationships/font" Target="fonts/Montserrat-boldItalic.fntdata"/><Relationship Id="rId34" Type="http://schemas.openxmlformats.org/officeDocument/2006/relationships/font" Target="fonts/Montserrat-italic.fntdata"/><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font" Target="fonts/RobotoLight-regular.fntdata"/><Relationship Id="rId22" Type="http://schemas.openxmlformats.org/officeDocument/2006/relationships/font" Target="fonts/RobotoLight-italic.fntdata"/><Relationship Id="rId21" Type="http://schemas.openxmlformats.org/officeDocument/2006/relationships/font" Target="fonts/RobotoLight-bold.fntdata"/><Relationship Id="rId24" Type="http://schemas.openxmlformats.org/officeDocument/2006/relationships/font" Target="fonts/Roboto-regular.fntdata"/><Relationship Id="rId23" Type="http://schemas.openxmlformats.org/officeDocument/2006/relationships/font" Target="fonts/RobotoLight-boldItalic.fntdata"/><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29" Type="http://schemas.openxmlformats.org/officeDocument/2006/relationships/font" Target="fonts/PlayfairDisplay-bold.fntdata"/><Relationship Id="rId51" Type="http://schemas.openxmlformats.org/officeDocument/2006/relationships/font" Target="fonts/Comfortaa-bold.fntdata"/><Relationship Id="rId50" Type="http://schemas.openxmlformats.org/officeDocument/2006/relationships/font" Target="fonts/Comfortaa-regular.fntdata"/><Relationship Id="rId53" Type="http://schemas.openxmlformats.org/officeDocument/2006/relationships/font" Target="fonts/RobotoMonoRegular-bold.fntdata"/><Relationship Id="rId52" Type="http://schemas.openxmlformats.org/officeDocument/2006/relationships/font" Target="fonts/RobotoMonoRegular-regular.fntdata"/><Relationship Id="rId11" Type="http://schemas.openxmlformats.org/officeDocument/2006/relationships/slide" Target="slides/slide6.xml"/><Relationship Id="rId55" Type="http://schemas.openxmlformats.org/officeDocument/2006/relationships/font" Target="fonts/RobotoMonoRegular-boldItalic.fntdata"/><Relationship Id="rId10" Type="http://schemas.openxmlformats.org/officeDocument/2006/relationships/slide" Target="slides/slide5.xml"/><Relationship Id="rId54" Type="http://schemas.openxmlformats.org/officeDocument/2006/relationships/font" Target="fonts/RobotoMonoRegula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lack-boldItalic.fntdata"/><Relationship Id="rId14" Type="http://schemas.openxmlformats.org/officeDocument/2006/relationships/font" Target="fonts/RobotoBlack-bold.fntdata"/><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337f75f0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337f75f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337f75f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337f75f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e264497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e264497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3e264497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3e264497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e2644977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3e264497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3e2644977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3e2644977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9"/>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9"/>
          <p:cNvGrpSpPr/>
          <p:nvPr/>
        </p:nvGrpSpPr>
        <p:grpSpPr>
          <a:xfrm>
            <a:off x="0" y="490"/>
            <a:ext cx="5153705" cy="5134399"/>
            <a:chOff x="0" y="75"/>
            <a:chExt cx="5153705" cy="5152950"/>
          </a:xfrm>
        </p:grpSpPr>
        <p:sp>
          <p:nvSpPr>
            <p:cNvPr id="104" name="Google Shape;104;p1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09" name="Google Shape;109;p19"/>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grpSp>
        <p:nvGrpSpPr>
          <p:cNvPr id="112" name="Google Shape;112;p20"/>
          <p:cNvGrpSpPr/>
          <p:nvPr/>
        </p:nvGrpSpPr>
        <p:grpSpPr>
          <a:xfrm>
            <a:off x="4406400" y="0"/>
            <a:ext cx="4737600" cy="5143065"/>
            <a:chOff x="4406400" y="0"/>
            <a:chExt cx="4737600" cy="5143065"/>
          </a:xfrm>
        </p:grpSpPr>
        <p:sp>
          <p:nvSpPr>
            <p:cNvPr id="113" name="Google Shape;113;p2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grpSp>
        <p:nvGrpSpPr>
          <p:cNvPr id="134" name="Google Shape;134;p21"/>
          <p:cNvGrpSpPr/>
          <p:nvPr/>
        </p:nvGrpSpPr>
        <p:grpSpPr>
          <a:xfrm>
            <a:off x="0" y="381001"/>
            <a:ext cx="1037850" cy="1016287"/>
            <a:chOff x="0" y="381001"/>
            <a:chExt cx="1037850" cy="1016287"/>
          </a:xfrm>
        </p:grpSpPr>
        <p:sp>
          <p:nvSpPr>
            <p:cNvPr id="135" name="Google Shape;135;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grpSp>
        <p:nvGrpSpPr>
          <p:cNvPr id="141" name="Google Shape;141;p22"/>
          <p:cNvGrpSpPr/>
          <p:nvPr/>
        </p:nvGrpSpPr>
        <p:grpSpPr>
          <a:xfrm>
            <a:off x="0" y="381001"/>
            <a:ext cx="1037850" cy="1016287"/>
            <a:chOff x="0" y="381001"/>
            <a:chExt cx="1037850" cy="1016287"/>
          </a:xfrm>
        </p:grpSpPr>
        <p:sp>
          <p:nvSpPr>
            <p:cNvPr id="142" name="Google Shape;142;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2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8" name="Shape 148"/>
        <p:cNvGrpSpPr/>
        <p:nvPr/>
      </p:nvGrpSpPr>
      <p:grpSpPr>
        <a:xfrm>
          <a:off x="0" y="0"/>
          <a:ext cx="0" cy="0"/>
          <a:chOff x="0" y="0"/>
          <a:chExt cx="0" cy="0"/>
        </a:xfrm>
      </p:grpSpPr>
      <p:grpSp>
        <p:nvGrpSpPr>
          <p:cNvPr id="149" name="Google Shape;149;p23"/>
          <p:cNvGrpSpPr/>
          <p:nvPr/>
        </p:nvGrpSpPr>
        <p:grpSpPr>
          <a:xfrm>
            <a:off x="0" y="381001"/>
            <a:ext cx="1037850" cy="1016287"/>
            <a:chOff x="0" y="381001"/>
            <a:chExt cx="1037850" cy="1016287"/>
          </a:xfrm>
        </p:grpSpPr>
        <p:sp>
          <p:nvSpPr>
            <p:cNvPr id="150" name="Google Shape;150;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4" name="Shape 154"/>
        <p:cNvGrpSpPr/>
        <p:nvPr/>
      </p:nvGrpSpPr>
      <p:grpSpPr>
        <a:xfrm>
          <a:off x="0" y="0"/>
          <a:ext cx="0" cy="0"/>
          <a:chOff x="0" y="0"/>
          <a:chExt cx="0" cy="0"/>
        </a:xfrm>
      </p:grpSpPr>
      <p:grpSp>
        <p:nvGrpSpPr>
          <p:cNvPr id="155" name="Google Shape;155;p24"/>
          <p:cNvGrpSpPr/>
          <p:nvPr/>
        </p:nvGrpSpPr>
        <p:grpSpPr>
          <a:xfrm>
            <a:off x="0" y="381001"/>
            <a:ext cx="1037850" cy="1016287"/>
            <a:chOff x="0" y="381001"/>
            <a:chExt cx="1037850" cy="1016287"/>
          </a:xfrm>
        </p:grpSpPr>
        <p:sp>
          <p:nvSpPr>
            <p:cNvPr id="156" name="Google Shape;156;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4"/>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4"/>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60" name="Google Shape;16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1" name="Shape 161"/>
        <p:cNvGrpSpPr/>
        <p:nvPr/>
      </p:nvGrpSpPr>
      <p:grpSpPr>
        <a:xfrm>
          <a:off x="0" y="0"/>
          <a:ext cx="0" cy="0"/>
          <a:chOff x="0" y="0"/>
          <a:chExt cx="0" cy="0"/>
        </a:xfrm>
      </p:grpSpPr>
      <p:grpSp>
        <p:nvGrpSpPr>
          <p:cNvPr id="162" name="Google Shape;162;p25"/>
          <p:cNvGrpSpPr/>
          <p:nvPr/>
        </p:nvGrpSpPr>
        <p:grpSpPr>
          <a:xfrm>
            <a:off x="4406400" y="0"/>
            <a:ext cx="4737600" cy="5143500"/>
            <a:chOff x="4406400" y="0"/>
            <a:chExt cx="4737600" cy="5143500"/>
          </a:xfrm>
        </p:grpSpPr>
        <p:sp>
          <p:nvSpPr>
            <p:cNvPr id="163" name="Google Shape;163;p25"/>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grpSp>
        <p:nvGrpSpPr>
          <p:cNvPr id="184" name="Google Shape;184;p26"/>
          <p:cNvGrpSpPr/>
          <p:nvPr/>
        </p:nvGrpSpPr>
        <p:grpSpPr>
          <a:xfrm>
            <a:off x="0" y="381001"/>
            <a:ext cx="1037850" cy="1016287"/>
            <a:chOff x="0" y="381001"/>
            <a:chExt cx="1037850" cy="1016287"/>
          </a:xfrm>
        </p:grpSpPr>
        <p:sp>
          <p:nvSpPr>
            <p:cNvPr id="185" name="Google Shape;185;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6"/>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26"/>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9" name="Google Shape;189;p26"/>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90" name="Google Shape;19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1" name="Shape 191"/>
        <p:cNvGrpSpPr/>
        <p:nvPr/>
      </p:nvGrpSpPr>
      <p:grpSpPr>
        <a:xfrm>
          <a:off x="0" y="0"/>
          <a:ext cx="0" cy="0"/>
          <a:chOff x="0" y="0"/>
          <a:chExt cx="0" cy="0"/>
        </a:xfrm>
      </p:grpSpPr>
      <p:grpSp>
        <p:nvGrpSpPr>
          <p:cNvPr id="192" name="Google Shape;192;p27"/>
          <p:cNvGrpSpPr/>
          <p:nvPr/>
        </p:nvGrpSpPr>
        <p:grpSpPr>
          <a:xfrm>
            <a:off x="0" y="4128572"/>
            <a:ext cx="698925" cy="684657"/>
            <a:chOff x="0" y="3785672"/>
            <a:chExt cx="698925" cy="684657"/>
          </a:xfrm>
        </p:grpSpPr>
        <p:sp>
          <p:nvSpPr>
            <p:cNvPr id="193" name="Google Shape;193;p27"/>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7"/>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7" name="Shape 197"/>
        <p:cNvGrpSpPr/>
        <p:nvPr/>
      </p:nvGrpSpPr>
      <p:grpSpPr>
        <a:xfrm>
          <a:off x="0" y="0"/>
          <a:ext cx="0" cy="0"/>
          <a:chOff x="0" y="0"/>
          <a:chExt cx="0" cy="0"/>
        </a:xfrm>
      </p:grpSpPr>
      <p:grpSp>
        <p:nvGrpSpPr>
          <p:cNvPr id="198" name="Google Shape;198;p28"/>
          <p:cNvGrpSpPr/>
          <p:nvPr/>
        </p:nvGrpSpPr>
        <p:grpSpPr>
          <a:xfrm>
            <a:off x="4406400" y="0"/>
            <a:ext cx="4737600" cy="5143065"/>
            <a:chOff x="4406400" y="0"/>
            <a:chExt cx="4737600" cy="5143065"/>
          </a:xfrm>
        </p:grpSpPr>
        <p:sp>
          <p:nvSpPr>
            <p:cNvPr id="199" name="Google Shape;199;p28"/>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8"/>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18" name="Google Shape;218;p28"/>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19" name="Google Shape;21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9" name="Google Shape;9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00" name="Google Shape;10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0"/>
          <p:cNvPicPr preferRelativeResize="0"/>
          <p:nvPr/>
        </p:nvPicPr>
        <p:blipFill>
          <a:blip r:embed="rId3">
            <a:alphaModFix/>
          </a:blip>
          <a:stretch>
            <a:fillRect/>
          </a:stretch>
        </p:blipFill>
        <p:spPr>
          <a:xfrm>
            <a:off x="5091925" y="829838"/>
            <a:ext cx="3483825" cy="3483825"/>
          </a:xfrm>
          <a:prstGeom prst="rect">
            <a:avLst/>
          </a:prstGeom>
          <a:noFill/>
          <a:ln>
            <a:noFill/>
          </a:ln>
        </p:spPr>
      </p:pic>
      <p:pic>
        <p:nvPicPr>
          <p:cNvPr id="227" name="Google Shape;227;p30"/>
          <p:cNvPicPr preferRelativeResize="0"/>
          <p:nvPr/>
        </p:nvPicPr>
        <p:blipFill>
          <a:blip r:embed="rId4">
            <a:alphaModFix/>
          </a:blip>
          <a:stretch>
            <a:fillRect/>
          </a:stretch>
        </p:blipFill>
        <p:spPr>
          <a:xfrm>
            <a:off x="5695337" y="1433250"/>
            <a:ext cx="2277000" cy="2277000"/>
          </a:xfrm>
          <a:prstGeom prst="rect">
            <a:avLst/>
          </a:prstGeom>
          <a:noFill/>
          <a:ln>
            <a:noFill/>
          </a:ln>
        </p:spPr>
      </p:pic>
      <p:sp>
        <p:nvSpPr>
          <p:cNvPr id="228" name="Google Shape;228;p30"/>
          <p:cNvSpPr txBox="1"/>
          <p:nvPr/>
        </p:nvSpPr>
        <p:spPr>
          <a:xfrm>
            <a:off x="414625" y="829850"/>
            <a:ext cx="51369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700">
                <a:solidFill>
                  <a:srgbClr val="1EFFC1"/>
                </a:solidFill>
                <a:latin typeface="Roboto"/>
                <a:ea typeface="Roboto"/>
                <a:cs typeface="Roboto"/>
                <a:sym typeface="Roboto"/>
              </a:rPr>
              <a:t>College Enquiry Chatbot</a:t>
            </a:r>
            <a:endParaRPr b="1" sz="4700">
              <a:solidFill>
                <a:srgbClr val="1EFFC1"/>
              </a:solidFill>
              <a:latin typeface="Roboto"/>
              <a:ea typeface="Roboto"/>
              <a:cs typeface="Roboto"/>
              <a:sym typeface="Roboto"/>
            </a:endParaRPr>
          </a:p>
        </p:txBody>
      </p:sp>
      <p:sp>
        <p:nvSpPr>
          <p:cNvPr id="229" name="Google Shape;229;p30"/>
          <p:cNvSpPr txBox="1"/>
          <p:nvPr/>
        </p:nvSpPr>
        <p:spPr>
          <a:xfrm>
            <a:off x="414625" y="2593550"/>
            <a:ext cx="2814000" cy="14943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FBFBFB"/>
              </a:buClr>
              <a:buSzPts val="1700"/>
              <a:buFont typeface="Roboto Light"/>
              <a:buChar char="❖"/>
            </a:pPr>
            <a:r>
              <a:rPr lang="es" sz="1700">
                <a:solidFill>
                  <a:srgbClr val="FBFBFB"/>
                </a:solidFill>
                <a:latin typeface="Roboto Light"/>
                <a:ea typeface="Roboto Light"/>
                <a:cs typeface="Roboto Light"/>
                <a:sym typeface="Roboto Light"/>
              </a:rPr>
              <a:t>Rohan Parkar</a:t>
            </a:r>
            <a:endParaRPr sz="1700">
              <a:solidFill>
                <a:srgbClr val="FBFBFB"/>
              </a:solidFill>
              <a:latin typeface="Roboto Light"/>
              <a:ea typeface="Roboto Light"/>
              <a:cs typeface="Roboto Light"/>
              <a:sym typeface="Roboto Light"/>
            </a:endParaRPr>
          </a:p>
          <a:p>
            <a:pPr indent="-336550" lvl="0" marL="457200" rtl="0" algn="l">
              <a:lnSpc>
                <a:spcPct val="150000"/>
              </a:lnSpc>
              <a:spcBef>
                <a:spcPts val="0"/>
              </a:spcBef>
              <a:spcAft>
                <a:spcPts val="0"/>
              </a:spcAft>
              <a:buClr>
                <a:srgbClr val="FBFBFB"/>
              </a:buClr>
              <a:buSzPts val="1700"/>
              <a:buFont typeface="Roboto Light"/>
              <a:buChar char="❖"/>
            </a:pPr>
            <a:r>
              <a:rPr lang="es" sz="1700">
                <a:solidFill>
                  <a:srgbClr val="FBFBFB"/>
                </a:solidFill>
                <a:latin typeface="Roboto Light"/>
                <a:ea typeface="Roboto Light"/>
                <a:cs typeface="Roboto Light"/>
                <a:sym typeface="Roboto Light"/>
              </a:rPr>
              <a:t>keyur Mithari</a:t>
            </a:r>
            <a:endParaRPr sz="1700">
              <a:solidFill>
                <a:srgbClr val="FBFBFB"/>
              </a:solidFill>
              <a:latin typeface="Roboto Light"/>
              <a:ea typeface="Roboto Light"/>
              <a:cs typeface="Roboto Light"/>
              <a:sym typeface="Roboto Light"/>
            </a:endParaRPr>
          </a:p>
          <a:p>
            <a:pPr indent="-336550" lvl="0" marL="457200" rtl="0" algn="l">
              <a:lnSpc>
                <a:spcPct val="150000"/>
              </a:lnSpc>
              <a:spcBef>
                <a:spcPts val="0"/>
              </a:spcBef>
              <a:spcAft>
                <a:spcPts val="0"/>
              </a:spcAft>
              <a:buClr>
                <a:srgbClr val="FBFBFB"/>
              </a:buClr>
              <a:buSzPts val="1700"/>
              <a:buFont typeface="Roboto Light"/>
              <a:buChar char="❖"/>
            </a:pPr>
            <a:r>
              <a:rPr lang="es" sz="1700">
                <a:solidFill>
                  <a:srgbClr val="FBFBFB"/>
                </a:solidFill>
                <a:latin typeface="Roboto Light"/>
                <a:ea typeface="Roboto Light"/>
                <a:cs typeface="Roboto Light"/>
                <a:sym typeface="Roboto Light"/>
              </a:rPr>
              <a:t>Jitesh Nambiar</a:t>
            </a:r>
            <a:endParaRPr sz="1700">
              <a:solidFill>
                <a:srgbClr val="FBFBFB"/>
              </a:solidFill>
              <a:latin typeface="Roboto Light"/>
              <a:ea typeface="Roboto Light"/>
              <a:cs typeface="Roboto Light"/>
              <a:sym typeface="Roboto Light"/>
            </a:endParaRPr>
          </a:p>
          <a:p>
            <a:pPr indent="-336550" lvl="0" marL="457200" rtl="0" algn="l">
              <a:lnSpc>
                <a:spcPct val="150000"/>
              </a:lnSpc>
              <a:spcBef>
                <a:spcPts val="0"/>
              </a:spcBef>
              <a:spcAft>
                <a:spcPts val="0"/>
              </a:spcAft>
              <a:buClr>
                <a:srgbClr val="FBFBFB"/>
              </a:buClr>
              <a:buSzPts val="1700"/>
              <a:buFont typeface="Roboto Light"/>
              <a:buChar char="❖"/>
            </a:pPr>
            <a:r>
              <a:rPr lang="es" sz="1700">
                <a:solidFill>
                  <a:srgbClr val="FBFBFB"/>
                </a:solidFill>
                <a:latin typeface="Roboto Light"/>
                <a:ea typeface="Roboto Light"/>
                <a:cs typeface="Roboto Light"/>
                <a:sym typeface="Roboto Light"/>
              </a:rPr>
              <a:t>Yash Payare </a:t>
            </a:r>
            <a:endParaRPr sz="1700">
              <a:solidFill>
                <a:srgbClr val="FBFBFB"/>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ctrTitle"/>
          </p:nvPr>
        </p:nvSpPr>
        <p:spPr>
          <a:xfrm>
            <a:off x="311700" y="4071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Abstract</a:t>
            </a:r>
            <a:endParaRPr/>
          </a:p>
        </p:txBody>
      </p:sp>
      <p:cxnSp>
        <p:nvCxnSpPr>
          <p:cNvPr id="235" name="Google Shape;235;p31"/>
          <p:cNvCxnSpPr/>
          <p:nvPr/>
        </p:nvCxnSpPr>
        <p:spPr>
          <a:xfrm>
            <a:off x="311700" y="1013725"/>
            <a:ext cx="8520600" cy="0"/>
          </a:xfrm>
          <a:prstGeom prst="straightConnector1">
            <a:avLst/>
          </a:prstGeom>
          <a:noFill/>
          <a:ln cap="flat" cmpd="sng" w="9525">
            <a:solidFill>
              <a:srgbClr val="48FFD5"/>
            </a:solidFill>
            <a:prstDash val="solid"/>
            <a:round/>
            <a:headEnd len="med" w="med" type="none"/>
            <a:tailEnd len="med" w="med" type="none"/>
          </a:ln>
        </p:spPr>
      </p:cxnSp>
      <p:sp>
        <p:nvSpPr>
          <p:cNvPr id="236" name="Google Shape;236;p31"/>
          <p:cNvSpPr txBox="1"/>
          <p:nvPr/>
        </p:nvSpPr>
        <p:spPr>
          <a:xfrm>
            <a:off x="582450" y="1325775"/>
            <a:ext cx="7979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1500">
                <a:solidFill>
                  <a:srgbClr val="F6F6F6"/>
                </a:solidFill>
              </a:rPr>
              <a:t>Students have to visit colleges to get various information like College fees, Term Schedule, </a:t>
            </a:r>
            <a:r>
              <a:rPr lang="es" sz="1500">
                <a:solidFill>
                  <a:srgbClr val="F6F6F6"/>
                </a:solidFill>
                <a:latin typeface="Roboto Light"/>
                <a:ea typeface="Roboto Light"/>
                <a:cs typeface="Roboto Light"/>
                <a:sym typeface="Roboto Light"/>
              </a:rPr>
              <a:t>academic calendar, </a:t>
            </a:r>
            <a:r>
              <a:rPr lang="es" sz="1500">
                <a:solidFill>
                  <a:srgbClr val="F6F6F6"/>
                </a:solidFill>
              </a:rPr>
              <a:t>etc.This process is very tedious and time consuming, also it requires manpower in providing required information to visitors. A chatbot is the best tool which provides quick way to interact with the users. It is very helpful to the users as it allows to enter questions in natural language and desired information is obtained easily to the user. The project deals with user’s request in form of question-based message and processes it to deliver a desired response in form of message. It avoids the process of visiting colleges and gathering related information as per the needs, as it is time consuming. The project uses the concept of  Natural Language processing (NLP) in Artificial Intelligence (AI). PHP Language is utilized for the development of Chatbot. User can ask College-related questions, then the query is applied as an input to algorithm, which processes the message and displays the corresponding response to the user.</a:t>
            </a:r>
            <a:endParaRPr sz="1500">
              <a:solidFill>
                <a:srgbClr val="F6F6F6"/>
              </a:solidFill>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ctrTitle"/>
          </p:nvPr>
        </p:nvSpPr>
        <p:spPr>
          <a:xfrm>
            <a:off x="311700" y="4071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Objectives</a:t>
            </a:r>
            <a:endParaRPr/>
          </a:p>
        </p:txBody>
      </p:sp>
      <p:cxnSp>
        <p:nvCxnSpPr>
          <p:cNvPr id="242" name="Google Shape;242;p32"/>
          <p:cNvCxnSpPr/>
          <p:nvPr/>
        </p:nvCxnSpPr>
        <p:spPr>
          <a:xfrm>
            <a:off x="311700" y="1013725"/>
            <a:ext cx="8520600" cy="0"/>
          </a:xfrm>
          <a:prstGeom prst="straightConnector1">
            <a:avLst/>
          </a:prstGeom>
          <a:noFill/>
          <a:ln cap="flat" cmpd="sng" w="9525">
            <a:solidFill>
              <a:srgbClr val="48FFD5"/>
            </a:solidFill>
            <a:prstDash val="solid"/>
            <a:round/>
            <a:headEnd len="med" w="med" type="none"/>
            <a:tailEnd len="med" w="med" type="none"/>
          </a:ln>
        </p:spPr>
      </p:cxnSp>
      <p:sp>
        <p:nvSpPr>
          <p:cNvPr id="243" name="Google Shape;243;p32"/>
          <p:cNvSpPr txBox="1"/>
          <p:nvPr/>
        </p:nvSpPr>
        <p:spPr>
          <a:xfrm>
            <a:off x="784950" y="1304725"/>
            <a:ext cx="7574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6F6F6"/>
                </a:solidFill>
                <a:latin typeface="Roboto Light"/>
                <a:ea typeface="Roboto Light"/>
                <a:cs typeface="Roboto Light"/>
                <a:sym typeface="Roboto Light"/>
              </a:rPr>
              <a:t>To create an interactive Chatbot using Natural Language Processing (NLP) in Artificial Intelligence (AI).</a:t>
            </a:r>
            <a:endParaRPr sz="1800">
              <a:solidFill>
                <a:srgbClr val="333333"/>
              </a:solidFill>
              <a:highlight>
                <a:srgbClr val="FFFFFF"/>
              </a:highlight>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p:txBody>
      </p:sp>
      <p:sp>
        <p:nvSpPr>
          <p:cNvPr id="244" name="Google Shape;244;p32"/>
          <p:cNvSpPr txBox="1"/>
          <p:nvPr/>
        </p:nvSpPr>
        <p:spPr>
          <a:xfrm>
            <a:off x="784950" y="2115025"/>
            <a:ext cx="68988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6F6F6"/>
                </a:solidFill>
                <a:latin typeface="Roboto Light"/>
                <a:ea typeface="Roboto Light"/>
                <a:cs typeface="Roboto Light"/>
                <a:sym typeface="Roboto Light"/>
              </a:rPr>
              <a:t>To assist the students regarding college academic calendar , college fees, college time table, etc.  </a:t>
            </a:r>
            <a:endParaRPr sz="1800">
              <a:solidFill>
                <a:srgbClr val="F6F6F6"/>
              </a:solidFill>
              <a:latin typeface="Roboto Light"/>
              <a:ea typeface="Roboto Light"/>
              <a:cs typeface="Roboto Light"/>
              <a:sym typeface="Roboto Light"/>
            </a:endParaRPr>
          </a:p>
        </p:txBody>
      </p:sp>
      <p:sp>
        <p:nvSpPr>
          <p:cNvPr id="245" name="Google Shape;245;p32"/>
          <p:cNvSpPr txBox="1"/>
          <p:nvPr/>
        </p:nvSpPr>
        <p:spPr>
          <a:xfrm>
            <a:off x="784950" y="3055800"/>
            <a:ext cx="69699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6F6F6"/>
                </a:solidFill>
                <a:latin typeface="Roboto Light"/>
                <a:ea typeface="Roboto Light"/>
                <a:cs typeface="Roboto Light"/>
                <a:sym typeface="Roboto Light"/>
              </a:rPr>
              <a:t>To give students information about ongoing events and activities in college.</a:t>
            </a:r>
            <a:endParaRPr sz="1800">
              <a:solidFill>
                <a:srgbClr val="F6F6F6"/>
              </a:solidFill>
              <a:latin typeface="Roboto Light"/>
              <a:ea typeface="Roboto Light"/>
              <a:cs typeface="Roboto Light"/>
              <a:sym typeface="Roboto Light"/>
            </a:endParaRPr>
          </a:p>
        </p:txBody>
      </p:sp>
      <p:pic>
        <p:nvPicPr>
          <p:cNvPr id="246" name="Google Shape;246;p32"/>
          <p:cNvPicPr preferRelativeResize="0"/>
          <p:nvPr/>
        </p:nvPicPr>
        <p:blipFill>
          <a:blip r:embed="rId3">
            <a:alphaModFix/>
          </a:blip>
          <a:stretch>
            <a:fillRect/>
          </a:stretch>
        </p:blipFill>
        <p:spPr>
          <a:xfrm>
            <a:off x="420200" y="1413488"/>
            <a:ext cx="278825" cy="278825"/>
          </a:xfrm>
          <a:prstGeom prst="rect">
            <a:avLst/>
          </a:prstGeom>
          <a:noFill/>
          <a:ln>
            <a:noFill/>
          </a:ln>
        </p:spPr>
      </p:pic>
      <p:pic>
        <p:nvPicPr>
          <p:cNvPr id="247" name="Google Shape;247;p32"/>
          <p:cNvPicPr preferRelativeResize="0"/>
          <p:nvPr/>
        </p:nvPicPr>
        <p:blipFill>
          <a:blip r:embed="rId3">
            <a:alphaModFix/>
          </a:blip>
          <a:stretch>
            <a:fillRect/>
          </a:stretch>
        </p:blipFill>
        <p:spPr>
          <a:xfrm>
            <a:off x="420200" y="2239375"/>
            <a:ext cx="278825" cy="278825"/>
          </a:xfrm>
          <a:prstGeom prst="rect">
            <a:avLst/>
          </a:prstGeom>
          <a:noFill/>
          <a:ln>
            <a:noFill/>
          </a:ln>
        </p:spPr>
      </p:pic>
      <p:pic>
        <p:nvPicPr>
          <p:cNvPr id="248" name="Google Shape;248;p32"/>
          <p:cNvPicPr preferRelativeResize="0"/>
          <p:nvPr/>
        </p:nvPicPr>
        <p:blipFill>
          <a:blip r:embed="rId3">
            <a:alphaModFix/>
          </a:blip>
          <a:stretch>
            <a:fillRect/>
          </a:stretch>
        </p:blipFill>
        <p:spPr>
          <a:xfrm>
            <a:off x="420200" y="3163612"/>
            <a:ext cx="278825" cy="278825"/>
          </a:xfrm>
          <a:prstGeom prst="rect">
            <a:avLst/>
          </a:prstGeom>
          <a:noFill/>
          <a:ln>
            <a:noFill/>
          </a:ln>
        </p:spPr>
      </p:pic>
      <p:sp>
        <p:nvSpPr>
          <p:cNvPr id="249" name="Google Shape;249;p32"/>
          <p:cNvSpPr txBox="1"/>
          <p:nvPr/>
        </p:nvSpPr>
        <p:spPr>
          <a:xfrm>
            <a:off x="784950" y="3961900"/>
            <a:ext cx="5818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6F6F6"/>
                </a:solidFill>
                <a:latin typeface="Roboto Light"/>
                <a:ea typeface="Roboto Light"/>
                <a:cs typeface="Roboto Light"/>
                <a:sym typeface="Roboto Light"/>
              </a:rPr>
              <a:t>To provide 24/7 assistance for students queries. </a:t>
            </a:r>
            <a:endParaRPr sz="1800">
              <a:solidFill>
                <a:srgbClr val="F6F6F6"/>
              </a:solidFill>
              <a:latin typeface="Roboto Light"/>
              <a:ea typeface="Roboto Light"/>
              <a:cs typeface="Roboto Light"/>
              <a:sym typeface="Roboto Light"/>
            </a:endParaRPr>
          </a:p>
        </p:txBody>
      </p:sp>
      <p:pic>
        <p:nvPicPr>
          <p:cNvPr id="250" name="Google Shape;250;p32"/>
          <p:cNvPicPr preferRelativeResize="0"/>
          <p:nvPr/>
        </p:nvPicPr>
        <p:blipFill>
          <a:blip r:embed="rId3">
            <a:alphaModFix/>
          </a:blip>
          <a:stretch>
            <a:fillRect/>
          </a:stretch>
        </p:blipFill>
        <p:spPr>
          <a:xfrm>
            <a:off x="420200" y="4087838"/>
            <a:ext cx="278825" cy="27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ctrTitle"/>
          </p:nvPr>
        </p:nvSpPr>
        <p:spPr>
          <a:xfrm>
            <a:off x="311700" y="4071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Benefits for society</a:t>
            </a:r>
            <a:endParaRPr/>
          </a:p>
        </p:txBody>
      </p:sp>
      <p:cxnSp>
        <p:nvCxnSpPr>
          <p:cNvPr id="256" name="Google Shape;256;p33"/>
          <p:cNvCxnSpPr/>
          <p:nvPr/>
        </p:nvCxnSpPr>
        <p:spPr>
          <a:xfrm>
            <a:off x="311700" y="1013725"/>
            <a:ext cx="8520600" cy="0"/>
          </a:xfrm>
          <a:prstGeom prst="straightConnector1">
            <a:avLst/>
          </a:prstGeom>
          <a:noFill/>
          <a:ln cap="flat" cmpd="sng" w="9525">
            <a:solidFill>
              <a:srgbClr val="48FFD5"/>
            </a:solidFill>
            <a:prstDash val="solid"/>
            <a:round/>
            <a:headEnd len="med" w="med" type="none"/>
            <a:tailEnd len="med" w="med" type="none"/>
          </a:ln>
        </p:spPr>
      </p:cxnSp>
      <p:sp>
        <p:nvSpPr>
          <p:cNvPr id="257" name="Google Shape;257;p33"/>
          <p:cNvSpPr txBox="1"/>
          <p:nvPr/>
        </p:nvSpPr>
        <p:spPr>
          <a:xfrm>
            <a:off x="871050" y="1013725"/>
            <a:ext cx="7401900" cy="10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500">
                <a:solidFill>
                  <a:srgbClr val="F6F6F6"/>
                </a:solidFill>
              </a:rPr>
              <a:t>Chatbots will continue to operate every day throughout the year without requiring to take a break thus requiring less manpower.</a:t>
            </a:r>
            <a:endParaRPr sz="1500">
              <a:solidFill>
                <a:srgbClr val="F6F6F6"/>
              </a:solidFill>
            </a:endParaRPr>
          </a:p>
          <a:p>
            <a:pPr indent="0" lvl="0" marL="0" rtl="0" algn="l">
              <a:spcBef>
                <a:spcPts val="1200"/>
              </a:spcBef>
              <a:spcAft>
                <a:spcPts val="0"/>
              </a:spcAft>
              <a:buNone/>
            </a:pPr>
            <a:r>
              <a:t/>
            </a:r>
            <a:endParaRPr sz="1500">
              <a:solidFill>
                <a:srgbClr val="F6F6F6"/>
              </a:solidFill>
              <a:latin typeface="Roboto Light"/>
              <a:ea typeface="Roboto Light"/>
              <a:cs typeface="Roboto Light"/>
              <a:sym typeface="Roboto Light"/>
            </a:endParaRPr>
          </a:p>
        </p:txBody>
      </p:sp>
      <p:sp>
        <p:nvSpPr>
          <p:cNvPr id="258" name="Google Shape;258;p33"/>
          <p:cNvSpPr txBox="1"/>
          <p:nvPr/>
        </p:nvSpPr>
        <p:spPr>
          <a:xfrm>
            <a:off x="871050" y="1880775"/>
            <a:ext cx="7401900" cy="8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500">
                <a:solidFill>
                  <a:srgbClr val="F6F6F6"/>
                </a:solidFill>
              </a:rPr>
              <a:t>Chatbots on the other hand can simultaneously have conversations with thousands of people at anytime of the day.</a:t>
            </a:r>
            <a:endParaRPr sz="1500">
              <a:solidFill>
                <a:srgbClr val="F6F6F6"/>
              </a:solidFill>
            </a:endParaRPr>
          </a:p>
          <a:p>
            <a:pPr indent="0" lvl="0" marL="0" rtl="0" algn="l">
              <a:spcBef>
                <a:spcPts val="1200"/>
              </a:spcBef>
              <a:spcAft>
                <a:spcPts val="0"/>
              </a:spcAft>
              <a:buNone/>
            </a:pPr>
            <a:r>
              <a:t/>
            </a:r>
            <a:endParaRPr sz="1500">
              <a:solidFill>
                <a:srgbClr val="F6F6F6"/>
              </a:solidFill>
              <a:latin typeface="Roboto Light"/>
              <a:ea typeface="Roboto Light"/>
              <a:cs typeface="Roboto Light"/>
              <a:sym typeface="Roboto Light"/>
            </a:endParaRPr>
          </a:p>
        </p:txBody>
      </p:sp>
      <p:sp>
        <p:nvSpPr>
          <p:cNvPr id="259" name="Google Shape;259;p33"/>
          <p:cNvSpPr txBox="1"/>
          <p:nvPr/>
        </p:nvSpPr>
        <p:spPr>
          <a:xfrm>
            <a:off x="871050" y="2767575"/>
            <a:ext cx="7401900" cy="7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500">
                <a:solidFill>
                  <a:srgbClr val="F6F6F6"/>
                </a:solidFill>
              </a:rPr>
              <a:t>Humans react to others based on their mood and emotions.Whereas chatbots are bound by some rules, resulting them to treat a customer in the most polite and perfect way.</a:t>
            </a:r>
            <a:endParaRPr sz="1500">
              <a:solidFill>
                <a:srgbClr val="F6F6F6"/>
              </a:solidFill>
            </a:endParaRPr>
          </a:p>
          <a:p>
            <a:pPr indent="0" lvl="0" marL="0" rtl="0" algn="l">
              <a:spcBef>
                <a:spcPts val="1200"/>
              </a:spcBef>
              <a:spcAft>
                <a:spcPts val="0"/>
              </a:spcAft>
              <a:buNone/>
            </a:pPr>
            <a:r>
              <a:t/>
            </a:r>
            <a:endParaRPr sz="1500">
              <a:solidFill>
                <a:srgbClr val="F6F6F6"/>
              </a:solidFill>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260" name="Google Shape;260;p33"/>
          <p:cNvSpPr txBox="1"/>
          <p:nvPr/>
        </p:nvSpPr>
        <p:spPr>
          <a:xfrm>
            <a:off x="871050" y="3769525"/>
            <a:ext cx="7536300" cy="11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500">
                <a:solidFill>
                  <a:srgbClr val="F6F6F6"/>
                </a:solidFill>
              </a:rPr>
              <a:t>Chatbots can do repetitive tasks without errors unlike humans.This helps people save time and increase productivity</a:t>
            </a:r>
            <a:endParaRPr sz="1500">
              <a:solidFill>
                <a:srgbClr val="F6F6F6"/>
              </a:solidFill>
            </a:endParaRPr>
          </a:p>
          <a:p>
            <a:pPr indent="0" lvl="0" marL="0" rtl="0" algn="l">
              <a:spcBef>
                <a:spcPts val="1200"/>
              </a:spcBef>
              <a:spcAft>
                <a:spcPts val="0"/>
              </a:spcAft>
              <a:buNone/>
            </a:pPr>
            <a:r>
              <a:t/>
            </a:r>
            <a:endParaRPr>
              <a:solidFill>
                <a:srgbClr val="F6F6F6"/>
              </a:solidFill>
              <a:latin typeface="Roboto Light"/>
              <a:ea typeface="Roboto Light"/>
              <a:cs typeface="Roboto Light"/>
              <a:sym typeface="Roboto Light"/>
            </a:endParaRPr>
          </a:p>
        </p:txBody>
      </p:sp>
      <p:pic>
        <p:nvPicPr>
          <p:cNvPr id="261" name="Google Shape;261;p33"/>
          <p:cNvPicPr preferRelativeResize="0"/>
          <p:nvPr/>
        </p:nvPicPr>
        <p:blipFill>
          <a:blip r:embed="rId3">
            <a:alphaModFix/>
          </a:blip>
          <a:stretch>
            <a:fillRect/>
          </a:stretch>
        </p:blipFill>
        <p:spPr>
          <a:xfrm>
            <a:off x="565100" y="1258400"/>
            <a:ext cx="247651" cy="247651"/>
          </a:xfrm>
          <a:prstGeom prst="rect">
            <a:avLst/>
          </a:prstGeom>
          <a:noFill/>
          <a:ln>
            <a:noFill/>
          </a:ln>
        </p:spPr>
      </p:pic>
      <p:pic>
        <p:nvPicPr>
          <p:cNvPr id="262" name="Google Shape;262;p33"/>
          <p:cNvPicPr preferRelativeResize="0"/>
          <p:nvPr/>
        </p:nvPicPr>
        <p:blipFill>
          <a:blip r:embed="rId3">
            <a:alphaModFix/>
          </a:blip>
          <a:stretch>
            <a:fillRect/>
          </a:stretch>
        </p:blipFill>
        <p:spPr>
          <a:xfrm>
            <a:off x="565100" y="2111338"/>
            <a:ext cx="247651" cy="247651"/>
          </a:xfrm>
          <a:prstGeom prst="rect">
            <a:avLst/>
          </a:prstGeom>
          <a:noFill/>
          <a:ln>
            <a:noFill/>
          </a:ln>
        </p:spPr>
      </p:pic>
      <p:pic>
        <p:nvPicPr>
          <p:cNvPr id="263" name="Google Shape;263;p33"/>
          <p:cNvPicPr preferRelativeResize="0"/>
          <p:nvPr/>
        </p:nvPicPr>
        <p:blipFill>
          <a:blip r:embed="rId3">
            <a:alphaModFix/>
          </a:blip>
          <a:stretch>
            <a:fillRect/>
          </a:stretch>
        </p:blipFill>
        <p:spPr>
          <a:xfrm>
            <a:off x="565100" y="3025650"/>
            <a:ext cx="247651" cy="247651"/>
          </a:xfrm>
          <a:prstGeom prst="rect">
            <a:avLst/>
          </a:prstGeom>
          <a:noFill/>
          <a:ln>
            <a:noFill/>
          </a:ln>
        </p:spPr>
      </p:pic>
      <p:pic>
        <p:nvPicPr>
          <p:cNvPr id="264" name="Google Shape;264;p33"/>
          <p:cNvPicPr preferRelativeResize="0"/>
          <p:nvPr/>
        </p:nvPicPr>
        <p:blipFill>
          <a:blip r:embed="rId3">
            <a:alphaModFix/>
          </a:blip>
          <a:stretch>
            <a:fillRect/>
          </a:stretch>
        </p:blipFill>
        <p:spPr>
          <a:xfrm>
            <a:off x="565100" y="4015050"/>
            <a:ext cx="247651" cy="247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517350" y="320725"/>
            <a:ext cx="8109300" cy="14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sz="4300">
                <a:solidFill>
                  <a:srgbClr val="00FFFF"/>
                </a:solidFill>
                <a:latin typeface="Roboto"/>
                <a:ea typeface="Roboto"/>
                <a:cs typeface="Roboto"/>
                <a:sym typeface="Roboto"/>
              </a:rPr>
              <a:t>MOVIE RECOMMENDATION</a:t>
            </a:r>
            <a:endParaRPr b="1" sz="4300">
              <a:solidFill>
                <a:srgbClr val="00FFFF"/>
              </a:solidFill>
              <a:latin typeface="Roboto"/>
              <a:ea typeface="Roboto"/>
              <a:cs typeface="Roboto"/>
              <a:sym typeface="Roboto"/>
            </a:endParaRPr>
          </a:p>
          <a:p>
            <a:pPr indent="0" lvl="0" marL="0" rtl="0" algn="ctr">
              <a:spcBef>
                <a:spcPts val="0"/>
              </a:spcBef>
              <a:spcAft>
                <a:spcPts val="0"/>
              </a:spcAft>
              <a:buNone/>
            </a:pPr>
            <a:r>
              <a:rPr b="1" lang="es" sz="4300">
                <a:solidFill>
                  <a:srgbClr val="00FFFF"/>
                </a:solidFill>
                <a:latin typeface="Roboto"/>
                <a:ea typeface="Roboto"/>
                <a:cs typeface="Roboto"/>
                <a:sym typeface="Roboto"/>
              </a:rPr>
              <a:t>SYSTEM</a:t>
            </a:r>
            <a:endParaRPr b="1" sz="4300">
              <a:solidFill>
                <a:srgbClr val="00FFFF"/>
              </a:solidFill>
              <a:latin typeface="Roboto"/>
              <a:ea typeface="Roboto"/>
              <a:cs typeface="Roboto"/>
              <a:sym typeface="Roboto"/>
            </a:endParaRPr>
          </a:p>
        </p:txBody>
      </p:sp>
      <p:pic>
        <p:nvPicPr>
          <p:cNvPr id="270" name="Google Shape;270;p34"/>
          <p:cNvPicPr preferRelativeResize="0"/>
          <p:nvPr/>
        </p:nvPicPr>
        <p:blipFill>
          <a:blip r:embed="rId3">
            <a:alphaModFix amt="94000"/>
          </a:blip>
          <a:stretch>
            <a:fillRect/>
          </a:stretch>
        </p:blipFill>
        <p:spPr>
          <a:xfrm>
            <a:off x="5430375" y="1854688"/>
            <a:ext cx="3149350" cy="2844675"/>
          </a:xfrm>
          <a:prstGeom prst="rect">
            <a:avLst/>
          </a:prstGeom>
          <a:noFill/>
          <a:ln>
            <a:noFill/>
          </a:ln>
        </p:spPr>
      </p:pic>
      <p:sp>
        <p:nvSpPr>
          <p:cNvPr id="271" name="Google Shape;271;p34"/>
          <p:cNvSpPr txBox="1"/>
          <p:nvPr/>
        </p:nvSpPr>
        <p:spPr>
          <a:xfrm>
            <a:off x="877650" y="2292725"/>
            <a:ext cx="2794800" cy="196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s">
                <a:solidFill>
                  <a:schemeClr val="lt1"/>
                </a:solidFill>
                <a:latin typeface="Montserrat"/>
                <a:ea typeface="Montserrat"/>
                <a:cs typeface="Montserrat"/>
                <a:sym typeface="Montserrat"/>
              </a:rPr>
              <a:t>ROHAN PARKAR</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s">
                <a:solidFill>
                  <a:schemeClr val="lt1"/>
                </a:solidFill>
                <a:latin typeface="Montserrat"/>
                <a:ea typeface="Montserrat"/>
                <a:cs typeface="Montserrat"/>
                <a:sym typeface="Montserrat"/>
              </a:rPr>
              <a:t>YASH PAYARE</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s">
                <a:solidFill>
                  <a:schemeClr val="lt1"/>
                </a:solidFill>
                <a:latin typeface="Montserrat"/>
                <a:ea typeface="Montserrat"/>
                <a:cs typeface="Montserrat"/>
                <a:sym typeface="Montserrat"/>
              </a:rPr>
              <a:t>KEYUR MITHARI</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s">
                <a:solidFill>
                  <a:schemeClr val="lt1"/>
                </a:solidFill>
                <a:latin typeface="Montserrat"/>
                <a:ea typeface="Montserrat"/>
                <a:cs typeface="Montserrat"/>
                <a:sym typeface="Montserrat"/>
              </a:rPr>
              <a:t>JITESH NAMBIAR</a:t>
            </a:r>
            <a:endParaRPr>
              <a:solidFill>
                <a:schemeClr val="lt1"/>
              </a:solidFill>
              <a:latin typeface="Montserrat"/>
              <a:ea typeface="Montserrat"/>
              <a:cs typeface="Montserrat"/>
              <a:sym typeface="Montserrat"/>
            </a:endParaRPr>
          </a:p>
        </p:txBody>
      </p:sp>
      <p:pic>
        <p:nvPicPr>
          <p:cNvPr id="272" name="Google Shape;272;p34"/>
          <p:cNvPicPr preferRelativeResize="0"/>
          <p:nvPr/>
        </p:nvPicPr>
        <p:blipFill>
          <a:blip r:embed="rId4">
            <a:alphaModFix/>
          </a:blip>
          <a:stretch>
            <a:fillRect/>
          </a:stretch>
        </p:blipFill>
        <p:spPr>
          <a:xfrm>
            <a:off x="5618825" y="2196175"/>
            <a:ext cx="751150" cy="75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182825" y="3946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Playfair Display"/>
                <a:ea typeface="Playfair Display"/>
                <a:cs typeface="Playfair Display"/>
                <a:sym typeface="Playfair Display"/>
              </a:rPr>
              <a:t>ABSTRACT</a:t>
            </a:r>
            <a:endParaRPr b="1">
              <a:latin typeface="Playfair Display"/>
              <a:ea typeface="Playfair Display"/>
              <a:cs typeface="Playfair Display"/>
              <a:sym typeface="Playfair Display"/>
            </a:endParaRPr>
          </a:p>
        </p:txBody>
      </p:sp>
      <p:sp>
        <p:nvSpPr>
          <p:cNvPr id="278" name="Google Shape;278;p35"/>
          <p:cNvSpPr txBox="1"/>
          <p:nvPr>
            <p:ph idx="1" type="body"/>
          </p:nvPr>
        </p:nvSpPr>
        <p:spPr>
          <a:xfrm>
            <a:off x="1182825" y="1308750"/>
            <a:ext cx="7038900" cy="252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Comfortaa"/>
                <a:ea typeface="Comfortaa"/>
                <a:cs typeface="Comfortaa"/>
                <a:sym typeface="Comfortaa"/>
              </a:rPr>
              <a:t>A movie recommendation is important in our social life due to its strength in providing enhanced entertainment. Such a system can suggest a set of movies to users based on their interest, or the popularities of the movies.  In this project we propose a movie recommendation system that has the ability to recommend movies to a new user as well as the others. It mines movie databases to collect all the important information, such as, popularity and attractiveness, required for recommendation. This project aims to implement a movie recommendation system using collaborative filtering.</a:t>
            </a:r>
            <a:endParaRPr sz="14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Merriweather"/>
                <a:ea typeface="Merriweather"/>
                <a:cs typeface="Merriweather"/>
                <a:sym typeface="Merriweather"/>
              </a:rPr>
              <a:t>OBJECTIVES</a:t>
            </a:r>
            <a:endParaRPr b="1">
              <a:latin typeface="Merriweather"/>
              <a:ea typeface="Merriweather"/>
              <a:cs typeface="Merriweather"/>
              <a:sym typeface="Merriweather"/>
            </a:endParaRPr>
          </a:p>
        </p:txBody>
      </p:sp>
      <p:sp>
        <p:nvSpPr>
          <p:cNvPr id="284" name="Google Shape;284;p36"/>
          <p:cNvSpPr txBox="1"/>
          <p:nvPr/>
        </p:nvSpPr>
        <p:spPr>
          <a:xfrm>
            <a:off x="515550" y="1307850"/>
            <a:ext cx="8112900" cy="3279900"/>
          </a:xfrm>
          <a:prstGeom prst="rect">
            <a:avLst/>
          </a:prstGeom>
          <a:noFill/>
          <a:ln>
            <a:noFill/>
          </a:ln>
        </p:spPr>
        <p:txBody>
          <a:bodyPr anchorCtr="0" anchor="t" bIns="91425" lIns="91425" spcFirstLastPara="1" rIns="91425" wrap="square" tIns="91425">
            <a:noAutofit/>
          </a:bodyPr>
          <a:lstStyle/>
          <a:p>
            <a:pPr indent="-228600" lvl="0" marL="584200" rtl="0" algn="l">
              <a:lnSpc>
                <a:spcPct val="115000"/>
              </a:lnSpc>
              <a:spcBef>
                <a:spcPts val="1200"/>
              </a:spcBef>
              <a:spcAft>
                <a:spcPts val="0"/>
              </a:spcAft>
              <a:buNone/>
            </a:pPr>
            <a:r>
              <a:rPr lang="es" sz="1500">
                <a:solidFill>
                  <a:schemeClr val="lt1"/>
                </a:solidFill>
                <a:latin typeface="Comfortaa"/>
                <a:ea typeface="Comfortaa"/>
                <a:cs typeface="Comfortaa"/>
                <a:sym typeface="Comfortaa"/>
              </a:rPr>
              <a:t>1.</a:t>
            </a:r>
            <a:r>
              <a:rPr lang="es" sz="1100">
                <a:solidFill>
                  <a:schemeClr val="lt1"/>
                </a:solidFill>
                <a:latin typeface="Comfortaa"/>
                <a:ea typeface="Comfortaa"/>
                <a:cs typeface="Comfortaa"/>
                <a:sym typeface="Comfortaa"/>
              </a:rPr>
              <a:t>      </a:t>
            </a:r>
            <a:r>
              <a:rPr lang="es" sz="1700">
                <a:solidFill>
                  <a:schemeClr val="lt1"/>
                </a:solidFill>
                <a:latin typeface="Comfortaa"/>
                <a:ea typeface="Comfortaa"/>
                <a:cs typeface="Comfortaa"/>
                <a:sym typeface="Comfortaa"/>
              </a:rPr>
              <a:t>Develop an Machine Learning algorithm for movie recommendation system using collaborative filtering.</a:t>
            </a:r>
            <a:endParaRPr sz="1500">
              <a:solidFill>
                <a:schemeClr val="lt1"/>
              </a:solidFill>
              <a:latin typeface="Comfortaa"/>
              <a:ea typeface="Comfortaa"/>
              <a:cs typeface="Comfortaa"/>
              <a:sym typeface="Comfortaa"/>
            </a:endParaRPr>
          </a:p>
          <a:p>
            <a:pPr indent="-228600" lvl="0" marL="584200" rtl="0" algn="l">
              <a:lnSpc>
                <a:spcPct val="115000"/>
              </a:lnSpc>
              <a:spcBef>
                <a:spcPts val="1200"/>
              </a:spcBef>
              <a:spcAft>
                <a:spcPts val="0"/>
              </a:spcAft>
              <a:buNone/>
            </a:pPr>
            <a:r>
              <a:rPr lang="es" sz="1500">
                <a:solidFill>
                  <a:schemeClr val="lt1"/>
                </a:solidFill>
                <a:latin typeface="Comfortaa"/>
                <a:ea typeface="Comfortaa"/>
                <a:cs typeface="Comfortaa"/>
                <a:sym typeface="Comfortaa"/>
              </a:rPr>
              <a:t>2.</a:t>
            </a:r>
            <a:r>
              <a:rPr lang="es" sz="1100">
                <a:solidFill>
                  <a:schemeClr val="lt1"/>
                </a:solidFill>
                <a:latin typeface="Comfortaa"/>
                <a:ea typeface="Comfortaa"/>
                <a:cs typeface="Comfortaa"/>
                <a:sym typeface="Comfortaa"/>
              </a:rPr>
              <a:t>      </a:t>
            </a:r>
            <a:r>
              <a:rPr lang="es" sz="1700">
                <a:solidFill>
                  <a:schemeClr val="lt1"/>
                </a:solidFill>
                <a:latin typeface="Comfortaa"/>
                <a:ea typeface="Comfortaa"/>
                <a:cs typeface="Comfortaa"/>
                <a:sym typeface="Comfortaa"/>
              </a:rPr>
              <a:t>To analyze the user's behavior and preferences and predict recommendation </a:t>
            </a:r>
            <a:endParaRPr sz="1500">
              <a:solidFill>
                <a:schemeClr val="lt1"/>
              </a:solidFill>
              <a:latin typeface="Comfortaa"/>
              <a:ea typeface="Comfortaa"/>
              <a:cs typeface="Comfortaa"/>
              <a:sym typeface="Comfortaa"/>
            </a:endParaRPr>
          </a:p>
          <a:p>
            <a:pPr indent="-228600" lvl="0" marL="584200" rtl="0" algn="l">
              <a:lnSpc>
                <a:spcPct val="115000"/>
              </a:lnSpc>
              <a:spcBef>
                <a:spcPts val="1200"/>
              </a:spcBef>
              <a:spcAft>
                <a:spcPts val="0"/>
              </a:spcAft>
              <a:buNone/>
            </a:pPr>
            <a:r>
              <a:rPr lang="es" sz="1500">
                <a:solidFill>
                  <a:schemeClr val="lt1"/>
                </a:solidFill>
                <a:latin typeface="Comfortaa"/>
                <a:ea typeface="Comfortaa"/>
                <a:cs typeface="Comfortaa"/>
                <a:sym typeface="Comfortaa"/>
              </a:rPr>
              <a:t>3.</a:t>
            </a:r>
            <a:r>
              <a:rPr lang="es" sz="1100">
                <a:solidFill>
                  <a:schemeClr val="lt1"/>
                </a:solidFill>
                <a:latin typeface="Comfortaa"/>
                <a:ea typeface="Comfortaa"/>
                <a:cs typeface="Comfortaa"/>
                <a:sym typeface="Comfortaa"/>
              </a:rPr>
              <a:t>      </a:t>
            </a:r>
            <a:r>
              <a:rPr lang="es" sz="1700">
                <a:solidFill>
                  <a:schemeClr val="lt1"/>
                </a:solidFill>
                <a:latin typeface="Comfortaa"/>
                <a:ea typeface="Comfortaa"/>
                <a:cs typeface="Comfortaa"/>
                <a:sym typeface="Comfortaa"/>
              </a:rPr>
              <a:t>To personalize user recommendations.</a:t>
            </a:r>
            <a:endParaRPr sz="1500">
              <a:solidFill>
                <a:schemeClr val="lt1"/>
              </a:solidFill>
              <a:latin typeface="Comfortaa"/>
              <a:ea typeface="Comfortaa"/>
              <a:cs typeface="Comfortaa"/>
              <a:sym typeface="Comfortaa"/>
            </a:endParaRPr>
          </a:p>
          <a:p>
            <a:pPr indent="-228600" lvl="0" marL="584200" rtl="0" algn="l">
              <a:lnSpc>
                <a:spcPct val="115000"/>
              </a:lnSpc>
              <a:spcBef>
                <a:spcPts val="1200"/>
              </a:spcBef>
              <a:spcAft>
                <a:spcPts val="1200"/>
              </a:spcAft>
              <a:buNone/>
            </a:pPr>
            <a:r>
              <a:rPr lang="es" sz="1700">
                <a:solidFill>
                  <a:schemeClr val="lt1"/>
                </a:solidFill>
                <a:latin typeface="Comfortaa"/>
                <a:ea typeface="Comfortaa"/>
                <a:cs typeface="Comfortaa"/>
                <a:sym typeface="Comfortaa"/>
              </a:rPr>
              <a:t>4.</a:t>
            </a:r>
            <a:r>
              <a:rPr lang="es" sz="1300">
                <a:solidFill>
                  <a:schemeClr val="lt1"/>
                </a:solidFill>
                <a:latin typeface="Comfortaa"/>
                <a:ea typeface="Comfortaa"/>
                <a:cs typeface="Comfortaa"/>
                <a:sym typeface="Comfortaa"/>
              </a:rPr>
              <a:t>    </a:t>
            </a:r>
            <a:r>
              <a:rPr lang="es" sz="1700">
                <a:solidFill>
                  <a:schemeClr val="lt1"/>
                </a:solidFill>
                <a:latin typeface="Comfortaa"/>
                <a:ea typeface="Comfortaa"/>
                <a:cs typeface="Comfortaa"/>
                <a:sym typeface="Comfortaa"/>
              </a:rPr>
              <a:t>To group people based on their preference and recommend similar movies.</a:t>
            </a:r>
            <a:endParaRPr sz="1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1052550" y="366025"/>
            <a:ext cx="7038900" cy="51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pectral"/>
                <a:ea typeface="Spectral"/>
                <a:cs typeface="Spectral"/>
                <a:sym typeface="Spectral"/>
              </a:rPr>
              <a:t>BENEFITS</a:t>
            </a:r>
            <a:endParaRPr b="1">
              <a:latin typeface="Spectral"/>
              <a:ea typeface="Spectral"/>
              <a:cs typeface="Spectral"/>
              <a:sym typeface="Spectral"/>
            </a:endParaRPr>
          </a:p>
        </p:txBody>
      </p:sp>
      <p:sp>
        <p:nvSpPr>
          <p:cNvPr id="290" name="Google Shape;290;p37"/>
          <p:cNvSpPr txBox="1"/>
          <p:nvPr>
            <p:ph idx="1" type="body"/>
          </p:nvPr>
        </p:nvSpPr>
        <p:spPr>
          <a:xfrm>
            <a:off x="919375" y="1186075"/>
            <a:ext cx="7578600" cy="3584700"/>
          </a:xfrm>
          <a:prstGeom prst="rect">
            <a:avLst/>
          </a:prstGeom>
        </p:spPr>
        <p:txBody>
          <a:bodyPr anchorCtr="0" anchor="t" bIns="91425" lIns="91425" spcFirstLastPara="1" rIns="91425" wrap="square" tIns="91425">
            <a:noAutofit/>
          </a:bodyPr>
          <a:lstStyle/>
          <a:p>
            <a:pPr indent="-228600" lvl="0" marL="584200" rtl="0" algn="l">
              <a:spcBef>
                <a:spcPts val="1200"/>
              </a:spcBef>
              <a:spcAft>
                <a:spcPts val="0"/>
              </a:spcAft>
              <a:buNone/>
            </a:pPr>
            <a:r>
              <a:rPr lang="es" sz="1400">
                <a:solidFill>
                  <a:srgbClr val="FFFFFF"/>
                </a:solidFill>
                <a:latin typeface="Comfortaa"/>
                <a:ea typeface="Comfortaa"/>
                <a:cs typeface="Comfortaa"/>
                <a:sym typeface="Comfortaa"/>
              </a:rPr>
              <a:t>1.</a:t>
            </a:r>
            <a:r>
              <a:rPr lang="es" sz="1000">
                <a:solidFill>
                  <a:srgbClr val="FFFFFF"/>
                </a:solidFill>
                <a:latin typeface="Comfortaa"/>
                <a:ea typeface="Comfortaa"/>
                <a:cs typeface="Comfortaa"/>
                <a:sym typeface="Comfortaa"/>
              </a:rPr>
              <a:t>      </a:t>
            </a:r>
            <a:r>
              <a:rPr lang="es" sz="1400">
                <a:solidFill>
                  <a:srgbClr val="FFFFFF"/>
                </a:solidFill>
                <a:latin typeface="Comfortaa"/>
                <a:ea typeface="Comfortaa"/>
                <a:cs typeface="Comfortaa"/>
                <a:sym typeface="Comfortaa"/>
              </a:rPr>
              <a:t>By analyzing the customer’s current site usage and his previous browsing history, a recommendation engine can deliver relevant content recommendations as he browses.</a:t>
            </a:r>
            <a:endParaRPr sz="1400">
              <a:solidFill>
                <a:srgbClr val="FFFFFF"/>
              </a:solidFill>
              <a:latin typeface="Comfortaa"/>
              <a:ea typeface="Comfortaa"/>
              <a:cs typeface="Comfortaa"/>
              <a:sym typeface="Comfortaa"/>
            </a:endParaRPr>
          </a:p>
          <a:p>
            <a:pPr indent="-228600" lvl="0" marL="584200" rtl="0" algn="l">
              <a:spcBef>
                <a:spcPts val="1200"/>
              </a:spcBef>
              <a:spcAft>
                <a:spcPts val="0"/>
              </a:spcAft>
              <a:buNone/>
            </a:pPr>
            <a:r>
              <a:rPr lang="es" sz="1400">
                <a:solidFill>
                  <a:srgbClr val="FFFFFF"/>
                </a:solidFill>
                <a:latin typeface="Comfortaa"/>
                <a:ea typeface="Comfortaa"/>
                <a:cs typeface="Comfortaa"/>
                <a:sym typeface="Comfortaa"/>
              </a:rPr>
              <a:t>2.</a:t>
            </a:r>
            <a:r>
              <a:rPr lang="es" sz="1000">
                <a:solidFill>
                  <a:srgbClr val="FFFFFF"/>
                </a:solidFill>
                <a:latin typeface="Comfortaa"/>
                <a:ea typeface="Comfortaa"/>
                <a:cs typeface="Comfortaa"/>
                <a:sym typeface="Comfortaa"/>
              </a:rPr>
              <a:t>      </a:t>
            </a:r>
            <a:r>
              <a:rPr lang="es" sz="1400">
                <a:solidFill>
                  <a:srgbClr val="FFFFFF"/>
                </a:solidFill>
                <a:latin typeface="Comfortaa"/>
                <a:ea typeface="Comfortaa"/>
                <a:cs typeface="Comfortaa"/>
                <a:sym typeface="Comfortaa"/>
              </a:rPr>
              <a:t>Users become more engaged in the site when personalized movie recommendations are made, increasing user satisfaction.</a:t>
            </a:r>
            <a:endParaRPr sz="1400">
              <a:solidFill>
                <a:srgbClr val="FFFFFF"/>
              </a:solidFill>
              <a:latin typeface="Comfortaa"/>
              <a:ea typeface="Comfortaa"/>
              <a:cs typeface="Comfortaa"/>
              <a:sym typeface="Comfortaa"/>
            </a:endParaRPr>
          </a:p>
          <a:p>
            <a:pPr indent="-228600" lvl="0" marL="584200" rtl="0" algn="l">
              <a:spcBef>
                <a:spcPts val="1200"/>
              </a:spcBef>
              <a:spcAft>
                <a:spcPts val="0"/>
              </a:spcAft>
              <a:buNone/>
            </a:pPr>
            <a:r>
              <a:rPr lang="es" sz="1400">
                <a:solidFill>
                  <a:srgbClr val="FFFFFF"/>
                </a:solidFill>
                <a:latin typeface="Comfortaa"/>
                <a:ea typeface="Comfortaa"/>
                <a:cs typeface="Comfortaa"/>
                <a:sym typeface="Comfortaa"/>
              </a:rPr>
              <a:t>3.</a:t>
            </a:r>
            <a:r>
              <a:rPr lang="es" sz="1000">
                <a:solidFill>
                  <a:srgbClr val="FFFFFF"/>
                </a:solidFill>
                <a:latin typeface="Comfortaa"/>
                <a:ea typeface="Comfortaa"/>
                <a:cs typeface="Comfortaa"/>
                <a:sym typeface="Comfortaa"/>
              </a:rPr>
              <a:t>      </a:t>
            </a:r>
            <a:r>
              <a:rPr lang="es" sz="1400">
                <a:solidFill>
                  <a:srgbClr val="FFFFFF"/>
                </a:solidFill>
                <a:latin typeface="Comfortaa"/>
                <a:ea typeface="Comfortaa"/>
                <a:cs typeface="Comfortaa"/>
                <a:sym typeface="Comfortaa"/>
              </a:rPr>
              <a:t>The volume of data required to create a personal browsing experience for each user is usually far too large to be managed manually. Using an engine automates this process, easing the workload.</a:t>
            </a:r>
            <a:endParaRPr sz="1400">
              <a:solidFill>
                <a:srgbClr val="FFFFFF"/>
              </a:solidFill>
              <a:latin typeface="Comfortaa"/>
              <a:ea typeface="Comfortaa"/>
              <a:cs typeface="Comfortaa"/>
              <a:sym typeface="Comfortaa"/>
            </a:endParaRPr>
          </a:p>
          <a:p>
            <a:pPr indent="-228600" lvl="0" marL="584200" rtl="0" algn="l">
              <a:spcBef>
                <a:spcPts val="1200"/>
              </a:spcBef>
              <a:spcAft>
                <a:spcPts val="0"/>
              </a:spcAft>
              <a:buNone/>
            </a:pPr>
            <a:r>
              <a:rPr lang="es" sz="1400">
                <a:solidFill>
                  <a:srgbClr val="FFFFFF"/>
                </a:solidFill>
                <a:latin typeface="Comfortaa"/>
                <a:ea typeface="Comfortaa"/>
                <a:cs typeface="Comfortaa"/>
                <a:sym typeface="Comfortaa"/>
              </a:rPr>
              <a:t>4.</a:t>
            </a:r>
            <a:r>
              <a:rPr lang="es" sz="1000">
                <a:solidFill>
                  <a:srgbClr val="FFFFFF"/>
                </a:solidFill>
                <a:latin typeface="Comfortaa"/>
                <a:ea typeface="Comfortaa"/>
                <a:cs typeface="Comfortaa"/>
                <a:sym typeface="Comfortaa"/>
              </a:rPr>
              <a:t>      </a:t>
            </a:r>
            <a:r>
              <a:rPr lang="es" sz="1400">
                <a:solidFill>
                  <a:srgbClr val="FFFFFF"/>
                </a:solidFill>
                <a:latin typeface="Comfortaa"/>
                <a:ea typeface="Comfortaa"/>
                <a:cs typeface="Comfortaa"/>
                <a:sym typeface="Comfortaa"/>
              </a:rPr>
              <a:t>Average users typically go up when a recommendation engine uses to display personalized options.</a:t>
            </a:r>
            <a:endParaRPr sz="1400">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