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72" r:id="rId5"/>
    <p:sldId id="273" r:id="rId6"/>
    <p:sldId id="274" r:id="rId7"/>
    <p:sldId id="259" r:id="rId8"/>
    <p:sldId id="260" r:id="rId9"/>
    <p:sldId id="261" r:id="rId10"/>
    <p:sldId id="262" r:id="rId11"/>
    <p:sldId id="263" r:id="rId12"/>
    <p:sldId id="265" r:id="rId13"/>
    <p:sldId id="264" r:id="rId14"/>
    <p:sldId id="266" r:id="rId15"/>
    <p:sldId id="267" r:id="rId16"/>
    <p:sldId id="268" r:id="rId17"/>
    <p:sldId id="269" r:id="rId18"/>
    <p:sldId id="270" r:id="rId19"/>
    <p:sldId id="271" r:id="rId20"/>
    <p:sldId id="275" r:id="rId21"/>
    <p:sldId id="277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1D8BD707-D9CF-40AE-B4C6-C98DA3205C09}" type="datetimeFigureOut">
              <a:rPr lang="en-US" smtClean="0"/>
              <a:pPr/>
              <a:t>01/11/21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01/11/21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01/11/21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01/11/21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1D8BD707-D9CF-40AE-B4C6-C98DA3205C09}" type="datetimeFigureOut">
              <a:rPr lang="en-US" smtClean="0"/>
              <a:pPr/>
              <a:t>01/11/21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01/11/21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01/11/21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01/11/21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01/11/21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1D8BD707-D9CF-40AE-B4C6-C98DA3205C09}" type="datetimeFigureOut">
              <a:rPr lang="en-US" smtClean="0"/>
              <a:pPr/>
              <a:t>01/11/21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1D8BD707-D9CF-40AE-B4C6-C98DA3205C09}" type="datetimeFigureOut">
              <a:rPr lang="en-US" smtClean="0"/>
              <a:pPr/>
              <a:t>01/11/21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01/11/21</a:t>
            </a:fld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89560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Flight Price Prediction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6400" y="5105400"/>
            <a:ext cx="6400800" cy="17526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Submitted by:</a:t>
            </a:r>
          </a:p>
          <a:p>
            <a:r>
              <a:rPr lang="en-US" b="1" dirty="0" err="1" smtClean="0">
                <a:solidFill>
                  <a:schemeClr val="tx1"/>
                </a:solidFill>
              </a:rPr>
              <a:t>Ambika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Saraf</a:t>
            </a:r>
            <a:endParaRPr lang="en-US" dirty="0" smtClean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lc="http://schemas.openxmlformats.org/drawingml/2006/lockedCanvas" xmlns:pic="http://schemas.openxmlformats.org/drawingml/2006/picture" xmlns=""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e="http://schemas.microsoft.com/office/word/2015/wordml/symex" xmlns:wpg="http://schemas.microsoft.com/office/word/2010/wordprocessingGroup" xmlns:wpi="http://schemas.microsoft.com/office/word/2010/wordprocessingInk" xmlns:wps="http://schemas.microsoft.com/office/word/2010/wordprocessingShape" xmlns:a14="http://schemas.microsoft.com/office/drawing/2010/main" xmlns:wne="http://schemas.microsoft.com/office/word/2006/wordml" xmlns:wp="http://schemas.openxmlformats.org/drawingml/2006/wordprocessingDrawing" xmlns:m="http://schemas.openxmlformats.org/officeDocument/2006/math" xmlns:ve="http://schemas.openxmlformats.org/markup-compatibility/2006" val="0"/>
              </a:ext>
            </a:extLst>
          </a:blip>
          <a:srcRect/>
          <a:stretch>
            <a:fillRect/>
          </a:stretch>
        </p:blipFill>
        <p:spPr bwMode="auto">
          <a:xfrm>
            <a:off x="2514600" y="381000"/>
            <a:ext cx="4495800" cy="312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"/>
            <a:ext cx="8229600" cy="5973763"/>
          </a:xfrm>
        </p:spPr>
        <p:txBody>
          <a:bodyPr/>
          <a:lstStyle/>
          <a:p>
            <a:r>
              <a:rPr lang="en-US" sz="2200" dirty="0" smtClean="0"/>
              <a:t>Next we have introduced two more columns as “</a:t>
            </a:r>
            <a:r>
              <a:rPr lang="en-US" sz="2200" dirty="0" err="1" smtClean="0"/>
              <a:t>Number_of_days</a:t>
            </a:r>
            <a:r>
              <a:rPr lang="en-US" sz="2200" dirty="0" smtClean="0"/>
              <a:t>” giving the ticket price number of days before the flight service and “</a:t>
            </a:r>
            <a:r>
              <a:rPr lang="en-US" sz="2200" dirty="0" err="1" smtClean="0"/>
              <a:t>Total_duration</a:t>
            </a:r>
            <a:r>
              <a:rPr lang="en-US" sz="2200" dirty="0" smtClean="0"/>
              <a:t>” giving total time of service.</a:t>
            </a:r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rcRect l="16506" t="31055" r="40545" b="23921"/>
          <a:stretch>
            <a:fillRect/>
          </a:stretch>
        </p:blipFill>
        <p:spPr bwMode="auto">
          <a:xfrm>
            <a:off x="1219200" y="1752600"/>
            <a:ext cx="71628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6324600"/>
          </a:xfrm>
        </p:spPr>
        <p:txBody>
          <a:bodyPr>
            <a:normAutofit/>
          </a:bodyPr>
          <a:lstStyle/>
          <a:p>
            <a:pPr lvl="0"/>
            <a:r>
              <a:rPr lang="en-US" sz="2200" dirty="0" smtClean="0"/>
              <a:t>Encoding variables with object data type: We have encoded “Stops” manually and used </a:t>
            </a:r>
            <a:r>
              <a:rPr lang="en-US" sz="2200" dirty="0" err="1" smtClean="0"/>
              <a:t>LabelEncoder</a:t>
            </a:r>
            <a:r>
              <a:rPr lang="en-US" sz="2200" dirty="0" smtClean="0"/>
              <a:t> for other variables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sz="2400" dirty="0" smtClean="0"/>
          </a:p>
          <a:p>
            <a:endParaRPr lang="en-US" sz="2200" dirty="0" smtClean="0"/>
          </a:p>
          <a:p>
            <a:endParaRPr lang="en-US" sz="2200" dirty="0" smtClean="0"/>
          </a:p>
          <a:p>
            <a:r>
              <a:rPr lang="en-US" sz="2200" dirty="0" smtClean="0"/>
              <a:t>We </a:t>
            </a:r>
            <a:r>
              <a:rPr lang="en-US" sz="2200" dirty="0" smtClean="0"/>
              <a:t>also observed outliers and </a:t>
            </a:r>
            <a:r>
              <a:rPr lang="en-US" sz="2200" dirty="0" err="1" smtClean="0"/>
              <a:t>skewness</a:t>
            </a:r>
            <a:r>
              <a:rPr lang="en-US" sz="2200" dirty="0" smtClean="0"/>
              <a:t> in data for which we used z-score method and log transformation to deal with it. In this process we faces a data loss of 2.5%.</a:t>
            </a:r>
            <a:endParaRPr lang="en-US" sz="22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 l="25988" t="55208" r="24249" b="18750"/>
          <a:stretch>
            <a:fillRect/>
          </a:stretch>
        </p:blipFill>
        <p:spPr bwMode="auto">
          <a:xfrm>
            <a:off x="292608" y="1828800"/>
            <a:ext cx="8546592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PREPARING DATA FOR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Making our Data ready for model Building phase we will first separate target variable from other features. Then use </a:t>
            </a:r>
            <a:r>
              <a:rPr lang="en-US" sz="2400" dirty="0" err="1" smtClean="0"/>
              <a:t>StandardScaler</a:t>
            </a:r>
            <a:r>
              <a:rPr lang="en-US" sz="2400" dirty="0" smtClean="0"/>
              <a:t> to scale data and use </a:t>
            </a:r>
            <a:r>
              <a:rPr lang="en-US" sz="2400" dirty="0" err="1" smtClean="0"/>
              <a:t>train_test_split</a:t>
            </a:r>
            <a:r>
              <a:rPr lang="en-US" sz="2400" dirty="0" smtClean="0"/>
              <a:t> to split data into train and test to make it ready for model.</a:t>
            </a:r>
          </a:p>
          <a:p>
            <a:endParaRPr lang="en-US" sz="2400" dirty="0" smtClean="0"/>
          </a:p>
          <a:p>
            <a:r>
              <a:rPr lang="en-US" sz="2400" dirty="0" smtClean="0"/>
              <a:t>For </a:t>
            </a:r>
            <a:r>
              <a:rPr lang="en-US" sz="2400" dirty="0" err="1" smtClean="0"/>
              <a:t>train_test_split</a:t>
            </a:r>
            <a:r>
              <a:rPr lang="en-US" sz="2400" dirty="0" smtClean="0"/>
              <a:t> we found the best random state by running a loop on linear regression and checking for best accuracy.</a:t>
            </a:r>
            <a:endParaRPr lang="en-US" sz="24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MODEL BUILDING AND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Algorithms used are:</a:t>
            </a:r>
          </a:p>
          <a:p>
            <a:pPr>
              <a:buNone/>
            </a:pPr>
            <a:endParaRPr lang="en-US" sz="1200" dirty="0" smtClean="0"/>
          </a:p>
          <a:p>
            <a:pPr lvl="0"/>
            <a:r>
              <a:rPr lang="en-US" sz="2800" dirty="0" smtClean="0"/>
              <a:t>Linear Regression</a:t>
            </a:r>
          </a:p>
          <a:p>
            <a:pPr lvl="0"/>
            <a:r>
              <a:rPr lang="en-US" sz="2800" dirty="0" smtClean="0"/>
              <a:t>Decision Tree </a:t>
            </a:r>
            <a:r>
              <a:rPr lang="en-US" sz="2800" dirty="0" err="1" smtClean="0"/>
              <a:t>Regressor</a:t>
            </a:r>
            <a:endParaRPr lang="en-US" sz="2800" dirty="0" smtClean="0"/>
          </a:p>
          <a:p>
            <a:pPr lvl="0"/>
            <a:r>
              <a:rPr lang="en-US" sz="2800" dirty="0" smtClean="0"/>
              <a:t>KNN </a:t>
            </a:r>
            <a:r>
              <a:rPr lang="en-US" sz="2800" dirty="0" err="1" smtClean="0"/>
              <a:t>Regressor</a:t>
            </a:r>
            <a:endParaRPr lang="en-US" sz="2800" dirty="0" smtClean="0"/>
          </a:p>
          <a:p>
            <a:pPr lvl="0"/>
            <a:r>
              <a:rPr lang="en-US" sz="2800" dirty="0" smtClean="0"/>
              <a:t>Random Forest </a:t>
            </a:r>
            <a:r>
              <a:rPr lang="en-US" sz="2800" dirty="0" err="1" smtClean="0"/>
              <a:t>Regressor</a:t>
            </a:r>
            <a:endParaRPr lang="en-US" sz="2800" dirty="0" smtClean="0"/>
          </a:p>
          <a:p>
            <a:pPr lvl="0"/>
            <a:r>
              <a:rPr lang="en-US" sz="2800" dirty="0" smtClean="0"/>
              <a:t>Gradient Boosting </a:t>
            </a:r>
            <a:r>
              <a:rPr lang="en-US" sz="2800" dirty="0" err="1" smtClean="0"/>
              <a:t>Regressor</a:t>
            </a:r>
            <a:endParaRPr lang="en-US" sz="2800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 l="23426" t="20833" r="31479" b="12500"/>
          <a:stretch>
            <a:fillRect/>
          </a:stretch>
        </p:blipFill>
        <p:spPr bwMode="auto">
          <a:xfrm>
            <a:off x="533400" y="228600"/>
            <a:ext cx="7772400" cy="646017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 l="23426" t="23958" r="35578" b="15625"/>
          <a:stretch>
            <a:fillRect/>
          </a:stretch>
        </p:blipFill>
        <p:spPr bwMode="auto">
          <a:xfrm>
            <a:off x="381000" y="380999"/>
            <a:ext cx="7543800" cy="625057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 l="24012" t="35417" r="33821" b="23958"/>
          <a:stretch>
            <a:fillRect/>
          </a:stretch>
        </p:blipFill>
        <p:spPr bwMode="auto">
          <a:xfrm>
            <a:off x="762000" y="1066800"/>
            <a:ext cx="7772400" cy="421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Choosing Best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/>
              <a:t>     After running the loop we get a </a:t>
            </a:r>
            <a:r>
              <a:rPr lang="en-US" sz="2400" dirty="0" err="1" smtClean="0"/>
              <a:t>dataframe</a:t>
            </a:r>
            <a:r>
              <a:rPr lang="en-US" sz="2400" dirty="0" smtClean="0"/>
              <a:t> showing each model and scores obtained from it.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     Looking the various metrics we conclude “</a:t>
            </a:r>
            <a:r>
              <a:rPr lang="en-US" sz="2400" b="1" dirty="0" smtClean="0"/>
              <a:t>Random Forest Model</a:t>
            </a:r>
            <a:r>
              <a:rPr lang="en-US" sz="2400" dirty="0" smtClean="0"/>
              <a:t>” as our best model and hence we will now tune our model.</a:t>
            </a:r>
          </a:p>
          <a:p>
            <a:pPr>
              <a:buNone/>
            </a:pPr>
            <a:endParaRPr lang="en-US" sz="2400" dirty="0"/>
          </a:p>
        </p:txBody>
      </p:sp>
      <p:pic>
        <p:nvPicPr>
          <p:cNvPr id="4" name="Picture 3"/>
          <p:cNvPicPr/>
          <p:nvPr/>
        </p:nvPicPr>
        <p:blipFill>
          <a:blip r:embed="rId2"/>
          <a:srcRect l="16987" t="46154" r="43910" b="33333"/>
          <a:stretch>
            <a:fillRect/>
          </a:stretch>
        </p:blipFill>
        <p:spPr bwMode="auto">
          <a:xfrm>
            <a:off x="990600" y="2590800"/>
            <a:ext cx="62484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 l="25769" t="27083" r="20937" b="17708"/>
          <a:stretch>
            <a:fillRect/>
          </a:stretch>
        </p:blipFill>
        <p:spPr bwMode="auto">
          <a:xfrm>
            <a:off x="0" y="685800"/>
            <a:ext cx="91440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Conclusion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029200"/>
          </a:xfrm>
        </p:spPr>
        <p:txBody>
          <a:bodyPr>
            <a:normAutofit fontScale="32500" lnSpcReduction="20000"/>
          </a:bodyPr>
          <a:lstStyle/>
          <a:p>
            <a:endParaRPr lang="en-US" dirty="0" smtClean="0"/>
          </a:p>
          <a:p>
            <a:r>
              <a:rPr lang="en-US" sz="6200" dirty="0" smtClean="0"/>
              <a:t>First, we </a:t>
            </a:r>
            <a:r>
              <a:rPr lang="en-US" sz="6200" dirty="0" smtClean="0"/>
              <a:t>collected data on flight ticket prices </a:t>
            </a:r>
            <a:r>
              <a:rPr lang="en-US" sz="6200" dirty="0" smtClean="0"/>
              <a:t>from </a:t>
            </a:r>
            <a:r>
              <a:rPr lang="en-US" sz="6200" dirty="0" smtClean="0"/>
              <a:t>“yatra.com”, </a:t>
            </a:r>
            <a:r>
              <a:rPr lang="en-US" sz="6200" dirty="0" smtClean="0"/>
              <a:t>it was done by using Web scraping. The framework used for web scraping was Selenium. </a:t>
            </a:r>
            <a:endParaRPr lang="en-US" sz="6200" dirty="0" smtClean="0"/>
          </a:p>
          <a:p>
            <a:endParaRPr lang="en-US" sz="6200" dirty="0" smtClean="0"/>
          </a:p>
          <a:p>
            <a:r>
              <a:rPr lang="en-US" sz="6200" dirty="0" smtClean="0"/>
              <a:t>Then the scrapped data was saved in a </a:t>
            </a:r>
            <a:r>
              <a:rPr lang="en-US" sz="6200" dirty="0" err="1" smtClean="0"/>
              <a:t>csv</a:t>
            </a:r>
            <a:r>
              <a:rPr lang="en-US" sz="6200" dirty="0" smtClean="0"/>
              <a:t> file to use it for modeling purpose.</a:t>
            </a:r>
          </a:p>
          <a:p>
            <a:endParaRPr lang="en-US" sz="6200" dirty="0" smtClean="0"/>
          </a:p>
          <a:p>
            <a:r>
              <a:rPr lang="en-US" sz="6200" dirty="0" smtClean="0"/>
              <a:t>From the extensive EDA performed in this project we </a:t>
            </a:r>
            <a:r>
              <a:rPr lang="en-US" sz="6200" dirty="0" smtClean="0"/>
              <a:t>observed: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6200" dirty="0" smtClean="0"/>
              <a:t> </a:t>
            </a:r>
            <a:r>
              <a:rPr lang="en-US" sz="6200" dirty="0" smtClean="0"/>
              <a:t>Flights from Bangalore and Jammu have higher prices. </a:t>
            </a:r>
            <a:endParaRPr lang="en-US" sz="6200" dirty="0" smtClean="0"/>
          </a:p>
          <a:p>
            <a:pPr marL="514350" indent="-514350">
              <a:buFont typeface="+mj-lt"/>
              <a:buAutoNum type="alphaLcParenR"/>
            </a:pPr>
            <a:r>
              <a:rPr lang="en-US" sz="6200" dirty="0" smtClean="0"/>
              <a:t>Flights </a:t>
            </a:r>
            <a:r>
              <a:rPr lang="en-US" sz="6200" dirty="0" smtClean="0"/>
              <a:t>with longer route i.e. high number of stops have high prices. </a:t>
            </a:r>
            <a:endParaRPr lang="en-US" sz="6200" dirty="0" smtClean="0"/>
          </a:p>
          <a:p>
            <a:pPr marL="514350" indent="-514350">
              <a:buFont typeface="+mj-lt"/>
              <a:buAutoNum type="alphaLcParenR"/>
            </a:pPr>
            <a:r>
              <a:rPr lang="en-US" sz="6200" dirty="0" smtClean="0"/>
              <a:t>Also</a:t>
            </a:r>
            <a:r>
              <a:rPr lang="en-US" sz="6200" dirty="0" smtClean="0"/>
              <a:t>, prices of flight in next month are high as compared to those in coming months. </a:t>
            </a:r>
            <a:endParaRPr lang="en-US" sz="6200" dirty="0" smtClean="0"/>
          </a:p>
          <a:p>
            <a:pPr marL="514350" indent="-514350">
              <a:buFont typeface="+mj-lt"/>
              <a:buAutoNum type="alphaLcParenR"/>
            </a:pPr>
            <a:r>
              <a:rPr lang="en-US" sz="6200" dirty="0" smtClean="0"/>
              <a:t>From </a:t>
            </a:r>
            <a:r>
              <a:rPr lang="en-US" sz="6200" dirty="0" smtClean="0"/>
              <a:t>the given data we can also conclude that </a:t>
            </a:r>
            <a:r>
              <a:rPr lang="en-US" sz="6200" dirty="0" err="1" smtClean="0"/>
              <a:t>AirIndia</a:t>
            </a:r>
            <a:r>
              <a:rPr lang="en-US" sz="6200" dirty="0" smtClean="0"/>
              <a:t> and </a:t>
            </a:r>
            <a:r>
              <a:rPr lang="en-US" sz="6200" dirty="0" err="1" smtClean="0"/>
              <a:t>vistara</a:t>
            </a:r>
            <a:r>
              <a:rPr lang="en-US" sz="6200" dirty="0" smtClean="0"/>
              <a:t> flights are expensive as compared to other flights</a:t>
            </a:r>
            <a:r>
              <a:rPr lang="en-US" sz="6200" dirty="0" smtClean="0"/>
              <a:t>.</a:t>
            </a:r>
          </a:p>
          <a:p>
            <a:pPr marL="514350" indent="-514350">
              <a:buNone/>
            </a:pPr>
            <a:endParaRPr lang="en-US" sz="6200" dirty="0" smtClean="0"/>
          </a:p>
          <a:p>
            <a:r>
              <a:rPr lang="en-US" sz="6200" dirty="0" smtClean="0"/>
              <a:t>The model build after hyper-parametric tuning gives an accuracy for 84.53%</a:t>
            </a:r>
          </a:p>
          <a:p>
            <a:endParaRPr lang="en-US" sz="6200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 Anyone who has booked a flight ticket knows how unexpectedly the prices vary. The cheapest available ticket on a given flight gets more and less expensive over </a:t>
            </a:r>
            <a:r>
              <a:rPr lang="en-US" dirty="0" smtClean="0"/>
              <a:t>time</a:t>
            </a:r>
          </a:p>
          <a:p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 smtClean="0"/>
              <a:t>first phase we have to collect data of flights ticket from online websites. Here data is collected from “www.yatra.com” website using Selenium technique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Our </a:t>
            </a:r>
            <a:r>
              <a:rPr lang="en-US" dirty="0" smtClean="0"/>
              <a:t>goal is to build a regression model to predict price of flight ticket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We </a:t>
            </a:r>
            <a:r>
              <a:rPr lang="en-US" dirty="0" smtClean="0"/>
              <a:t>have also performed the EDA to gain insights of the data.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1816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After the completion of this project, we got an insight of how to collect data, pre-processing the data, analyzing the data and building a model. It helped me to gain conclusions from graphs. Also it helped me in exploring multiple algorithms and metrics to get the best output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Since </a:t>
            </a:r>
            <a:r>
              <a:rPr lang="en-US" dirty="0" smtClean="0"/>
              <a:t>the data keeps changing we cannot fully rely on this project in the distant future we need to update it with </a:t>
            </a:r>
            <a:r>
              <a:rPr lang="en-US" dirty="0" err="1" smtClean="0"/>
              <a:t>updation</a:t>
            </a:r>
            <a:r>
              <a:rPr lang="en-US" dirty="0" smtClean="0"/>
              <a:t> in data</a:t>
            </a:r>
          </a:p>
          <a:p>
            <a:endParaRPr lang="en-US" dirty="0" smtClean="0"/>
          </a:p>
          <a:p>
            <a:r>
              <a:rPr lang="en-US" dirty="0" smtClean="0"/>
              <a:t>. Also the scrapping of data took a lot of time as there was no such detail mentioned on fetching data. Random sources and destinations are used to pick up data.</a:t>
            </a:r>
          </a:p>
          <a:p>
            <a:endParaRPr lang="en-US" dirty="0" smtClean="0"/>
          </a:p>
          <a:p>
            <a:r>
              <a:rPr lang="en-US" dirty="0" smtClean="0"/>
              <a:t>This project is done with limited resources and can be made more efficient in future.. 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0"/>
            <a:ext cx="8229600" cy="3810000"/>
          </a:xfrm>
        </p:spPr>
        <p:txBody>
          <a:bodyPr>
            <a:normAutofit/>
          </a:bodyPr>
          <a:lstStyle/>
          <a:p>
            <a:r>
              <a:rPr lang="en-US" sz="6600" dirty="0" smtClean="0">
                <a:latin typeface="Berlin Sans FB Demi" pitchFamily="34" charset="0"/>
              </a:rPr>
              <a:t>Thank you</a:t>
            </a:r>
            <a:endParaRPr lang="en-US" sz="6600" dirty="0">
              <a:latin typeface="Berlin Sans FB Demi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Set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>
              <a:lnSpc>
                <a:spcPct val="170000"/>
              </a:lnSpc>
              <a:buNone/>
            </a:pPr>
            <a:r>
              <a:rPr lang="en-US" sz="4200" b="1" dirty="0" smtClean="0"/>
              <a:t> Features</a:t>
            </a:r>
            <a:r>
              <a:rPr lang="en-US" sz="4200" dirty="0" smtClean="0"/>
              <a:t>:</a:t>
            </a:r>
          </a:p>
          <a:p>
            <a:pPr>
              <a:lnSpc>
                <a:spcPct val="170000"/>
              </a:lnSpc>
            </a:pPr>
            <a:r>
              <a:rPr lang="en-US" sz="4200" b="1" dirty="0" smtClean="0"/>
              <a:t>Name</a:t>
            </a:r>
            <a:r>
              <a:rPr lang="en-US" sz="4200" dirty="0" smtClean="0"/>
              <a:t>: name of Airline</a:t>
            </a:r>
          </a:p>
          <a:p>
            <a:pPr>
              <a:lnSpc>
                <a:spcPct val="170000"/>
              </a:lnSpc>
            </a:pPr>
            <a:r>
              <a:rPr lang="en-US" sz="4200" b="1" dirty="0" smtClean="0"/>
              <a:t>Date</a:t>
            </a:r>
            <a:r>
              <a:rPr lang="en-US" sz="4200" dirty="0" smtClean="0"/>
              <a:t>: date of journey</a:t>
            </a:r>
          </a:p>
          <a:p>
            <a:pPr>
              <a:lnSpc>
                <a:spcPct val="170000"/>
              </a:lnSpc>
            </a:pPr>
            <a:r>
              <a:rPr lang="en-US" sz="4200" b="1" dirty="0" smtClean="0"/>
              <a:t>Departure:</a:t>
            </a:r>
            <a:r>
              <a:rPr lang="en-US" sz="4200" dirty="0" smtClean="0"/>
              <a:t> time of departure</a:t>
            </a:r>
          </a:p>
          <a:p>
            <a:pPr>
              <a:lnSpc>
                <a:spcPct val="170000"/>
              </a:lnSpc>
            </a:pPr>
            <a:r>
              <a:rPr lang="en-US" sz="4200" b="1" dirty="0" smtClean="0"/>
              <a:t>Arrival:</a:t>
            </a:r>
            <a:r>
              <a:rPr lang="en-US" sz="4200" dirty="0" smtClean="0"/>
              <a:t> time of arrival</a:t>
            </a:r>
          </a:p>
          <a:p>
            <a:pPr>
              <a:lnSpc>
                <a:spcPct val="170000"/>
              </a:lnSpc>
            </a:pPr>
            <a:r>
              <a:rPr lang="en-US" sz="4200" b="1" dirty="0" smtClean="0"/>
              <a:t>Source:</a:t>
            </a:r>
            <a:r>
              <a:rPr lang="en-US" sz="4200" dirty="0" smtClean="0"/>
              <a:t> the source from which service begins</a:t>
            </a:r>
          </a:p>
          <a:p>
            <a:pPr>
              <a:lnSpc>
                <a:spcPct val="170000"/>
              </a:lnSpc>
            </a:pPr>
            <a:r>
              <a:rPr lang="en-US" sz="4200" b="1" dirty="0" smtClean="0"/>
              <a:t>Destination</a:t>
            </a:r>
            <a:r>
              <a:rPr lang="en-US" sz="4200" dirty="0" smtClean="0"/>
              <a:t>: the destination where service ends</a:t>
            </a:r>
          </a:p>
          <a:p>
            <a:pPr>
              <a:lnSpc>
                <a:spcPct val="170000"/>
              </a:lnSpc>
            </a:pPr>
            <a:r>
              <a:rPr lang="en-US" sz="4200" b="1" dirty="0" smtClean="0"/>
              <a:t>Stops:</a:t>
            </a:r>
            <a:r>
              <a:rPr lang="en-US" sz="4200" dirty="0" smtClean="0"/>
              <a:t> total number of stops between source and destination</a:t>
            </a:r>
          </a:p>
          <a:p>
            <a:pPr>
              <a:lnSpc>
                <a:spcPct val="170000"/>
              </a:lnSpc>
            </a:pPr>
            <a:r>
              <a:rPr lang="en-US" sz="4200" b="1" dirty="0" smtClean="0"/>
              <a:t>Duration</a:t>
            </a:r>
            <a:r>
              <a:rPr lang="en-US" sz="4200" dirty="0" smtClean="0"/>
              <a:t>: total duration of flight</a:t>
            </a:r>
          </a:p>
          <a:p>
            <a:pPr>
              <a:lnSpc>
                <a:spcPct val="170000"/>
              </a:lnSpc>
            </a:pPr>
            <a:r>
              <a:rPr lang="en-US" sz="4200" b="1" dirty="0" smtClean="0"/>
              <a:t>Price:</a:t>
            </a:r>
            <a:r>
              <a:rPr lang="en-US" sz="4200" dirty="0" smtClean="0"/>
              <a:t> Price of flight ticket</a:t>
            </a:r>
          </a:p>
          <a:p>
            <a:pPr>
              <a:lnSpc>
                <a:spcPct val="170000"/>
              </a:lnSpc>
              <a:buNone/>
            </a:pPr>
            <a:r>
              <a:rPr lang="en-US" sz="4200" dirty="0" smtClean="0"/>
              <a:t>The dataset has no null values.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 l="26354" t="34375" r="43778" b="23958"/>
          <a:stretch>
            <a:fillRect/>
          </a:stretch>
        </p:blipFill>
        <p:spPr bwMode="auto">
          <a:xfrm>
            <a:off x="457200" y="1143000"/>
            <a:ext cx="38862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Data Visualizations</a:t>
            </a:r>
            <a:endParaRPr 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 l="25988" t="30208" r="43558" b="23958"/>
          <a:stretch>
            <a:fillRect/>
          </a:stretch>
        </p:blipFill>
        <p:spPr bwMode="auto">
          <a:xfrm>
            <a:off x="4350327" y="2743200"/>
            <a:ext cx="4412673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 l="26354" t="33333" r="33821" b="23958"/>
          <a:stretch>
            <a:fillRect/>
          </a:stretch>
        </p:blipFill>
        <p:spPr bwMode="auto">
          <a:xfrm>
            <a:off x="0" y="0"/>
            <a:ext cx="5813502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/>
          <a:srcRect l="26574" t="33333" r="35944" b="25000"/>
          <a:stretch>
            <a:fillRect/>
          </a:stretch>
        </p:blipFill>
        <p:spPr bwMode="auto">
          <a:xfrm>
            <a:off x="3657600" y="3581400"/>
            <a:ext cx="48768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 l="26354" t="25000" r="44363" b="12500"/>
          <a:stretch>
            <a:fillRect/>
          </a:stretch>
        </p:blipFill>
        <p:spPr bwMode="auto">
          <a:xfrm>
            <a:off x="304800" y="762000"/>
            <a:ext cx="4114800" cy="493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3"/>
          <a:srcRect l="26574" t="41667" r="50586" b="10417"/>
          <a:stretch>
            <a:fillRect/>
          </a:stretch>
        </p:blipFill>
        <p:spPr bwMode="auto">
          <a:xfrm>
            <a:off x="4648200" y="971061"/>
            <a:ext cx="3733800" cy="44039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Pre-Processing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2200" dirty="0" smtClean="0"/>
              <a:t>First we will clean price column by removing ‘,’ and changing it’s data type to ‘</a:t>
            </a:r>
            <a:r>
              <a:rPr lang="en-US" sz="2200" dirty="0" err="1" smtClean="0"/>
              <a:t>int</a:t>
            </a:r>
            <a:r>
              <a:rPr lang="en-US" sz="2200" dirty="0" smtClean="0"/>
              <a:t>’</a:t>
            </a:r>
          </a:p>
        </p:txBody>
      </p:sp>
      <p:pic>
        <p:nvPicPr>
          <p:cNvPr id="4" name="Picture 3"/>
          <p:cNvPicPr/>
          <p:nvPr/>
        </p:nvPicPr>
        <p:blipFill>
          <a:blip r:embed="rId2"/>
          <a:srcRect l="16186" t="30199" r="48558" b="16889"/>
          <a:stretch>
            <a:fillRect/>
          </a:stretch>
        </p:blipFill>
        <p:spPr bwMode="auto">
          <a:xfrm>
            <a:off x="838200" y="2590800"/>
            <a:ext cx="48006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>
            <a:normAutofit/>
          </a:bodyPr>
          <a:lstStyle/>
          <a:p>
            <a:r>
              <a:rPr lang="en-US" sz="2200" dirty="0" smtClean="0"/>
              <a:t>Next we have removed unnecessary columns and cleaned data in “Arrival”, “Departure”, “Duration” and “Date” and derived new features from each given feature. I have first formed a new data frame and then done all the processing.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rcRect l="16026" t="30199" r="45148" b="5983"/>
          <a:stretch>
            <a:fillRect/>
          </a:stretch>
        </p:blipFill>
        <p:spPr bwMode="auto">
          <a:xfrm>
            <a:off x="381000" y="2209800"/>
            <a:ext cx="44958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/>
          <p:nvPr/>
        </p:nvPicPr>
        <p:blipFill>
          <a:blip r:embed="rId3"/>
          <a:srcRect l="16346" t="31909" r="51153" b="17664"/>
          <a:stretch>
            <a:fillRect/>
          </a:stretch>
        </p:blipFill>
        <p:spPr bwMode="auto">
          <a:xfrm>
            <a:off x="4267200" y="2286000"/>
            <a:ext cx="464820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>
            <a:normAutofit/>
          </a:bodyPr>
          <a:lstStyle/>
          <a:p>
            <a:pPr lvl="0"/>
            <a:r>
              <a:rPr lang="en-US" sz="2200" dirty="0" smtClean="0"/>
              <a:t>After executing the above lines of code we will get 8 new columns </a:t>
            </a:r>
            <a:r>
              <a:rPr lang="en-US" sz="2200" dirty="0" err="1" smtClean="0"/>
              <a:t>Dep_time_hours</a:t>
            </a:r>
            <a:r>
              <a:rPr lang="en-US" sz="2200" dirty="0" smtClean="0"/>
              <a:t>, </a:t>
            </a:r>
            <a:r>
              <a:rPr lang="en-US" sz="2200" dirty="0" err="1" smtClean="0"/>
              <a:t>Dep_time_min</a:t>
            </a:r>
            <a:r>
              <a:rPr lang="en-US" sz="2200" dirty="0" smtClean="0"/>
              <a:t>,  </a:t>
            </a:r>
            <a:r>
              <a:rPr lang="en-US" sz="2200" dirty="0" err="1" smtClean="0"/>
              <a:t>Duration_hours</a:t>
            </a:r>
            <a:r>
              <a:rPr lang="en-US" sz="2200" dirty="0" smtClean="0"/>
              <a:t>, </a:t>
            </a:r>
            <a:r>
              <a:rPr lang="en-US" sz="2200" dirty="0" err="1" smtClean="0"/>
              <a:t>Duration_min</a:t>
            </a:r>
            <a:r>
              <a:rPr lang="en-US" sz="2200" dirty="0" smtClean="0"/>
              <a:t>, </a:t>
            </a:r>
            <a:r>
              <a:rPr lang="en-US" sz="2200" dirty="0" err="1" smtClean="0"/>
              <a:t>Arrival_time_hours</a:t>
            </a:r>
            <a:r>
              <a:rPr lang="en-US" sz="2200" dirty="0" smtClean="0"/>
              <a:t>, </a:t>
            </a:r>
            <a:r>
              <a:rPr lang="en-US" sz="2200" dirty="0" err="1" smtClean="0"/>
              <a:t>Arrival_time_min</a:t>
            </a:r>
            <a:r>
              <a:rPr lang="en-US" sz="2200" dirty="0" smtClean="0"/>
              <a:t>, day and month. Each feature now has integer data type. Since all the </a:t>
            </a:r>
            <a:r>
              <a:rPr lang="en-US" sz="2200" dirty="0" err="1" smtClean="0"/>
              <a:t>usefull</a:t>
            </a:r>
            <a:r>
              <a:rPr lang="en-US" sz="2200" dirty="0" smtClean="0"/>
              <a:t> information is now extracted we can drop previous columns.</a:t>
            </a:r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rcRect l="16186" t="37607" r="9936" b="31624"/>
          <a:stretch>
            <a:fillRect/>
          </a:stretch>
        </p:blipFill>
        <p:spPr bwMode="auto">
          <a:xfrm>
            <a:off x="685800" y="2895600"/>
            <a:ext cx="80010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undry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194</TotalTime>
  <Words>769</Words>
  <Application>Microsoft Office PowerPoint</Application>
  <PresentationFormat>On-screen Show (4:3)</PresentationFormat>
  <Paragraphs>83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Foundry</vt:lpstr>
      <vt:lpstr>Flight Price Prediction Project</vt:lpstr>
      <vt:lpstr>Introduction</vt:lpstr>
      <vt:lpstr>Data Set Description</vt:lpstr>
      <vt:lpstr>Data Visualizations</vt:lpstr>
      <vt:lpstr>Slide 5</vt:lpstr>
      <vt:lpstr>Slide 6</vt:lpstr>
      <vt:lpstr>Data Pre-Processing</vt:lpstr>
      <vt:lpstr>Slide 8</vt:lpstr>
      <vt:lpstr>Slide 9</vt:lpstr>
      <vt:lpstr>Slide 10</vt:lpstr>
      <vt:lpstr>Slide 11</vt:lpstr>
      <vt:lpstr>PREPARING DATA FOR MODEL</vt:lpstr>
      <vt:lpstr>MODEL BUILDING AND EVALUATION</vt:lpstr>
      <vt:lpstr>Slide 14</vt:lpstr>
      <vt:lpstr>Slide 15</vt:lpstr>
      <vt:lpstr>Slide 16</vt:lpstr>
      <vt:lpstr>Choosing Best Model</vt:lpstr>
      <vt:lpstr>Slide 18</vt:lpstr>
      <vt:lpstr>Conclusion</vt:lpstr>
      <vt:lpstr>Slide 20</vt:lpstr>
      <vt:lpstr>Thank you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Flight Price Prediction Project</dc:title>
  <dc:creator>Rajeev</dc:creator>
  <cp:lastModifiedBy>Rajeev</cp:lastModifiedBy>
  <cp:revision>21</cp:revision>
  <dcterms:created xsi:type="dcterms:W3CDTF">2006-08-16T00:00:00Z</dcterms:created>
  <dcterms:modified xsi:type="dcterms:W3CDTF">2021-11-01T09:59:15Z</dcterms:modified>
</cp:coreProperties>
</file>