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30/09/21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w-to-draw-a-car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69400" cy="6553200"/>
          </a:xfrm>
          <a:prstGeom prst="round2DiagRect">
            <a:avLst>
              <a:gd name="adj1" fmla="val 16667"/>
              <a:gd name="adj2" fmla="val 0"/>
            </a:avLst>
          </a:prstGeom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47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Car Price Prediction Project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Submitted By: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Ambika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Saraf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 t="32653" b="10204"/>
          <a:stretch>
            <a:fillRect/>
          </a:stretch>
        </p:blipFill>
        <p:spPr bwMode="auto">
          <a:xfrm>
            <a:off x="1447800" y="838200"/>
            <a:ext cx="6095999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2800" dirty="0" smtClean="0"/>
              <a:t>  After Hyper Parametric Tuning we get an accuracy of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91.87%</a:t>
            </a:r>
            <a:r>
              <a:rPr lang="en-US" sz="2800" dirty="0" smtClean="0"/>
              <a:t> with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113694.63</a:t>
            </a:r>
            <a:r>
              <a:rPr lang="en-US" sz="2800" dirty="0" smtClean="0"/>
              <a:t>  </a:t>
            </a:r>
            <a:r>
              <a:rPr lang="en-US" sz="2800" dirty="0" smtClean="0"/>
              <a:t>Root Mean Squared </a:t>
            </a:r>
            <a:r>
              <a:rPr lang="en-US" sz="2800" dirty="0" smtClean="0"/>
              <a:t>Error.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In </a:t>
            </a:r>
            <a:r>
              <a:rPr lang="en-US" sz="2800" dirty="0" smtClean="0"/>
              <a:t>Last step we have compared original prices with the predicted prices and also saved our model to for future use.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After the completion of this project, we got an insight of how to collect data, pre-processing the data, analyzing the data and building a model. It helped me to gain conclusions from graphs. Also it helped me in exploring multiple algorithms and metrics to get the best output.</a:t>
            </a:r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 smtClean="0"/>
              <a:t>, we collected the used cars data from different websites like </a:t>
            </a:r>
            <a:r>
              <a:rPr lang="en-US" dirty="0" err="1" smtClean="0"/>
              <a:t>olx</a:t>
            </a:r>
            <a:r>
              <a:rPr lang="en-US" dirty="0" smtClean="0"/>
              <a:t>, car24 and it was done by using Web scraping. The framework used for web scraping was Selenium.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the scrapped data was saved in a </a:t>
            </a:r>
            <a:r>
              <a:rPr lang="en-US" dirty="0" err="1" smtClean="0"/>
              <a:t>csv</a:t>
            </a:r>
            <a:r>
              <a:rPr lang="en-US" dirty="0" smtClean="0"/>
              <a:t> file to use it for modeling purpose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From the extensive EDA performed in this project we observed year of purchase, car name, fuel and owner directly influencing prices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model build after hyper-parametric tuning gives an accuracy for 91.87%.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the data keeps changing we cannot fully rely on this project in the distant future we need to update it with </a:t>
            </a:r>
            <a:r>
              <a:rPr lang="en-US" dirty="0" err="1" smtClean="0"/>
              <a:t>updation</a:t>
            </a:r>
            <a:r>
              <a:rPr lang="en-US" dirty="0" smtClean="0"/>
              <a:t> in data.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 smtClean="0"/>
              <a:t>website was poorly designed because the scrapping took a lot of time and there were many issues in accessing to next page and thus less data was fetched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project is done with limited resources and can be made more efficient in future.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9718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opperplate Gothic Bold" pitchFamily="34" charset="0"/>
              </a:rPr>
              <a:t>Thank  You</a:t>
            </a:r>
            <a:endParaRPr lang="en-US" sz="5400" dirty="0">
              <a:latin typeface="Copperplate Gothic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ow-to-draw-a-car.jp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228600" y="1447800"/>
            <a:ext cx="8940800" cy="5029200"/>
          </a:xfrm>
          <a:prstGeom prst="round2DiagRect">
            <a:avLst>
              <a:gd name="adj1" fmla="val 16667"/>
              <a:gd name="adj2" fmla="val 0"/>
            </a:avLst>
          </a:prstGeom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dirty="0" smtClean="0"/>
              <a:t>    Covid-19 </a:t>
            </a:r>
            <a:r>
              <a:rPr lang="en-US" dirty="0" smtClean="0"/>
              <a:t>has impacted many businesses we have seen a lot of changes in car market too. </a:t>
            </a:r>
            <a:r>
              <a:rPr lang="en-US" dirty="0" smtClean="0"/>
              <a:t>One </a:t>
            </a:r>
            <a:r>
              <a:rPr lang="en-US" dirty="0" smtClean="0"/>
              <a:t>of our clients works with small traders, who sell used cars. With the change in market due to covid-19 impact, our client is facing problems with their previous car price valuation machine learning models. So, they are looking for new machine learning models from new data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  <a:buNone/>
            </a:pPr>
            <a:endParaRPr lang="en-US" dirty="0" smtClean="0"/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     This </a:t>
            </a:r>
            <a:r>
              <a:rPr lang="en-US" dirty="0" smtClean="0"/>
              <a:t>project </a:t>
            </a:r>
            <a:r>
              <a:rPr lang="en-US" dirty="0" smtClean="0"/>
              <a:t>involves Collecting Data from various websites and then analyzing it. We have drawn </a:t>
            </a:r>
            <a:r>
              <a:rPr lang="en-US" dirty="0" smtClean="0"/>
              <a:t>conclusions about how features effect </a:t>
            </a:r>
            <a:r>
              <a:rPr lang="en-US" dirty="0" smtClean="0"/>
              <a:t>car </a:t>
            </a:r>
            <a:r>
              <a:rPr lang="en-US" dirty="0" smtClean="0"/>
              <a:t>price. Further we have build a machine learning model to predict Sale prices of </a:t>
            </a:r>
            <a:r>
              <a:rPr lang="en-US" dirty="0" smtClean="0"/>
              <a:t>used cars.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Done: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latin typeface="Arial Narrow" pitchFamily="34" charset="0"/>
              </a:rPr>
              <a:t>Data Collecting Phase:</a:t>
            </a:r>
          </a:p>
          <a:p>
            <a:r>
              <a:rPr lang="en-US" sz="2400" dirty="0" smtClean="0"/>
              <a:t>First</a:t>
            </a:r>
            <a:r>
              <a:rPr lang="en-US" sz="2400" dirty="0" smtClean="0"/>
              <a:t>, we collected the used cars data from different websites like </a:t>
            </a:r>
            <a:r>
              <a:rPr lang="en-US" sz="2400" dirty="0" err="1" smtClean="0"/>
              <a:t>olx</a:t>
            </a:r>
            <a:r>
              <a:rPr lang="en-US" sz="2400" dirty="0" smtClean="0"/>
              <a:t>, </a:t>
            </a:r>
            <a:r>
              <a:rPr lang="en-US" sz="2400" dirty="0" smtClean="0"/>
              <a:t>cars25 </a:t>
            </a:r>
            <a:r>
              <a:rPr lang="en-US" sz="2400" dirty="0" smtClean="0"/>
              <a:t>and it was done by using Web scraping. The framework used for web scraping was Selenium, which has an advantage of automating our process of collecting </a:t>
            </a:r>
            <a:r>
              <a:rPr lang="en-US" sz="2400" dirty="0" smtClean="0"/>
              <a:t>data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After that the scrapped data was combined into a single data frame and saved in </a:t>
            </a:r>
            <a:r>
              <a:rPr lang="en-US" sz="2400" dirty="0" err="1" smtClean="0"/>
              <a:t>csv</a:t>
            </a:r>
            <a:r>
              <a:rPr lang="en-US" sz="2400" dirty="0" smtClean="0"/>
              <a:t> format.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Done(Contd.)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 smtClean="0">
                <a:latin typeface="Arial Narrow" pitchFamily="34" charset="0"/>
              </a:rPr>
              <a:t>Model Building </a:t>
            </a:r>
            <a:r>
              <a:rPr lang="en-US" sz="4000" b="1" dirty="0" smtClean="0">
                <a:latin typeface="Arial Narrow" pitchFamily="34" charset="0"/>
              </a:rPr>
              <a:t>Phase: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First step was to clean data which included steps like finding and handling null values, removing words from numbers, converting object to </a:t>
            </a:r>
            <a:r>
              <a:rPr lang="en-US" dirty="0" err="1" smtClean="0"/>
              <a:t>int</a:t>
            </a:r>
            <a:r>
              <a:rPr lang="en-US" dirty="0" smtClean="0"/>
              <a:t> type, etc. </a:t>
            </a:r>
            <a:endParaRPr lang="en-US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Data Analytics done by deeply looking into statistical description of data and visualizing distribution of each feature.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Bivariate</a:t>
            </a:r>
            <a:r>
              <a:rPr lang="en-US" dirty="0" smtClean="0"/>
              <a:t> </a:t>
            </a:r>
            <a:r>
              <a:rPr lang="en-US" dirty="0" smtClean="0"/>
              <a:t>analysis also done to determine relationship of each feature with target variable.</a:t>
            </a:r>
          </a:p>
          <a:p>
            <a:endParaRPr lang="en-US" dirty="0" smtClean="0"/>
          </a:p>
          <a:p>
            <a:r>
              <a:rPr lang="en-US" dirty="0" smtClean="0"/>
              <a:t>Data Pre-Processing involves removing outliers and dealing with the skewed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Done(Contd.)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After this we separated our data using train and test split, we started running different machine learning classification algorithms to find out the best performing model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Model Evaluation was done using Cross Validation Score and checking for over or under fitting of data.</a:t>
            </a:r>
          </a:p>
          <a:p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 smtClean="0"/>
              <a:t>, we performed </a:t>
            </a:r>
            <a:r>
              <a:rPr lang="en-US" dirty="0" err="1" smtClean="0"/>
              <a:t>Hyperparameter</a:t>
            </a:r>
            <a:r>
              <a:rPr lang="en-US" dirty="0" smtClean="0"/>
              <a:t> Tuning techniques using </a:t>
            </a:r>
            <a:r>
              <a:rPr lang="en-US" dirty="0" err="1" smtClean="0"/>
              <a:t>GridSearchCV</a:t>
            </a:r>
            <a:r>
              <a:rPr lang="en-US" dirty="0" smtClean="0"/>
              <a:t> for getting the best parameters and improving the scores. 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saved the model in </a:t>
            </a:r>
            <a:r>
              <a:rPr lang="en-US" dirty="0" err="1" smtClean="0"/>
              <a:t>pkl</a:t>
            </a:r>
            <a:r>
              <a:rPr lang="en-US" dirty="0" smtClean="0"/>
              <a:t> format and then saved the predicted values in a </a:t>
            </a:r>
            <a:r>
              <a:rPr lang="en-US" dirty="0" err="1" smtClean="0"/>
              <a:t>csv</a:t>
            </a:r>
            <a:r>
              <a:rPr lang="en-US" dirty="0" smtClean="0"/>
              <a:t> format.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24400" y="2438400"/>
            <a:ext cx="4419600" cy="44196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>Algorithms used are</a:t>
            </a:r>
            <a:r>
              <a:rPr lang="en-US" dirty="0" smtClean="0">
                <a:latin typeface="+mj-lt"/>
              </a:rPr>
              <a:t>:</a:t>
            </a:r>
          </a:p>
          <a:p>
            <a:pPr>
              <a:buNone/>
            </a:pPr>
            <a:endParaRPr lang="en-US" sz="1900" dirty="0" smtClean="0">
              <a:latin typeface="+mj-lt"/>
            </a:endParaRPr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Linear Regression</a:t>
            </a:r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Model Regularization using Lasso CV</a:t>
            </a:r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Decision Tree </a:t>
            </a:r>
            <a:r>
              <a:rPr lang="en-US" sz="2600" dirty="0" err="1" smtClean="0"/>
              <a:t>Regressor</a:t>
            </a:r>
            <a:endParaRPr lang="en-US" sz="2600" dirty="0" smtClean="0"/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KNN </a:t>
            </a:r>
            <a:r>
              <a:rPr lang="en-US" sz="2600" dirty="0" err="1" smtClean="0"/>
              <a:t>Regressor</a:t>
            </a:r>
            <a:endParaRPr lang="en-US" sz="2600" dirty="0" smtClean="0"/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Random Forest </a:t>
            </a:r>
            <a:r>
              <a:rPr lang="en-US" sz="2600" dirty="0" err="1" smtClean="0"/>
              <a:t>Regressor</a:t>
            </a:r>
            <a:endParaRPr lang="en-US" sz="2600" dirty="0" smtClean="0"/>
          </a:p>
          <a:p>
            <a:pPr lvl="0">
              <a:lnSpc>
                <a:spcPct val="150000"/>
              </a:lnSpc>
            </a:pPr>
            <a:r>
              <a:rPr lang="en-US" sz="2600" dirty="0" smtClean="0"/>
              <a:t>Gradient Boosting </a:t>
            </a:r>
            <a:r>
              <a:rPr lang="en-US" sz="2600" dirty="0" err="1" smtClean="0"/>
              <a:t>Regressor</a:t>
            </a:r>
            <a:endParaRPr lang="en-US" sz="2600" dirty="0" smtClean="0"/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fontAlgn="base" latinLnBrk="1">
              <a:buNone/>
            </a:pPr>
            <a:r>
              <a:rPr lang="en-US" b="1" dirty="0" smtClean="0"/>
              <a:t>Linear regression:</a:t>
            </a:r>
            <a:r>
              <a:rPr lang="en-US" dirty="0" smtClean="0"/>
              <a:t> </a:t>
            </a:r>
          </a:p>
          <a:p>
            <a:pPr fontAlgn="base" latinLnBrk="1">
              <a:buNone/>
            </a:pPr>
            <a:r>
              <a:rPr lang="en-US" dirty="0" smtClean="0"/>
              <a:t>		Accuracy =  </a:t>
            </a:r>
            <a:r>
              <a:rPr lang="en-US" dirty="0" smtClean="0"/>
              <a:t>40.12%</a:t>
            </a:r>
            <a:endParaRPr lang="en-US" dirty="0" smtClean="0"/>
          </a:p>
          <a:p>
            <a:pPr fontAlgn="base" latinLnBrk="1">
              <a:buNone/>
            </a:pPr>
            <a:r>
              <a:rPr lang="en-US" dirty="0" smtClean="0"/>
              <a:t>		Mean Absolute Error=  </a:t>
            </a:r>
            <a:r>
              <a:rPr lang="en-US" dirty="0" smtClean="0"/>
              <a:t>178701.691</a:t>
            </a:r>
            <a:endParaRPr lang="en-US" dirty="0" smtClean="0"/>
          </a:p>
          <a:p>
            <a:pPr fontAlgn="base" latinLnBrk="1">
              <a:buNone/>
            </a:pPr>
            <a:r>
              <a:rPr lang="en-US" dirty="0" smtClean="0"/>
              <a:t>		Mean Squared Error=  </a:t>
            </a:r>
            <a:r>
              <a:rPr lang="en-US" dirty="0" smtClean="0"/>
              <a:t>95296282075.0419</a:t>
            </a:r>
            <a:endParaRPr lang="en-US" dirty="0" smtClean="0"/>
          </a:p>
          <a:p>
            <a:pPr fontAlgn="base" latinLnBrk="1"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Lasso CV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</a:t>
            </a:r>
            <a:r>
              <a:rPr lang="en-US" dirty="0" smtClean="0"/>
              <a:t>Accuracy</a:t>
            </a:r>
            <a:r>
              <a:rPr lang="en-US" dirty="0" smtClean="0"/>
              <a:t>= </a:t>
            </a:r>
            <a:r>
              <a:rPr lang="en-US" dirty="0" smtClean="0"/>
              <a:t>40.12%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Mean </a:t>
            </a:r>
            <a:r>
              <a:rPr lang="en-US" dirty="0" smtClean="0"/>
              <a:t>Absolute Error=  </a:t>
            </a:r>
            <a:r>
              <a:rPr lang="en-US" dirty="0" smtClean="0"/>
              <a:t>178694.665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Mean </a:t>
            </a:r>
            <a:r>
              <a:rPr lang="en-US" dirty="0" smtClean="0"/>
              <a:t>Squared Error=  </a:t>
            </a:r>
            <a:r>
              <a:rPr lang="en-US" dirty="0" smtClean="0"/>
              <a:t>95292746791.80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KNN regression: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Accuracy </a:t>
            </a:r>
            <a:r>
              <a:rPr lang="en-US" dirty="0" smtClean="0"/>
              <a:t>=  </a:t>
            </a:r>
            <a:r>
              <a:rPr lang="en-US" dirty="0" smtClean="0"/>
              <a:t>57.97%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Mean </a:t>
            </a:r>
            <a:r>
              <a:rPr lang="en-US" dirty="0" smtClean="0"/>
              <a:t>Absolute Error=  </a:t>
            </a:r>
            <a:r>
              <a:rPr lang="en-US" dirty="0" smtClean="0"/>
              <a:t>121890.514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Mean </a:t>
            </a:r>
            <a:r>
              <a:rPr lang="en-US" dirty="0" smtClean="0"/>
              <a:t>Squared Error=  </a:t>
            </a:r>
            <a:r>
              <a:rPr lang="en-US" dirty="0" smtClean="0"/>
              <a:t>66881924922.21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    Decision </a:t>
            </a:r>
            <a:r>
              <a:rPr lang="en-US" b="1" dirty="0" smtClean="0"/>
              <a:t>Tree regression: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Accuracy </a:t>
            </a:r>
            <a:r>
              <a:rPr lang="en-US" dirty="0" smtClean="0"/>
              <a:t>=  </a:t>
            </a:r>
            <a:r>
              <a:rPr lang="en-US" dirty="0" smtClean="0"/>
              <a:t>95.75%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Mean </a:t>
            </a:r>
            <a:r>
              <a:rPr lang="en-US" dirty="0" smtClean="0"/>
              <a:t>Absolute Error=  </a:t>
            </a:r>
            <a:r>
              <a:rPr lang="en-US" dirty="0" smtClean="0"/>
              <a:t>30138.88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Mean </a:t>
            </a:r>
            <a:r>
              <a:rPr lang="en-US" dirty="0" smtClean="0"/>
              <a:t>Squared Error=  </a:t>
            </a:r>
            <a:r>
              <a:rPr lang="en-US" dirty="0" smtClean="0"/>
              <a:t>6769260516.89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Random </a:t>
            </a:r>
            <a:r>
              <a:rPr lang="en-US" b="1" dirty="0" smtClean="0"/>
              <a:t>Forest regression: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Accuracy </a:t>
            </a:r>
            <a:r>
              <a:rPr lang="en-US" dirty="0" smtClean="0"/>
              <a:t>=  </a:t>
            </a:r>
            <a:r>
              <a:rPr lang="en-US" dirty="0" smtClean="0"/>
              <a:t>95.70%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Mean </a:t>
            </a:r>
            <a:r>
              <a:rPr lang="en-US" dirty="0" smtClean="0"/>
              <a:t>Absolute Error=  </a:t>
            </a:r>
            <a:r>
              <a:rPr lang="en-US" dirty="0" smtClean="0"/>
              <a:t>40700.53</a:t>
            </a:r>
          </a:p>
          <a:p>
            <a:pPr>
              <a:buNone/>
            </a:pPr>
            <a:r>
              <a:rPr lang="en-US" dirty="0" smtClean="0"/>
              <a:t>		Mean Squared Error=  6841275184.82 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Gradient </a:t>
            </a:r>
            <a:r>
              <a:rPr lang="en-US" b="1" dirty="0" smtClean="0"/>
              <a:t>Boosting regression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	</a:t>
            </a:r>
            <a:r>
              <a:rPr lang="en-US" dirty="0" smtClean="0"/>
              <a:t>Accuracy </a:t>
            </a:r>
            <a:r>
              <a:rPr lang="en-US" dirty="0" smtClean="0"/>
              <a:t>=  </a:t>
            </a:r>
            <a:r>
              <a:rPr lang="en-US" dirty="0" smtClean="0"/>
              <a:t>92.57%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Mean </a:t>
            </a:r>
            <a:r>
              <a:rPr lang="en-US" dirty="0" smtClean="0"/>
              <a:t>Absolute Error=  </a:t>
            </a:r>
            <a:r>
              <a:rPr lang="en-US" dirty="0" smtClean="0"/>
              <a:t>64980.73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Mean </a:t>
            </a:r>
            <a:r>
              <a:rPr lang="en-US" dirty="0" smtClean="0"/>
              <a:t>Squared Error=  11829995701.9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Model </a:t>
            </a:r>
            <a:r>
              <a:rPr lang="en-US" dirty="0" smtClean="0"/>
              <a:t>Evaluation </a:t>
            </a:r>
            <a:r>
              <a:rPr lang="en-US" dirty="0" smtClean="0"/>
              <a:t>using CV Score: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600" dirty="0" smtClean="0"/>
              <a:t>Thus We choose Gradient Boosting Model as our best model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5224" t="58404" r="55449" b="15955"/>
          <a:stretch>
            <a:fillRect/>
          </a:stretch>
        </p:blipFill>
        <p:spPr bwMode="auto">
          <a:xfrm>
            <a:off x="1066800" y="2286000"/>
            <a:ext cx="6705600" cy="35052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68</TotalTime>
  <Words>664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Car Price Prediction Project</vt:lpstr>
      <vt:lpstr>Introduction</vt:lpstr>
      <vt:lpstr>Steps Done:</vt:lpstr>
      <vt:lpstr>Steps Done(Contd.)</vt:lpstr>
      <vt:lpstr>Steps Done(Contd.)</vt:lpstr>
      <vt:lpstr>Machine Learning Model</vt:lpstr>
      <vt:lpstr>Slide 7</vt:lpstr>
      <vt:lpstr>Slide 8</vt:lpstr>
      <vt:lpstr>Model Evaluation</vt:lpstr>
      <vt:lpstr>Slide 10</vt:lpstr>
      <vt:lpstr>Conclusion</vt:lpstr>
      <vt:lpstr>Slide 12</vt:lpstr>
      <vt:lpstr>Thank 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Project</dc:title>
  <dc:creator>Rajeev</dc:creator>
  <cp:lastModifiedBy>Rajeev</cp:lastModifiedBy>
  <cp:revision>13</cp:revision>
  <dcterms:created xsi:type="dcterms:W3CDTF">2006-08-16T00:00:00Z</dcterms:created>
  <dcterms:modified xsi:type="dcterms:W3CDTF">2021-09-30T11:08:27Z</dcterms:modified>
</cp:coreProperties>
</file>