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18/11/21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18/11/21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18/11/21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18/11/21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18/11/21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18/11/21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lipkart.com/" TargetMode="External"/><Relationship Id="rId2" Type="http://schemas.openxmlformats.org/officeDocument/2006/relationships/hyperlink" Target="http://www.amazon.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4419600"/>
            <a:ext cx="6400800" cy="1752600"/>
          </a:xfrm>
        </p:spPr>
        <p:txBody>
          <a:bodyPr/>
          <a:lstStyle/>
          <a:p>
            <a:r>
              <a:rPr lang="en-US" dirty="0" smtClean="0">
                <a:solidFill>
                  <a:schemeClr val="tx1"/>
                </a:solidFill>
              </a:rPr>
              <a:t>Submitted By:</a:t>
            </a:r>
          </a:p>
          <a:p>
            <a:r>
              <a:rPr lang="en-US" dirty="0" err="1" smtClean="0">
                <a:solidFill>
                  <a:schemeClr val="tx1"/>
                </a:solidFill>
              </a:rPr>
              <a:t>Ambika</a:t>
            </a:r>
            <a:r>
              <a:rPr lang="en-US" dirty="0" smtClean="0">
                <a:solidFill>
                  <a:schemeClr val="tx1"/>
                </a:solidFill>
              </a:rPr>
              <a:t> </a:t>
            </a:r>
            <a:r>
              <a:rPr lang="en-US" dirty="0" err="1" smtClean="0">
                <a:solidFill>
                  <a:schemeClr val="tx1"/>
                </a:solidFill>
              </a:rPr>
              <a:t>Saraf</a:t>
            </a:r>
            <a:endParaRPr lang="en-US" dirty="0">
              <a:solidFill>
                <a:schemeClr val="tx1"/>
              </a:solidFill>
            </a:endParaRPr>
          </a:p>
        </p:txBody>
      </p:sp>
      <p:sp>
        <p:nvSpPr>
          <p:cNvPr id="2" name="Title 1"/>
          <p:cNvSpPr>
            <a:spLocks noGrp="1"/>
          </p:cNvSpPr>
          <p:nvPr>
            <p:ph type="ctrTitle"/>
          </p:nvPr>
        </p:nvSpPr>
        <p:spPr>
          <a:xfrm>
            <a:off x="762000" y="1752600"/>
            <a:ext cx="7772400" cy="1470025"/>
          </a:xfrm>
        </p:spPr>
        <p:txBody>
          <a:bodyPr>
            <a:normAutofit/>
          </a:bodyPr>
          <a:lstStyle/>
          <a:p>
            <a:r>
              <a:rPr lang="en-US" sz="4400" b="1" i="1" dirty="0" smtClean="0">
                <a:solidFill>
                  <a:schemeClr val="bg1"/>
                </a:solidFill>
              </a:rPr>
              <a:t>Rating Prediction Project</a:t>
            </a:r>
            <a:endParaRPr lang="en-US" sz="4400" b="1" i="1" dirty="0">
              <a:solidFill>
                <a:schemeClr val="bg1"/>
              </a:solidFill>
            </a:endParaRP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29268" b="17073"/>
          <a:stretch>
            <a:fillRect/>
          </a:stretch>
        </p:blipFill>
        <p:spPr bwMode="auto">
          <a:xfrm>
            <a:off x="2514600" y="228600"/>
            <a:ext cx="4495800" cy="167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and Evaluation</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Algorithms used are</a:t>
            </a:r>
            <a:r>
              <a:rPr lang="en-US" dirty="0" smtClean="0"/>
              <a:t>:</a:t>
            </a:r>
          </a:p>
          <a:p>
            <a:pPr>
              <a:buNone/>
            </a:pPr>
            <a:endParaRPr lang="en-US" dirty="0" smtClean="0"/>
          </a:p>
          <a:p>
            <a:pPr lvl="0"/>
            <a:r>
              <a:rPr lang="en-US" dirty="0" smtClean="0"/>
              <a:t>Logistic Regression</a:t>
            </a:r>
          </a:p>
          <a:p>
            <a:pPr lvl="0"/>
            <a:endParaRPr lang="en-US" dirty="0" smtClean="0"/>
          </a:p>
          <a:p>
            <a:pPr lvl="0"/>
            <a:r>
              <a:rPr lang="en-US" dirty="0" smtClean="0"/>
              <a:t>Decision </a:t>
            </a:r>
            <a:r>
              <a:rPr lang="en-US" dirty="0" smtClean="0"/>
              <a:t>Tree Classifier</a:t>
            </a:r>
          </a:p>
          <a:p>
            <a:pPr lvl="0"/>
            <a:endParaRPr lang="en-US" dirty="0" smtClean="0"/>
          </a:p>
          <a:p>
            <a:pPr lvl="0"/>
            <a:r>
              <a:rPr lang="en-US" dirty="0" err="1" smtClean="0"/>
              <a:t>KNeighbors</a:t>
            </a:r>
            <a:r>
              <a:rPr lang="en-US" dirty="0" smtClean="0"/>
              <a:t> </a:t>
            </a:r>
            <a:r>
              <a:rPr lang="en-US" dirty="0" smtClean="0"/>
              <a:t>Classifier </a:t>
            </a:r>
          </a:p>
          <a:p>
            <a:pPr lvl="0"/>
            <a:endParaRPr lang="en-US" dirty="0" smtClean="0"/>
          </a:p>
          <a:p>
            <a:pPr lvl="0"/>
            <a:r>
              <a:rPr lang="en-US" dirty="0" smtClean="0"/>
              <a:t>Random </a:t>
            </a:r>
            <a:r>
              <a:rPr lang="en-US" dirty="0" smtClean="0"/>
              <a:t>Forest Classifier</a:t>
            </a:r>
          </a:p>
          <a:p>
            <a:pPr lvl="0"/>
            <a:endParaRPr lang="en-US" dirty="0" smtClean="0"/>
          </a:p>
          <a:p>
            <a:pPr lvl="0"/>
            <a:r>
              <a:rPr lang="en-US" dirty="0" smtClean="0"/>
              <a:t>Gradient </a:t>
            </a:r>
            <a:r>
              <a:rPr lang="en-US" dirty="0" smtClean="0"/>
              <a:t>Boosting Classifier</a:t>
            </a:r>
          </a:p>
          <a:p>
            <a:pPr lvl="0"/>
            <a:endParaRPr lang="en-US" dirty="0" smtClean="0"/>
          </a:p>
          <a:p>
            <a:pPr lvl="0"/>
            <a:r>
              <a:rPr lang="en-US" dirty="0" err="1" smtClean="0"/>
              <a:t>AdaBoostClassifier</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03238"/>
          </a:xfrm>
        </p:spPr>
        <p:txBody>
          <a:bodyPr>
            <a:noAutofit/>
          </a:bodyPr>
          <a:lstStyle/>
          <a:p>
            <a:pPr algn="l"/>
            <a:r>
              <a:rPr lang="en-US" sz="2800" dirty="0" smtClean="0"/>
              <a:t>Logistic</a:t>
            </a:r>
            <a:r>
              <a:rPr lang="en-US" sz="2800" b="1" dirty="0" smtClean="0"/>
              <a:t> </a:t>
            </a:r>
            <a:r>
              <a:rPr lang="en-US" sz="2800" dirty="0" smtClean="0"/>
              <a:t>Regression</a:t>
            </a:r>
            <a:endParaRPr lang="en-US" sz="2800" dirty="0"/>
          </a:p>
        </p:txBody>
      </p:sp>
      <p:pic>
        <p:nvPicPr>
          <p:cNvPr id="2050" name="Picture 2"/>
          <p:cNvPicPr>
            <a:picLocks noGrp="1" noChangeAspect="1" noChangeArrowheads="1"/>
          </p:cNvPicPr>
          <p:nvPr>
            <p:ph sz="quarter" idx="1"/>
          </p:nvPr>
        </p:nvPicPr>
        <p:blipFill>
          <a:blip r:embed="rId2"/>
          <a:srcRect l="27282" t="33672" r="24442" b="22554"/>
          <a:stretch>
            <a:fillRect/>
          </a:stretch>
        </p:blipFill>
        <p:spPr bwMode="auto">
          <a:xfrm>
            <a:off x="0" y="1295400"/>
            <a:ext cx="9117623" cy="4648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03238"/>
          </a:xfrm>
        </p:spPr>
        <p:txBody>
          <a:bodyPr>
            <a:noAutofit/>
          </a:bodyPr>
          <a:lstStyle/>
          <a:p>
            <a:pPr algn="l"/>
            <a:r>
              <a:rPr lang="en-US" sz="2800" dirty="0" err="1" smtClean="0"/>
              <a:t>DecisionTree</a:t>
            </a:r>
            <a:r>
              <a:rPr lang="en-US" sz="2800" dirty="0" smtClean="0"/>
              <a:t> Classifier</a:t>
            </a:r>
            <a:endParaRPr lang="en-US" sz="2800" dirty="0"/>
          </a:p>
        </p:txBody>
      </p:sp>
      <p:pic>
        <p:nvPicPr>
          <p:cNvPr id="3074" name="Picture 2"/>
          <p:cNvPicPr>
            <a:picLocks noChangeAspect="1" noChangeArrowheads="1"/>
          </p:cNvPicPr>
          <p:nvPr/>
        </p:nvPicPr>
        <p:blipFill>
          <a:blip r:embed="rId2"/>
          <a:srcRect l="25183" t="34690" r="27965" b="20834"/>
          <a:stretch>
            <a:fillRect/>
          </a:stretch>
        </p:blipFill>
        <p:spPr bwMode="auto">
          <a:xfrm>
            <a:off x="304799" y="1143000"/>
            <a:ext cx="8423415" cy="4495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03238"/>
          </a:xfrm>
        </p:spPr>
        <p:txBody>
          <a:bodyPr>
            <a:noAutofit/>
          </a:bodyPr>
          <a:lstStyle/>
          <a:p>
            <a:pPr algn="l"/>
            <a:r>
              <a:rPr lang="en-US" sz="2800" dirty="0" err="1" smtClean="0"/>
              <a:t>Kneighbors</a:t>
            </a:r>
            <a:r>
              <a:rPr lang="en-US" sz="2800" dirty="0" smtClean="0"/>
              <a:t> Classifiers</a:t>
            </a:r>
            <a:endParaRPr lang="en-US" sz="2800" dirty="0"/>
          </a:p>
        </p:txBody>
      </p:sp>
      <p:pic>
        <p:nvPicPr>
          <p:cNvPr id="4098" name="Picture 2"/>
          <p:cNvPicPr>
            <a:picLocks noGrp="1" noChangeAspect="1" noChangeArrowheads="1"/>
          </p:cNvPicPr>
          <p:nvPr>
            <p:ph sz="quarter" idx="1"/>
          </p:nvPr>
        </p:nvPicPr>
        <p:blipFill>
          <a:blip r:embed="rId2"/>
          <a:srcRect l="25389" t="31989" r="27282" b="25921"/>
          <a:stretch>
            <a:fillRect/>
          </a:stretch>
        </p:blipFill>
        <p:spPr bwMode="auto">
          <a:xfrm>
            <a:off x="304800" y="1447800"/>
            <a:ext cx="8229600" cy="4114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03238"/>
          </a:xfrm>
        </p:spPr>
        <p:txBody>
          <a:bodyPr>
            <a:noAutofit/>
          </a:bodyPr>
          <a:lstStyle/>
          <a:p>
            <a:pPr algn="l"/>
            <a:r>
              <a:rPr lang="en-US" sz="2800" dirty="0" smtClean="0"/>
              <a:t>Random </a:t>
            </a:r>
            <a:r>
              <a:rPr lang="en-US" sz="2800" dirty="0" smtClean="0"/>
              <a:t>Forest Classifiers</a:t>
            </a:r>
            <a:endParaRPr lang="en-US" sz="2800" dirty="0"/>
          </a:p>
        </p:txBody>
      </p:sp>
      <p:pic>
        <p:nvPicPr>
          <p:cNvPr id="5122" name="Picture 2"/>
          <p:cNvPicPr>
            <a:picLocks noGrp="1" noChangeAspect="1" noChangeArrowheads="1"/>
          </p:cNvPicPr>
          <p:nvPr>
            <p:ph sz="quarter" idx="1"/>
          </p:nvPr>
        </p:nvPicPr>
        <p:blipFill>
          <a:blip r:embed="rId2"/>
          <a:srcRect l="26336" t="33672" r="27282" b="22554"/>
          <a:stretch>
            <a:fillRect/>
          </a:stretch>
        </p:blipFill>
        <p:spPr bwMode="auto">
          <a:xfrm>
            <a:off x="457200" y="1600200"/>
            <a:ext cx="7239000" cy="384110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03238"/>
          </a:xfrm>
        </p:spPr>
        <p:txBody>
          <a:bodyPr>
            <a:noAutofit/>
          </a:bodyPr>
          <a:lstStyle/>
          <a:p>
            <a:pPr algn="l"/>
            <a:r>
              <a:rPr lang="en-US" sz="2800" dirty="0" err="1" smtClean="0"/>
              <a:t>AdaBoost</a:t>
            </a:r>
            <a:r>
              <a:rPr lang="en-US" sz="2800" dirty="0" smtClean="0"/>
              <a:t> Classifier</a:t>
            </a:r>
            <a:endParaRPr lang="en-US" sz="2800" dirty="0"/>
          </a:p>
        </p:txBody>
      </p:sp>
      <p:pic>
        <p:nvPicPr>
          <p:cNvPr id="6146" name="Picture 2"/>
          <p:cNvPicPr>
            <a:picLocks noGrp="1" noChangeAspect="1" noChangeArrowheads="1"/>
          </p:cNvPicPr>
          <p:nvPr>
            <p:ph sz="quarter" idx="1"/>
          </p:nvPr>
        </p:nvPicPr>
        <p:blipFill>
          <a:blip r:embed="rId2"/>
          <a:srcRect l="25389" t="40407" r="26336" b="14135"/>
          <a:stretch>
            <a:fillRect/>
          </a:stretch>
        </p:blipFill>
        <p:spPr bwMode="auto">
          <a:xfrm>
            <a:off x="838200" y="1676400"/>
            <a:ext cx="7239000" cy="383241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03238"/>
          </a:xfrm>
        </p:spPr>
        <p:txBody>
          <a:bodyPr>
            <a:noAutofit/>
          </a:bodyPr>
          <a:lstStyle/>
          <a:p>
            <a:pPr algn="l"/>
            <a:r>
              <a:rPr lang="en-US" sz="2800" dirty="0" smtClean="0"/>
              <a:t>Gradient </a:t>
            </a:r>
            <a:r>
              <a:rPr lang="en-US" sz="2800" dirty="0" smtClean="0"/>
              <a:t>Boosting Classifier</a:t>
            </a:r>
            <a:endParaRPr lang="en-US" sz="2800" dirty="0"/>
          </a:p>
        </p:txBody>
      </p:sp>
      <p:pic>
        <p:nvPicPr>
          <p:cNvPr id="7170" name="Picture 2"/>
          <p:cNvPicPr>
            <a:picLocks noGrp="1" noChangeAspect="1" noChangeArrowheads="1"/>
          </p:cNvPicPr>
          <p:nvPr>
            <p:ph sz="quarter" idx="1"/>
          </p:nvPr>
        </p:nvPicPr>
        <p:blipFill>
          <a:blip r:embed="rId2"/>
          <a:srcRect l="26336" t="42091" r="25389" b="15819"/>
          <a:stretch>
            <a:fillRect/>
          </a:stretch>
        </p:blipFill>
        <p:spPr bwMode="auto">
          <a:xfrm>
            <a:off x="609600" y="1676400"/>
            <a:ext cx="7927848" cy="3886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Data Frame below shows the algorithms used and the accuracy </a:t>
            </a:r>
            <a:r>
              <a:rPr lang="en-US" sz="2400" dirty="0" smtClean="0"/>
              <a:t>scores and </a:t>
            </a:r>
            <a:r>
              <a:rPr lang="en-US" sz="2400" dirty="0" smtClean="0"/>
              <a:t>CV scores </a:t>
            </a:r>
            <a:r>
              <a:rPr lang="en-US" sz="2400" dirty="0" smtClean="0"/>
              <a:t>obtained</a:t>
            </a:r>
            <a:endParaRPr lang="en-US" sz="2400" dirty="0"/>
          </a:p>
        </p:txBody>
      </p:sp>
      <p:sp>
        <p:nvSpPr>
          <p:cNvPr id="3" name="Content Placeholder 2"/>
          <p:cNvSpPr>
            <a:spLocks noGrp="1"/>
          </p:cNvSpPr>
          <p:nvPr>
            <p:ph sz="quarter" idx="1"/>
          </p:nvPr>
        </p:nvSpPr>
        <p:spPr/>
        <p:txBody>
          <a:bodyPr/>
          <a:lstStyle/>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Looking </a:t>
            </a:r>
            <a:r>
              <a:rPr lang="en-US" sz="2000" dirty="0" smtClean="0"/>
              <a:t>the various metrics we conclude the gradient boosting and random forest perform better compared to other models. So we will tune theses two models and then finalize the more efficient one.</a:t>
            </a:r>
          </a:p>
          <a:p>
            <a:endParaRPr lang="en-US" dirty="0"/>
          </a:p>
        </p:txBody>
      </p:sp>
      <p:pic>
        <p:nvPicPr>
          <p:cNvPr id="4" name="Picture 3"/>
          <p:cNvPicPr/>
          <p:nvPr/>
        </p:nvPicPr>
        <p:blipFill>
          <a:blip r:embed="rId2"/>
          <a:srcRect l="16507" t="41311" r="53365" b="31909"/>
          <a:stretch>
            <a:fillRect/>
          </a:stretch>
        </p:blipFill>
        <p:spPr bwMode="auto">
          <a:xfrm>
            <a:off x="1447800" y="1828800"/>
            <a:ext cx="5486400" cy="2514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HYPER-PARAMETRIC </a:t>
            </a:r>
            <a:r>
              <a:rPr lang="en-US" sz="4000" dirty="0" smtClean="0"/>
              <a:t>TUNING</a:t>
            </a:r>
            <a:endParaRPr lang="en-US" sz="4000" dirty="0"/>
          </a:p>
        </p:txBody>
      </p:sp>
      <p:pic>
        <p:nvPicPr>
          <p:cNvPr id="8194" name="Picture 2"/>
          <p:cNvPicPr>
            <a:picLocks noGrp="1" noChangeAspect="1" noChangeArrowheads="1"/>
          </p:cNvPicPr>
          <p:nvPr>
            <p:ph sz="quarter" idx="1"/>
          </p:nvPr>
        </p:nvPicPr>
        <p:blipFill>
          <a:blip r:embed="rId2"/>
          <a:srcRect l="26336" t="35356" r="23457" b="25921"/>
          <a:stretch>
            <a:fillRect/>
          </a:stretch>
        </p:blipFill>
        <p:spPr bwMode="auto">
          <a:xfrm>
            <a:off x="6219" y="1295400"/>
            <a:ext cx="9137781" cy="3962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l="16346" t="30199" r="13141" b="20513"/>
          <a:stretch>
            <a:fillRect/>
          </a:stretch>
        </p:blipFill>
        <p:spPr bwMode="auto">
          <a:xfrm>
            <a:off x="0" y="1524000"/>
            <a:ext cx="9144000" cy="4114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400" dirty="0" smtClean="0"/>
              <a:t>T</a:t>
            </a:r>
            <a:r>
              <a:rPr lang="en-US" sz="2400" dirty="0" smtClean="0"/>
              <a:t>he project is build for a client who wants to introduce ratings feature in their application. They want a model to predict ratings for their pre-existing reviews.</a:t>
            </a:r>
          </a:p>
          <a:p>
            <a:endParaRPr lang="en-US" sz="2400" dirty="0" smtClean="0"/>
          </a:p>
          <a:p>
            <a:r>
              <a:rPr lang="en-US" sz="2400" dirty="0" smtClean="0"/>
              <a:t>The project consists of two phase:</a:t>
            </a:r>
          </a:p>
          <a:p>
            <a:pPr>
              <a:buNone/>
            </a:pPr>
            <a:r>
              <a:rPr lang="en-US" sz="2400" dirty="0" smtClean="0"/>
              <a:t>       -  Data Collection Phase</a:t>
            </a:r>
          </a:p>
          <a:p>
            <a:pPr>
              <a:buNone/>
            </a:pPr>
            <a:r>
              <a:rPr lang="en-US" sz="2400" dirty="0" smtClean="0"/>
              <a:t> </a:t>
            </a:r>
            <a:r>
              <a:rPr lang="en-US" sz="2400" dirty="0" smtClean="0"/>
              <a:t>      -  Model Building phase</a:t>
            </a:r>
          </a:p>
          <a:p>
            <a:pPr>
              <a:buFontTx/>
              <a:buChar char="-"/>
            </a:pPr>
            <a:endParaRPr lang="en-US" sz="2400" dirty="0" smtClean="0"/>
          </a:p>
          <a:p>
            <a:r>
              <a:rPr lang="en-US" sz="2400" dirty="0" smtClean="0"/>
              <a:t>In first phase we have collected reviews from “</a:t>
            </a:r>
            <a:r>
              <a:rPr lang="en-US" sz="2400" dirty="0" err="1" smtClean="0"/>
              <a:t>amazon.in</a:t>
            </a:r>
            <a:r>
              <a:rPr lang="en-US" sz="2400" dirty="0" smtClean="0"/>
              <a:t>” and “flipkart.com” </a:t>
            </a:r>
          </a:p>
          <a:p>
            <a:endParaRPr lang="en-US" sz="2400" dirty="0" smtClean="0"/>
          </a:p>
          <a:p>
            <a:r>
              <a:rPr lang="en-US" sz="2400" dirty="0" smtClean="0"/>
              <a:t>Our goal here is to build a classification model to predict ratings for each 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lstStyle/>
          <a:p>
            <a:pPr>
              <a:buNone/>
            </a:pPr>
            <a:r>
              <a:rPr lang="en-US" sz="1800" dirty="0" smtClean="0"/>
              <a:t>       After </a:t>
            </a:r>
            <a:r>
              <a:rPr lang="en-US" sz="1800" dirty="0" smtClean="0"/>
              <a:t>applying hyper-parameter tuning we can see that Gradient Boosting classifier gives an accuracy of 72.19% and Random Forest Classifier gives an accuracy of 58.77%. Therefore we will finalize Gradient Boosting Model as our final model and save it using pickle for future use.</a:t>
            </a:r>
          </a:p>
          <a:p>
            <a:endParaRPr lang="en-US" dirty="0"/>
          </a:p>
        </p:txBody>
      </p:sp>
      <p:pic>
        <p:nvPicPr>
          <p:cNvPr id="9218" name="Picture 2"/>
          <p:cNvPicPr>
            <a:picLocks noChangeAspect="1" noChangeArrowheads="1"/>
          </p:cNvPicPr>
          <p:nvPr/>
        </p:nvPicPr>
        <p:blipFill>
          <a:blip r:embed="rId2"/>
          <a:srcRect l="21669" t="44792" r="37921" b="18750"/>
          <a:stretch>
            <a:fillRect/>
          </a:stretch>
        </p:blipFill>
        <p:spPr bwMode="auto">
          <a:xfrm>
            <a:off x="838200" y="1905000"/>
            <a:ext cx="7360920" cy="3733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t>KEY FINDINGS AND CONCLUSIONS OF THE </a:t>
            </a:r>
            <a:r>
              <a:rPr lang="en-US" b="1" dirty="0" smtClean="0"/>
              <a:t>STUDY</a:t>
            </a:r>
          </a:p>
          <a:p>
            <a:pPr>
              <a:buNone/>
            </a:pPr>
            <a:endParaRPr lang="en-US" sz="1800" b="1" dirty="0" smtClean="0"/>
          </a:p>
          <a:p>
            <a:r>
              <a:rPr lang="en-US" dirty="0" smtClean="0"/>
              <a:t> </a:t>
            </a:r>
            <a:r>
              <a:rPr lang="en-US" dirty="0" smtClean="0"/>
              <a:t>First, we collected the reviews and ratings data from different e-commerce websites like Amazon and </a:t>
            </a:r>
            <a:r>
              <a:rPr lang="en-US" dirty="0" err="1" smtClean="0"/>
              <a:t>Flipkart</a:t>
            </a:r>
            <a:r>
              <a:rPr lang="en-US" dirty="0" smtClean="0"/>
              <a:t> and it was done by using </a:t>
            </a:r>
            <a:r>
              <a:rPr lang="en-US" dirty="0" err="1" smtClean="0"/>
              <a:t>Webscraping</a:t>
            </a:r>
            <a:r>
              <a:rPr lang="en-US" dirty="0" smtClean="0"/>
              <a:t> (Selenium). </a:t>
            </a:r>
            <a:endParaRPr lang="en-US" dirty="0" smtClean="0"/>
          </a:p>
          <a:p>
            <a:r>
              <a:rPr lang="en-US" dirty="0" smtClean="0"/>
              <a:t>We collected almost 52000 of data which contained the ratings from 1.0 to 5.0 and their reviews. Then we combined it into a single </a:t>
            </a:r>
            <a:r>
              <a:rPr lang="en-US" dirty="0" err="1" smtClean="0"/>
              <a:t>dataframe</a:t>
            </a:r>
            <a:r>
              <a:rPr lang="en-US" dirty="0" smtClean="0"/>
              <a:t> and saved it to a </a:t>
            </a:r>
            <a:r>
              <a:rPr lang="en-US" dirty="0" err="1" smtClean="0"/>
              <a:t>csv</a:t>
            </a:r>
            <a:r>
              <a:rPr lang="en-US" dirty="0" smtClean="0"/>
              <a:t> file</a:t>
            </a:r>
            <a:r>
              <a:rPr lang="en-US" dirty="0" smtClean="0"/>
              <a:t>.</a:t>
            </a:r>
            <a:endParaRPr lang="en-US" dirty="0" smtClean="0"/>
          </a:p>
          <a:p>
            <a:r>
              <a:rPr lang="en-US" dirty="0" smtClean="0"/>
              <a:t>We have used NLP to pre-process and clean data following steps were performed:</a:t>
            </a:r>
          </a:p>
          <a:p>
            <a:pPr lvl="1"/>
            <a:r>
              <a:rPr lang="en-US" dirty="0" smtClean="0"/>
              <a:t>Removing punctuations, e-mails, numbers, white spaces, etc.</a:t>
            </a:r>
          </a:p>
          <a:p>
            <a:pPr lvl="1"/>
            <a:r>
              <a:rPr lang="en-US" dirty="0" smtClean="0"/>
              <a:t>Removing </a:t>
            </a:r>
            <a:r>
              <a:rPr lang="en-US" dirty="0" err="1" smtClean="0"/>
              <a:t>stopwords</a:t>
            </a:r>
            <a:endParaRPr lang="en-US" dirty="0" smtClean="0"/>
          </a:p>
          <a:p>
            <a:pPr lvl="1"/>
            <a:r>
              <a:rPr lang="en-US" dirty="0" smtClean="0"/>
              <a:t>Lemmatizing and removing words with length less than 3</a:t>
            </a:r>
          </a:p>
          <a:p>
            <a:r>
              <a:rPr lang="en-US" dirty="0" smtClean="0"/>
              <a:t> </a:t>
            </a:r>
            <a:r>
              <a:rPr lang="en-US" dirty="0" smtClean="0"/>
              <a:t>After </a:t>
            </a:r>
            <a:r>
              <a:rPr lang="en-US" dirty="0" smtClean="0"/>
              <a:t>looking at various metrics and parametric tuning we concluded gradient boosting </a:t>
            </a:r>
            <a:r>
              <a:rPr lang="en-US" dirty="0" smtClean="0"/>
              <a:t>model with accuracy 72.19% </a:t>
            </a:r>
            <a:r>
              <a:rPr lang="en-US" dirty="0" smtClean="0"/>
              <a:t>as our best model and saved it using pickle.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1"/>
            <a:ext cx="8229600" cy="3886199"/>
          </a:xfrm>
        </p:spPr>
        <p:txBody>
          <a:bodyPr>
            <a:normAutofit fontScale="85000" lnSpcReduction="20000"/>
          </a:bodyPr>
          <a:lstStyle/>
          <a:p>
            <a:pPr>
              <a:buNone/>
            </a:pPr>
            <a:r>
              <a:rPr lang="en-US" sz="2600" b="1" dirty="0" smtClean="0"/>
              <a:t>LEARNING OUTCOMES OF THE STUDY IN RESPECT OF DATA SCIENCE</a:t>
            </a:r>
            <a:endParaRPr lang="en-US" sz="2600" dirty="0" smtClean="0"/>
          </a:p>
          <a:p>
            <a:r>
              <a:rPr lang="en-US" sz="2600" dirty="0" smtClean="0"/>
              <a:t>After the completion of this project, we got an insight of how to collect data, pre-processing the data, analyzing the data and building a model. We have used NLP techniques to clean data. Also it helped me in exploring different algorithms and metrics to get the best output.</a:t>
            </a:r>
          </a:p>
          <a:p>
            <a:pPr>
              <a:buNone/>
            </a:pPr>
            <a:r>
              <a:rPr lang="en-US" sz="2600" dirty="0" smtClean="0"/>
              <a:t> </a:t>
            </a:r>
          </a:p>
          <a:p>
            <a:pPr>
              <a:buNone/>
            </a:pPr>
            <a:r>
              <a:rPr lang="en-US" sz="2600" b="1" dirty="0" smtClean="0"/>
              <a:t>LIMITATIONS OF THIS WORK AND SCOPE FOR FUTURE WORK</a:t>
            </a:r>
            <a:endParaRPr lang="en-US" sz="2600" dirty="0" smtClean="0"/>
          </a:p>
          <a:p>
            <a:r>
              <a:rPr lang="en-US" sz="2600" dirty="0" smtClean="0"/>
              <a:t>More time consumption during </a:t>
            </a:r>
            <a:r>
              <a:rPr lang="en-US" sz="2600" dirty="0" err="1" smtClean="0"/>
              <a:t>hyperparameter</a:t>
            </a:r>
            <a:r>
              <a:rPr lang="en-US" sz="2600" dirty="0" smtClean="0"/>
              <a:t> tuning for both models, as the data was large and less number of parameters were used during tuning. This project is done with limited resources and can be made more efficient in future.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2209800"/>
          </a:xfrm>
        </p:spPr>
        <p:txBody>
          <a:bodyPr>
            <a:normAutofit/>
          </a:bodyPr>
          <a:lstStyle/>
          <a:p>
            <a:r>
              <a:rPr lang="en-US" sz="5400" dirty="0" smtClean="0">
                <a:latin typeface="Algerian" pitchFamily="82" charset="0"/>
              </a:rPr>
              <a:t>Thank you</a:t>
            </a:r>
            <a:endParaRPr lang="en-US" sz="5400"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Description</a:t>
            </a:r>
            <a:endParaRPr lang="en-US" dirty="0"/>
          </a:p>
        </p:txBody>
      </p:sp>
      <p:sp>
        <p:nvSpPr>
          <p:cNvPr id="3" name="Content Placeholder 2"/>
          <p:cNvSpPr>
            <a:spLocks noGrp="1"/>
          </p:cNvSpPr>
          <p:nvPr>
            <p:ph sz="quarter" idx="1"/>
          </p:nvPr>
        </p:nvSpPr>
        <p:spPr>
          <a:xfrm>
            <a:off x="457200" y="1371600"/>
            <a:ext cx="8229600" cy="5029200"/>
          </a:xfrm>
        </p:spPr>
        <p:txBody>
          <a:bodyPr>
            <a:normAutofit fontScale="85000" lnSpcReduction="20000"/>
          </a:bodyPr>
          <a:lstStyle/>
          <a:p>
            <a:r>
              <a:rPr lang="en-US" dirty="0" smtClean="0"/>
              <a:t>In our scraped data the target variable “Ratings” is categorical variable and has 5 classes whereas, “Reviews” is feature containing text data. </a:t>
            </a:r>
            <a:endParaRPr lang="en-US" dirty="0" smtClean="0"/>
          </a:p>
          <a:p>
            <a:endParaRPr lang="en-US" dirty="0" smtClean="0"/>
          </a:p>
          <a:p>
            <a:pPr lvl="0"/>
            <a:r>
              <a:rPr lang="en-US" dirty="0" smtClean="0"/>
              <a:t>We collected the data from difference e-commerce websites like </a:t>
            </a:r>
            <a:r>
              <a:rPr lang="en-US" u="sng" dirty="0" smtClean="0">
                <a:hlinkClick r:id="rId2"/>
              </a:rPr>
              <a:t>www.Amazon.in</a:t>
            </a:r>
            <a:r>
              <a:rPr lang="en-US" dirty="0" smtClean="0"/>
              <a:t>  and </a:t>
            </a:r>
            <a:r>
              <a:rPr lang="en-US" u="sng" dirty="0" smtClean="0">
                <a:hlinkClick r:id="rId3"/>
              </a:rPr>
              <a:t>www.Flipkart.com</a:t>
            </a:r>
            <a:r>
              <a:rPr lang="en-US" dirty="0" smtClean="0"/>
              <a:t> . The data is scrapped using Web scraping technique and the framework used is Selenium. </a:t>
            </a:r>
          </a:p>
          <a:p>
            <a:pPr lvl="0"/>
            <a:endParaRPr lang="en-US" dirty="0" smtClean="0"/>
          </a:p>
          <a:p>
            <a:pPr lvl="0"/>
            <a:r>
              <a:rPr lang="en-US" dirty="0" smtClean="0"/>
              <a:t>We </a:t>
            </a:r>
            <a:r>
              <a:rPr lang="en-US" dirty="0" smtClean="0"/>
              <a:t>scrapped nearly 52000 of data.</a:t>
            </a:r>
          </a:p>
          <a:p>
            <a:pPr lvl="0"/>
            <a:endParaRPr lang="en-US" dirty="0" smtClean="0"/>
          </a:p>
          <a:p>
            <a:pPr lvl="0"/>
            <a:r>
              <a:rPr lang="en-US" dirty="0" smtClean="0"/>
              <a:t>We </a:t>
            </a:r>
            <a:r>
              <a:rPr lang="en-US" dirty="0" smtClean="0"/>
              <a:t>have created separate data frames for each product and combined all the data frames into a single data frame in the end.</a:t>
            </a:r>
          </a:p>
          <a:p>
            <a:pPr lvl="0"/>
            <a:endParaRPr lang="en-US" dirty="0" smtClean="0"/>
          </a:p>
          <a:p>
            <a:pPr lvl="0"/>
            <a:r>
              <a:rPr lang="en-US" dirty="0" smtClean="0"/>
              <a:t>Next </a:t>
            </a:r>
            <a:r>
              <a:rPr lang="en-US" dirty="0" smtClean="0"/>
              <a:t>we have saved it into a </a:t>
            </a:r>
            <a:r>
              <a:rPr lang="en-US" dirty="0" err="1" smtClean="0"/>
              <a:t>csv</a:t>
            </a:r>
            <a:r>
              <a:rPr lang="en-US" dirty="0" smtClean="0"/>
              <a:t> file.</a:t>
            </a:r>
          </a:p>
          <a:p>
            <a:pPr lvl="0"/>
            <a:endParaRPr lang="en-US" dirty="0" smtClean="0"/>
          </a:p>
          <a:p>
            <a:pPr lvl="0"/>
            <a:r>
              <a:rPr lang="en-US" dirty="0" smtClean="0"/>
              <a:t>Data </a:t>
            </a:r>
            <a:r>
              <a:rPr lang="en-US" dirty="0" smtClean="0"/>
              <a:t>fetched looks like as shown below</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Visualizations</a:t>
            </a:r>
            <a:endParaRPr lang="en-US" dirty="0"/>
          </a:p>
        </p:txBody>
      </p:sp>
      <p:sp>
        <p:nvSpPr>
          <p:cNvPr id="3" name="Content Placeholder 2"/>
          <p:cNvSpPr>
            <a:spLocks noGrp="1"/>
          </p:cNvSpPr>
          <p:nvPr>
            <p:ph sz="quarter" idx="1"/>
          </p:nvPr>
        </p:nvSpPr>
        <p:spPr/>
        <p:txBody>
          <a:bodyPr/>
          <a:lstStyle/>
          <a:p>
            <a:pPr fontAlgn="base" latinLnBrk="1">
              <a:buNone/>
            </a:pPr>
            <a:r>
              <a:rPr lang="en-US" sz="2400" dirty="0" smtClean="0"/>
              <a:t>Distribution of ratings in data scraped</a:t>
            </a:r>
          </a:p>
          <a:p>
            <a:pPr fontAlgn="base" latinLnBrk="1">
              <a:buNone/>
            </a:pPr>
            <a:endParaRPr lang="en-US" sz="2400" dirty="0" smtClean="0"/>
          </a:p>
          <a:p>
            <a:pPr fontAlgn="base" latinLnBrk="1">
              <a:buNone/>
            </a:pPr>
            <a:r>
              <a:rPr lang="en-US" sz="2400" dirty="0" smtClean="0"/>
              <a:t>5.0 </a:t>
            </a:r>
            <a:r>
              <a:rPr lang="en-US" sz="2400" dirty="0" smtClean="0"/>
              <a:t>:   23857</a:t>
            </a:r>
          </a:p>
          <a:p>
            <a:pPr fontAlgn="base" latinLnBrk="1">
              <a:buNone/>
            </a:pPr>
            <a:r>
              <a:rPr lang="en-US" sz="2400" dirty="0" smtClean="0"/>
              <a:t>1.0 :  14995</a:t>
            </a:r>
          </a:p>
          <a:p>
            <a:pPr fontAlgn="base" latinLnBrk="1">
              <a:buNone/>
            </a:pPr>
            <a:r>
              <a:rPr lang="en-US" sz="2400" dirty="0" smtClean="0"/>
              <a:t>4.0 :    6786</a:t>
            </a:r>
          </a:p>
          <a:p>
            <a:pPr fontAlgn="base" latinLnBrk="1">
              <a:buNone/>
            </a:pPr>
            <a:r>
              <a:rPr lang="en-US" sz="2400" dirty="0" smtClean="0"/>
              <a:t>3.0 :    4551</a:t>
            </a:r>
          </a:p>
          <a:p>
            <a:pPr fontAlgn="base" latinLnBrk="1">
              <a:buNone/>
            </a:pPr>
            <a:r>
              <a:rPr lang="en-US" sz="2400" dirty="0" smtClean="0"/>
              <a:t>2.0 :    2556</a:t>
            </a:r>
          </a:p>
          <a:p>
            <a:endParaRPr lang="en-US" dirty="0"/>
          </a:p>
        </p:txBody>
      </p:sp>
      <p:pic>
        <p:nvPicPr>
          <p:cNvPr id="4" name="Picture 3"/>
          <p:cNvPicPr/>
          <p:nvPr/>
        </p:nvPicPr>
        <p:blipFill>
          <a:blip r:embed="rId2"/>
          <a:srcRect l="16507" t="45584" r="50962" b="19590"/>
          <a:stretch>
            <a:fillRect/>
          </a:stretch>
        </p:blipFill>
        <p:spPr bwMode="auto">
          <a:xfrm>
            <a:off x="3048000" y="2438400"/>
            <a:ext cx="5500688" cy="3429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sz="quarter" idx="1"/>
          </p:nvPr>
        </p:nvSpPr>
        <p:spPr>
          <a:xfrm>
            <a:off x="457200" y="1295400"/>
            <a:ext cx="8229600" cy="5105400"/>
          </a:xfrm>
        </p:spPr>
        <p:txBody>
          <a:bodyPr>
            <a:normAutofit fontScale="70000" lnSpcReduction="20000"/>
          </a:bodyPr>
          <a:lstStyle/>
          <a:p>
            <a:r>
              <a:rPr lang="en-US" dirty="0" smtClean="0"/>
              <a:t>We have used data cleaning steps involved in NLP and modified data which is not in proper format</a:t>
            </a:r>
            <a:r>
              <a:rPr lang="en-US" dirty="0" smtClean="0"/>
              <a:t>.</a:t>
            </a:r>
          </a:p>
          <a:p>
            <a:endParaRPr lang="en-US" sz="2800" dirty="0" smtClean="0"/>
          </a:p>
          <a:p>
            <a:pPr lvl="0"/>
            <a:r>
              <a:rPr lang="en-US" dirty="0" smtClean="0"/>
              <a:t>First step is to </a:t>
            </a:r>
            <a:r>
              <a:rPr lang="en-US" dirty="0" smtClean="0"/>
              <a:t>removed </a:t>
            </a:r>
            <a:r>
              <a:rPr lang="en-US" dirty="0" err="1" smtClean="0"/>
              <a:t>stopwords</a:t>
            </a:r>
            <a:r>
              <a:rPr lang="en-US" dirty="0" smtClean="0"/>
              <a:t>. </a:t>
            </a:r>
          </a:p>
          <a:p>
            <a:pPr lvl="0"/>
            <a:endParaRPr lang="en-US" sz="2800" dirty="0" smtClean="0"/>
          </a:p>
          <a:p>
            <a:pPr lvl="0"/>
            <a:r>
              <a:rPr lang="en-US" dirty="0" smtClean="0"/>
              <a:t>Created another function named “</a:t>
            </a:r>
            <a:r>
              <a:rPr lang="en-US" dirty="0" err="1" smtClean="0"/>
              <a:t>Clean_data</a:t>
            </a:r>
            <a:r>
              <a:rPr lang="en-US" dirty="0" smtClean="0"/>
              <a:t>” which involves :</a:t>
            </a:r>
            <a:endParaRPr lang="en-US" sz="2800" dirty="0" smtClean="0"/>
          </a:p>
          <a:p>
            <a:pPr lvl="1"/>
            <a:r>
              <a:rPr lang="en-US" dirty="0" smtClean="0"/>
              <a:t>Removing ‘\n’ or extra lines.</a:t>
            </a:r>
            <a:endParaRPr lang="en-US" sz="2400" dirty="0" smtClean="0"/>
          </a:p>
          <a:p>
            <a:pPr lvl="1"/>
            <a:r>
              <a:rPr lang="en-US" dirty="0" smtClean="0"/>
              <a:t>Removing numbers, HTML tags, websites, unwanted white spaces, etc.</a:t>
            </a:r>
            <a:endParaRPr lang="en-US" sz="2400" dirty="0" smtClean="0"/>
          </a:p>
          <a:p>
            <a:pPr lvl="1"/>
            <a:r>
              <a:rPr lang="en-US" dirty="0" smtClean="0"/>
              <a:t>Transforming text into lower </a:t>
            </a:r>
            <a:r>
              <a:rPr lang="en-US" dirty="0" smtClean="0"/>
              <a:t>case.</a:t>
            </a:r>
          </a:p>
          <a:p>
            <a:pPr lvl="1">
              <a:buNone/>
            </a:pPr>
            <a:endParaRPr lang="en-US" dirty="0" smtClean="0"/>
          </a:p>
          <a:p>
            <a:r>
              <a:rPr lang="en-US" dirty="0" smtClean="0"/>
              <a:t>Next we have removed </a:t>
            </a:r>
            <a:r>
              <a:rPr lang="en-US" dirty="0" smtClean="0"/>
              <a:t>remaining small and irrelevant </a:t>
            </a:r>
            <a:r>
              <a:rPr lang="en-US" dirty="0" smtClean="0"/>
              <a:t>tokens and Lemmatized </a:t>
            </a:r>
            <a:r>
              <a:rPr lang="en-US" dirty="0" smtClean="0"/>
              <a:t>words using </a:t>
            </a:r>
            <a:r>
              <a:rPr lang="en-US" dirty="0" err="1" smtClean="0"/>
              <a:t>WordsNetLemmatizer</a:t>
            </a:r>
            <a:r>
              <a:rPr lang="en-US" dirty="0" smtClean="0"/>
              <a:t>().</a:t>
            </a:r>
          </a:p>
          <a:p>
            <a:endParaRPr lang="en-US" dirty="0" smtClean="0"/>
          </a:p>
          <a:p>
            <a:pPr lvl="0"/>
            <a:r>
              <a:rPr lang="en-US" dirty="0" smtClean="0"/>
              <a:t>We know the list of products of which we have scraped reviews so we will remove </a:t>
            </a:r>
            <a:r>
              <a:rPr lang="en-US" dirty="0" smtClean="0"/>
              <a:t>those product names from reviews.</a:t>
            </a:r>
          </a:p>
          <a:p>
            <a:endParaRPr lang="en-US" dirty="0" smtClean="0"/>
          </a:p>
          <a:p>
            <a:pPr>
              <a:buNone/>
            </a:pPr>
            <a:r>
              <a:rPr lang="en-US" sz="3400" dirty="0" smtClean="0"/>
              <a:t>Functions defined are given in next slide</a:t>
            </a:r>
            <a:endParaRPr lang="en-US" sz="34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16987" t="51567" r="21154" b="31080"/>
          <a:stretch>
            <a:fillRect/>
          </a:stretch>
        </p:blipFill>
        <p:spPr bwMode="auto">
          <a:xfrm>
            <a:off x="304800" y="152400"/>
            <a:ext cx="6761480" cy="1066800"/>
          </a:xfrm>
          <a:prstGeom prst="rect">
            <a:avLst/>
          </a:prstGeom>
          <a:noFill/>
          <a:ln w="9525">
            <a:noFill/>
            <a:miter lim="800000"/>
            <a:headEnd/>
            <a:tailEnd/>
          </a:ln>
        </p:spPr>
      </p:pic>
      <p:pic>
        <p:nvPicPr>
          <p:cNvPr id="5" name="Picture 4"/>
          <p:cNvPicPr/>
          <p:nvPr/>
        </p:nvPicPr>
        <p:blipFill>
          <a:blip r:embed="rId3"/>
          <a:srcRect l="20353" t="26781" r="26923" b="20798"/>
          <a:stretch>
            <a:fillRect/>
          </a:stretch>
        </p:blipFill>
        <p:spPr bwMode="auto">
          <a:xfrm>
            <a:off x="381000" y="1371600"/>
            <a:ext cx="6182294" cy="3457575"/>
          </a:xfrm>
          <a:prstGeom prst="rect">
            <a:avLst/>
          </a:prstGeom>
          <a:noFill/>
          <a:ln w="9525">
            <a:noFill/>
            <a:miter lim="800000"/>
            <a:headEnd/>
            <a:tailEnd/>
          </a:ln>
        </p:spPr>
      </p:pic>
      <p:pic>
        <p:nvPicPr>
          <p:cNvPr id="6" name="Picture 5"/>
          <p:cNvPicPr/>
          <p:nvPr/>
        </p:nvPicPr>
        <p:blipFill>
          <a:blip r:embed="rId4"/>
          <a:srcRect l="16346" t="43944" r="19916" b="27350"/>
          <a:stretch>
            <a:fillRect/>
          </a:stretch>
        </p:blipFill>
        <p:spPr bwMode="auto">
          <a:xfrm>
            <a:off x="457200" y="4876800"/>
            <a:ext cx="5772150" cy="18097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a:t>
            </a:r>
            <a:r>
              <a:rPr lang="en-US" dirty="0" err="1" smtClean="0"/>
              <a:t>Wordclouds</a:t>
            </a:r>
            <a:endParaRPr lang="en-US" dirty="0"/>
          </a:p>
        </p:txBody>
      </p:sp>
      <p:pic>
        <p:nvPicPr>
          <p:cNvPr id="4" name="Content Placeholder 3"/>
          <p:cNvPicPr>
            <a:picLocks noGrp="1"/>
          </p:cNvPicPr>
          <p:nvPr>
            <p:ph sz="quarter" idx="1"/>
          </p:nvPr>
        </p:nvPicPr>
        <p:blipFill>
          <a:blip r:embed="rId2"/>
          <a:srcRect l="25160" t="29060" r="40705" b="8832"/>
          <a:stretch>
            <a:fillRect/>
          </a:stretch>
        </p:blipFill>
        <p:spPr bwMode="auto">
          <a:xfrm>
            <a:off x="304800" y="1752600"/>
            <a:ext cx="4191000" cy="4343400"/>
          </a:xfrm>
          <a:prstGeom prst="rect">
            <a:avLst/>
          </a:prstGeom>
          <a:noFill/>
          <a:ln w="9525">
            <a:noFill/>
            <a:miter lim="800000"/>
            <a:headEnd/>
            <a:tailEnd/>
          </a:ln>
        </p:spPr>
      </p:pic>
      <p:pic>
        <p:nvPicPr>
          <p:cNvPr id="5" name="Picture 4"/>
          <p:cNvPicPr/>
          <p:nvPr/>
        </p:nvPicPr>
        <p:blipFill>
          <a:blip r:embed="rId3"/>
          <a:srcRect l="24519" t="27066" r="40545" b="9687"/>
          <a:stretch>
            <a:fillRect/>
          </a:stretch>
        </p:blipFill>
        <p:spPr bwMode="auto">
          <a:xfrm>
            <a:off x="4800600" y="1828800"/>
            <a:ext cx="4038600" cy="4267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25000" t="29629" r="40385" b="9117"/>
          <a:stretch>
            <a:fillRect/>
          </a:stretch>
        </p:blipFill>
        <p:spPr bwMode="auto">
          <a:xfrm>
            <a:off x="0" y="0"/>
            <a:ext cx="3429000" cy="3352800"/>
          </a:xfrm>
          <a:prstGeom prst="rect">
            <a:avLst/>
          </a:prstGeom>
          <a:noFill/>
          <a:ln w="9525">
            <a:noFill/>
            <a:miter lim="800000"/>
            <a:headEnd/>
            <a:tailEnd/>
          </a:ln>
        </p:spPr>
      </p:pic>
      <p:pic>
        <p:nvPicPr>
          <p:cNvPr id="5" name="Picture 4"/>
          <p:cNvPicPr/>
          <p:nvPr/>
        </p:nvPicPr>
        <p:blipFill>
          <a:blip r:embed="rId3"/>
          <a:srcRect l="24359" t="27635" r="40224" b="9402"/>
          <a:stretch>
            <a:fillRect/>
          </a:stretch>
        </p:blipFill>
        <p:spPr bwMode="auto">
          <a:xfrm>
            <a:off x="5334000" y="0"/>
            <a:ext cx="3535680" cy="3429000"/>
          </a:xfrm>
          <a:prstGeom prst="rect">
            <a:avLst/>
          </a:prstGeom>
          <a:noFill/>
          <a:ln w="9525">
            <a:noFill/>
            <a:miter lim="800000"/>
            <a:headEnd/>
            <a:tailEnd/>
          </a:ln>
        </p:spPr>
      </p:pic>
      <p:pic>
        <p:nvPicPr>
          <p:cNvPr id="6" name="Picture 5"/>
          <p:cNvPicPr/>
          <p:nvPr/>
        </p:nvPicPr>
        <p:blipFill>
          <a:blip r:embed="rId4"/>
          <a:srcRect l="24679" t="28775" r="41667" b="8547"/>
          <a:stretch>
            <a:fillRect/>
          </a:stretch>
        </p:blipFill>
        <p:spPr bwMode="auto">
          <a:xfrm>
            <a:off x="2895600" y="3315607"/>
            <a:ext cx="3381375" cy="354239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Data for Modeling</a:t>
            </a:r>
            <a:endParaRPr lang="en-US" dirty="0"/>
          </a:p>
        </p:txBody>
      </p:sp>
      <p:sp>
        <p:nvSpPr>
          <p:cNvPr id="3" name="Content Placeholder 2"/>
          <p:cNvSpPr>
            <a:spLocks noGrp="1"/>
          </p:cNvSpPr>
          <p:nvPr>
            <p:ph sz="quarter" idx="1"/>
          </p:nvPr>
        </p:nvSpPr>
        <p:spPr/>
        <p:txBody>
          <a:bodyPr>
            <a:normAutofit/>
          </a:bodyPr>
          <a:lstStyle/>
          <a:p>
            <a:r>
              <a:rPr lang="en-US" sz="1800" dirty="0" smtClean="0"/>
              <a:t>We have first separated data and then converted it to number features using </a:t>
            </a:r>
            <a:r>
              <a:rPr lang="en-US" sz="1800" dirty="0" err="1" smtClean="0"/>
              <a:t>TfidVectorizer</a:t>
            </a:r>
            <a:r>
              <a:rPr lang="en-US" sz="1800" dirty="0" smtClean="0"/>
              <a:t>. Further split our data into train and test </a:t>
            </a:r>
            <a:r>
              <a:rPr lang="en-US" sz="1800" dirty="0" smtClean="0"/>
              <a:t>part</a:t>
            </a:r>
            <a:r>
              <a:rPr lang="en-US" sz="1800" dirty="0" smtClean="0"/>
              <a:t> </a:t>
            </a:r>
            <a:r>
              <a:rPr lang="en-US" sz="1800" dirty="0" smtClean="0"/>
              <a:t>by determining the best random state for Logistic Regression Algorithm.</a:t>
            </a:r>
            <a:endParaRPr lang="en-US" sz="1800" dirty="0" smtClean="0"/>
          </a:p>
        </p:txBody>
      </p:sp>
      <p:pic>
        <p:nvPicPr>
          <p:cNvPr id="4" name="Picture 3"/>
          <p:cNvPicPr/>
          <p:nvPr/>
        </p:nvPicPr>
        <p:blipFill>
          <a:blip r:embed="rId2"/>
          <a:srcRect l="16346" t="34758" r="32692" b="36467"/>
          <a:stretch>
            <a:fillRect/>
          </a:stretch>
        </p:blipFill>
        <p:spPr bwMode="auto">
          <a:xfrm>
            <a:off x="838200" y="2590800"/>
            <a:ext cx="6705600" cy="2733676"/>
          </a:xfrm>
          <a:prstGeom prst="rect">
            <a:avLst/>
          </a:prstGeom>
          <a:noFill/>
          <a:ln w="9525">
            <a:noFill/>
            <a:miter lim="800000"/>
            <a:headEnd/>
            <a:tailEnd/>
          </a:ln>
        </p:spPr>
      </p:pic>
      <p:pic>
        <p:nvPicPr>
          <p:cNvPr id="1026" name="Picture 2"/>
          <p:cNvPicPr>
            <a:picLocks noChangeAspect="1" noChangeArrowheads="1"/>
          </p:cNvPicPr>
          <p:nvPr/>
        </p:nvPicPr>
        <p:blipFill>
          <a:blip r:embed="rId3"/>
          <a:srcRect l="16984" t="67708" r="34407" b="26042"/>
          <a:stretch>
            <a:fillRect/>
          </a:stretch>
        </p:blipFill>
        <p:spPr bwMode="auto">
          <a:xfrm>
            <a:off x="914400" y="5410200"/>
            <a:ext cx="6324600" cy="457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408</TotalTime>
  <Words>677</Words>
  <Application>Microsoft Office PowerPoint</Application>
  <PresentationFormat>On-screen Show (4:3)</PresentationFormat>
  <Paragraphs>100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Rating Prediction Project</vt:lpstr>
      <vt:lpstr>Introduction</vt:lpstr>
      <vt:lpstr>Data Set Description</vt:lpstr>
      <vt:lpstr>Data Visualizations</vt:lpstr>
      <vt:lpstr>Data Pre-processing</vt:lpstr>
      <vt:lpstr>Slide 6</vt:lpstr>
      <vt:lpstr>Plotting Wordclouds</vt:lpstr>
      <vt:lpstr>Slide 8</vt:lpstr>
      <vt:lpstr>Preparing Data for Modeling</vt:lpstr>
      <vt:lpstr>Model Building and Evaluation</vt:lpstr>
      <vt:lpstr>Logistic Regression</vt:lpstr>
      <vt:lpstr>DecisionTree Classifier</vt:lpstr>
      <vt:lpstr>Kneighbors Classifiers</vt:lpstr>
      <vt:lpstr>Random Forest Classifiers</vt:lpstr>
      <vt:lpstr>AdaBoost Classifier</vt:lpstr>
      <vt:lpstr>Gradient Boosting Classifier</vt:lpstr>
      <vt:lpstr>Data Frame below shows the algorithms used and the accuracy scores and CV scores obtained</vt:lpstr>
      <vt:lpstr>HYPER-PARAMETRIC TUNING</vt:lpstr>
      <vt:lpstr>Slide 19</vt:lpstr>
      <vt:lpstr>Slide 20</vt:lpstr>
      <vt:lpstr>Conclusion</vt:lpstr>
      <vt:lpstr>Slide 22</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Rajeev</dc:creator>
  <cp:lastModifiedBy>Rajeev</cp:lastModifiedBy>
  <cp:revision>20</cp:revision>
  <dcterms:created xsi:type="dcterms:W3CDTF">2006-08-16T00:00:00Z</dcterms:created>
  <dcterms:modified xsi:type="dcterms:W3CDTF">2021-11-18T16:20:23Z</dcterms:modified>
</cp:coreProperties>
</file>