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28"/>
  </p:notesMasterIdLst>
  <p:sldIdLst>
    <p:sldId id="256" r:id="rId2"/>
    <p:sldId id="311" r:id="rId3"/>
    <p:sldId id="257" r:id="rId4"/>
    <p:sldId id="258" r:id="rId5"/>
    <p:sldId id="314" r:id="rId6"/>
    <p:sldId id="261" r:id="rId7"/>
    <p:sldId id="262" r:id="rId8"/>
    <p:sldId id="263" r:id="rId9"/>
    <p:sldId id="264" r:id="rId10"/>
    <p:sldId id="268" r:id="rId11"/>
    <p:sldId id="297" r:id="rId12"/>
    <p:sldId id="312" r:id="rId13"/>
    <p:sldId id="313" r:id="rId14"/>
    <p:sldId id="298" r:id="rId15"/>
    <p:sldId id="267" r:id="rId16"/>
    <p:sldId id="315" r:id="rId17"/>
    <p:sldId id="270" r:id="rId18"/>
    <p:sldId id="305" r:id="rId19"/>
    <p:sldId id="306" r:id="rId20"/>
    <p:sldId id="307" r:id="rId21"/>
    <p:sldId id="308" r:id="rId22"/>
    <p:sldId id="309" r:id="rId23"/>
    <p:sldId id="310" r:id="rId24"/>
    <p:sldId id="271" r:id="rId25"/>
    <p:sldId id="274" r:id="rId26"/>
    <p:sldId id="277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AB9CC2-9FF1-44CE-B474-D668FAB1A0B6}" v="16" dt="2025-04-09T08:15:34.113"/>
  </p1510:revLst>
</p1510:revInfo>
</file>

<file path=ppt/tableStyles.xml><?xml version="1.0" encoding="utf-8"?>
<a:tblStyleLst xmlns:a="http://schemas.openxmlformats.org/drawingml/2006/main" def="{796F4C8B-8157-428D-A4AF-4670CF12585A}">
  <a:tblStyle styleId="{796F4C8B-8157-428D-A4AF-4670CF1258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76C1349-0B58-4655-8BF5-1595DCE1B92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7" autoAdjust="0"/>
    <p:restoredTop sz="89777" autoAdjust="0"/>
  </p:normalViewPr>
  <p:slideViewPr>
    <p:cSldViewPr snapToGrid="0">
      <p:cViewPr varScale="1">
        <p:scale>
          <a:sx n="98" d="100"/>
          <a:sy n="98" d="100"/>
        </p:scale>
        <p:origin x="92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95338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>
          <a:extLst>
            <a:ext uri="{FF2B5EF4-FFF2-40B4-BE49-F238E27FC236}">
              <a16:creationId xmlns:a16="http://schemas.microsoft.com/office/drawing/2014/main" id="{CC899F45-CCAA-064F-B8EE-D81450017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431007ba2_0_208:notes">
            <a:extLst>
              <a:ext uri="{FF2B5EF4-FFF2-40B4-BE49-F238E27FC236}">
                <a16:creationId xmlns:a16="http://schemas.microsoft.com/office/drawing/2014/main" id="{0ED68F7F-4CDB-0A17-E8CF-026DE96B6F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d431007ba2_0_208:notes">
            <a:extLst>
              <a:ext uri="{FF2B5EF4-FFF2-40B4-BE49-F238E27FC236}">
                <a16:creationId xmlns:a16="http://schemas.microsoft.com/office/drawing/2014/main" id="{AAE96B3D-FEB3-55DD-3D2E-1004BF7864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 dirty="0"/>
          </a:p>
        </p:txBody>
      </p:sp>
    </p:spTree>
    <p:extLst>
      <p:ext uri="{BB962C8B-B14F-4D97-AF65-F5344CB8AC3E}">
        <p14:creationId xmlns:p14="http://schemas.microsoft.com/office/powerpoint/2010/main" val="3829164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>
          <a:extLst>
            <a:ext uri="{FF2B5EF4-FFF2-40B4-BE49-F238E27FC236}">
              <a16:creationId xmlns:a16="http://schemas.microsoft.com/office/drawing/2014/main" id="{A0180F61-C48E-660E-EA83-4AB15DC95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8a566a1a1c_0_0:notes">
            <a:extLst>
              <a:ext uri="{FF2B5EF4-FFF2-40B4-BE49-F238E27FC236}">
                <a16:creationId xmlns:a16="http://schemas.microsoft.com/office/drawing/2014/main" id="{D930A622-9309-C6BD-D3FF-2FA0E0A87F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8a566a1a1c_0_0:notes">
            <a:extLst>
              <a:ext uri="{FF2B5EF4-FFF2-40B4-BE49-F238E27FC236}">
                <a16:creationId xmlns:a16="http://schemas.microsoft.com/office/drawing/2014/main" id="{2C62E6B8-BCA3-7F19-8FA8-51E0CD3D3D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1935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>
          <a:extLst>
            <a:ext uri="{FF2B5EF4-FFF2-40B4-BE49-F238E27FC236}">
              <a16:creationId xmlns:a16="http://schemas.microsoft.com/office/drawing/2014/main" id="{7BC6014C-F9AB-F688-A2DB-A11CBEE75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8a566a1a1c_0_0:notes">
            <a:extLst>
              <a:ext uri="{FF2B5EF4-FFF2-40B4-BE49-F238E27FC236}">
                <a16:creationId xmlns:a16="http://schemas.microsoft.com/office/drawing/2014/main" id="{2D121507-09DD-623F-DE43-A1B174550A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8a566a1a1c_0_0:notes">
            <a:extLst>
              <a:ext uri="{FF2B5EF4-FFF2-40B4-BE49-F238E27FC236}">
                <a16:creationId xmlns:a16="http://schemas.microsoft.com/office/drawing/2014/main" id="{93F2CA1B-4234-E686-5496-30150C8AA1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8388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>
          <a:extLst>
            <a:ext uri="{FF2B5EF4-FFF2-40B4-BE49-F238E27FC236}">
              <a16:creationId xmlns:a16="http://schemas.microsoft.com/office/drawing/2014/main" id="{163C75CD-6A13-4D68-7D56-75D147F27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4dda1946d_6_308:notes">
            <a:extLst>
              <a:ext uri="{FF2B5EF4-FFF2-40B4-BE49-F238E27FC236}">
                <a16:creationId xmlns:a16="http://schemas.microsoft.com/office/drawing/2014/main" id="{34085386-CA2C-0CB8-EF16-FC11D43EA8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4dda1946d_6_308:notes">
            <a:extLst>
              <a:ext uri="{FF2B5EF4-FFF2-40B4-BE49-F238E27FC236}">
                <a16:creationId xmlns:a16="http://schemas.microsoft.com/office/drawing/2014/main" id="{6326BCA6-B480-3918-9BAD-99CF7F9E0E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879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>
          <a:extLst>
            <a:ext uri="{FF2B5EF4-FFF2-40B4-BE49-F238E27FC236}">
              <a16:creationId xmlns:a16="http://schemas.microsoft.com/office/drawing/2014/main" id="{539B4958-E6BF-0EEA-2317-F46AF90CD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84d99d1a72_0_242:notes">
            <a:extLst>
              <a:ext uri="{FF2B5EF4-FFF2-40B4-BE49-F238E27FC236}">
                <a16:creationId xmlns:a16="http://schemas.microsoft.com/office/drawing/2014/main" id="{4E80F182-2805-1FF6-8732-A9FB2EBFD8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84d99d1a72_0_242:notes">
            <a:extLst>
              <a:ext uri="{FF2B5EF4-FFF2-40B4-BE49-F238E27FC236}">
                <a16:creationId xmlns:a16="http://schemas.microsoft.com/office/drawing/2014/main" id="{E9868ED2-486D-96AB-4132-3028721B9A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854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>
          <a:extLst>
            <a:ext uri="{FF2B5EF4-FFF2-40B4-BE49-F238E27FC236}">
              <a16:creationId xmlns:a16="http://schemas.microsoft.com/office/drawing/2014/main" id="{42ACBBF6-0701-B283-6065-8114D3333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8a566a1a1c_0_0:notes">
            <a:extLst>
              <a:ext uri="{FF2B5EF4-FFF2-40B4-BE49-F238E27FC236}">
                <a16:creationId xmlns:a16="http://schemas.microsoft.com/office/drawing/2014/main" id="{8E6508E6-AF75-DA3C-C53B-4831062731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8a566a1a1c_0_0:notes">
            <a:extLst>
              <a:ext uri="{FF2B5EF4-FFF2-40B4-BE49-F238E27FC236}">
                <a16:creationId xmlns:a16="http://schemas.microsoft.com/office/drawing/2014/main" id="{B9FCD1FA-24A1-EBDD-5421-54FD33B50B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6668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>
          <a:extLst>
            <a:ext uri="{FF2B5EF4-FFF2-40B4-BE49-F238E27FC236}">
              <a16:creationId xmlns:a16="http://schemas.microsoft.com/office/drawing/2014/main" id="{7CC51C1A-2629-B17F-EA1D-6CAC5D55B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8a566a1a1c_0_0:notes">
            <a:extLst>
              <a:ext uri="{FF2B5EF4-FFF2-40B4-BE49-F238E27FC236}">
                <a16:creationId xmlns:a16="http://schemas.microsoft.com/office/drawing/2014/main" id="{6F317298-0E38-32FA-53CA-758B5526B9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8a566a1a1c_0_0:notes">
            <a:extLst>
              <a:ext uri="{FF2B5EF4-FFF2-40B4-BE49-F238E27FC236}">
                <a16:creationId xmlns:a16="http://schemas.microsoft.com/office/drawing/2014/main" id="{D0C3D397-0E87-FF95-6D16-94A0D9E971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1023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>
          <a:extLst>
            <a:ext uri="{FF2B5EF4-FFF2-40B4-BE49-F238E27FC236}">
              <a16:creationId xmlns:a16="http://schemas.microsoft.com/office/drawing/2014/main" id="{CF2E379C-7090-8142-C915-CCB0B7A44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84d99d1a72_0_15:notes">
            <a:extLst>
              <a:ext uri="{FF2B5EF4-FFF2-40B4-BE49-F238E27FC236}">
                <a16:creationId xmlns:a16="http://schemas.microsoft.com/office/drawing/2014/main" id="{38656B3E-D00F-7055-C7B9-460E723427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84d99d1a72_0_15:notes">
            <a:extLst>
              <a:ext uri="{FF2B5EF4-FFF2-40B4-BE49-F238E27FC236}">
                <a16:creationId xmlns:a16="http://schemas.microsoft.com/office/drawing/2014/main" id="{D0B04872-30AE-2E69-C34A-0EC6BCD014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31062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>
          <a:extLst>
            <a:ext uri="{FF2B5EF4-FFF2-40B4-BE49-F238E27FC236}">
              <a16:creationId xmlns:a16="http://schemas.microsoft.com/office/drawing/2014/main" id="{0C2C043D-36BE-B688-858A-9AB53A379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8a566a1a1c_0_0:notes">
            <a:extLst>
              <a:ext uri="{FF2B5EF4-FFF2-40B4-BE49-F238E27FC236}">
                <a16:creationId xmlns:a16="http://schemas.microsoft.com/office/drawing/2014/main" id="{129F773E-E303-5A5E-82D2-B5A398F75C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8a566a1a1c_0_0:notes">
            <a:extLst>
              <a:ext uri="{FF2B5EF4-FFF2-40B4-BE49-F238E27FC236}">
                <a16:creationId xmlns:a16="http://schemas.microsoft.com/office/drawing/2014/main" id="{85C2F9A9-B775-9537-E08B-6C6B503976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3970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>
          <a:extLst>
            <a:ext uri="{FF2B5EF4-FFF2-40B4-BE49-F238E27FC236}">
              <a16:creationId xmlns:a16="http://schemas.microsoft.com/office/drawing/2014/main" id="{D9AFF417-A072-20C8-D4C4-532216F09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8a566a1a1c_0_0:notes">
            <a:extLst>
              <a:ext uri="{FF2B5EF4-FFF2-40B4-BE49-F238E27FC236}">
                <a16:creationId xmlns:a16="http://schemas.microsoft.com/office/drawing/2014/main" id="{53F71AD1-F25B-3F43-A3E6-28C2E078B7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8a566a1a1c_0_0:notes">
            <a:extLst>
              <a:ext uri="{FF2B5EF4-FFF2-40B4-BE49-F238E27FC236}">
                <a16:creationId xmlns:a16="http://schemas.microsoft.com/office/drawing/2014/main" id="{2946979B-9FB0-AFB9-7138-1929752BB7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0162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>
          <a:extLst>
            <a:ext uri="{FF2B5EF4-FFF2-40B4-BE49-F238E27FC236}">
              <a16:creationId xmlns:a16="http://schemas.microsoft.com/office/drawing/2014/main" id="{4C9356A2-6C81-3123-5B0C-EB2795305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8a566a1a1c_0_0:notes">
            <a:extLst>
              <a:ext uri="{FF2B5EF4-FFF2-40B4-BE49-F238E27FC236}">
                <a16:creationId xmlns:a16="http://schemas.microsoft.com/office/drawing/2014/main" id="{33A7D9B3-8B69-AF24-0109-3A5EB4896C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8a566a1a1c_0_0:notes">
            <a:extLst>
              <a:ext uri="{FF2B5EF4-FFF2-40B4-BE49-F238E27FC236}">
                <a16:creationId xmlns:a16="http://schemas.microsoft.com/office/drawing/2014/main" id="{33E84DDD-353E-B163-3BBD-A29CCB9905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1039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>
          <a:extLst>
            <a:ext uri="{FF2B5EF4-FFF2-40B4-BE49-F238E27FC236}">
              <a16:creationId xmlns:a16="http://schemas.microsoft.com/office/drawing/2014/main" id="{AE12E5A5-4AD1-026A-AA0D-269381FAA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8a566a1a1c_0_0:notes">
            <a:extLst>
              <a:ext uri="{FF2B5EF4-FFF2-40B4-BE49-F238E27FC236}">
                <a16:creationId xmlns:a16="http://schemas.microsoft.com/office/drawing/2014/main" id="{CD97D0A3-50EE-6B98-4420-8E6D365573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8a566a1a1c_0_0:notes">
            <a:extLst>
              <a:ext uri="{FF2B5EF4-FFF2-40B4-BE49-F238E27FC236}">
                <a16:creationId xmlns:a16="http://schemas.microsoft.com/office/drawing/2014/main" id="{EEEE5307-690C-2998-792A-965EEF26E5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03998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869b490b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869b490b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8a566a1a1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8a566a1a1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1e7f3938c53_0_17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1e7f3938c53_0_17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7332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72300" y="1482800"/>
            <a:ext cx="7199400" cy="14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72300" y="3239202"/>
            <a:ext cx="7199400" cy="42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6825" y="1613"/>
            <a:ext cx="9163538" cy="5147081"/>
            <a:chOff x="-21325" y="-6819"/>
            <a:chExt cx="9163538" cy="514708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626712" y="4610687"/>
              <a:ext cx="6515501" cy="529575"/>
              <a:chOff x="2626712" y="4610687"/>
              <a:chExt cx="6515501" cy="529575"/>
            </a:xfrm>
          </p:grpSpPr>
          <p:pic>
            <p:nvPicPr>
              <p:cNvPr id="14" name="Google Shape;14;p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2626712" y="4610687"/>
                <a:ext cx="6515501" cy="529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>
                <a:off x="7293388" y="4840980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" name="Google Shape;16;p2"/>
            <p:cNvGrpSpPr/>
            <p:nvPr/>
          </p:nvGrpSpPr>
          <p:grpSpPr>
            <a:xfrm>
              <a:off x="-21325" y="-6819"/>
              <a:ext cx="6523526" cy="536050"/>
              <a:chOff x="-21325" y="-6819"/>
              <a:chExt cx="6523526" cy="536050"/>
            </a:xfrm>
          </p:grpSpPr>
          <p:pic>
            <p:nvPicPr>
              <p:cNvPr id="17" name="Google Shape;17;p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-21325" y="-6819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Google Shape;18;p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43800" y="239786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" name="Google Shape;19;p2"/>
          <p:cNvGrpSpPr/>
          <p:nvPr/>
        </p:nvGrpSpPr>
        <p:grpSpPr>
          <a:xfrm>
            <a:off x="-6819" y="-7400"/>
            <a:ext cx="9157637" cy="5158300"/>
            <a:chOff x="0" y="0"/>
            <a:chExt cx="9157637" cy="5158300"/>
          </a:xfrm>
        </p:grpSpPr>
        <p:pic>
          <p:nvPicPr>
            <p:cNvPr id="20" name="Google Shape;20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906088" y="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0" y="390675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720000" y="640080"/>
            <a:ext cx="3234900" cy="11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720000" y="2101875"/>
            <a:ext cx="3234900" cy="12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720000" y="53849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ubTitle" idx="1"/>
          </p:nvPr>
        </p:nvSpPr>
        <p:spPr>
          <a:xfrm>
            <a:off x="709750" y="2636600"/>
            <a:ext cx="2225700" cy="19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subTitle" idx="2"/>
          </p:nvPr>
        </p:nvSpPr>
        <p:spPr>
          <a:xfrm>
            <a:off x="3457413" y="2636600"/>
            <a:ext cx="2225700" cy="19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subTitle" idx="3"/>
          </p:nvPr>
        </p:nvSpPr>
        <p:spPr>
          <a:xfrm>
            <a:off x="6205076" y="2636600"/>
            <a:ext cx="2225700" cy="19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subTitle" idx="4"/>
          </p:nvPr>
        </p:nvSpPr>
        <p:spPr>
          <a:xfrm>
            <a:off x="709758" y="2073291"/>
            <a:ext cx="22257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5"/>
          </p:nvPr>
        </p:nvSpPr>
        <p:spPr>
          <a:xfrm>
            <a:off x="3459159" y="2073291"/>
            <a:ext cx="22257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subTitle" idx="6"/>
          </p:nvPr>
        </p:nvSpPr>
        <p:spPr>
          <a:xfrm>
            <a:off x="6205085" y="2073291"/>
            <a:ext cx="22257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8171200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" name="Google Shape;161;p17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162" name="Google Shape;162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subTitle" idx="1"/>
          </p:nvPr>
        </p:nvSpPr>
        <p:spPr>
          <a:xfrm>
            <a:off x="720000" y="1679350"/>
            <a:ext cx="35496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subTitle" idx="2"/>
          </p:nvPr>
        </p:nvSpPr>
        <p:spPr>
          <a:xfrm>
            <a:off x="4881166" y="1679350"/>
            <a:ext cx="35496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subTitle" idx="3"/>
          </p:nvPr>
        </p:nvSpPr>
        <p:spPr>
          <a:xfrm>
            <a:off x="720000" y="3396200"/>
            <a:ext cx="35496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subTitle" idx="4"/>
          </p:nvPr>
        </p:nvSpPr>
        <p:spPr>
          <a:xfrm>
            <a:off x="4881166" y="3396200"/>
            <a:ext cx="35496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subTitle" idx="5"/>
          </p:nvPr>
        </p:nvSpPr>
        <p:spPr>
          <a:xfrm>
            <a:off x="720000" y="1429886"/>
            <a:ext cx="3549600" cy="37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subTitle" idx="6"/>
          </p:nvPr>
        </p:nvSpPr>
        <p:spPr>
          <a:xfrm>
            <a:off x="720000" y="3146911"/>
            <a:ext cx="3549600" cy="37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subTitle" idx="7"/>
          </p:nvPr>
        </p:nvSpPr>
        <p:spPr>
          <a:xfrm>
            <a:off x="4881127" y="1429886"/>
            <a:ext cx="3549600" cy="37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subTitle" idx="8"/>
          </p:nvPr>
        </p:nvSpPr>
        <p:spPr>
          <a:xfrm>
            <a:off x="4881130" y="3146911"/>
            <a:ext cx="3549600" cy="37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175" name="Google Shape;175;p18"/>
          <p:cNvGrpSpPr/>
          <p:nvPr/>
        </p:nvGrpSpPr>
        <p:grpSpPr>
          <a:xfrm>
            <a:off x="-1" y="-4719"/>
            <a:ext cx="9144001" cy="5148207"/>
            <a:chOff x="-1" y="-4719"/>
            <a:chExt cx="9144001" cy="5148207"/>
          </a:xfrm>
        </p:grpSpPr>
        <p:pic>
          <p:nvPicPr>
            <p:cNvPr id="176" name="Google Shape;176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 flipH="1">
              <a:off x="8171225" y="-4719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 flipH="1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8" name="Google Shape;178;p18"/>
          <p:cNvGrpSpPr/>
          <p:nvPr/>
        </p:nvGrpSpPr>
        <p:grpSpPr>
          <a:xfrm rot="10800000">
            <a:off x="0" y="-4719"/>
            <a:ext cx="4881173" cy="365700"/>
            <a:chOff x="4261050" y="4610675"/>
            <a:chExt cx="4881173" cy="365700"/>
          </a:xfrm>
        </p:grpSpPr>
        <p:pic>
          <p:nvPicPr>
            <p:cNvPr id="179" name="Google Shape;179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4261050" y="4610675"/>
              <a:ext cx="4881173" cy="36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75903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subTitle" idx="1"/>
          </p:nvPr>
        </p:nvSpPr>
        <p:spPr>
          <a:xfrm>
            <a:off x="720075" y="1682496"/>
            <a:ext cx="23631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subTitle" idx="2"/>
          </p:nvPr>
        </p:nvSpPr>
        <p:spPr>
          <a:xfrm>
            <a:off x="3393880" y="1682496"/>
            <a:ext cx="23631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subTitle" idx="3"/>
          </p:nvPr>
        </p:nvSpPr>
        <p:spPr>
          <a:xfrm>
            <a:off x="720075" y="3398557"/>
            <a:ext cx="23631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subTitle" idx="4"/>
          </p:nvPr>
        </p:nvSpPr>
        <p:spPr>
          <a:xfrm>
            <a:off x="3393880" y="3398557"/>
            <a:ext cx="23631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9"/>
          <p:cNvSpPr txBox="1">
            <a:spLocks noGrp="1"/>
          </p:cNvSpPr>
          <p:nvPr>
            <p:ph type="subTitle" idx="5"/>
          </p:nvPr>
        </p:nvSpPr>
        <p:spPr>
          <a:xfrm>
            <a:off x="6067686" y="1682496"/>
            <a:ext cx="23631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9"/>
          <p:cNvSpPr txBox="1">
            <a:spLocks noGrp="1"/>
          </p:cNvSpPr>
          <p:nvPr>
            <p:ph type="subTitle" idx="6"/>
          </p:nvPr>
        </p:nvSpPr>
        <p:spPr>
          <a:xfrm>
            <a:off x="6067686" y="3398557"/>
            <a:ext cx="23631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9"/>
          <p:cNvSpPr txBox="1">
            <a:spLocks noGrp="1"/>
          </p:cNvSpPr>
          <p:nvPr>
            <p:ph type="subTitle" idx="7"/>
          </p:nvPr>
        </p:nvSpPr>
        <p:spPr>
          <a:xfrm>
            <a:off x="720075" y="1426464"/>
            <a:ext cx="2363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91" name="Google Shape;191;p19"/>
          <p:cNvSpPr txBox="1">
            <a:spLocks noGrp="1"/>
          </p:cNvSpPr>
          <p:nvPr>
            <p:ph type="subTitle" idx="8"/>
          </p:nvPr>
        </p:nvSpPr>
        <p:spPr>
          <a:xfrm>
            <a:off x="3395380" y="1426464"/>
            <a:ext cx="2360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ubTitle" idx="9"/>
          </p:nvPr>
        </p:nvSpPr>
        <p:spPr>
          <a:xfrm>
            <a:off x="6067686" y="1426464"/>
            <a:ext cx="2360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subTitle" idx="13"/>
          </p:nvPr>
        </p:nvSpPr>
        <p:spPr>
          <a:xfrm>
            <a:off x="720075" y="3145536"/>
            <a:ext cx="2363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subTitle" idx="14"/>
          </p:nvPr>
        </p:nvSpPr>
        <p:spPr>
          <a:xfrm>
            <a:off x="3393880" y="3145541"/>
            <a:ext cx="2360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ubTitle" idx="15"/>
          </p:nvPr>
        </p:nvSpPr>
        <p:spPr>
          <a:xfrm>
            <a:off x="6067686" y="3145541"/>
            <a:ext cx="2360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pic>
        <p:nvPicPr>
          <p:cNvPr id="196" name="Google Shape;196;p19"/>
          <p:cNvPicPr preferRelativeResize="0"/>
          <p:nvPr/>
        </p:nvPicPr>
        <p:blipFill rotWithShape="1">
          <a:blip r:embed="rId3">
            <a:alphaModFix/>
          </a:blip>
          <a:srcRect l="68148" b="22414"/>
          <a:stretch/>
        </p:blipFill>
        <p:spPr>
          <a:xfrm rot="10800000">
            <a:off x="8580849" y="64376"/>
            <a:ext cx="563126" cy="104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8171225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17" name="Google Shape;217;p21"/>
          <p:cNvGrpSpPr/>
          <p:nvPr/>
        </p:nvGrpSpPr>
        <p:grpSpPr>
          <a:xfrm>
            <a:off x="0" y="0"/>
            <a:ext cx="6523526" cy="369900"/>
            <a:chOff x="0" y="0"/>
            <a:chExt cx="6523526" cy="369900"/>
          </a:xfrm>
        </p:grpSpPr>
        <p:pic>
          <p:nvPicPr>
            <p:cNvPr id="218" name="Google Shape;218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0" name="Google Shape;220;p21"/>
          <p:cNvGrpSpPr/>
          <p:nvPr/>
        </p:nvGrpSpPr>
        <p:grpSpPr>
          <a:xfrm>
            <a:off x="0" y="0"/>
            <a:ext cx="9144000" cy="5143512"/>
            <a:chOff x="0" y="0"/>
            <a:chExt cx="9144000" cy="5143512"/>
          </a:xfrm>
        </p:grpSpPr>
        <p:pic>
          <p:nvPicPr>
            <p:cNvPr id="221" name="Google Shape;221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226" name="Google Shape;226;p22"/>
          <p:cNvPicPr preferRelativeResize="0"/>
          <p:nvPr/>
        </p:nvPicPr>
        <p:blipFill rotWithShape="1">
          <a:blip r:embed="rId3">
            <a:alphaModFix/>
          </a:blip>
          <a:srcRect l="14813" b="34262"/>
          <a:stretch/>
        </p:blipFill>
        <p:spPr>
          <a:xfrm rot="10800000">
            <a:off x="7654149" y="-40526"/>
            <a:ext cx="1506076" cy="887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p22"/>
          <p:cNvGrpSpPr/>
          <p:nvPr/>
        </p:nvGrpSpPr>
        <p:grpSpPr>
          <a:xfrm flipH="1">
            <a:off x="0" y="0"/>
            <a:ext cx="9144000" cy="5143512"/>
            <a:chOff x="0" y="0"/>
            <a:chExt cx="9144000" cy="5143512"/>
          </a:xfrm>
        </p:grpSpPr>
        <p:pic>
          <p:nvPicPr>
            <p:cNvPr id="228" name="Google Shape;228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33" name="Google Shape;233;p23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234" name="Google Shape;234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6" name="Google Shape;236;p23"/>
          <p:cNvPicPr preferRelativeResize="0"/>
          <p:nvPr/>
        </p:nvPicPr>
        <p:blipFill rotWithShape="1">
          <a:blip r:embed="rId5">
            <a:alphaModFix/>
          </a:blip>
          <a:srcRect r="56111" b="41941"/>
          <a:stretch/>
        </p:blipFill>
        <p:spPr>
          <a:xfrm rot="-5400000">
            <a:off x="8325038" y="4266787"/>
            <a:ext cx="775950" cy="78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 flipH="1">
            <a:off x="0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241" name="Google Shape;241;p24"/>
          <p:cNvPicPr preferRelativeResize="0"/>
          <p:nvPr/>
        </p:nvPicPr>
        <p:blipFill rotWithShape="1">
          <a:blip r:embed="rId3">
            <a:alphaModFix/>
          </a:blip>
          <a:srcRect t="128" b="35496"/>
          <a:stretch/>
        </p:blipFill>
        <p:spPr>
          <a:xfrm>
            <a:off x="6296175" y="4293872"/>
            <a:ext cx="1716701" cy="844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p24"/>
          <p:cNvGrpSpPr/>
          <p:nvPr/>
        </p:nvGrpSpPr>
        <p:grpSpPr>
          <a:xfrm>
            <a:off x="0" y="0"/>
            <a:ext cx="3789523" cy="359400"/>
            <a:chOff x="0" y="0"/>
            <a:chExt cx="3789523" cy="359400"/>
          </a:xfrm>
        </p:grpSpPr>
        <p:pic>
          <p:nvPicPr>
            <p:cNvPr id="243" name="Google Shape;243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0"/>
              <a:ext cx="3789523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5125" y="1452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5" name="Google Shape;24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 flipH="1">
            <a:off x="8171225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6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56" name="Google Shape;256;p26"/>
          <p:cNvGrpSpPr/>
          <p:nvPr/>
        </p:nvGrpSpPr>
        <p:grpSpPr>
          <a:xfrm>
            <a:off x="0" y="12"/>
            <a:ext cx="9144000" cy="5143487"/>
            <a:chOff x="0" y="12"/>
            <a:chExt cx="9144000" cy="5143487"/>
          </a:xfrm>
        </p:grpSpPr>
        <p:pic>
          <p:nvPicPr>
            <p:cNvPr id="257" name="Google Shape;257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 flipH="1">
              <a:off x="0" y="4170725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5400000" flipH="1">
              <a:off x="8171225" y="12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9" name="Google Shape;259;p26"/>
          <p:cNvGrpSpPr/>
          <p:nvPr/>
        </p:nvGrpSpPr>
        <p:grpSpPr>
          <a:xfrm rot="10800000">
            <a:off x="0" y="0"/>
            <a:ext cx="4012877" cy="359400"/>
            <a:chOff x="5129346" y="4780863"/>
            <a:chExt cx="4012877" cy="359400"/>
          </a:xfrm>
        </p:grpSpPr>
        <p:pic>
          <p:nvPicPr>
            <p:cNvPr id="260" name="Google Shape;260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5129346" y="4780863"/>
              <a:ext cx="4012877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9260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8"/>
          <p:cNvPicPr preferRelativeResize="0"/>
          <p:nvPr/>
        </p:nvPicPr>
        <p:blipFill rotWithShape="1">
          <a:blip r:embed="rId3">
            <a:alphaModFix/>
          </a:blip>
          <a:srcRect t="129" b="129"/>
          <a:stretch/>
        </p:blipFill>
        <p:spPr>
          <a:xfrm rot="-5400000">
            <a:off x="-145124" y="3582752"/>
            <a:ext cx="1716695" cy="1307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6088" y="-13650"/>
            <a:ext cx="1251550" cy="125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3" name="Google Shape;283;p28"/>
          <p:cNvGrpSpPr/>
          <p:nvPr/>
        </p:nvGrpSpPr>
        <p:grpSpPr>
          <a:xfrm>
            <a:off x="0" y="-13638"/>
            <a:ext cx="8878852" cy="4923618"/>
            <a:chOff x="0" y="-13638"/>
            <a:chExt cx="8878852" cy="4923618"/>
          </a:xfrm>
        </p:grpSpPr>
        <p:pic>
          <p:nvPicPr>
            <p:cNvPr id="284" name="Google Shape;284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7293388" y="484098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5" name="Google Shape;285;p28"/>
            <p:cNvGrpSpPr/>
            <p:nvPr/>
          </p:nvGrpSpPr>
          <p:grpSpPr>
            <a:xfrm>
              <a:off x="0" y="-13638"/>
              <a:ext cx="6523526" cy="536050"/>
              <a:chOff x="0" y="-13638"/>
              <a:chExt cx="6523526" cy="536050"/>
            </a:xfrm>
          </p:grpSpPr>
          <p:pic>
            <p:nvPicPr>
              <p:cNvPr id="286" name="Google Shape;286;p28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0" y="-13638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7" name="Google Shape;287;p2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65125" y="23296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1225" y="0"/>
            <a:ext cx="972775" cy="972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oogle Shape;25;p3"/>
          <p:cNvGrpSpPr/>
          <p:nvPr/>
        </p:nvGrpSpPr>
        <p:grpSpPr>
          <a:xfrm>
            <a:off x="4303195" y="4617494"/>
            <a:ext cx="4845850" cy="529600"/>
            <a:chOff x="4296376" y="4610675"/>
            <a:chExt cx="4845850" cy="529600"/>
          </a:xfrm>
        </p:grpSpPr>
        <p:pic>
          <p:nvPicPr>
            <p:cNvPr id="26" name="Google Shape;26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4296376" y="4610675"/>
              <a:ext cx="4845850" cy="52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7293388" y="484098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4047175" y="2409650"/>
            <a:ext cx="4383600" cy="13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5690275" y="1037350"/>
            <a:ext cx="1097400" cy="1097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>
            <a:spLocks noGrp="1"/>
          </p:cNvSpPr>
          <p:nvPr>
            <p:ph type="pic" idx="3"/>
          </p:nvPr>
        </p:nvSpPr>
        <p:spPr>
          <a:xfrm>
            <a:off x="713225" y="539500"/>
            <a:ext cx="2760600" cy="40644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9"/>
          <p:cNvPicPr preferRelativeResize="0"/>
          <p:nvPr/>
        </p:nvPicPr>
        <p:blipFill rotWithShape="1">
          <a:blip r:embed="rId3">
            <a:alphaModFix/>
          </a:blip>
          <a:srcRect l="73637" t="129" b="129"/>
          <a:stretch/>
        </p:blipFill>
        <p:spPr>
          <a:xfrm>
            <a:off x="8632789" y="38875"/>
            <a:ext cx="452574" cy="1307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29"/>
          <p:cNvGrpSpPr/>
          <p:nvPr/>
        </p:nvGrpSpPr>
        <p:grpSpPr>
          <a:xfrm>
            <a:off x="-26" y="-20456"/>
            <a:ext cx="972776" cy="5162894"/>
            <a:chOff x="-26" y="-20456"/>
            <a:chExt cx="972776" cy="5162894"/>
          </a:xfrm>
        </p:grpSpPr>
        <p:pic>
          <p:nvPicPr>
            <p:cNvPr id="292" name="Google Shape;292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-25" y="-20456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 flipH="1">
              <a:off x="-26" y="416966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4" name="Google Shape;294;p29"/>
          <p:cNvGrpSpPr/>
          <p:nvPr/>
        </p:nvGrpSpPr>
        <p:grpSpPr>
          <a:xfrm rot="10800000">
            <a:off x="5368113" y="4784100"/>
            <a:ext cx="3789523" cy="359400"/>
            <a:chOff x="-13638" y="0"/>
            <a:chExt cx="3789523" cy="359400"/>
          </a:xfrm>
        </p:grpSpPr>
        <p:pic>
          <p:nvPicPr>
            <p:cNvPr id="295" name="Google Shape;295;p2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13638" y="0"/>
              <a:ext cx="3789523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" name="Google Shape;296;p2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65125" y="1452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3553500" y="3054555"/>
            <a:ext cx="4787100" cy="9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3553500" y="1649136"/>
            <a:ext cx="4787100" cy="9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3"/>
          </p:nvPr>
        </p:nvSpPr>
        <p:spPr>
          <a:xfrm>
            <a:off x="1859700" y="1649136"/>
            <a:ext cx="1541400" cy="9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4"/>
          </p:nvPr>
        </p:nvSpPr>
        <p:spPr>
          <a:xfrm>
            <a:off x="1859700" y="3054549"/>
            <a:ext cx="1541400" cy="90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 rot="10800000">
            <a:off x="2620475" y="4773475"/>
            <a:ext cx="6523526" cy="369900"/>
            <a:chOff x="0" y="0"/>
            <a:chExt cx="6523526" cy="369900"/>
          </a:xfrm>
        </p:grpSpPr>
        <p:pic>
          <p:nvPicPr>
            <p:cNvPr id="48" name="Google Shape;48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0" name="Google Shape;50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170737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54" name="Google Shape;54;p6"/>
          <p:cNvPicPr preferRelativeResize="0"/>
          <p:nvPr/>
        </p:nvPicPr>
        <p:blipFill rotWithShape="1">
          <a:blip r:embed="rId3">
            <a:alphaModFix/>
          </a:blip>
          <a:srcRect l="31651" t="130" b="18270"/>
          <a:stretch/>
        </p:blipFill>
        <p:spPr>
          <a:xfrm rot="10800000" flipH="1">
            <a:off x="8199274" y="11375"/>
            <a:ext cx="1173326" cy="107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69" name="Google Shape;69;p8"/>
          <p:cNvPicPr preferRelativeResize="0"/>
          <p:nvPr/>
        </p:nvPicPr>
        <p:blipFill rotWithShape="1">
          <a:blip r:embed="rId3">
            <a:alphaModFix/>
          </a:blip>
          <a:srcRect b="22420"/>
          <a:stretch/>
        </p:blipFill>
        <p:spPr>
          <a:xfrm rot="5400000">
            <a:off x="-257665" y="461283"/>
            <a:ext cx="1768000" cy="10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7890675" y="0"/>
            <a:ext cx="1251550" cy="125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71;p8"/>
          <p:cNvGrpSpPr/>
          <p:nvPr/>
        </p:nvGrpSpPr>
        <p:grpSpPr>
          <a:xfrm>
            <a:off x="3881699" y="4752250"/>
            <a:ext cx="5260526" cy="388025"/>
            <a:chOff x="3881699" y="4752250"/>
            <a:chExt cx="5260526" cy="388025"/>
          </a:xfrm>
        </p:grpSpPr>
        <p:pic>
          <p:nvPicPr>
            <p:cNvPr id="72" name="Google Shape;72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3881699" y="4752250"/>
              <a:ext cx="5260526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-1" y="2100"/>
            <a:ext cx="9144001" cy="5141388"/>
            <a:chOff x="-1" y="2100"/>
            <a:chExt cx="9144001" cy="5141388"/>
          </a:xfrm>
        </p:grpSpPr>
        <p:pic>
          <p:nvPicPr>
            <p:cNvPr id="79" name="Google Shape;79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 flipH="1">
              <a:off x="8171225" y="210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 flipH="1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" name="Google Shape;81;p9"/>
          <p:cNvGrpSpPr/>
          <p:nvPr/>
        </p:nvGrpSpPr>
        <p:grpSpPr>
          <a:xfrm rot="10800000">
            <a:off x="0" y="2100"/>
            <a:ext cx="4881173" cy="365700"/>
            <a:chOff x="4261050" y="4610675"/>
            <a:chExt cx="4881173" cy="365700"/>
          </a:xfrm>
        </p:grpSpPr>
        <p:pic>
          <p:nvPicPr>
            <p:cNvPr id="82" name="Google Shape;82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4261050" y="4610675"/>
              <a:ext cx="4881173" cy="36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75903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2" hasCustomPrompt="1"/>
          </p:nvPr>
        </p:nvSpPr>
        <p:spPr>
          <a:xfrm>
            <a:off x="3759205" y="1699096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3" hasCustomPrompt="1"/>
          </p:nvPr>
        </p:nvSpPr>
        <p:spPr>
          <a:xfrm>
            <a:off x="4690005" y="1699096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4" hasCustomPrompt="1"/>
          </p:nvPr>
        </p:nvSpPr>
        <p:spPr>
          <a:xfrm>
            <a:off x="3759193" y="2781754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5" hasCustomPrompt="1"/>
          </p:nvPr>
        </p:nvSpPr>
        <p:spPr>
          <a:xfrm>
            <a:off x="4689993" y="2781754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6" hasCustomPrompt="1"/>
          </p:nvPr>
        </p:nvSpPr>
        <p:spPr>
          <a:xfrm>
            <a:off x="3759207" y="3864413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7" hasCustomPrompt="1"/>
          </p:nvPr>
        </p:nvSpPr>
        <p:spPr>
          <a:xfrm>
            <a:off x="4690007" y="3864413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"/>
          </p:nvPr>
        </p:nvSpPr>
        <p:spPr>
          <a:xfrm>
            <a:off x="1280600" y="1699100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8"/>
          </p:nvPr>
        </p:nvSpPr>
        <p:spPr>
          <a:xfrm>
            <a:off x="1280600" y="2781762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9"/>
          </p:nvPr>
        </p:nvSpPr>
        <p:spPr>
          <a:xfrm>
            <a:off x="1280600" y="3864423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3"/>
          </p:nvPr>
        </p:nvSpPr>
        <p:spPr>
          <a:xfrm>
            <a:off x="5575300" y="1699096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4"/>
          </p:nvPr>
        </p:nvSpPr>
        <p:spPr>
          <a:xfrm>
            <a:off x="5575300" y="2781754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15"/>
          </p:nvPr>
        </p:nvSpPr>
        <p:spPr>
          <a:xfrm>
            <a:off x="5575300" y="3864413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118" name="Google Shape;118;p13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119" name="Google Shape;119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" name="Google Shape;121;p13"/>
          <p:cNvGrpSpPr/>
          <p:nvPr/>
        </p:nvGrpSpPr>
        <p:grpSpPr>
          <a:xfrm flipH="1">
            <a:off x="0" y="0"/>
            <a:ext cx="9144000" cy="5143512"/>
            <a:chOff x="0" y="0"/>
            <a:chExt cx="9144000" cy="5143512"/>
          </a:xfrm>
        </p:grpSpPr>
        <p:pic>
          <p:nvPicPr>
            <p:cNvPr id="122" name="Google Shape;122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2" r:id="rId10"/>
    <p:sldLayoutId id="2147483663" r:id="rId11"/>
    <p:sldLayoutId id="2147483664" r:id="rId12"/>
    <p:sldLayoutId id="2147483665" r:id="rId13"/>
    <p:sldLayoutId id="2147483667" r:id="rId14"/>
    <p:sldLayoutId id="2147483668" r:id="rId15"/>
    <p:sldLayoutId id="2147483669" r:id="rId16"/>
    <p:sldLayoutId id="2147483670" r:id="rId17"/>
    <p:sldLayoutId id="2147483672" r:id="rId18"/>
    <p:sldLayoutId id="2147483674" r:id="rId19"/>
    <p:sldLayoutId id="2147483675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10.0110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>
            <a:spLocks noGrp="1"/>
          </p:cNvSpPr>
          <p:nvPr>
            <p:ph type="ctrTitle"/>
          </p:nvPr>
        </p:nvSpPr>
        <p:spPr>
          <a:xfrm>
            <a:off x="825655" y="1451615"/>
            <a:ext cx="7492690" cy="11899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b="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br>
              <a:rPr lang="en-US" sz="1400" b="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A Project Presentation </a:t>
            </a:r>
            <a:br>
              <a:rPr lang="en-US" sz="1400" b="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1400" b="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on</a:t>
            </a:r>
            <a:br>
              <a:rPr lang="en-US" sz="1400" b="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dirty="0">
                <a:solidFill>
                  <a:schemeClr val="tx2">
                    <a:lumMod val="50000"/>
                  </a:schemeClr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</a:rPr>
              <a:t>Development and Performance Evaluation of An Application for News Article Summarization, Classification and Sentiment Analysis Using Deep Learning models </a:t>
            </a:r>
            <a:endParaRPr sz="1800" b="0" dirty="0">
              <a:solidFill>
                <a:schemeClr val="tx2">
                  <a:lumMod val="50000"/>
                </a:schemeClr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08" name="Google Shape;308;p33"/>
          <p:cNvSpPr txBox="1">
            <a:spLocks noGrp="1"/>
          </p:cNvSpPr>
          <p:nvPr>
            <p:ph type="subTitle" idx="1"/>
          </p:nvPr>
        </p:nvSpPr>
        <p:spPr>
          <a:xfrm>
            <a:off x="736445" y="2477515"/>
            <a:ext cx="7581900" cy="1990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Bodoni MT" panose="02070603080606020203" pitchFamily="18" charset="0"/>
                <a:cs typeface="Times New Roman" panose="02020603050405020304" pitchFamily="18" charset="0"/>
              </a:rPr>
              <a:t>Submitted by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Bodoni MT" panose="02070603080606020203" pitchFamily="18" charset="0"/>
              </a:rPr>
              <a:t> </a:t>
            </a:r>
          </a:p>
          <a:p>
            <a:pPr marL="0" marR="0">
              <a:buNone/>
            </a:pPr>
            <a:r>
              <a:rPr lang="en-IN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𝐉 𝐀𝐌𝐁𝐈𝐊𝐀 - 𝟐𝟏𝟐𝐊𝟏𝐀𝟎𝟓𝟏𝟓 </a:t>
            </a:r>
          </a:p>
          <a:p>
            <a:pPr marL="0" marR="0">
              <a:spcAft>
                <a:spcPts val="800"/>
              </a:spcAft>
              <a:buNone/>
            </a:pPr>
            <a:r>
              <a:rPr lang="en-IN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𝐒 𝐁 𝐇𝐈𝐌𝐀𝐂𝐇𝐀𝐍𝐃𝐑𝐈 - 𝟐𝟏𝟐𝐊𝟏𝐀𝟎𝟓𝟒𝟕 || 𝐒𝐇𝐀𝐌𝐒𝐇𝐔𝐃𝐃𝐈𝐍 𝐌 𝐆 𝐌 - 𝟐𝟏𝟐𝐊𝟏𝐀𝟎𝟓𝟓𝟐                                  𝐒 𝐕𝐄𝐍𝐊𝐀𝐓𝐄𝐒𝐇         -  𝟐𝟏𝟐𝐊𝟏𝐀𝟎𝟓𝟒𝟒 || 𝐍 𝐒𝐇𝐀𝐈𝐊𝐒𝐇𝐀𝐕𝐀𝐋𝐈          - 𝟐𝟏𝟐𝐊𝟏𝐀𝟎𝟓𝟑𝟔</a:t>
            </a:r>
          </a:p>
          <a:p>
            <a:pPr marL="0" marR="0">
              <a:spcAft>
                <a:spcPts val="800"/>
              </a:spcAft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Under the guidance of </a:t>
            </a:r>
          </a:p>
          <a:p>
            <a:pPr marL="0" marR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Sri K. ARJUN </a:t>
            </a:r>
            <a:r>
              <a:rPr lang="en-US" sz="1100" b="1" dirty="0">
                <a:latin typeface="Times New Roman" pitchFamily="18" charset="0"/>
                <a:cs typeface="Times New Roman" pitchFamily="18" charset="0"/>
              </a:rPr>
              <a:t>M. Tech., (Ph. D.)</a:t>
            </a:r>
          </a:p>
          <a:p>
            <a:pPr marL="0" marR="0">
              <a:buNone/>
            </a:pP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Associate Professor, Department of CSE, BITS-</a:t>
            </a:r>
            <a:r>
              <a:rPr lang="en-US" dirty="0" err="1">
                <a:latin typeface="Times New Roman" panose="02020603050405020304" pitchFamily="18" charset="0"/>
                <a:cs typeface="Times New Roman" pitchFamily="18" charset="0"/>
              </a:rPr>
              <a:t>Adoni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7B1284-E5AC-2FBB-CEA3-F81782929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45" y="587488"/>
            <a:ext cx="811842" cy="7078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D72C03-55C8-D867-0A70-C180F771AF3A}"/>
              </a:ext>
            </a:extLst>
          </p:cNvPr>
          <p:cNvSpPr txBox="1"/>
          <p:nvPr/>
        </p:nvSpPr>
        <p:spPr>
          <a:xfrm>
            <a:off x="825655" y="675705"/>
            <a:ext cx="80116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BHEEMA INSTITUTE OF TECHNOLOGY &amp; SCIENCE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ALUR ROAD, ADONI-518301, KURNOOL DIST, A.P.</a:t>
            </a: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5"/>
          <p:cNvSpPr txBox="1">
            <a:spLocks noGrp="1"/>
          </p:cNvSpPr>
          <p:nvPr>
            <p:ph type="title"/>
          </p:nvPr>
        </p:nvSpPr>
        <p:spPr>
          <a:xfrm>
            <a:off x="180000" y="247630"/>
            <a:ext cx="8424000" cy="648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HARDWARE &amp; SOFTWARE REQUIREMENTS</a:t>
            </a:r>
            <a:endParaRPr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470;p45">
            <a:extLst>
              <a:ext uri="{FF2B5EF4-FFF2-40B4-BE49-F238E27FC236}">
                <a16:creationId xmlns:a16="http://schemas.microsoft.com/office/drawing/2014/main" id="{4D4F3811-8FCF-D650-23EC-B9718FDC7A09}"/>
              </a:ext>
            </a:extLst>
          </p:cNvPr>
          <p:cNvSpPr txBox="1">
            <a:spLocks/>
          </p:cNvSpPr>
          <p:nvPr/>
        </p:nvSpPr>
        <p:spPr>
          <a:xfrm>
            <a:off x="359998" y="895986"/>
            <a:ext cx="8424001" cy="415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endParaRPr lang="en-I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r>
              <a:rPr lang="en-I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:</a:t>
            </a:r>
          </a:p>
        </p:txBody>
      </p:sp>
      <p:sp>
        <p:nvSpPr>
          <p:cNvPr id="3" name="Google Shape;470;p45">
            <a:extLst>
              <a:ext uri="{FF2B5EF4-FFF2-40B4-BE49-F238E27FC236}">
                <a16:creationId xmlns:a16="http://schemas.microsoft.com/office/drawing/2014/main" id="{26D092AB-A7CA-C057-9594-267D705909C2}"/>
              </a:ext>
            </a:extLst>
          </p:cNvPr>
          <p:cNvSpPr txBox="1">
            <a:spLocks/>
          </p:cNvSpPr>
          <p:nvPr/>
        </p:nvSpPr>
        <p:spPr>
          <a:xfrm>
            <a:off x="359998" y="1492738"/>
            <a:ext cx="8784002" cy="3960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Processor 			: 	</a:t>
            </a:r>
            <a:r>
              <a:rPr lang="en-US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Intel Core I5 Or AMD Ryzen 5</a:t>
            </a:r>
          </a:p>
          <a:p>
            <a:pPr algn="l"/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Memory	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	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: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Minimum of 8GB RAM </a:t>
            </a:r>
          </a:p>
          <a:p>
            <a:pPr algn="l"/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Graphics Processing Unit	: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Mid-range GPU</a:t>
            </a:r>
          </a:p>
          <a:p>
            <a:pPr algn="l"/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Storage                       	:               	</a:t>
            </a:r>
            <a:r>
              <a:rPr lang="en-US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 Least 6GB Of SSD Storage</a:t>
            </a:r>
          </a:p>
          <a:p>
            <a:pPr algn="l"/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Connectivity              		:               	</a:t>
            </a:r>
            <a:r>
              <a:rPr lang="en-US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Stable Internet Connection Is Necessary </a:t>
            </a:r>
            <a:endParaRPr lang="en-IN" sz="1600" b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I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:</a:t>
            </a:r>
            <a:endParaRPr lang="en-IN" sz="20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Operating System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              	</a:t>
            </a:r>
            <a:r>
              <a:rPr lang="en-US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Operating Systems Including Windows, </a:t>
            </a:r>
            <a:r>
              <a:rPr lang="en-US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Macos</a:t>
            </a:r>
            <a:r>
              <a:rPr lang="en-US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Linux</a:t>
            </a:r>
            <a:endParaRPr lang="en-IN" sz="1600" b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Programming Language	:	</a:t>
            </a:r>
            <a:r>
              <a:rPr lang="en-US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3.7 </a:t>
            </a:r>
          </a:p>
          <a:p>
            <a:pPr algn="l"/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Libraries And Frameworks	:	</a:t>
            </a:r>
            <a:r>
              <a:rPr lang="en-US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Transformers, Torch,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Pandas, </a:t>
            </a:r>
            <a:r>
              <a:rPr lang="en-US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Streamlit,</a:t>
            </a:r>
          </a:p>
          <a:p>
            <a:pPr algn="l"/>
            <a:r>
              <a:rPr lang="en-US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Beautifulsoup4, Requests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Openpyxl</a:t>
            </a:r>
            <a:r>
              <a:rPr lang="en-US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Wordcloud</a:t>
            </a:r>
            <a:r>
              <a:rPr lang="en-US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					</a:t>
            </a:r>
            <a:r>
              <a:rPr lang="en-US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Matplotlib,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NLTK And Summarizer.</a:t>
            </a:r>
            <a:endParaRPr lang="en-IN" sz="1600" b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IN" sz="1800" b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>
          <a:extLst>
            <a:ext uri="{FF2B5EF4-FFF2-40B4-BE49-F238E27FC236}">
              <a16:creationId xmlns:a16="http://schemas.microsoft.com/office/drawing/2014/main" id="{80104B80-38FD-D9FB-C247-D045D854C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>
            <a:extLst>
              <a:ext uri="{FF2B5EF4-FFF2-40B4-BE49-F238E27FC236}">
                <a16:creationId xmlns:a16="http://schemas.microsoft.com/office/drawing/2014/main" id="{EB9511CA-CDFF-2499-0663-86C7BD49AA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691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315" name="Google Shape;315;p34">
            <a:extLst>
              <a:ext uri="{FF2B5EF4-FFF2-40B4-BE49-F238E27FC236}">
                <a16:creationId xmlns:a16="http://schemas.microsoft.com/office/drawing/2014/main" id="{FAD3717C-4D57-1E55-3908-835376747607}"/>
              </a:ext>
            </a:extLst>
          </p:cNvPr>
          <p:cNvSpPr txBox="1"/>
          <p:nvPr/>
        </p:nvSpPr>
        <p:spPr>
          <a:xfrm>
            <a:off x="109728" y="1185831"/>
            <a:ext cx="9034272" cy="3439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7" name="Google Shape;317;p34">
            <a:extLst>
              <a:ext uri="{FF2B5EF4-FFF2-40B4-BE49-F238E27FC236}">
                <a16:creationId xmlns:a16="http://schemas.microsoft.com/office/drawing/2014/main" id="{F7BE0B24-F7DD-BD75-7AF1-5BF53B55CDCD}"/>
              </a:ext>
            </a:extLst>
          </p:cNvPr>
          <p:cNvSpPr txBox="1"/>
          <p:nvPr/>
        </p:nvSpPr>
        <p:spPr>
          <a:xfrm>
            <a:off x="3895188" y="4133675"/>
            <a:ext cx="3262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0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10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7517A5-9918-B59B-40F2-2905710125FC}"/>
              </a:ext>
            </a:extLst>
          </p:cNvPr>
          <p:cNvSpPr txBox="1"/>
          <p:nvPr/>
        </p:nvSpPr>
        <p:spPr>
          <a:xfrm>
            <a:off x="0" y="315543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4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ARCHITECTURE</a:t>
            </a:r>
            <a:endParaRPr lang="en-IN" sz="3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614A8E-0BD2-866B-03AC-9199D76399A9}"/>
              </a:ext>
            </a:extLst>
          </p:cNvPr>
          <p:cNvSpPr txBox="1"/>
          <p:nvPr/>
        </p:nvSpPr>
        <p:spPr>
          <a:xfrm>
            <a:off x="523631" y="4507955"/>
            <a:ext cx="837825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</a:t>
            </a: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1:Project Architecture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0198E6-7897-DD81-6A94-B91FF1861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80" y="1155053"/>
            <a:ext cx="8400968" cy="336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43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>
          <a:extLst>
            <a:ext uri="{FF2B5EF4-FFF2-40B4-BE49-F238E27FC236}">
              <a16:creationId xmlns:a16="http://schemas.microsoft.com/office/drawing/2014/main" id="{6E644C84-7FEC-E465-685E-207350D2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4BF7D9-17B1-B822-89F7-E845B59DC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08" y="1145057"/>
            <a:ext cx="7018215" cy="354036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614A8E-0BD2-866B-03AC-9199D76399A9}"/>
              </a:ext>
            </a:extLst>
          </p:cNvPr>
          <p:cNvSpPr txBox="1"/>
          <p:nvPr/>
        </p:nvSpPr>
        <p:spPr>
          <a:xfrm>
            <a:off x="523631" y="4600402"/>
            <a:ext cx="727612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</a:t>
            </a: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1: Class Diagram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DB2D93-9F9D-D4C9-06EE-96720B9C9023}"/>
              </a:ext>
            </a:extLst>
          </p:cNvPr>
          <p:cNvSpPr txBox="1"/>
          <p:nvPr/>
        </p:nvSpPr>
        <p:spPr>
          <a:xfrm>
            <a:off x="78155" y="314060"/>
            <a:ext cx="816707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UML Diagrams</a:t>
            </a:r>
            <a:endParaRPr lang="en-IN" sz="3400" u="sng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400" dirty="0"/>
          </a:p>
        </p:txBody>
      </p:sp>
    </p:spTree>
    <p:extLst>
      <p:ext uri="{BB962C8B-B14F-4D97-AF65-F5344CB8AC3E}">
        <p14:creationId xmlns:p14="http://schemas.microsoft.com/office/powerpoint/2010/main" val="1010481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>
          <a:extLst>
            <a:ext uri="{FF2B5EF4-FFF2-40B4-BE49-F238E27FC236}">
              <a16:creationId xmlns:a16="http://schemas.microsoft.com/office/drawing/2014/main" id="{C25F95EA-0123-4D88-8871-FE9788D48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D0002E-309E-0AE7-BBAF-2D8ED2C014F9}"/>
              </a:ext>
            </a:extLst>
          </p:cNvPr>
          <p:cNvSpPr txBox="1"/>
          <p:nvPr/>
        </p:nvSpPr>
        <p:spPr>
          <a:xfrm>
            <a:off x="700759" y="4673071"/>
            <a:ext cx="76590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 2: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DataFlow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Diagram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lnSpc>
                <a:spcPct val="150000"/>
              </a:lnSpc>
            </a:pP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EE8141-742D-CE38-9801-1DEF06F5A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7" y="1046073"/>
            <a:ext cx="7132320" cy="3624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DB2D93-9F9D-D4C9-06EE-96720B9C9023}"/>
              </a:ext>
            </a:extLst>
          </p:cNvPr>
          <p:cNvSpPr txBox="1"/>
          <p:nvPr/>
        </p:nvSpPr>
        <p:spPr>
          <a:xfrm>
            <a:off x="78155" y="314060"/>
            <a:ext cx="816707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UML Diagrams</a:t>
            </a:r>
            <a:endParaRPr lang="en-IN" sz="3400" u="sng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400" dirty="0"/>
          </a:p>
        </p:txBody>
      </p:sp>
    </p:spTree>
    <p:extLst>
      <p:ext uri="{BB962C8B-B14F-4D97-AF65-F5344CB8AC3E}">
        <p14:creationId xmlns:p14="http://schemas.microsoft.com/office/powerpoint/2010/main" val="928637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>
          <a:extLst>
            <a:ext uri="{FF2B5EF4-FFF2-40B4-BE49-F238E27FC236}">
              <a16:creationId xmlns:a16="http://schemas.microsoft.com/office/drawing/2014/main" id="{FA39D95C-E025-E80F-EDE5-94D939046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55;p43">
            <a:extLst>
              <a:ext uri="{FF2B5EF4-FFF2-40B4-BE49-F238E27FC236}">
                <a16:creationId xmlns:a16="http://schemas.microsoft.com/office/drawing/2014/main" id="{6A146421-2AAC-3CCC-6FB5-0D6CEAEC71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-160935"/>
            <a:ext cx="9143999" cy="10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</a:t>
            </a:r>
            <a:r>
              <a:rPr lang="en-IN" sz="34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IN" sz="34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 OVERVIEW </a:t>
            </a:r>
            <a:endParaRPr lang="en-IN" sz="3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34CB11-3422-A2D0-D5D5-8C92D8D03E5C}"/>
              </a:ext>
            </a:extLst>
          </p:cNvPr>
          <p:cNvSpPr txBox="1"/>
          <p:nvPr/>
        </p:nvSpPr>
        <p:spPr>
          <a:xfrm>
            <a:off x="0" y="1336743"/>
            <a:ext cx="9143999" cy="1959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Summarization Module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Extractive &amp; abstractive techniques.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 Module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Categorizes articles.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GB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Sentiment Analysis: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identifies and categorizes emotions in text as    positive, negative, or neutral.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442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4"/>
          <p:cNvSpPr txBox="1">
            <a:spLocks noGrp="1"/>
          </p:cNvSpPr>
          <p:nvPr>
            <p:ph type="title"/>
          </p:nvPr>
        </p:nvSpPr>
        <p:spPr>
          <a:xfrm>
            <a:off x="0" y="271807"/>
            <a:ext cx="9144000" cy="729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 DESCRIPTION</a:t>
            </a:r>
            <a:endParaRPr lang="en-IN" sz="3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D5393E-CE34-AE21-5018-030D036F9CF9}"/>
              </a:ext>
            </a:extLst>
          </p:cNvPr>
          <p:cNvSpPr txBox="1"/>
          <p:nvPr/>
        </p:nvSpPr>
        <p:spPr>
          <a:xfrm>
            <a:off x="0" y="1346887"/>
            <a:ext cx="9144000" cy="2898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Simplicity &amp; Extensive NLP Support.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Libraries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Pandas,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Transformers, NLTK, Summarizer, Torch.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Processing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Web Scraping, Text Cleaning, Dataset Management.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Summarization &amp; Classification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Extractive &amp; Abstractive </a:t>
            </a:r>
            <a:r>
              <a:rPr lang="en-IN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echniques.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Streamlit</a:t>
            </a:r>
            <a:r>
              <a:rPr lang="en-IN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Ui, Word-Cloud, Matplotlib.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>
          <a:extLst>
            <a:ext uri="{FF2B5EF4-FFF2-40B4-BE49-F238E27FC236}">
              <a16:creationId xmlns:a16="http://schemas.microsoft.com/office/drawing/2014/main" id="{905CB752-B651-5CFB-6F64-8E408FC13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4">
            <a:extLst>
              <a:ext uri="{FF2B5EF4-FFF2-40B4-BE49-F238E27FC236}">
                <a16:creationId xmlns:a16="http://schemas.microsoft.com/office/drawing/2014/main" id="{4431BB4E-EEB2-26C2-DD0F-2B943C38C1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84238"/>
            <a:ext cx="9144000" cy="729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TRANSFORMERS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34E09F-0420-31B3-9F52-5ACDDEBABA99}"/>
              </a:ext>
            </a:extLst>
          </p:cNvPr>
          <p:cNvSpPr txBox="1"/>
          <p:nvPr/>
        </p:nvSpPr>
        <p:spPr>
          <a:xfrm>
            <a:off x="0" y="1001057"/>
            <a:ext cx="9144000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Transformer?</a:t>
            </a:r>
          </a:p>
          <a:p>
            <a:pPr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deep learning model designed to process and understand text by using a mechanism called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self-attention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the model focus on important words in a sentence and understand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—no matter how far apart the words are.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Transformers Matter</a:t>
            </a:r>
          </a:p>
          <a:p>
            <a:pPr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understand full sentence meaning, not just individual words.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powerful models like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BERT, GPT, and DistilBERT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faster training and better performance than older models like RNNs.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8080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7"/>
          <p:cNvSpPr txBox="1">
            <a:spLocks noGrp="1"/>
          </p:cNvSpPr>
          <p:nvPr>
            <p:ph type="title"/>
          </p:nvPr>
        </p:nvSpPr>
        <p:spPr>
          <a:xfrm>
            <a:off x="-2" y="326383"/>
            <a:ext cx="9144000" cy="720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br>
              <a:rPr lang="en-IN" sz="3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AED487-F3FF-F73E-337F-18156A3B0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7831"/>
            <a:ext cx="2855487" cy="18455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9CD2EE-72E4-EB18-ECD1-4A4CBE685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508" y="1358759"/>
            <a:ext cx="3016983" cy="1894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2CFE21-1CAC-C0F5-4651-5B477DCC84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512" y="1358759"/>
            <a:ext cx="2746074" cy="18946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7FEA4B-9DE6-DAED-5940-61C934358036}"/>
              </a:ext>
            </a:extLst>
          </p:cNvPr>
          <p:cNvSpPr txBox="1"/>
          <p:nvPr/>
        </p:nvSpPr>
        <p:spPr>
          <a:xfrm>
            <a:off x="2403230" y="335683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/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 2: Inference Time per Task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5B27E1-3A80-10B7-9FEF-BD3F3690FF58}"/>
              </a:ext>
            </a:extLst>
          </p:cNvPr>
          <p:cNvSpPr txBox="1"/>
          <p:nvPr/>
        </p:nvSpPr>
        <p:spPr>
          <a:xfrm>
            <a:off x="-858257" y="335683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/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 1: Model Performance Metrics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7D1C3D-6CC8-F66A-C03A-C94B7CABC9BF}"/>
              </a:ext>
            </a:extLst>
          </p:cNvPr>
          <p:cNvSpPr txBox="1"/>
          <p:nvPr/>
        </p:nvSpPr>
        <p:spPr>
          <a:xfrm>
            <a:off x="5174303" y="3305110"/>
            <a:ext cx="49744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/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 3: Ram Usage per Task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Google Shape;455;p43">
            <a:extLst>
              <a:ext uri="{FF2B5EF4-FFF2-40B4-BE49-F238E27FC236}">
                <a16:creationId xmlns:a16="http://schemas.microsoft.com/office/drawing/2014/main" id="{FE4AAAF1-9D4D-5564-80D2-D3B1B130BDC2}"/>
              </a:ext>
            </a:extLst>
          </p:cNvPr>
          <p:cNvSpPr txBox="1">
            <a:spLocks/>
          </p:cNvSpPr>
          <p:nvPr/>
        </p:nvSpPr>
        <p:spPr>
          <a:xfrm>
            <a:off x="-1" y="175050"/>
            <a:ext cx="9143999" cy="804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en-IN" sz="34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 METRICS </a:t>
            </a:r>
            <a:endParaRPr lang="en-IN" sz="3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C8B66B-9DD4-2B1C-8ED9-238D01D9A73E}"/>
              </a:ext>
            </a:extLst>
          </p:cNvPr>
          <p:cNvSpPr txBox="1"/>
          <p:nvPr/>
        </p:nvSpPr>
        <p:spPr>
          <a:xfrm>
            <a:off x="38953" y="3672943"/>
            <a:ext cx="30245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DistilBART slightly outperforms DistilBERT in summarization, while DistilBERT shows better performance in classification and sentiment analysis, suggesting greater versatility.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52DB1C-CF3A-2858-CD19-3D2C7A11C7C6}"/>
              </a:ext>
            </a:extLst>
          </p:cNvPr>
          <p:cNvSpPr txBox="1"/>
          <p:nvPr/>
        </p:nvSpPr>
        <p:spPr>
          <a:xfrm>
            <a:off x="3124716" y="3672943"/>
            <a:ext cx="30245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DistilBERT achieves consistently faster inference times than DistilBART across all tasks on an edge device using CPU, indicating better efficiency.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9945F8-3312-0E02-B27A-4DA2EA4B4638}"/>
              </a:ext>
            </a:extLst>
          </p:cNvPr>
          <p:cNvSpPr txBox="1"/>
          <p:nvPr/>
        </p:nvSpPr>
        <p:spPr>
          <a:xfrm>
            <a:off x="6210479" y="3679445"/>
            <a:ext cx="28241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DistilBERT uses less RAM than DistilBART across all tasks, making it more suitable for deployment on resource-constrained devices.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>
          <a:extLst>
            <a:ext uri="{FF2B5EF4-FFF2-40B4-BE49-F238E27FC236}">
              <a16:creationId xmlns:a16="http://schemas.microsoft.com/office/drawing/2014/main" id="{39D91095-741B-D4DD-54BC-450D48B79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535873-9985-A7F2-8C43-5014455DE0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21" y="1226915"/>
            <a:ext cx="8189110" cy="33566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19FB5A-F819-8B65-239B-22326B2DBECC}"/>
              </a:ext>
            </a:extLst>
          </p:cNvPr>
          <p:cNvSpPr txBox="1"/>
          <p:nvPr/>
        </p:nvSpPr>
        <p:spPr>
          <a:xfrm>
            <a:off x="-1" y="4589865"/>
            <a:ext cx="9144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 1: Web UI Landing Page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62302-9C4A-AA69-B94E-C9DB533E988D}"/>
              </a:ext>
            </a:extLst>
          </p:cNvPr>
          <p:cNvSpPr txBox="1"/>
          <p:nvPr/>
        </p:nvSpPr>
        <p:spPr>
          <a:xfrm>
            <a:off x="-1" y="205652"/>
            <a:ext cx="9143999" cy="783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</a:pPr>
            <a:r>
              <a:rPr lang="en-US" sz="34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OUTPUT SCREENSHOTS</a:t>
            </a:r>
            <a:endParaRPr lang="en-IN" sz="34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916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>
          <a:extLst>
            <a:ext uri="{FF2B5EF4-FFF2-40B4-BE49-F238E27FC236}">
              <a16:creationId xmlns:a16="http://schemas.microsoft.com/office/drawing/2014/main" id="{925ED16D-A144-1AA9-AFF6-D731C427A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1A38ED-37AB-1672-8E94-C67AF708E1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12" y="992530"/>
            <a:ext cx="8393437" cy="35661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412FE7-7F61-527F-863A-57B120C13BE0}"/>
              </a:ext>
            </a:extLst>
          </p:cNvPr>
          <p:cNvSpPr txBox="1"/>
          <p:nvPr/>
        </p:nvSpPr>
        <p:spPr>
          <a:xfrm>
            <a:off x="0" y="45587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 2: A News Article is Loaded from The Dataset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100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>
          <a:extLst>
            <a:ext uri="{FF2B5EF4-FFF2-40B4-BE49-F238E27FC236}">
              <a16:creationId xmlns:a16="http://schemas.microsoft.com/office/drawing/2014/main" id="{D0FE7922-1E97-48A4-B00F-644FA9171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9">
            <a:extLst>
              <a:ext uri="{FF2B5EF4-FFF2-40B4-BE49-F238E27FC236}">
                <a16:creationId xmlns:a16="http://schemas.microsoft.com/office/drawing/2014/main" id="{09B16DAB-AC17-9E84-B3D0-CA9D52B601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4784" y="20930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CONTENTS</a:t>
            </a:r>
            <a:br>
              <a:rPr lang="en-I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sz="5400" u="sng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C2C866-4AB3-E331-B1AE-6D66F1364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631" y="1034571"/>
            <a:ext cx="3284349" cy="3691049"/>
          </a:xfrm>
        </p:spPr>
        <p:txBody>
          <a:bodyPr/>
          <a:lstStyle/>
          <a:p>
            <a:pPr marL="285750" marR="0" lvl="0" indent="-285750" algn="just">
              <a:lnSpc>
                <a:spcPct val="150000"/>
              </a:lnSpc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400" b="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Abstract</a:t>
            </a:r>
          </a:p>
          <a:p>
            <a:pPr marL="285750" marR="0" lvl="0" indent="-285750" algn="just">
              <a:lnSpc>
                <a:spcPct val="150000"/>
              </a:lnSpc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400" b="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</a:p>
          <a:p>
            <a:pPr marL="285750" marR="0" lvl="0" indent="-285750" algn="just">
              <a:lnSpc>
                <a:spcPct val="150000"/>
              </a:lnSpc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400" b="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Literature Survey</a:t>
            </a:r>
          </a:p>
          <a:p>
            <a:pPr marL="285750" marR="0" lvl="0" indent="-285750" algn="just">
              <a:lnSpc>
                <a:spcPct val="150000"/>
              </a:lnSpc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400" b="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Existing System</a:t>
            </a:r>
          </a:p>
          <a:p>
            <a:pPr marL="285750" indent="-285750" algn="just">
              <a:lnSpc>
                <a:spcPct val="150000"/>
              </a:lnSpc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400" b="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Disadvantages of  Existing System</a:t>
            </a:r>
          </a:p>
          <a:p>
            <a:pPr marL="285750" marR="0" lvl="0" indent="-285750" algn="just">
              <a:lnSpc>
                <a:spcPct val="150000"/>
              </a:lnSpc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400" b="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Proposed System</a:t>
            </a:r>
          </a:p>
          <a:p>
            <a:pPr marL="285750" indent="-285750" algn="just">
              <a:lnSpc>
                <a:spcPct val="150000"/>
              </a:lnSpc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400" b="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 of  Proposed System</a:t>
            </a:r>
          </a:p>
          <a:p>
            <a:pPr marL="285750" indent="-285750" algn="just">
              <a:lnSpc>
                <a:spcPct val="150000"/>
              </a:lnSpc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Requirements</a:t>
            </a:r>
          </a:p>
          <a:p>
            <a:pPr marL="285750" indent="-285750" algn="just">
              <a:lnSpc>
                <a:spcPct val="150000"/>
              </a:lnSpc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Architecture</a:t>
            </a:r>
          </a:p>
          <a:p>
            <a:pPr marL="0" indent="0" algn="just">
              <a:lnSpc>
                <a:spcPct val="150000"/>
              </a:lnSpc>
              <a:buSzPts val="1000"/>
              <a:tabLst>
                <a:tab pos="457200" algn="l"/>
              </a:tabLst>
            </a:pPr>
            <a:endParaRPr lang="en-IN" b="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2"/>
          </p:nvPr>
        </p:nvSpPr>
        <p:spPr>
          <a:xfrm>
            <a:off x="4232825" y="1049201"/>
            <a:ext cx="2613451" cy="3091202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UML Diagrams</a:t>
            </a:r>
          </a:p>
          <a:p>
            <a:pPr marL="285750" indent="-285750" algn="just">
              <a:lnSpc>
                <a:spcPct val="150000"/>
              </a:lnSpc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1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Module Overview</a:t>
            </a:r>
          </a:p>
          <a:p>
            <a:pPr marL="285750" indent="-285750" algn="just">
              <a:lnSpc>
                <a:spcPct val="150000"/>
              </a:lnSpc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1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 Description</a:t>
            </a:r>
          </a:p>
          <a:p>
            <a:pPr marL="285750" indent="-285750" algn="just">
              <a:lnSpc>
                <a:spcPct val="150000"/>
              </a:lnSpc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Transformers</a:t>
            </a:r>
          </a:p>
          <a:p>
            <a:pPr marL="285750" indent="-285750" algn="just">
              <a:lnSpc>
                <a:spcPct val="150000"/>
              </a:lnSpc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 Metrics</a:t>
            </a:r>
          </a:p>
          <a:p>
            <a:pPr marL="285750" indent="-285750" algn="just">
              <a:lnSpc>
                <a:spcPct val="150000"/>
              </a:lnSpc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 Screens</a:t>
            </a:r>
          </a:p>
          <a:p>
            <a:pPr marL="285750" indent="-285750" algn="just">
              <a:lnSpc>
                <a:spcPct val="150000"/>
              </a:lnSpc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</a:p>
          <a:p>
            <a:pPr marL="285750" indent="-285750" algn="just">
              <a:lnSpc>
                <a:spcPct val="150000"/>
              </a:lnSpc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Future Enhancements</a:t>
            </a:r>
          </a:p>
          <a:p>
            <a:pPr marL="285750" indent="-285750" algn="just">
              <a:lnSpc>
                <a:spcPct val="150000"/>
              </a:lnSpc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760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>
          <a:extLst>
            <a:ext uri="{FF2B5EF4-FFF2-40B4-BE49-F238E27FC236}">
              <a16:creationId xmlns:a16="http://schemas.microsoft.com/office/drawing/2014/main" id="{2F444469-6CEC-EE91-1A40-A35E293E2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44AD2E-7287-D215-8F59-C3B8F3BCD8DE}"/>
              </a:ext>
            </a:extLst>
          </p:cNvPr>
          <p:cNvSpPr txBox="1"/>
          <p:nvPr/>
        </p:nvSpPr>
        <p:spPr>
          <a:xfrm>
            <a:off x="0" y="4611066"/>
            <a:ext cx="91440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 3: Displaying the Word Cloud 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A87750-A533-3259-80E3-834834A379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90" y="737552"/>
            <a:ext cx="8371068" cy="387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62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>
          <a:extLst>
            <a:ext uri="{FF2B5EF4-FFF2-40B4-BE49-F238E27FC236}">
              <a16:creationId xmlns:a16="http://schemas.microsoft.com/office/drawing/2014/main" id="{D76D6401-F184-D36A-8836-E5D374957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CEFA5A-A5F4-891D-75C7-69808FA24EFA}"/>
              </a:ext>
            </a:extLst>
          </p:cNvPr>
          <p:cNvSpPr txBox="1"/>
          <p:nvPr/>
        </p:nvSpPr>
        <p:spPr>
          <a:xfrm>
            <a:off x="0" y="4604958"/>
            <a:ext cx="9144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 4: Displaying Text Summarization Results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DEC086-400B-F234-E219-A618D1CD9C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69" y="706055"/>
            <a:ext cx="8533113" cy="376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9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>
          <a:extLst>
            <a:ext uri="{FF2B5EF4-FFF2-40B4-BE49-F238E27FC236}">
              <a16:creationId xmlns:a16="http://schemas.microsoft.com/office/drawing/2014/main" id="{559A3B85-D2EC-5388-EB21-17271DEE1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CBFEF1-B617-CBC3-229A-0BF359A0788B}"/>
              </a:ext>
            </a:extLst>
          </p:cNvPr>
          <p:cNvSpPr txBox="1"/>
          <p:nvPr/>
        </p:nvSpPr>
        <p:spPr>
          <a:xfrm>
            <a:off x="0" y="4596133"/>
            <a:ext cx="9144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 5: Displaying Text Classification Results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755668-4BF5-4E61-B299-EC3D946F29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91" y="721890"/>
            <a:ext cx="8287473" cy="384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94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>
          <a:extLst>
            <a:ext uri="{FF2B5EF4-FFF2-40B4-BE49-F238E27FC236}">
              <a16:creationId xmlns:a16="http://schemas.microsoft.com/office/drawing/2014/main" id="{1A7AB674-35DE-9146-3CA4-E29400B05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A69723-F35D-A11D-E425-9DBD38E5E330}"/>
              </a:ext>
            </a:extLst>
          </p:cNvPr>
          <p:cNvSpPr txBox="1"/>
          <p:nvPr/>
        </p:nvSpPr>
        <p:spPr>
          <a:xfrm>
            <a:off x="0" y="4492062"/>
            <a:ext cx="9144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 6: Displaying Sentimental Analysis Results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461FBA-3641-CF6C-28B9-4B904C50E5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96" y="651437"/>
            <a:ext cx="8409008" cy="384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42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8"/>
          <p:cNvSpPr txBox="1">
            <a:spLocks noGrp="1"/>
          </p:cNvSpPr>
          <p:nvPr>
            <p:ph type="title"/>
          </p:nvPr>
        </p:nvSpPr>
        <p:spPr>
          <a:xfrm>
            <a:off x="0" y="464824"/>
            <a:ext cx="930249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N" sz="34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br>
              <a:rPr lang="en-IN" sz="34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sz="3400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4E8760-1BF0-51B1-21DF-4F0797E73DE1}"/>
              </a:ext>
            </a:extLst>
          </p:cNvPr>
          <p:cNvSpPr txBox="1"/>
          <p:nvPr/>
        </p:nvSpPr>
        <p:spPr>
          <a:xfrm>
            <a:off x="158496" y="1647250"/>
            <a:ext cx="9144000" cy="2898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Successfully summarizes &amp; classifies news using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DistilBERT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Hybrid summarization ensures coherent summaries.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Achieved high classification accuracy with user-friendly UI.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Addressed challenges like data quality &amp; scalability.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is adaptable for future NLP advancements.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1"/>
          <p:cNvSpPr txBox="1">
            <a:spLocks noGrp="1"/>
          </p:cNvSpPr>
          <p:nvPr>
            <p:ph type="title"/>
          </p:nvPr>
        </p:nvSpPr>
        <p:spPr>
          <a:xfrm>
            <a:off x="0" y="117101"/>
            <a:ext cx="9092794" cy="8910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algn="l">
              <a:lnSpc>
                <a:spcPct val="150000"/>
              </a:lnSpc>
              <a:spcAft>
                <a:spcPts val="800"/>
              </a:spcAft>
            </a:pPr>
            <a:r>
              <a:rPr lang="en-IN" sz="34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FUTURE ENHANCEMENTS</a:t>
            </a:r>
            <a:endParaRPr lang="en-IN" sz="34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530;p51">
            <a:extLst>
              <a:ext uri="{FF2B5EF4-FFF2-40B4-BE49-F238E27FC236}">
                <a16:creationId xmlns:a16="http://schemas.microsoft.com/office/drawing/2014/main" id="{C3A2291F-C344-A06A-FF9C-9B9564106F3E}"/>
              </a:ext>
            </a:extLst>
          </p:cNvPr>
          <p:cNvSpPr txBox="1">
            <a:spLocks/>
          </p:cNvSpPr>
          <p:nvPr/>
        </p:nvSpPr>
        <p:spPr>
          <a:xfrm>
            <a:off x="0" y="1314094"/>
            <a:ext cx="7756557" cy="312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42900" marR="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Further Fine-Tuning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Fine-tune </a:t>
            </a:r>
            <a:r>
              <a:rPr lang="en-IN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DistillBERT</a:t>
            </a:r>
            <a: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on domain-specific datasets to </a:t>
            </a:r>
          </a:p>
          <a:p>
            <a:pPr marR="0" lvl="0" algn="just">
              <a:lnSpc>
                <a:spcPct val="150000"/>
              </a:lnSpc>
              <a:buSzPts val="1000"/>
              <a:tabLst>
                <a:tab pos="228600" algn="l"/>
              </a:tabLst>
            </a:pPr>
            <a:r>
              <a:rPr lang="en-IN" sz="1800" b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enhance classification accuracy.</a:t>
            </a:r>
          </a:p>
          <a:p>
            <a:pPr marL="34290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Cloud &amp; Containerization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Deploying the system using Docker &amp; cloud platforms (AWS, Google Cloud) for better scalability.</a:t>
            </a:r>
          </a:p>
          <a:p>
            <a:pPr marL="34290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Interactive Summarization &amp; Classification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IN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Allow real-time adjustments to summary length or classification settings using an interactive UI.</a:t>
            </a:r>
          </a:p>
          <a:p>
            <a:pPr marL="34290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228600" algn="l"/>
              </a:tabLst>
            </a:pPr>
            <a:endParaRPr lang="en-IN" sz="18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228600" algn="l"/>
              </a:tabLst>
            </a:pPr>
            <a:endParaRPr lang="en-IN" sz="18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D75970-F5F4-8110-DA1C-1B3970C0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79" y="2225040"/>
            <a:ext cx="8245442" cy="1111800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AA0FC7-8427-858D-B403-6258F99BC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315" y="1"/>
            <a:ext cx="9354316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 txBox="1">
            <a:spLocks noGrp="1"/>
          </p:cNvSpPr>
          <p:nvPr>
            <p:ph type="title"/>
          </p:nvPr>
        </p:nvSpPr>
        <p:spPr>
          <a:xfrm>
            <a:off x="0" y="483416"/>
            <a:ext cx="9144000" cy="691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N" sz="3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ABSTRACT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315" name="Google Shape;315;p34"/>
          <p:cNvSpPr txBox="1"/>
          <p:nvPr/>
        </p:nvSpPr>
        <p:spPr>
          <a:xfrm>
            <a:off x="-7315" y="1353312"/>
            <a:ext cx="9151315" cy="379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Performance Evaluation of an Application for News Article Summarization, Classification, and Sentiment Analysis using Deep Learning Models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NLP techniques with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generate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concise summaries and categorize news articles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study, we evaluated the performance of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resource-constrained environments.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Implemented in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Streamlit, it leverages Pandas, NLTK, and Transformers for processing.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is evaluated using ROUGE score and classification accuracy metrics.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tackles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overload.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351692" y="417580"/>
            <a:ext cx="879230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N" sz="3400" b="1" u="sng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oppins" panose="00000500000000000000" pitchFamily="2" charset="0"/>
                <a:cs typeface="Times New Roman" panose="02020603050405020304" pitchFamily="18" charset="0"/>
              </a:rPr>
              <a:t>INTRODUCTION</a:t>
            </a:r>
            <a:br>
              <a:rPr lang="en-IN" sz="3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1AA2B1F-DE26-6A28-51E9-259FCF494F9D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1206" y="1243584"/>
            <a:ext cx="8792307" cy="4950744"/>
          </a:xfrm>
        </p:spPr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today’s digital world, an overwhelming amount of news is published daily, making it difficult to process and understand all the information </a:t>
            </a:r>
            <a:r>
              <a:rPr lang="en-IN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efficiently.</a:t>
            </a:r>
            <a:r>
              <a:rPr lang="en-IN" sz="1400" b="0" dirty="0" err="1">
                <a:latin typeface="Times New Roman" panose="02020603050405020304" pitchFamily="18" charset="0"/>
                <a:ea typeface="Calibri" panose="020F0502020204030204" pitchFamily="34" charset="0"/>
              </a:rPr>
              <a:t>O</a:t>
            </a:r>
            <a:r>
              <a:rPr lang="en-IN" sz="1400" b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ur</a:t>
            </a:r>
            <a:r>
              <a:rPr lang="en-IN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project, "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Development and Performance Evaluation of an Application for News Article Summarization, Classification, and Sentiment Analysis using Deep Learning Models </a:t>
            </a:r>
            <a:r>
              <a:rPr lang="en-IN" sz="14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" solves this challenge using Natural Language Processing (NLP) to automatically summarize and categorize news articles.</a:t>
            </a: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400" b="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Uses </a:t>
            </a:r>
            <a:r>
              <a:rPr lang="en-IN" sz="1400" b="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DistilBERT</a:t>
            </a:r>
            <a:r>
              <a:rPr lang="en-IN" sz="1400" b="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accurate, concise news processing.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empirically evaluates </a:t>
            </a:r>
            <a:r>
              <a:rPr lang="en-GB" sz="1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DistilBERT’s</a:t>
            </a:r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real-world performance in a news analysis system, highlighting its usability for summarization, classification, and sentiment analysis in resource-constrained environments.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400" b="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Built with Python, </a:t>
            </a:r>
            <a:r>
              <a:rPr lang="en-IN" sz="1400" b="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Streamlit</a:t>
            </a:r>
            <a:r>
              <a:rPr lang="en-IN" sz="1400" b="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Pandas, Transformers, and Torch.</a:t>
            </a:r>
            <a:endParaRPr lang="en-IN" sz="1400" b="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1400" b="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Kaggle dataset (</a:t>
            </a:r>
            <a:r>
              <a:rPr lang="en-IN" sz="1400" b="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THESTAR</a:t>
            </a:r>
            <a:r>
              <a:rPr lang="en-IN" sz="1400" b="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used for training &amp; evaluation.</a:t>
            </a:r>
          </a:p>
          <a:p>
            <a:br>
              <a:rPr lang="en-IN" sz="16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IN" sz="16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IN" sz="16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IN" sz="16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IN" sz="16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IN" sz="1600" b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C467859-8D7A-0490-BEC8-5F61DE86DC5B}"/>
              </a:ext>
            </a:extLst>
          </p:cNvPr>
          <p:cNvSpPr txBox="1"/>
          <p:nvPr/>
        </p:nvSpPr>
        <p:spPr>
          <a:xfrm>
            <a:off x="351130" y="427504"/>
            <a:ext cx="6518593" cy="614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34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LITERATURE SURVEY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2B49EB-3FBC-BE8F-C94C-FE992711BBC6}"/>
              </a:ext>
            </a:extLst>
          </p:cNvPr>
          <p:cNvSpPr txBox="1"/>
          <p:nvPr/>
        </p:nvSpPr>
        <p:spPr>
          <a:xfrm>
            <a:off x="0" y="976611"/>
            <a:ext cx="9144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50000"/>
              </a:lnSpc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language models like BERT work really well but need a lot of computing power. A smaller model called DistilBERT is faster, but we still don’t know how well it works for tasks like analyzing news articles, especially on devices with </a:t>
            </a:r>
          </a:p>
          <a:p>
            <a:pPr marL="0" marR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resources.</a:t>
            </a:r>
          </a:p>
          <a:p>
            <a:pPr marL="0" marR="0">
              <a:lnSpc>
                <a:spcPct val="150000"/>
              </a:lnSpc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Contribution: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approach is based on the foundational work detailed in </a:t>
            </a:r>
            <a:r>
              <a:rPr lang="en-US" dirty="0">
                <a:solidFill>
                  <a:srgbClr val="202A4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DistilBERT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A distilled version of BERT (Sanh et al., 2019)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which serves as the main base paper for this project and demonstrates how a model can retain 97% of BERT’s performance while being 40% smaller and 60% faster.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Differentiator: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prior work focused solely on model design, this project emphasizes performance evaluation and real-world usability in resource-constrained environments.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60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8"/>
          <p:cNvSpPr txBox="1">
            <a:spLocks noGrp="1"/>
          </p:cNvSpPr>
          <p:nvPr>
            <p:ph type="title"/>
          </p:nvPr>
        </p:nvSpPr>
        <p:spPr>
          <a:xfrm>
            <a:off x="0" y="195727"/>
            <a:ext cx="9144000" cy="749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EXISTING SYSTEM</a:t>
            </a:r>
            <a:endParaRPr lang="en-US" sz="3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530A2-E920-9769-1658-604FA3B8DE2E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0" y="659012"/>
            <a:ext cx="9144000" cy="3450336"/>
          </a:xfrm>
        </p:spPr>
        <p:txBody>
          <a:bodyPr/>
          <a:lstStyle/>
          <a:p>
            <a:pPr marL="0" marR="0" lvl="0" indent="0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b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time, different techniques have been used for news article summarization and classification, evolving from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rule-based methods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AI models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Transformers.</a:t>
            </a:r>
            <a:endParaRPr lang="en-IN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Rule-Based Systems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Used TF-IDF, lacked context &amp; flexibility.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ML-Based Systems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Needed feature engineering, struggled with meaning.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RNN &amp; Seq2Seq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High computation cost, long training time.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9"/>
          <p:cNvSpPr txBox="1">
            <a:spLocks noGrp="1"/>
          </p:cNvSpPr>
          <p:nvPr>
            <p:ph type="title"/>
          </p:nvPr>
        </p:nvSpPr>
        <p:spPr>
          <a:xfrm>
            <a:off x="98786" y="307032"/>
            <a:ext cx="8680704" cy="677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u="sng" dirty="0">
                <a:latin typeface="Times New Roman" panose="02020603050405020304" pitchFamily="18" charset="0"/>
                <a:ea typeface="Calibri" panose="020F0502020204030204" pitchFamily="34" charset="0"/>
              </a:rPr>
              <a:t>DISADVANTAGES</a:t>
            </a:r>
            <a:r>
              <a:rPr lang="en-IN" sz="3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OF EXISTING SYSTEM</a:t>
            </a:r>
            <a:endParaRPr lang="en-IN" sz="3200" u="sng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48C6DE82-2FD1-374A-1164-9527C42917C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-78154" y="919026"/>
            <a:ext cx="9445986" cy="4357337"/>
          </a:xfrm>
        </p:spPr>
        <p:txBody>
          <a:bodyPr/>
          <a:lstStyle/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Rule-Based Systems (e.g., TF-IDF)</a:t>
            </a:r>
          </a:p>
          <a:p>
            <a:pPr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Ignored word context and semantics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performance on complex sentences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Learning-Based Systems</a:t>
            </a:r>
          </a:p>
          <a:p>
            <a:pPr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manual feature engineering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highly dependent on data quality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 / Seq2Seq Models</a:t>
            </a:r>
          </a:p>
          <a:p>
            <a:pPr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computational cost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training and inference times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Struggled with long-range dependencies in text</a:t>
            </a:r>
          </a:p>
          <a:p>
            <a:pPr marL="285750" marR="0" lvl="0" indent="-28575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b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0"/>
          <p:cNvSpPr txBox="1">
            <a:spLocks noGrp="1"/>
          </p:cNvSpPr>
          <p:nvPr>
            <p:ph type="title"/>
          </p:nvPr>
        </p:nvSpPr>
        <p:spPr>
          <a:xfrm>
            <a:off x="70339" y="427970"/>
            <a:ext cx="9144000" cy="744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34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PROPOSED SYSTEM</a:t>
            </a:r>
            <a:endParaRPr lang="en-IN" sz="3400" u="sng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8" name="Google Shape;418;p40"/>
          <p:cNvSpPr txBox="1">
            <a:spLocks noGrp="1"/>
          </p:cNvSpPr>
          <p:nvPr>
            <p:ph type="subTitle" idx="2"/>
          </p:nvPr>
        </p:nvSpPr>
        <p:spPr>
          <a:xfrm>
            <a:off x="0" y="1075222"/>
            <a:ext cx="9143999" cy="4068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proposed system improves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news summarization and classification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 using a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unified model architecture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based on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This allows shared contextual learning, enhancing output accuracy.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Transformer-Based Systems </a:t>
            </a: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(BERT, GPT, DistilBERT)</a:t>
            </a: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Self-attention mechanisms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enable deep contextual understanding, producing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more accurate and meaningful summaries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Benefits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Better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generalization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improved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efficiency</a:t>
            </a:r>
            <a:r>
              <a:rPr lang="en-IN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works well with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applications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1"/>
          <p:cNvSpPr txBox="1">
            <a:spLocks noGrp="1"/>
          </p:cNvSpPr>
          <p:nvPr>
            <p:ph type="title"/>
          </p:nvPr>
        </p:nvSpPr>
        <p:spPr>
          <a:xfrm>
            <a:off x="170460" y="106928"/>
            <a:ext cx="8973540" cy="7298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IMPROVEMENTS</a:t>
            </a:r>
            <a:endParaRPr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D6BED2FD-3D7E-AA8E-51F6-5345D89FAC06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0" y="836746"/>
            <a:ext cx="8973539" cy="4244731"/>
          </a:xfrm>
        </p:spPr>
        <p:txBody>
          <a:bodyPr/>
          <a:lstStyle/>
          <a:p>
            <a:pPr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Unified Transformer-Based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shared contextual learning</a:t>
            </a:r>
          </a:p>
          <a:p>
            <a:pPr marL="152400" indent="0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Contextual Understanding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Powered by self-attention mechanisms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meaning beyond individual words - better comprehension of full text.</a:t>
            </a:r>
          </a:p>
          <a:p>
            <a:pPr marL="152400" indent="0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Improved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accurate summaries and classifications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generalization across various types of news articles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Efficient and Lightweight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inference with lower resource usage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applications and resource-constrained environments.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endParaRPr lang="en-IN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dustrial Preliminary Project by Slidesgo">
  <a:themeElements>
    <a:clrScheme name="Simple Light">
      <a:dk1>
        <a:srgbClr val="202A41"/>
      </a:dk1>
      <a:lt1>
        <a:srgbClr val="FFFFFF"/>
      </a:lt1>
      <a:dk2>
        <a:srgbClr val="516988"/>
      </a:dk2>
      <a:lt2>
        <a:srgbClr val="D3E1F1"/>
      </a:lt2>
      <a:accent1>
        <a:srgbClr val="90ABCE"/>
      </a:accent1>
      <a:accent2>
        <a:srgbClr val="6E86A5"/>
      </a:accent2>
      <a:accent3>
        <a:srgbClr val="F5F4F3"/>
      </a:accent3>
      <a:accent4>
        <a:srgbClr val="FFFFFF"/>
      </a:accent4>
      <a:accent5>
        <a:srgbClr val="FFFFFF"/>
      </a:accent5>
      <a:accent6>
        <a:srgbClr val="FFFFFF"/>
      </a:accent6>
      <a:hlink>
        <a:srgbClr val="202A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3838</TotalTime>
  <Words>1319</Words>
  <Application>Microsoft Office PowerPoint</Application>
  <PresentationFormat>On-screen Show (16:9)</PresentationFormat>
  <Paragraphs>163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Algerian</vt:lpstr>
      <vt:lpstr>Anaheim</vt:lpstr>
      <vt:lpstr>Arial</vt:lpstr>
      <vt:lpstr>Bodoni MT</vt:lpstr>
      <vt:lpstr>Calibri</vt:lpstr>
      <vt:lpstr>Nunito Light</vt:lpstr>
      <vt:lpstr>Poppins</vt:lpstr>
      <vt:lpstr>Symbol</vt:lpstr>
      <vt:lpstr>Times New Roman</vt:lpstr>
      <vt:lpstr>Wingdings</vt:lpstr>
      <vt:lpstr>Industrial Preliminary Project by Slidesgo</vt:lpstr>
      <vt:lpstr>  A Project Presentation  on Development and Performance Evaluation of An Application for News Article Summarization, Classification and Sentiment Analysis Using Deep Learning models </vt:lpstr>
      <vt:lpstr>CONTENTS </vt:lpstr>
      <vt:lpstr> ABSTRACT </vt:lpstr>
      <vt:lpstr>INTRODUCTION </vt:lpstr>
      <vt:lpstr>PowerPoint Presentation</vt:lpstr>
      <vt:lpstr>EXISTING SYSTEM</vt:lpstr>
      <vt:lpstr>DISADVANTAGES OF EXISTING SYSTEM</vt:lpstr>
      <vt:lpstr>PROPOSED SYSTEM</vt:lpstr>
      <vt:lpstr>KEY IMPROVEMENTS</vt:lpstr>
      <vt:lpstr>HARDWARE &amp; SOFTWARE REQUIREMENTS</vt:lpstr>
      <vt:lpstr> </vt:lpstr>
      <vt:lpstr>PowerPoint Presentation</vt:lpstr>
      <vt:lpstr>PowerPoint Presentation</vt:lpstr>
      <vt:lpstr>MODULE OVERVIEW </vt:lpstr>
      <vt:lpstr>TECHNOLOGY DESCRIPTION</vt:lpstr>
      <vt:lpstr>TRANSFORMERS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  <vt:lpstr>FUTURE ENHANCEMENTS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Project Presentation  on  News Article Summarization and Classification Using  MACHINE LEARNING CLASSIFIERS</dc:title>
  <dc:creator>Sbhima Chanddri</dc:creator>
  <cp:lastModifiedBy>Venkatesh Sakaray</cp:lastModifiedBy>
  <cp:revision>52</cp:revision>
  <dcterms:modified xsi:type="dcterms:W3CDTF">2025-04-22T04:56:07Z</dcterms:modified>
</cp:coreProperties>
</file>