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29"/>
  </p:notesMasterIdLst>
  <p:sldIdLst>
    <p:sldId id="256" r:id="rId2"/>
    <p:sldId id="257" r:id="rId3"/>
    <p:sldId id="258" r:id="rId4"/>
    <p:sldId id="259" r:id="rId5"/>
    <p:sldId id="273" r:id="rId6"/>
    <p:sldId id="274" r:id="rId7"/>
    <p:sldId id="275" r:id="rId8"/>
    <p:sldId id="276" r:id="rId9"/>
    <p:sldId id="277" r:id="rId10"/>
    <p:sldId id="278" r:id="rId11"/>
    <p:sldId id="279" r:id="rId12"/>
    <p:sldId id="280" r:id="rId13"/>
    <p:sldId id="281" r:id="rId14"/>
    <p:sldId id="282" r:id="rId15"/>
    <p:sldId id="260" r:id="rId16"/>
    <p:sldId id="261" r:id="rId17"/>
    <p:sldId id="262" r:id="rId18"/>
    <p:sldId id="263" r:id="rId19"/>
    <p:sldId id="264" r:id="rId20"/>
    <p:sldId id="265" r:id="rId21"/>
    <p:sldId id="266" r:id="rId22"/>
    <p:sldId id="267" r:id="rId23"/>
    <p:sldId id="271" r:id="rId24"/>
    <p:sldId id="268" r:id="rId25"/>
    <p:sldId id="269" r:id="rId26"/>
    <p:sldId id="270" r:id="rId27"/>
    <p:sldId id="27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0AF935-BE57-466C-8B24-741BF9671C01}" v="4" dt="2023-04-10T01:14:39.302"/>
    <p1510:client id="{8D06147E-80AC-4F88-8FBA-FF31FCA2DA33}" v="33" dt="2023-04-11T01:06:22.8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2" d="100"/>
          <a:sy n="82" d="100"/>
        </p:scale>
        <p:origin x="874"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9" d="100"/>
          <a:sy n="59" d="100"/>
        </p:scale>
        <p:origin x="3254"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3ADDF6-522E-4A74-8DBB-C0A53ECAAAC6}" type="datetimeFigureOut">
              <a:rPr lang="en-CA" smtClean="0"/>
              <a:t>2023-04-10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542366-50F7-48CE-8FBA-C24B4B817291}" type="slidenum">
              <a:rPr lang="en-CA" smtClean="0"/>
              <a:t>‹#›</a:t>
            </a:fld>
            <a:endParaRPr lang="en-CA"/>
          </a:p>
        </p:txBody>
      </p:sp>
    </p:spTree>
    <p:extLst>
      <p:ext uri="{BB962C8B-B14F-4D97-AF65-F5344CB8AC3E}">
        <p14:creationId xmlns:p14="http://schemas.microsoft.com/office/powerpoint/2010/main" val="3479652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6C542366-50F7-48CE-8FBA-C24B4B817291}" type="slidenum">
              <a:rPr lang="en-CA" smtClean="0"/>
              <a:t>1</a:t>
            </a:fld>
            <a:endParaRPr lang="en-CA"/>
          </a:p>
        </p:txBody>
      </p:sp>
    </p:spTree>
    <p:extLst>
      <p:ext uri="{BB962C8B-B14F-4D97-AF65-F5344CB8AC3E}">
        <p14:creationId xmlns:p14="http://schemas.microsoft.com/office/powerpoint/2010/main" val="2948112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542366-50F7-48CE-8FBA-C24B4B817291}"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6147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542366-50F7-48CE-8FBA-C24B4B817291}"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9305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542366-50F7-48CE-8FBA-C24B4B817291}"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2252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542366-50F7-48CE-8FBA-C24B4B817291}"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918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542366-50F7-48CE-8FBA-C24B4B817291}"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07408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6C542366-50F7-48CE-8FBA-C24B4B817291}" type="slidenum">
              <a:rPr lang="en-CA" smtClean="0"/>
              <a:t>15</a:t>
            </a:fld>
            <a:endParaRPr lang="en-CA"/>
          </a:p>
        </p:txBody>
      </p:sp>
    </p:spTree>
    <p:extLst>
      <p:ext uri="{BB962C8B-B14F-4D97-AF65-F5344CB8AC3E}">
        <p14:creationId xmlns:p14="http://schemas.microsoft.com/office/powerpoint/2010/main" val="1420537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6C542366-50F7-48CE-8FBA-C24B4B817291}" type="slidenum">
              <a:rPr lang="en-CA" smtClean="0"/>
              <a:t>16</a:t>
            </a:fld>
            <a:endParaRPr lang="en-CA"/>
          </a:p>
        </p:txBody>
      </p:sp>
    </p:spTree>
    <p:extLst>
      <p:ext uri="{BB962C8B-B14F-4D97-AF65-F5344CB8AC3E}">
        <p14:creationId xmlns:p14="http://schemas.microsoft.com/office/powerpoint/2010/main" val="40700339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6C542366-50F7-48CE-8FBA-C24B4B817291}" type="slidenum">
              <a:rPr lang="en-CA" smtClean="0"/>
              <a:t>17</a:t>
            </a:fld>
            <a:endParaRPr lang="en-CA"/>
          </a:p>
        </p:txBody>
      </p:sp>
    </p:spTree>
    <p:extLst>
      <p:ext uri="{BB962C8B-B14F-4D97-AF65-F5344CB8AC3E}">
        <p14:creationId xmlns:p14="http://schemas.microsoft.com/office/powerpoint/2010/main" val="1938628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6C542366-50F7-48CE-8FBA-C24B4B817291}" type="slidenum">
              <a:rPr lang="en-CA" smtClean="0"/>
              <a:t>18</a:t>
            </a:fld>
            <a:endParaRPr lang="en-CA"/>
          </a:p>
        </p:txBody>
      </p:sp>
    </p:spTree>
    <p:extLst>
      <p:ext uri="{BB962C8B-B14F-4D97-AF65-F5344CB8AC3E}">
        <p14:creationId xmlns:p14="http://schemas.microsoft.com/office/powerpoint/2010/main" val="16855959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6C542366-50F7-48CE-8FBA-C24B4B817291}" type="slidenum">
              <a:rPr lang="en-CA" smtClean="0"/>
              <a:t>19</a:t>
            </a:fld>
            <a:endParaRPr lang="en-CA"/>
          </a:p>
        </p:txBody>
      </p:sp>
    </p:spTree>
    <p:extLst>
      <p:ext uri="{BB962C8B-B14F-4D97-AF65-F5344CB8AC3E}">
        <p14:creationId xmlns:p14="http://schemas.microsoft.com/office/powerpoint/2010/main" val="2259890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6C542366-50F7-48CE-8FBA-C24B4B817291}" type="slidenum">
              <a:rPr lang="en-CA" smtClean="0"/>
              <a:t>2</a:t>
            </a:fld>
            <a:endParaRPr lang="en-CA"/>
          </a:p>
        </p:txBody>
      </p:sp>
    </p:spTree>
    <p:extLst>
      <p:ext uri="{BB962C8B-B14F-4D97-AF65-F5344CB8AC3E}">
        <p14:creationId xmlns:p14="http://schemas.microsoft.com/office/powerpoint/2010/main" val="22855155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6C542366-50F7-48CE-8FBA-C24B4B817291}" type="slidenum">
              <a:rPr lang="en-CA" smtClean="0"/>
              <a:t>20</a:t>
            </a:fld>
            <a:endParaRPr lang="en-CA"/>
          </a:p>
        </p:txBody>
      </p:sp>
    </p:spTree>
    <p:extLst>
      <p:ext uri="{BB962C8B-B14F-4D97-AF65-F5344CB8AC3E}">
        <p14:creationId xmlns:p14="http://schemas.microsoft.com/office/powerpoint/2010/main" val="34865689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6C542366-50F7-48CE-8FBA-C24B4B817291}" type="slidenum">
              <a:rPr lang="en-CA" smtClean="0"/>
              <a:t>21</a:t>
            </a:fld>
            <a:endParaRPr lang="en-CA"/>
          </a:p>
        </p:txBody>
      </p:sp>
    </p:spTree>
    <p:extLst>
      <p:ext uri="{BB962C8B-B14F-4D97-AF65-F5344CB8AC3E}">
        <p14:creationId xmlns:p14="http://schemas.microsoft.com/office/powerpoint/2010/main" val="11987875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6C542366-50F7-48CE-8FBA-C24B4B817291}" type="slidenum">
              <a:rPr lang="en-CA" smtClean="0"/>
              <a:t>22</a:t>
            </a:fld>
            <a:endParaRPr lang="en-CA"/>
          </a:p>
        </p:txBody>
      </p:sp>
    </p:spTree>
    <p:extLst>
      <p:ext uri="{BB962C8B-B14F-4D97-AF65-F5344CB8AC3E}">
        <p14:creationId xmlns:p14="http://schemas.microsoft.com/office/powerpoint/2010/main" val="11914386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6C542366-50F7-48CE-8FBA-C24B4B817291}" type="slidenum">
              <a:rPr lang="en-CA" smtClean="0"/>
              <a:t>23</a:t>
            </a:fld>
            <a:endParaRPr lang="en-CA"/>
          </a:p>
        </p:txBody>
      </p:sp>
    </p:spTree>
    <p:extLst>
      <p:ext uri="{BB962C8B-B14F-4D97-AF65-F5344CB8AC3E}">
        <p14:creationId xmlns:p14="http://schemas.microsoft.com/office/powerpoint/2010/main" val="32629888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6C542366-50F7-48CE-8FBA-C24B4B817291}" type="slidenum">
              <a:rPr lang="en-CA" smtClean="0"/>
              <a:t>24</a:t>
            </a:fld>
            <a:endParaRPr lang="en-CA"/>
          </a:p>
        </p:txBody>
      </p:sp>
    </p:spTree>
    <p:extLst>
      <p:ext uri="{BB962C8B-B14F-4D97-AF65-F5344CB8AC3E}">
        <p14:creationId xmlns:p14="http://schemas.microsoft.com/office/powerpoint/2010/main" val="38343716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6C542366-50F7-48CE-8FBA-C24B4B817291}" type="slidenum">
              <a:rPr lang="en-CA" smtClean="0"/>
              <a:t>25</a:t>
            </a:fld>
            <a:endParaRPr lang="en-CA"/>
          </a:p>
        </p:txBody>
      </p:sp>
    </p:spTree>
    <p:extLst>
      <p:ext uri="{BB962C8B-B14F-4D97-AF65-F5344CB8AC3E}">
        <p14:creationId xmlns:p14="http://schemas.microsoft.com/office/powerpoint/2010/main" val="21467117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6C542366-50F7-48CE-8FBA-C24B4B817291}" type="slidenum">
              <a:rPr lang="en-CA" smtClean="0"/>
              <a:t>26</a:t>
            </a:fld>
            <a:endParaRPr lang="en-CA"/>
          </a:p>
        </p:txBody>
      </p:sp>
    </p:spTree>
    <p:extLst>
      <p:ext uri="{BB962C8B-B14F-4D97-AF65-F5344CB8AC3E}">
        <p14:creationId xmlns:p14="http://schemas.microsoft.com/office/powerpoint/2010/main" val="38071431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6C542366-50F7-48CE-8FBA-C24B4B817291}" type="slidenum">
              <a:rPr lang="en-CA" smtClean="0"/>
              <a:t>27</a:t>
            </a:fld>
            <a:endParaRPr lang="en-CA"/>
          </a:p>
        </p:txBody>
      </p:sp>
    </p:spTree>
    <p:extLst>
      <p:ext uri="{BB962C8B-B14F-4D97-AF65-F5344CB8AC3E}">
        <p14:creationId xmlns:p14="http://schemas.microsoft.com/office/powerpoint/2010/main" val="3436877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6C542366-50F7-48CE-8FBA-C24B4B817291}" type="slidenum">
              <a:rPr lang="en-CA" smtClean="0"/>
              <a:t>3</a:t>
            </a:fld>
            <a:endParaRPr lang="en-CA"/>
          </a:p>
        </p:txBody>
      </p:sp>
    </p:spTree>
    <p:extLst>
      <p:ext uri="{BB962C8B-B14F-4D97-AF65-F5344CB8AC3E}">
        <p14:creationId xmlns:p14="http://schemas.microsoft.com/office/powerpoint/2010/main" val="3836424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6C542366-50F7-48CE-8FBA-C24B4B817291}" type="slidenum">
              <a:rPr lang="en-CA" smtClean="0"/>
              <a:t>4</a:t>
            </a:fld>
            <a:endParaRPr lang="en-CA"/>
          </a:p>
        </p:txBody>
      </p:sp>
    </p:spTree>
    <p:extLst>
      <p:ext uri="{BB962C8B-B14F-4D97-AF65-F5344CB8AC3E}">
        <p14:creationId xmlns:p14="http://schemas.microsoft.com/office/powerpoint/2010/main" val="2792146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542366-50F7-48CE-8FBA-C24B4B817291}"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3360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542366-50F7-48CE-8FBA-C24B4B817291}"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9292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542366-50F7-48CE-8FBA-C24B4B817291}"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8074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542366-50F7-48CE-8FBA-C24B4B817291}"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2723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542366-50F7-48CE-8FBA-C24B4B817291}"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1825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4/10/2023</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377299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4/10/2023</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175049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4/10/2023</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770638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4/10/2023</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722397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4/10/2023</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712483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4/10/2023</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723119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4/10/2023</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507343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4/10/2023</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534639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4/10/2023</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2757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4/10/2023</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112254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4/10/2023</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219995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4/10/2023</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268266068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30103171-0BA0-4AF0-AF05-04AFA1A4A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3" descr="Colored pencils inside a pencil holder which is on top of a wood table">
            <a:extLst>
              <a:ext uri="{FF2B5EF4-FFF2-40B4-BE49-F238E27FC236}">
                <a16:creationId xmlns:a16="http://schemas.microsoft.com/office/drawing/2014/main" id="{10DD1E1C-A7B0-6F54-2F23-FEB0E4622AF5}"/>
              </a:ext>
            </a:extLst>
          </p:cNvPr>
          <p:cNvPicPr>
            <a:picLocks noChangeAspect="1"/>
          </p:cNvPicPr>
          <p:nvPr/>
        </p:nvPicPr>
        <p:blipFill rotWithShape="1">
          <a:blip r:embed="rId3"/>
          <a:srcRect l="49041" r="4604" b="-1"/>
          <a:stretch/>
        </p:blipFill>
        <p:spPr>
          <a:xfrm>
            <a:off x="20" y="10"/>
            <a:ext cx="4762480" cy="6857989"/>
          </a:xfrm>
          <a:prstGeom prst="rect">
            <a:avLst/>
          </a:prstGeom>
        </p:spPr>
      </p:pic>
      <p:sp>
        <p:nvSpPr>
          <p:cNvPr id="16" name="Rectangle 10">
            <a:extLst>
              <a:ext uri="{FF2B5EF4-FFF2-40B4-BE49-F238E27FC236}">
                <a16:creationId xmlns:a16="http://schemas.microsoft.com/office/drawing/2014/main" id="{E128B901-D4EA-4C4D-A150-23D2A6DEC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09459" y="1"/>
            <a:ext cx="7482541"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60B08A-B322-4C79-AB6D-7E4246352E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685800"/>
            <a:ext cx="6099101" cy="5486400"/>
          </a:xfrm>
          <a:prstGeom prst="rect">
            <a:avLst/>
          </a:prstGeom>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EDC71C-33B1-17EB-EE48-2B9D682865CB}"/>
              </a:ext>
            </a:extLst>
          </p:cNvPr>
          <p:cNvSpPr>
            <a:spLocks noGrp="1"/>
          </p:cNvSpPr>
          <p:nvPr>
            <p:ph type="ctrTitle"/>
          </p:nvPr>
        </p:nvSpPr>
        <p:spPr>
          <a:xfrm>
            <a:off x="6096000" y="1371599"/>
            <a:ext cx="4762500" cy="2360429"/>
          </a:xfrm>
        </p:spPr>
        <p:txBody>
          <a:bodyPr>
            <a:normAutofit/>
          </a:bodyPr>
          <a:lstStyle/>
          <a:p>
            <a:r>
              <a:rPr lang="en-CA" sz="6000" b="1" dirty="0">
                <a:latin typeface="Times New Roman" panose="02020603050405020304" pitchFamily="18" charset="0"/>
                <a:cs typeface="Times New Roman" panose="02020603050405020304" pitchFamily="18" charset="0"/>
              </a:rPr>
              <a:t>FINAL PROJECT</a:t>
            </a:r>
            <a:br>
              <a:rPr lang="en-CA" sz="6000" b="1" dirty="0">
                <a:latin typeface="Times New Roman" panose="02020603050405020304" pitchFamily="18" charset="0"/>
                <a:cs typeface="Times New Roman" panose="02020603050405020304" pitchFamily="18" charset="0"/>
              </a:rPr>
            </a:br>
            <a:r>
              <a:rPr lang="en-CA" sz="3100" b="1" dirty="0">
                <a:latin typeface="Times New Roman" panose="02020603050405020304" pitchFamily="18" charset="0"/>
                <a:cs typeface="Times New Roman" panose="02020603050405020304" pitchFamily="18" charset="0"/>
              </a:rPr>
              <a:t>group -7</a:t>
            </a:r>
          </a:p>
        </p:txBody>
      </p:sp>
      <p:sp>
        <p:nvSpPr>
          <p:cNvPr id="3" name="Subtitle 2">
            <a:extLst>
              <a:ext uri="{FF2B5EF4-FFF2-40B4-BE49-F238E27FC236}">
                <a16:creationId xmlns:a16="http://schemas.microsoft.com/office/drawing/2014/main" id="{B113273C-C955-3041-A50D-4A5FAE40353E}"/>
              </a:ext>
            </a:extLst>
          </p:cNvPr>
          <p:cNvSpPr>
            <a:spLocks noGrp="1"/>
          </p:cNvSpPr>
          <p:nvPr>
            <p:ph type="subTitle" idx="1"/>
          </p:nvPr>
        </p:nvSpPr>
        <p:spPr>
          <a:xfrm>
            <a:off x="6096000" y="4114800"/>
            <a:ext cx="4762500" cy="1371601"/>
          </a:xfrm>
        </p:spPr>
        <p:txBody>
          <a:bodyPr>
            <a:normAutofit fontScale="70000" lnSpcReduction="20000"/>
          </a:bodyPr>
          <a:lstStyle/>
          <a:p>
            <a:pPr algn="ctr"/>
            <a:r>
              <a:rPr lang="en-CA" sz="2400" b="1" i="0" dirty="0">
                <a:latin typeface="Times New Roman" panose="02020603050405020304" pitchFamily="18" charset="0"/>
                <a:cs typeface="Times New Roman" panose="02020603050405020304" pitchFamily="18" charset="0"/>
              </a:rPr>
              <a:t>Big Data Analytics: Georgian College</a:t>
            </a:r>
          </a:p>
          <a:p>
            <a:pPr algn="ctr"/>
            <a:r>
              <a:rPr lang="en-CA" sz="2400" b="1" i="0" dirty="0">
                <a:latin typeface="Times New Roman" panose="02020603050405020304" pitchFamily="18" charset="0"/>
                <a:cs typeface="Times New Roman" panose="02020603050405020304" pitchFamily="18" charset="0"/>
              </a:rPr>
              <a:t>BDAT1001:Information Encoding Standards</a:t>
            </a:r>
          </a:p>
          <a:p>
            <a:pPr algn="ctr"/>
            <a:r>
              <a:rPr lang="en-CA" sz="2400" b="1" i="0" dirty="0">
                <a:latin typeface="Times New Roman" panose="02020603050405020304" pitchFamily="18" charset="0"/>
                <a:cs typeface="Times New Roman" panose="02020603050405020304" pitchFamily="18" charset="0"/>
              </a:rPr>
              <a:t>  </a:t>
            </a:r>
            <a:r>
              <a:rPr lang="en-CA" sz="2400" b="1" i="0" dirty="0" err="1">
                <a:latin typeface="Times New Roman" panose="02020603050405020304" pitchFamily="18" charset="0"/>
                <a:cs typeface="Times New Roman" panose="02020603050405020304" pitchFamily="18" charset="0"/>
              </a:rPr>
              <a:t>Nital</a:t>
            </a:r>
            <a:r>
              <a:rPr lang="en-CA" sz="2400" b="1" i="0" dirty="0">
                <a:latin typeface="Times New Roman" panose="02020603050405020304" pitchFamily="18" charset="0"/>
                <a:cs typeface="Times New Roman" panose="02020603050405020304" pitchFamily="18" charset="0"/>
              </a:rPr>
              <a:t> Shah</a:t>
            </a:r>
          </a:p>
          <a:p>
            <a:pPr algn="ctr"/>
            <a:r>
              <a:rPr lang="en-CA" sz="2400" b="1" i="0" dirty="0">
                <a:latin typeface="Times New Roman" panose="02020603050405020304" pitchFamily="18" charset="0"/>
                <a:cs typeface="Times New Roman" panose="02020603050405020304" pitchFamily="18" charset="0"/>
              </a:rPr>
              <a:t>April 10,2023</a:t>
            </a:r>
          </a:p>
          <a:p>
            <a:endParaRPr lang="en-CA" dirty="0"/>
          </a:p>
        </p:txBody>
      </p:sp>
    </p:spTree>
    <p:extLst>
      <p:ext uri="{BB962C8B-B14F-4D97-AF65-F5344CB8AC3E}">
        <p14:creationId xmlns:p14="http://schemas.microsoft.com/office/powerpoint/2010/main" val="2592187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E433CB3-EAB2-4842-A1DD-7BC051B55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pic>
        <p:nvPicPr>
          <p:cNvPr id="15" name="Picture 3" descr="Colored pencils inside a pencil holder which is on top of a wood table">
            <a:extLst>
              <a:ext uri="{FF2B5EF4-FFF2-40B4-BE49-F238E27FC236}">
                <a16:creationId xmlns:a16="http://schemas.microsoft.com/office/drawing/2014/main" id="{10DD1E1C-A7B0-6F54-2F23-FEB0E4622AF5}"/>
              </a:ext>
            </a:extLst>
          </p:cNvPr>
          <p:cNvPicPr>
            <a:picLocks noChangeAspect="1"/>
          </p:cNvPicPr>
          <p:nvPr/>
        </p:nvPicPr>
        <p:blipFill rotWithShape="1">
          <a:blip r:embed="rId3"/>
          <a:srcRect t="15730"/>
          <a:stretch/>
        </p:blipFill>
        <p:spPr>
          <a:xfrm>
            <a:off x="0" y="10"/>
            <a:ext cx="12192000" cy="6857990"/>
          </a:xfrm>
          <a:prstGeom prst="rect">
            <a:avLst/>
          </a:prstGeom>
        </p:spPr>
      </p:pic>
      <p:sp>
        <p:nvSpPr>
          <p:cNvPr id="23" name="Rectangle 22">
            <a:extLst>
              <a:ext uri="{FF2B5EF4-FFF2-40B4-BE49-F238E27FC236}">
                <a16:creationId xmlns:a16="http://schemas.microsoft.com/office/drawing/2014/main" id="{D37E9081-32E2-43C3-80C8-7F3854D9D0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2000" cy="3429000"/>
          </a:xfrm>
          <a:prstGeom prst="rect">
            <a:avLst/>
          </a:prstGeom>
          <a:gradFill>
            <a:gsLst>
              <a:gs pos="47000">
                <a:srgbClr val="000000">
                  <a:alpha val="23000"/>
                </a:srgbClr>
              </a:gs>
              <a:gs pos="0">
                <a:srgbClr val="000000">
                  <a:alpha val="0"/>
                </a:srgbClr>
              </a:gs>
              <a:gs pos="100000">
                <a:srgbClr val="000000">
                  <a:alpha val="3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sp>
        <p:nvSpPr>
          <p:cNvPr id="3" name="Subtitle 2">
            <a:extLst>
              <a:ext uri="{FF2B5EF4-FFF2-40B4-BE49-F238E27FC236}">
                <a16:creationId xmlns:a16="http://schemas.microsoft.com/office/drawing/2014/main" id="{B113273C-C955-3041-A50D-4A5FAE40353E}"/>
              </a:ext>
            </a:extLst>
          </p:cNvPr>
          <p:cNvSpPr>
            <a:spLocks noGrp="1"/>
          </p:cNvSpPr>
          <p:nvPr>
            <p:ph type="subTitle" idx="1"/>
          </p:nvPr>
        </p:nvSpPr>
        <p:spPr>
          <a:xfrm>
            <a:off x="667132" y="315796"/>
            <a:ext cx="3620388" cy="549797"/>
          </a:xfrm>
        </p:spPr>
        <p:txBody>
          <a:bodyPr>
            <a:noAutofit/>
          </a:bodyPr>
          <a:lstStyle/>
          <a:p>
            <a:pPr>
              <a:lnSpc>
                <a:spcPct val="90000"/>
              </a:lnSpc>
            </a:pPr>
            <a:r>
              <a:rPr lang="en-CA" sz="2800" i="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Admin-Contact page</a:t>
            </a:r>
          </a:p>
          <a:p>
            <a:pPr>
              <a:lnSpc>
                <a:spcPct val="90000"/>
              </a:lnSpc>
            </a:pPr>
            <a:endParaRPr lang="en-CA" sz="2800" i="0"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90000"/>
              </a:lnSpc>
            </a:pPr>
            <a:endParaRPr lang="en-CA" sz="2800" i="0" dirty="0">
              <a:solidFill>
                <a:schemeClr val="bg1"/>
              </a:solidFill>
            </a:endParaRPr>
          </a:p>
        </p:txBody>
      </p:sp>
      <p:pic>
        <p:nvPicPr>
          <p:cNvPr id="2" name="Picture 1" descr="Graphical user interface, application, table&#10;&#10;Description automatically generated">
            <a:extLst>
              <a:ext uri="{FF2B5EF4-FFF2-40B4-BE49-F238E27FC236}">
                <a16:creationId xmlns:a16="http://schemas.microsoft.com/office/drawing/2014/main" id="{7F3ED6B5-6801-FC08-37F2-1E31C77A6548}"/>
              </a:ext>
            </a:extLst>
          </p:cNvPr>
          <p:cNvPicPr>
            <a:picLocks noChangeAspect="1"/>
          </p:cNvPicPr>
          <p:nvPr/>
        </p:nvPicPr>
        <p:blipFill>
          <a:blip r:embed="rId4"/>
          <a:stretch>
            <a:fillRect/>
          </a:stretch>
        </p:blipFill>
        <p:spPr>
          <a:xfrm>
            <a:off x="1752600" y="1357196"/>
            <a:ext cx="8686800" cy="4942004"/>
          </a:xfrm>
          <a:prstGeom prst="rect">
            <a:avLst/>
          </a:prstGeom>
        </p:spPr>
      </p:pic>
    </p:spTree>
    <p:extLst>
      <p:ext uri="{BB962C8B-B14F-4D97-AF65-F5344CB8AC3E}">
        <p14:creationId xmlns:p14="http://schemas.microsoft.com/office/powerpoint/2010/main" val="1833896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E433CB3-EAB2-4842-A1DD-7BC051B55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pic>
        <p:nvPicPr>
          <p:cNvPr id="15" name="Picture 3" descr="Colored pencils inside a pencil holder which is on top of a wood table">
            <a:extLst>
              <a:ext uri="{FF2B5EF4-FFF2-40B4-BE49-F238E27FC236}">
                <a16:creationId xmlns:a16="http://schemas.microsoft.com/office/drawing/2014/main" id="{10DD1E1C-A7B0-6F54-2F23-FEB0E4622AF5}"/>
              </a:ext>
            </a:extLst>
          </p:cNvPr>
          <p:cNvPicPr>
            <a:picLocks noChangeAspect="1"/>
          </p:cNvPicPr>
          <p:nvPr/>
        </p:nvPicPr>
        <p:blipFill rotWithShape="1">
          <a:blip r:embed="rId3"/>
          <a:srcRect t="15730"/>
          <a:stretch/>
        </p:blipFill>
        <p:spPr>
          <a:xfrm>
            <a:off x="0" y="-69451"/>
            <a:ext cx="12192000" cy="6857990"/>
          </a:xfrm>
          <a:prstGeom prst="rect">
            <a:avLst/>
          </a:prstGeom>
        </p:spPr>
      </p:pic>
      <p:sp>
        <p:nvSpPr>
          <p:cNvPr id="23" name="Rectangle 22">
            <a:extLst>
              <a:ext uri="{FF2B5EF4-FFF2-40B4-BE49-F238E27FC236}">
                <a16:creationId xmlns:a16="http://schemas.microsoft.com/office/drawing/2014/main" id="{D37E9081-32E2-43C3-80C8-7F3854D9D0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2000" cy="3429000"/>
          </a:xfrm>
          <a:prstGeom prst="rect">
            <a:avLst/>
          </a:prstGeom>
          <a:gradFill>
            <a:gsLst>
              <a:gs pos="47000">
                <a:srgbClr val="000000">
                  <a:alpha val="23000"/>
                </a:srgbClr>
              </a:gs>
              <a:gs pos="0">
                <a:srgbClr val="000000">
                  <a:alpha val="0"/>
                </a:srgbClr>
              </a:gs>
              <a:gs pos="100000">
                <a:srgbClr val="000000">
                  <a:alpha val="3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sp>
        <p:nvSpPr>
          <p:cNvPr id="3" name="Subtitle 2">
            <a:extLst>
              <a:ext uri="{FF2B5EF4-FFF2-40B4-BE49-F238E27FC236}">
                <a16:creationId xmlns:a16="http://schemas.microsoft.com/office/drawing/2014/main" id="{B113273C-C955-3041-A50D-4A5FAE40353E}"/>
              </a:ext>
            </a:extLst>
          </p:cNvPr>
          <p:cNvSpPr>
            <a:spLocks noGrp="1"/>
          </p:cNvSpPr>
          <p:nvPr>
            <p:ph type="subTitle" idx="1"/>
          </p:nvPr>
        </p:nvSpPr>
        <p:spPr>
          <a:xfrm>
            <a:off x="667132" y="315796"/>
            <a:ext cx="3620388" cy="549797"/>
          </a:xfrm>
        </p:spPr>
        <p:txBody>
          <a:bodyPr>
            <a:noAutofit/>
          </a:bodyPr>
          <a:lstStyle/>
          <a:p>
            <a:pPr>
              <a:lnSpc>
                <a:spcPct val="90000"/>
              </a:lnSpc>
            </a:pPr>
            <a:r>
              <a:rPr lang="en-CA" sz="2800" i="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Admin-Contact Details</a:t>
            </a:r>
          </a:p>
          <a:p>
            <a:pPr>
              <a:lnSpc>
                <a:spcPct val="90000"/>
              </a:lnSpc>
            </a:pPr>
            <a:endParaRPr lang="en-CA" sz="2800" i="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90000"/>
              </a:lnSpc>
            </a:pPr>
            <a:endParaRPr lang="en-CA" sz="2800" i="0" dirty="0">
              <a:solidFill>
                <a:schemeClr val="bg1"/>
              </a:solidFill>
            </a:endParaRPr>
          </a:p>
        </p:txBody>
      </p:sp>
      <p:pic>
        <p:nvPicPr>
          <p:cNvPr id="4" name="Picture 3" descr="Graphical user interface, application, Teams&#10;&#10;Description automatically generated">
            <a:extLst>
              <a:ext uri="{FF2B5EF4-FFF2-40B4-BE49-F238E27FC236}">
                <a16:creationId xmlns:a16="http://schemas.microsoft.com/office/drawing/2014/main" id="{FBFB24E0-CDAE-DD92-6E85-4E8950069A54}"/>
              </a:ext>
            </a:extLst>
          </p:cNvPr>
          <p:cNvPicPr>
            <a:picLocks noChangeAspect="1"/>
          </p:cNvPicPr>
          <p:nvPr/>
        </p:nvPicPr>
        <p:blipFill>
          <a:blip r:embed="rId4"/>
          <a:stretch>
            <a:fillRect/>
          </a:stretch>
        </p:blipFill>
        <p:spPr>
          <a:xfrm>
            <a:off x="1828800" y="1290320"/>
            <a:ext cx="8737600" cy="5089324"/>
          </a:xfrm>
          <a:prstGeom prst="rect">
            <a:avLst/>
          </a:prstGeom>
        </p:spPr>
      </p:pic>
    </p:spTree>
    <p:extLst>
      <p:ext uri="{BB962C8B-B14F-4D97-AF65-F5344CB8AC3E}">
        <p14:creationId xmlns:p14="http://schemas.microsoft.com/office/powerpoint/2010/main" val="264427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E433CB3-EAB2-4842-A1DD-7BC051B55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pic>
        <p:nvPicPr>
          <p:cNvPr id="15" name="Picture 3" descr="Colored pencils inside a pencil holder which is on top of a wood table">
            <a:extLst>
              <a:ext uri="{FF2B5EF4-FFF2-40B4-BE49-F238E27FC236}">
                <a16:creationId xmlns:a16="http://schemas.microsoft.com/office/drawing/2014/main" id="{10DD1E1C-A7B0-6F54-2F23-FEB0E4622AF5}"/>
              </a:ext>
            </a:extLst>
          </p:cNvPr>
          <p:cNvPicPr>
            <a:picLocks noChangeAspect="1"/>
          </p:cNvPicPr>
          <p:nvPr/>
        </p:nvPicPr>
        <p:blipFill rotWithShape="1">
          <a:blip r:embed="rId3"/>
          <a:srcRect t="15730"/>
          <a:stretch/>
        </p:blipFill>
        <p:spPr>
          <a:xfrm>
            <a:off x="0" y="-132512"/>
            <a:ext cx="12192000" cy="6857990"/>
          </a:xfrm>
          <a:prstGeom prst="rect">
            <a:avLst/>
          </a:prstGeom>
        </p:spPr>
      </p:pic>
      <p:sp>
        <p:nvSpPr>
          <p:cNvPr id="23" name="Rectangle 22">
            <a:extLst>
              <a:ext uri="{FF2B5EF4-FFF2-40B4-BE49-F238E27FC236}">
                <a16:creationId xmlns:a16="http://schemas.microsoft.com/office/drawing/2014/main" id="{D37E9081-32E2-43C3-80C8-7F3854D9D0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2000" cy="3429000"/>
          </a:xfrm>
          <a:prstGeom prst="rect">
            <a:avLst/>
          </a:prstGeom>
          <a:gradFill>
            <a:gsLst>
              <a:gs pos="47000">
                <a:srgbClr val="000000">
                  <a:alpha val="23000"/>
                </a:srgbClr>
              </a:gs>
              <a:gs pos="0">
                <a:srgbClr val="000000">
                  <a:alpha val="0"/>
                </a:srgbClr>
              </a:gs>
              <a:gs pos="100000">
                <a:srgbClr val="000000">
                  <a:alpha val="3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sp>
        <p:nvSpPr>
          <p:cNvPr id="3" name="Subtitle 2">
            <a:extLst>
              <a:ext uri="{FF2B5EF4-FFF2-40B4-BE49-F238E27FC236}">
                <a16:creationId xmlns:a16="http://schemas.microsoft.com/office/drawing/2014/main" id="{B113273C-C955-3041-A50D-4A5FAE40353E}"/>
              </a:ext>
            </a:extLst>
          </p:cNvPr>
          <p:cNvSpPr>
            <a:spLocks noGrp="1"/>
          </p:cNvSpPr>
          <p:nvPr>
            <p:ph type="subTitle" idx="1"/>
          </p:nvPr>
        </p:nvSpPr>
        <p:spPr>
          <a:xfrm>
            <a:off x="667132" y="315796"/>
            <a:ext cx="3620388" cy="549797"/>
          </a:xfrm>
        </p:spPr>
        <p:txBody>
          <a:bodyPr>
            <a:noAutofit/>
          </a:bodyPr>
          <a:lstStyle/>
          <a:p>
            <a:pPr>
              <a:lnSpc>
                <a:spcPct val="90000"/>
              </a:lnSpc>
            </a:pPr>
            <a:r>
              <a:rPr lang="en-CA" sz="2800" i="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Registered</a:t>
            </a:r>
            <a:r>
              <a:rPr lang="en-CA" sz="2800" i="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-Contact List</a:t>
            </a:r>
          </a:p>
          <a:p>
            <a:pPr>
              <a:lnSpc>
                <a:spcPct val="90000"/>
              </a:lnSpc>
            </a:pPr>
            <a:endParaRPr lang="en-CA" sz="2800" i="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90000"/>
              </a:lnSpc>
            </a:pPr>
            <a:endParaRPr lang="en-CA" sz="2800" i="0" dirty="0">
              <a:solidFill>
                <a:schemeClr val="bg1"/>
              </a:solidFill>
            </a:endParaRPr>
          </a:p>
        </p:txBody>
      </p:sp>
      <p:pic>
        <p:nvPicPr>
          <p:cNvPr id="2" name="Picture 1" descr="Graphical user interface, application&#10;&#10;Description automatically generated">
            <a:extLst>
              <a:ext uri="{FF2B5EF4-FFF2-40B4-BE49-F238E27FC236}">
                <a16:creationId xmlns:a16="http://schemas.microsoft.com/office/drawing/2014/main" id="{3FECCC34-2966-87A4-E59C-5DCBEE5E6896}"/>
              </a:ext>
            </a:extLst>
          </p:cNvPr>
          <p:cNvPicPr>
            <a:picLocks noChangeAspect="1"/>
          </p:cNvPicPr>
          <p:nvPr/>
        </p:nvPicPr>
        <p:blipFill>
          <a:blip r:embed="rId4"/>
          <a:stretch>
            <a:fillRect/>
          </a:stretch>
        </p:blipFill>
        <p:spPr>
          <a:xfrm>
            <a:off x="1702995" y="1252331"/>
            <a:ext cx="9180354" cy="5067190"/>
          </a:xfrm>
          <a:prstGeom prst="rect">
            <a:avLst/>
          </a:prstGeom>
        </p:spPr>
      </p:pic>
    </p:spTree>
    <p:extLst>
      <p:ext uri="{BB962C8B-B14F-4D97-AF65-F5344CB8AC3E}">
        <p14:creationId xmlns:p14="http://schemas.microsoft.com/office/powerpoint/2010/main" val="3470690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E433CB3-EAB2-4842-A1DD-7BC051B55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pic>
        <p:nvPicPr>
          <p:cNvPr id="15" name="Picture 3" descr="Colored pencils inside a pencil holder which is on top of a wood table">
            <a:extLst>
              <a:ext uri="{FF2B5EF4-FFF2-40B4-BE49-F238E27FC236}">
                <a16:creationId xmlns:a16="http://schemas.microsoft.com/office/drawing/2014/main" id="{10DD1E1C-A7B0-6F54-2F23-FEB0E4622AF5}"/>
              </a:ext>
            </a:extLst>
          </p:cNvPr>
          <p:cNvPicPr>
            <a:picLocks noChangeAspect="1"/>
          </p:cNvPicPr>
          <p:nvPr/>
        </p:nvPicPr>
        <p:blipFill rotWithShape="1">
          <a:blip r:embed="rId3"/>
          <a:srcRect t="15730"/>
          <a:stretch/>
        </p:blipFill>
        <p:spPr>
          <a:xfrm>
            <a:off x="0" y="-264150"/>
            <a:ext cx="12192000" cy="6857990"/>
          </a:xfrm>
          <a:prstGeom prst="rect">
            <a:avLst/>
          </a:prstGeom>
        </p:spPr>
      </p:pic>
      <p:sp>
        <p:nvSpPr>
          <p:cNvPr id="23" name="Rectangle 22">
            <a:extLst>
              <a:ext uri="{FF2B5EF4-FFF2-40B4-BE49-F238E27FC236}">
                <a16:creationId xmlns:a16="http://schemas.microsoft.com/office/drawing/2014/main" id="{D37E9081-32E2-43C3-80C8-7F3854D9D0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2000" cy="3429000"/>
          </a:xfrm>
          <a:prstGeom prst="rect">
            <a:avLst/>
          </a:prstGeom>
          <a:gradFill>
            <a:gsLst>
              <a:gs pos="47000">
                <a:srgbClr val="000000">
                  <a:alpha val="23000"/>
                </a:srgbClr>
              </a:gs>
              <a:gs pos="0">
                <a:srgbClr val="000000">
                  <a:alpha val="0"/>
                </a:srgbClr>
              </a:gs>
              <a:gs pos="100000">
                <a:srgbClr val="000000">
                  <a:alpha val="3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sp>
        <p:nvSpPr>
          <p:cNvPr id="3" name="Subtitle 2">
            <a:extLst>
              <a:ext uri="{FF2B5EF4-FFF2-40B4-BE49-F238E27FC236}">
                <a16:creationId xmlns:a16="http://schemas.microsoft.com/office/drawing/2014/main" id="{B113273C-C955-3041-A50D-4A5FAE40353E}"/>
              </a:ext>
            </a:extLst>
          </p:cNvPr>
          <p:cNvSpPr>
            <a:spLocks noGrp="1"/>
          </p:cNvSpPr>
          <p:nvPr>
            <p:ph type="subTitle" idx="1"/>
          </p:nvPr>
        </p:nvSpPr>
        <p:spPr>
          <a:xfrm>
            <a:off x="667131" y="315796"/>
            <a:ext cx="5164501" cy="549797"/>
          </a:xfrm>
        </p:spPr>
        <p:txBody>
          <a:bodyPr>
            <a:noAutofit/>
          </a:bodyPr>
          <a:lstStyle/>
          <a:p>
            <a:pPr>
              <a:lnSpc>
                <a:spcPct val="90000"/>
              </a:lnSpc>
            </a:pPr>
            <a:r>
              <a:rPr lang="en-CA" sz="2800" i="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Registered User</a:t>
            </a:r>
            <a:r>
              <a:rPr lang="en-CA" sz="2800" i="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-Contact Details</a:t>
            </a:r>
          </a:p>
          <a:p>
            <a:pPr>
              <a:lnSpc>
                <a:spcPct val="90000"/>
              </a:lnSpc>
            </a:pPr>
            <a:endParaRPr lang="en-CA" sz="2800" i="0"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90000"/>
              </a:lnSpc>
            </a:pPr>
            <a:endParaRPr lang="en-CA" sz="2800" i="0" dirty="0">
              <a:solidFill>
                <a:schemeClr val="bg1"/>
              </a:solidFill>
            </a:endParaRPr>
          </a:p>
        </p:txBody>
      </p:sp>
      <p:pic>
        <p:nvPicPr>
          <p:cNvPr id="4" name="Picture 3" descr="Graphical user interface&#10;&#10;Description automatically generated">
            <a:extLst>
              <a:ext uri="{FF2B5EF4-FFF2-40B4-BE49-F238E27FC236}">
                <a16:creationId xmlns:a16="http://schemas.microsoft.com/office/drawing/2014/main" id="{6A6755CE-BB0F-158D-9387-E29AAA37619F}"/>
              </a:ext>
            </a:extLst>
          </p:cNvPr>
          <p:cNvPicPr>
            <a:picLocks noChangeAspect="1"/>
          </p:cNvPicPr>
          <p:nvPr/>
        </p:nvPicPr>
        <p:blipFill>
          <a:blip r:embed="rId4"/>
          <a:stretch>
            <a:fillRect/>
          </a:stretch>
        </p:blipFill>
        <p:spPr>
          <a:xfrm>
            <a:off x="1513841" y="1006108"/>
            <a:ext cx="8961120" cy="5262612"/>
          </a:xfrm>
          <a:prstGeom prst="rect">
            <a:avLst/>
          </a:prstGeom>
        </p:spPr>
      </p:pic>
    </p:spTree>
    <p:extLst>
      <p:ext uri="{BB962C8B-B14F-4D97-AF65-F5344CB8AC3E}">
        <p14:creationId xmlns:p14="http://schemas.microsoft.com/office/powerpoint/2010/main" val="2403598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E433CB3-EAB2-4842-A1DD-7BC051B55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pic>
        <p:nvPicPr>
          <p:cNvPr id="15" name="Picture 3" descr="Colored pencils inside a pencil holder which is on top of a wood table">
            <a:extLst>
              <a:ext uri="{FF2B5EF4-FFF2-40B4-BE49-F238E27FC236}">
                <a16:creationId xmlns:a16="http://schemas.microsoft.com/office/drawing/2014/main" id="{10DD1E1C-A7B0-6F54-2F23-FEB0E4622AF5}"/>
              </a:ext>
            </a:extLst>
          </p:cNvPr>
          <p:cNvPicPr>
            <a:picLocks noChangeAspect="1"/>
          </p:cNvPicPr>
          <p:nvPr/>
        </p:nvPicPr>
        <p:blipFill rotWithShape="1">
          <a:blip r:embed="rId3"/>
          <a:srcRect t="15730"/>
          <a:stretch/>
        </p:blipFill>
        <p:spPr>
          <a:xfrm>
            <a:off x="0" y="-20322"/>
            <a:ext cx="12192000" cy="6857990"/>
          </a:xfrm>
          <a:prstGeom prst="rect">
            <a:avLst/>
          </a:prstGeom>
        </p:spPr>
      </p:pic>
      <p:sp>
        <p:nvSpPr>
          <p:cNvPr id="23" name="Rectangle 22">
            <a:extLst>
              <a:ext uri="{FF2B5EF4-FFF2-40B4-BE49-F238E27FC236}">
                <a16:creationId xmlns:a16="http://schemas.microsoft.com/office/drawing/2014/main" id="{D37E9081-32E2-43C3-80C8-7F3854D9D0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2000" cy="3429000"/>
          </a:xfrm>
          <a:prstGeom prst="rect">
            <a:avLst/>
          </a:prstGeom>
          <a:gradFill>
            <a:gsLst>
              <a:gs pos="47000">
                <a:srgbClr val="000000">
                  <a:alpha val="23000"/>
                </a:srgbClr>
              </a:gs>
              <a:gs pos="0">
                <a:srgbClr val="000000">
                  <a:alpha val="0"/>
                </a:srgbClr>
              </a:gs>
              <a:gs pos="100000">
                <a:srgbClr val="000000">
                  <a:alpha val="3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sp>
        <p:nvSpPr>
          <p:cNvPr id="3" name="Subtitle 2">
            <a:extLst>
              <a:ext uri="{FF2B5EF4-FFF2-40B4-BE49-F238E27FC236}">
                <a16:creationId xmlns:a16="http://schemas.microsoft.com/office/drawing/2014/main" id="{B113273C-C955-3041-A50D-4A5FAE40353E}"/>
              </a:ext>
            </a:extLst>
          </p:cNvPr>
          <p:cNvSpPr>
            <a:spLocks noGrp="1"/>
          </p:cNvSpPr>
          <p:nvPr>
            <p:ph type="subTitle" idx="1"/>
          </p:nvPr>
        </p:nvSpPr>
        <p:spPr>
          <a:xfrm>
            <a:off x="667131" y="315796"/>
            <a:ext cx="6461457" cy="549797"/>
          </a:xfrm>
        </p:spPr>
        <p:txBody>
          <a:bodyPr>
            <a:noAutofit/>
          </a:bodyPr>
          <a:lstStyle/>
          <a:p>
            <a:pPr>
              <a:lnSpc>
                <a:spcPct val="90000"/>
              </a:lnSpc>
            </a:pPr>
            <a:r>
              <a:rPr lang="en-CA" sz="2800" i="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Registered user</a:t>
            </a:r>
            <a:r>
              <a:rPr lang="en-CA" sz="2800" i="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-Edit Contact Details</a:t>
            </a:r>
          </a:p>
          <a:p>
            <a:pPr>
              <a:lnSpc>
                <a:spcPct val="90000"/>
              </a:lnSpc>
            </a:pPr>
            <a:endParaRPr lang="en-CA" sz="2800" i="0"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90000"/>
              </a:lnSpc>
            </a:pPr>
            <a:endParaRPr lang="en-CA" sz="2800" i="0" dirty="0">
              <a:solidFill>
                <a:schemeClr val="bg1"/>
              </a:solidFill>
            </a:endParaRPr>
          </a:p>
        </p:txBody>
      </p:sp>
      <p:pic>
        <p:nvPicPr>
          <p:cNvPr id="2" name="Picture 1" descr="Graphical user interface, application&#10;&#10;Description automatically generated">
            <a:extLst>
              <a:ext uri="{FF2B5EF4-FFF2-40B4-BE49-F238E27FC236}">
                <a16:creationId xmlns:a16="http://schemas.microsoft.com/office/drawing/2014/main" id="{01000E8B-1437-317A-3E1F-AEB2E61ECAA2}"/>
              </a:ext>
            </a:extLst>
          </p:cNvPr>
          <p:cNvPicPr>
            <a:picLocks noChangeAspect="1"/>
          </p:cNvPicPr>
          <p:nvPr/>
        </p:nvPicPr>
        <p:blipFill>
          <a:blip r:embed="rId4"/>
          <a:stretch>
            <a:fillRect/>
          </a:stretch>
        </p:blipFill>
        <p:spPr>
          <a:xfrm>
            <a:off x="1648296" y="1181388"/>
            <a:ext cx="9060344" cy="5360815"/>
          </a:xfrm>
          <a:prstGeom prst="rect">
            <a:avLst/>
          </a:prstGeom>
        </p:spPr>
      </p:pic>
    </p:spTree>
    <p:extLst>
      <p:ext uri="{BB962C8B-B14F-4D97-AF65-F5344CB8AC3E}">
        <p14:creationId xmlns:p14="http://schemas.microsoft.com/office/powerpoint/2010/main" val="4124762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0EE8294-4110-44EB-8577-6CA8DF797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C45E44A-48F0-452E-94AB-C02C0355C6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700" y="685800"/>
            <a:ext cx="74295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EDC71C-33B1-17EB-EE48-2B9D682865CB}"/>
              </a:ext>
            </a:extLst>
          </p:cNvPr>
          <p:cNvSpPr>
            <a:spLocks noGrp="1"/>
          </p:cNvSpPr>
          <p:nvPr>
            <p:ph type="ctrTitle"/>
          </p:nvPr>
        </p:nvSpPr>
        <p:spPr>
          <a:xfrm>
            <a:off x="3543541" y="530462"/>
            <a:ext cx="8495818" cy="1399592"/>
          </a:xfrm>
        </p:spPr>
        <p:txBody>
          <a:bodyPr vert="horz" lIns="91440" tIns="45720" rIns="91440" bIns="45720" rtlCol="0" anchor="b">
            <a:noAutofit/>
          </a:bodyPr>
          <a:lstStyle/>
          <a:p>
            <a:r>
              <a:rPr lang="en-US" sz="2400" b="1" kern="1200" cap="all" spc="300" baseline="0" dirty="0">
                <a:solidFill>
                  <a:schemeClr val="tx2"/>
                </a:solidFill>
                <a:latin typeface="Times New Roman" panose="02020603050405020304" pitchFamily="18" charset="0"/>
                <a:cs typeface="Times New Roman" panose="02020603050405020304" pitchFamily="18" charset="0"/>
              </a:rPr>
              <a:t>Part 2</a:t>
            </a:r>
            <a:br>
              <a:rPr lang="en-US" sz="2400" b="1" kern="1200" cap="all" spc="300" baseline="0" dirty="0">
                <a:solidFill>
                  <a:schemeClr val="tx2"/>
                </a:solidFill>
                <a:latin typeface="Times New Roman" panose="02020603050405020304" pitchFamily="18" charset="0"/>
                <a:cs typeface="Times New Roman" panose="02020603050405020304" pitchFamily="18" charset="0"/>
              </a:rPr>
            </a:br>
            <a:br>
              <a:rPr lang="en-US" sz="3200" b="1" kern="1200" cap="all" spc="300" baseline="0" dirty="0">
                <a:solidFill>
                  <a:schemeClr val="tx2"/>
                </a:solidFill>
                <a:latin typeface="Times New Roman" panose="02020603050405020304" pitchFamily="18" charset="0"/>
                <a:cs typeface="Times New Roman" panose="02020603050405020304" pitchFamily="18" charset="0"/>
              </a:rPr>
            </a:br>
            <a:r>
              <a:rPr lang="en-US" sz="3200" b="1" kern="1200" cap="all" spc="300" baseline="0" dirty="0">
                <a:solidFill>
                  <a:schemeClr val="tx2"/>
                </a:solidFill>
                <a:latin typeface="Times New Roman" panose="02020603050405020304" pitchFamily="18" charset="0"/>
                <a:cs typeface="Times New Roman" panose="02020603050405020304" pitchFamily="18" charset="0"/>
              </a:rPr>
              <a:t> Security Technologies   Recommendations</a:t>
            </a:r>
          </a:p>
        </p:txBody>
      </p:sp>
      <p:pic>
        <p:nvPicPr>
          <p:cNvPr id="15" name="Picture 3" descr="Colored pencils inside a pencil holder which is on top of a wood table">
            <a:extLst>
              <a:ext uri="{FF2B5EF4-FFF2-40B4-BE49-F238E27FC236}">
                <a16:creationId xmlns:a16="http://schemas.microsoft.com/office/drawing/2014/main" id="{10DD1E1C-A7B0-6F54-2F23-FEB0E4622AF5}"/>
              </a:ext>
            </a:extLst>
          </p:cNvPr>
          <p:cNvPicPr>
            <a:picLocks noChangeAspect="1"/>
          </p:cNvPicPr>
          <p:nvPr/>
        </p:nvPicPr>
        <p:blipFill rotWithShape="1">
          <a:blip r:embed="rId3"/>
          <a:srcRect l="55687" r="11309" b="-1"/>
          <a:stretch/>
        </p:blipFill>
        <p:spPr>
          <a:xfrm>
            <a:off x="0" y="0"/>
            <a:ext cx="3390899" cy="6857990"/>
          </a:xfrm>
          <a:prstGeom prst="rect">
            <a:avLst/>
          </a:prstGeom>
        </p:spPr>
      </p:pic>
      <p:sp>
        <p:nvSpPr>
          <p:cNvPr id="3" name="Subtitle 2">
            <a:extLst>
              <a:ext uri="{FF2B5EF4-FFF2-40B4-BE49-F238E27FC236}">
                <a16:creationId xmlns:a16="http://schemas.microsoft.com/office/drawing/2014/main" id="{B113273C-C955-3041-A50D-4A5FAE40353E}"/>
              </a:ext>
            </a:extLst>
          </p:cNvPr>
          <p:cNvSpPr>
            <a:spLocks noGrp="1"/>
          </p:cNvSpPr>
          <p:nvPr>
            <p:ph type="subTitle" idx="1"/>
          </p:nvPr>
        </p:nvSpPr>
        <p:spPr>
          <a:xfrm>
            <a:off x="4672977" y="2682608"/>
            <a:ext cx="6247233" cy="3139694"/>
          </a:xfrm>
        </p:spPr>
        <p:txBody>
          <a:bodyPr vert="horz" lIns="91440" tIns="45720" rIns="91440" bIns="45720" rtlCol="0">
            <a:normAutofit/>
          </a:bodyPr>
          <a:lstStyle/>
          <a:p>
            <a:pPr algn="l">
              <a:lnSpc>
                <a:spcPct val="90000"/>
              </a:lnSpc>
            </a:pPr>
            <a:r>
              <a:rPr lang="en-US" sz="1500" i="0" dirty="0">
                <a:latin typeface="Times New Roman" panose="02020603050405020304" pitchFamily="18" charset="0"/>
                <a:cs typeface="Times New Roman" panose="02020603050405020304" pitchFamily="18" charset="0"/>
              </a:rPr>
              <a:t>1. Data Encryption:</a:t>
            </a:r>
          </a:p>
          <a:p>
            <a:pPr marL="342900" indent="-22860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Encrypt sensitive personal data before transferring it over the network.</a:t>
            </a:r>
          </a:p>
          <a:p>
            <a:pPr marL="342900" indent="-22860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Four effective encryption techniques are AES, RSA, Triple DES, and Blowfish.</a:t>
            </a:r>
          </a:p>
          <a:p>
            <a:pPr marL="114300" algn="l">
              <a:lnSpc>
                <a:spcPct val="90000"/>
              </a:lnSpc>
            </a:pPr>
            <a:endParaRPr lang="en-US" sz="1500" i="0" dirty="0">
              <a:latin typeface="Times New Roman" panose="02020603050405020304" pitchFamily="18" charset="0"/>
              <a:cs typeface="Times New Roman" panose="02020603050405020304" pitchFamily="18" charset="0"/>
            </a:endParaRPr>
          </a:p>
          <a:p>
            <a:pPr algn="l">
              <a:lnSpc>
                <a:spcPct val="90000"/>
              </a:lnSpc>
            </a:pPr>
            <a:r>
              <a:rPr lang="en-US" sz="1500" i="0" dirty="0">
                <a:latin typeface="Times New Roman" panose="02020603050405020304" pitchFamily="18" charset="0"/>
                <a:cs typeface="Times New Roman" panose="02020603050405020304" pitchFamily="18" charset="0"/>
              </a:rPr>
              <a:t>2. Access Control for Secure Information:</a:t>
            </a:r>
          </a:p>
          <a:p>
            <a:pPr marL="342900" indent="-22860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Limit data access to authorized employees.</a:t>
            </a:r>
          </a:p>
          <a:p>
            <a:pPr marL="342900" indent="-22860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Identify who needs access and implement authentication procedures, user rights, and access control methods like multi-factor authentication, attribute-based access control, or role-based access control.</a:t>
            </a:r>
          </a:p>
        </p:txBody>
      </p:sp>
      <p:sp>
        <p:nvSpPr>
          <p:cNvPr id="4" name="TextBox 3">
            <a:extLst>
              <a:ext uri="{FF2B5EF4-FFF2-40B4-BE49-F238E27FC236}">
                <a16:creationId xmlns:a16="http://schemas.microsoft.com/office/drawing/2014/main" id="{84EAAECE-038B-A19E-AB64-12D958A17555}"/>
              </a:ext>
            </a:extLst>
          </p:cNvPr>
          <p:cNvSpPr txBox="1"/>
          <p:nvPr/>
        </p:nvSpPr>
        <p:spPr>
          <a:xfrm>
            <a:off x="4301490" y="2144934"/>
            <a:ext cx="6979920" cy="375552"/>
          </a:xfrm>
          <a:prstGeom prst="rect">
            <a:avLst/>
          </a:prstGeom>
          <a:noFill/>
        </p:spPr>
        <p:txBody>
          <a:bodyPr wrap="square" rtlCol="0">
            <a:spAutoFit/>
          </a:bodyPr>
          <a:lstStyle/>
          <a:p>
            <a:pPr marL="285750" lvl="0" indent="-285750">
              <a:lnSpc>
                <a:spcPct val="107000"/>
              </a:lnSpc>
              <a:spcAft>
                <a:spcPts val="800"/>
              </a:spcAft>
              <a:buFont typeface="Wingdings" panose="05000000000000000000" pitchFamily="2" charset="2"/>
              <a:buChar char="Ø"/>
            </a:pPr>
            <a:r>
              <a:rPr lang="en-CA" sz="1800" dirty="0">
                <a:effectLst/>
                <a:latin typeface="Times New Roman" panose="02020603050405020304" pitchFamily="18" charset="0"/>
                <a:ea typeface="Calibri" panose="020F0502020204030204" pitchFamily="34" charset="0"/>
                <a:cs typeface="Times New Roman" panose="02020603050405020304" pitchFamily="18" charset="0"/>
              </a:rPr>
              <a:t>How can we transfer personal data securely within their network?</a:t>
            </a:r>
          </a:p>
        </p:txBody>
      </p:sp>
    </p:spTree>
    <p:extLst>
      <p:ext uri="{BB962C8B-B14F-4D97-AF65-F5344CB8AC3E}">
        <p14:creationId xmlns:p14="http://schemas.microsoft.com/office/powerpoint/2010/main" val="2971092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0EE8294-4110-44EB-8577-6CA8DF797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sp>
        <p:nvSpPr>
          <p:cNvPr id="30" name="Rectangle 29">
            <a:extLst>
              <a:ext uri="{FF2B5EF4-FFF2-40B4-BE49-F238E27FC236}">
                <a16:creationId xmlns:a16="http://schemas.microsoft.com/office/drawing/2014/main" id="{7C45E44A-48F0-452E-94AB-C02C0355C6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700" y="685800"/>
            <a:ext cx="74295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pic>
        <p:nvPicPr>
          <p:cNvPr id="15" name="Picture 3" descr="Colored pencils inside a pencil holder which is on top of a wood table">
            <a:extLst>
              <a:ext uri="{FF2B5EF4-FFF2-40B4-BE49-F238E27FC236}">
                <a16:creationId xmlns:a16="http://schemas.microsoft.com/office/drawing/2014/main" id="{10DD1E1C-A7B0-6F54-2F23-FEB0E4622AF5}"/>
              </a:ext>
            </a:extLst>
          </p:cNvPr>
          <p:cNvPicPr>
            <a:picLocks noChangeAspect="1"/>
          </p:cNvPicPr>
          <p:nvPr/>
        </p:nvPicPr>
        <p:blipFill rotWithShape="1">
          <a:blip r:embed="rId3"/>
          <a:srcRect l="55687" r="11309" b="-1"/>
          <a:stretch/>
        </p:blipFill>
        <p:spPr>
          <a:xfrm>
            <a:off x="1" y="10"/>
            <a:ext cx="3390899" cy="6857990"/>
          </a:xfrm>
          <a:prstGeom prst="rect">
            <a:avLst/>
          </a:prstGeom>
        </p:spPr>
      </p:pic>
      <p:sp>
        <p:nvSpPr>
          <p:cNvPr id="3" name="Subtitle 2">
            <a:extLst>
              <a:ext uri="{FF2B5EF4-FFF2-40B4-BE49-F238E27FC236}">
                <a16:creationId xmlns:a16="http://schemas.microsoft.com/office/drawing/2014/main" id="{B113273C-C955-3041-A50D-4A5FAE40353E}"/>
              </a:ext>
            </a:extLst>
          </p:cNvPr>
          <p:cNvSpPr>
            <a:spLocks noGrp="1"/>
          </p:cNvSpPr>
          <p:nvPr>
            <p:ph type="subTitle" idx="1"/>
          </p:nvPr>
        </p:nvSpPr>
        <p:spPr>
          <a:xfrm>
            <a:off x="4672977" y="1408922"/>
            <a:ext cx="6247233" cy="4262601"/>
          </a:xfrm>
        </p:spPr>
        <p:txBody>
          <a:bodyPr vert="horz" lIns="91440" tIns="45720" rIns="91440" bIns="45720" rtlCol="0">
            <a:normAutofit/>
          </a:bodyPr>
          <a:lstStyle/>
          <a:p>
            <a:pPr algn="l">
              <a:lnSpc>
                <a:spcPct val="90000"/>
              </a:lnSpc>
            </a:pPr>
            <a:r>
              <a:rPr lang="en-US" sz="1500" i="0" dirty="0">
                <a:latin typeface="Times New Roman" panose="02020603050405020304" pitchFamily="18" charset="0"/>
                <a:cs typeface="Times New Roman" panose="02020603050405020304" pitchFamily="18" charset="0"/>
              </a:rPr>
              <a:t>3. Virtual Private Network (VPN):</a:t>
            </a:r>
          </a:p>
          <a:p>
            <a:pPr marL="342900" indent="-22860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Use a VPN to securely transfer data within your company's network.</a:t>
            </a:r>
          </a:p>
          <a:p>
            <a:pPr marL="342900" indent="-22860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A VPN creates an encrypted tunnel between two endpoints for secure data transfer.</a:t>
            </a:r>
          </a:p>
          <a:p>
            <a:pPr algn="l">
              <a:lnSpc>
                <a:spcPct val="90000"/>
              </a:lnSpc>
            </a:pPr>
            <a:r>
              <a:rPr lang="en-US" sz="1500" i="0" dirty="0">
                <a:latin typeface="Times New Roman" panose="02020603050405020304" pitchFamily="18" charset="0"/>
                <a:cs typeface="Times New Roman" panose="02020603050405020304" pitchFamily="18" charset="0"/>
              </a:rPr>
              <a:t>4. Effective Communication Strategy:</a:t>
            </a:r>
          </a:p>
          <a:p>
            <a:pPr marL="285750" indent="-28575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Establish clear communication channels among team members involved in the data transfer process.</a:t>
            </a:r>
          </a:p>
          <a:p>
            <a:pPr marL="285750" indent="-28575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Share knowledge of the data, its structure, and how it moves between systems to prevent interruptions that could lead to data loss.</a:t>
            </a:r>
          </a:p>
          <a:p>
            <a:pPr algn="l">
              <a:lnSpc>
                <a:spcPct val="90000"/>
              </a:lnSpc>
            </a:pPr>
            <a:r>
              <a:rPr lang="en-US" sz="1500" i="0" dirty="0">
                <a:latin typeface="Times New Roman" panose="02020603050405020304" pitchFamily="18" charset="0"/>
                <a:cs typeface="Times New Roman" panose="02020603050405020304" pitchFamily="18" charset="0"/>
              </a:rPr>
              <a:t>5. Ethical Concerns:</a:t>
            </a:r>
          </a:p>
          <a:p>
            <a:pPr marL="285750" indent="-28575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Personal data should be protected and not misused.</a:t>
            </a:r>
          </a:p>
          <a:p>
            <a:pPr marL="285750" indent="-28575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Consider the ethical implications of collecting, storing, and transferring personal data and ensure compliance with regulations like GDPR, CCPA, or HIPAA.</a:t>
            </a:r>
          </a:p>
        </p:txBody>
      </p:sp>
    </p:spTree>
    <p:extLst>
      <p:ext uri="{BB962C8B-B14F-4D97-AF65-F5344CB8AC3E}">
        <p14:creationId xmlns:p14="http://schemas.microsoft.com/office/powerpoint/2010/main" val="1984225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0EE8294-4110-44EB-8577-6CA8DF797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sp>
        <p:nvSpPr>
          <p:cNvPr id="30" name="Rectangle 29">
            <a:extLst>
              <a:ext uri="{FF2B5EF4-FFF2-40B4-BE49-F238E27FC236}">
                <a16:creationId xmlns:a16="http://schemas.microsoft.com/office/drawing/2014/main" id="{7C45E44A-48F0-452E-94AB-C02C0355C6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700" y="685800"/>
            <a:ext cx="74295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pic>
        <p:nvPicPr>
          <p:cNvPr id="15" name="Picture 3" descr="Colored pencils inside a pencil holder which is on top of a wood table">
            <a:extLst>
              <a:ext uri="{FF2B5EF4-FFF2-40B4-BE49-F238E27FC236}">
                <a16:creationId xmlns:a16="http://schemas.microsoft.com/office/drawing/2014/main" id="{10DD1E1C-A7B0-6F54-2F23-FEB0E4622AF5}"/>
              </a:ext>
            </a:extLst>
          </p:cNvPr>
          <p:cNvPicPr>
            <a:picLocks noChangeAspect="1"/>
          </p:cNvPicPr>
          <p:nvPr/>
        </p:nvPicPr>
        <p:blipFill rotWithShape="1">
          <a:blip r:embed="rId3"/>
          <a:srcRect l="55687" r="11309" b="-1"/>
          <a:stretch/>
        </p:blipFill>
        <p:spPr>
          <a:xfrm>
            <a:off x="1" y="10"/>
            <a:ext cx="3390899" cy="6857990"/>
          </a:xfrm>
          <a:prstGeom prst="rect">
            <a:avLst/>
          </a:prstGeom>
        </p:spPr>
      </p:pic>
      <p:sp>
        <p:nvSpPr>
          <p:cNvPr id="3" name="Subtitle 2">
            <a:extLst>
              <a:ext uri="{FF2B5EF4-FFF2-40B4-BE49-F238E27FC236}">
                <a16:creationId xmlns:a16="http://schemas.microsoft.com/office/drawing/2014/main" id="{B113273C-C955-3041-A50D-4A5FAE40353E}"/>
              </a:ext>
            </a:extLst>
          </p:cNvPr>
          <p:cNvSpPr>
            <a:spLocks noGrp="1"/>
          </p:cNvSpPr>
          <p:nvPr>
            <p:ph type="subTitle" idx="1"/>
          </p:nvPr>
        </p:nvSpPr>
        <p:spPr>
          <a:xfrm>
            <a:off x="4672977" y="2143760"/>
            <a:ext cx="6833223" cy="4028440"/>
          </a:xfrm>
        </p:spPr>
        <p:txBody>
          <a:bodyPr vert="horz" lIns="91440" tIns="45720" rIns="91440" bIns="45720" rtlCol="0">
            <a:normAutofit/>
          </a:bodyPr>
          <a:lstStyle/>
          <a:p>
            <a:pPr algn="l">
              <a:lnSpc>
                <a:spcPct val="90000"/>
              </a:lnSpc>
            </a:pPr>
            <a:r>
              <a:rPr lang="en-US" sz="1500" i="0" dirty="0">
                <a:latin typeface="Times New Roman" panose="02020603050405020304" pitchFamily="18" charset="0"/>
                <a:cs typeface="Times New Roman" panose="02020603050405020304" pitchFamily="18" charset="0"/>
              </a:rPr>
              <a:t>1. FTPS (File Transfer Protocol Over SSL)</a:t>
            </a:r>
          </a:p>
          <a:p>
            <a:pPr marL="285750" indent="-28575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Uses SSL/TLS to make FTP secure</a:t>
            </a:r>
          </a:p>
          <a:p>
            <a:pPr marL="285750" indent="-28575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Certificates are used to verify user identity and prevent unauthorized access</a:t>
            </a:r>
          </a:p>
          <a:p>
            <a:pPr marL="285750" indent="-28575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Requires two ports on the client server, which may be challenging to obtain</a:t>
            </a:r>
          </a:p>
          <a:p>
            <a:pPr algn="l">
              <a:lnSpc>
                <a:spcPct val="90000"/>
              </a:lnSpc>
            </a:pPr>
            <a:r>
              <a:rPr lang="en-US" sz="1500" i="0" dirty="0">
                <a:latin typeface="Times New Roman" panose="02020603050405020304" pitchFamily="18" charset="0"/>
                <a:cs typeface="Times New Roman" panose="02020603050405020304" pitchFamily="18" charset="0"/>
              </a:rPr>
              <a:t>      across a firewall</a:t>
            </a:r>
          </a:p>
          <a:p>
            <a:pPr algn="l">
              <a:lnSpc>
                <a:spcPct val="90000"/>
              </a:lnSpc>
            </a:pPr>
            <a:r>
              <a:rPr lang="en-US" sz="1500" i="0" dirty="0">
                <a:latin typeface="Times New Roman" panose="02020603050405020304" pitchFamily="18" charset="0"/>
                <a:cs typeface="Times New Roman" panose="02020603050405020304" pitchFamily="18" charset="0"/>
              </a:rPr>
              <a:t>2. SFTP (SSH File Transfer Protocol)</a:t>
            </a:r>
          </a:p>
          <a:p>
            <a:pPr marL="285750" indent="-28575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Based on Secure Shell cryptography and uses encryption to transfer data</a:t>
            </a:r>
          </a:p>
          <a:p>
            <a:pPr marL="285750" indent="-28575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Allows the use of key pairs and host-based authentication</a:t>
            </a:r>
          </a:p>
          <a:p>
            <a:pPr marL="285750" indent="-28575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Encryption often results in faster transmission speeds than FTP</a:t>
            </a:r>
          </a:p>
          <a:p>
            <a:pPr algn="l">
              <a:lnSpc>
                <a:spcPct val="90000"/>
              </a:lnSpc>
            </a:pPr>
            <a:endParaRPr lang="en-US" sz="1500" i="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89D2C0D-57F8-5400-4AF4-4F6B52010170}"/>
              </a:ext>
            </a:extLst>
          </p:cNvPr>
          <p:cNvSpPr txBox="1"/>
          <p:nvPr/>
        </p:nvSpPr>
        <p:spPr>
          <a:xfrm>
            <a:off x="4525010" y="1273294"/>
            <a:ext cx="6532880" cy="375552"/>
          </a:xfrm>
          <a:prstGeom prst="rect">
            <a:avLst/>
          </a:prstGeom>
          <a:noFill/>
        </p:spPr>
        <p:txBody>
          <a:bodyPr wrap="square" rtlCol="0">
            <a:spAutoFit/>
          </a:bodyPr>
          <a:lstStyle/>
          <a:p>
            <a:pPr marL="285750" lvl="0" indent="-285750">
              <a:lnSpc>
                <a:spcPct val="107000"/>
              </a:lnSpc>
              <a:spcAft>
                <a:spcPts val="800"/>
              </a:spcAft>
              <a:buFont typeface="Wingdings" panose="05000000000000000000" pitchFamily="2" charset="2"/>
              <a:buChar char="Ø"/>
            </a:pPr>
            <a:r>
              <a:rPr lang="en-CA" sz="1800" dirty="0">
                <a:effectLst/>
                <a:latin typeface="Times New Roman" panose="02020603050405020304" pitchFamily="18" charset="0"/>
                <a:ea typeface="Calibri" panose="020F0502020204030204" pitchFamily="34" charset="0"/>
                <a:cs typeface="Times New Roman" panose="02020603050405020304" pitchFamily="18" charset="0"/>
              </a:rPr>
              <a:t>What security protocol is best for transferring personal files?</a:t>
            </a:r>
          </a:p>
        </p:txBody>
      </p:sp>
    </p:spTree>
    <p:extLst>
      <p:ext uri="{BB962C8B-B14F-4D97-AF65-F5344CB8AC3E}">
        <p14:creationId xmlns:p14="http://schemas.microsoft.com/office/powerpoint/2010/main" val="228106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0EE8294-4110-44EB-8577-6CA8DF797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sp>
        <p:nvSpPr>
          <p:cNvPr id="30" name="Rectangle 29">
            <a:extLst>
              <a:ext uri="{FF2B5EF4-FFF2-40B4-BE49-F238E27FC236}">
                <a16:creationId xmlns:a16="http://schemas.microsoft.com/office/drawing/2014/main" id="{7C45E44A-48F0-452E-94AB-C02C0355C6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700" y="685800"/>
            <a:ext cx="74295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pic>
        <p:nvPicPr>
          <p:cNvPr id="15" name="Picture 3" descr="Colored pencils inside a pencil holder which is on top of a wood table">
            <a:extLst>
              <a:ext uri="{FF2B5EF4-FFF2-40B4-BE49-F238E27FC236}">
                <a16:creationId xmlns:a16="http://schemas.microsoft.com/office/drawing/2014/main" id="{10DD1E1C-A7B0-6F54-2F23-FEB0E4622AF5}"/>
              </a:ext>
            </a:extLst>
          </p:cNvPr>
          <p:cNvPicPr>
            <a:picLocks noChangeAspect="1"/>
          </p:cNvPicPr>
          <p:nvPr/>
        </p:nvPicPr>
        <p:blipFill rotWithShape="1">
          <a:blip r:embed="rId3"/>
          <a:srcRect l="55687" r="11309" b="-1"/>
          <a:stretch/>
        </p:blipFill>
        <p:spPr>
          <a:xfrm>
            <a:off x="1" y="10"/>
            <a:ext cx="3390899" cy="6857990"/>
          </a:xfrm>
          <a:prstGeom prst="rect">
            <a:avLst/>
          </a:prstGeom>
        </p:spPr>
      </p:pic>
      <p:sp>
        <p:nvSpPr>
          <p:cNvPr id="3" name="Subtitle 2">
            <a:extLst>
              <a:ext uri="{FF2B5EF4-FFF2-40B4-BE49-F238E27FC236}">
                <a16:creationId xmlns:a16="http://schemas.microsoft.com/office/drawing/2014/main" id="{B113273C-C955-3041-A50D-4A5FAE40353E}"/>
              </a:ext>
            </a:extLst>
          </p:cNvPr>
          <p:cNvSpPr>
            <a:spLocks noGrp="1"/>
          </p:cNvSpPr>
          <p:nvPr>
            <p:ph type="subTitle" idx="1"/>
          </p:nvPr>
        </p:nvSpPr>
        <p:spPr>
          <a:xfrm>
            <a:off x="4632337" y="1828800"/>
            <a:ext cx="6696063" cy="3434080"/>
          </a:xfrm>
        </p:spPr>
        <p:txBody>
          <a:bodyPr vert="horz" lIns="91440" tIns="45720" rIns="91440" bIns="45720" rtlCol="0">
            <a:normAutofit/>
          </a:bodyPr>
          <a:lstStyle/>
          <a:p>
            <a:pPr marL="0" marR="0" lvl="0" indent="0" algn="l" defTabSz="914400" rtl="0" eaLnBrk="1" fontAlgn="auto" latinLnBrk="0" hangingPunct="1">
              <a:lnSpc>
                <a:spcPct val="90000"/>
              </a:lnSpc>
              <a:spcBef>
                <a:spcPts val="1000"/>
              </a:spcBef>
              <a:spcAft>
                <a:spcPts val="0"/>
              </a:spcAft>
              <a:buClrTx/>
              <a:buSzPct val="70000"/>
              <a:buFont typeface="Arial" panose="020B0604020202020204" pitchFamily="34" charset="0"/>
              <a:buNone/>
              <a:tabLst/>
              <a:defRPr/>
            </a:pPr>
            <a:r>
              <a:rPr kumimoji="0" lang="en-US" sz="1400" b="0" i="0" u="none" strike="noStrike" kern="1200" cap="none" spc="0" normalizeH="0" baseline="0" noProof="0" dirty="0">
                <a:ln>
                  <a:noFill/>
                </a:ln>
                <a:solidFill>
                  <a:srgbClr val="1B2F2E"/>
                </a:solidFill>
                <a:effectLst/>
                <a:uLnTx/>
                <a:uFillTx/>
                <a:latin typeface="Times New Roman" panose="02020603050405020304" pitchFamily="18" charset="0"/>
                <a:ea typeface="+mn-ea"/>
                <a:cs typeface="Times New Roman" panose="02020603050405020304" pitchFamily="18" charset="0"/>
              </a:rPr>
              <a:t>3. HTTPS (Hypertext Transfer Protocol Secure)</a:t>
            </a:r>
          </a:p>
          <a:p>
            <a:pPr marL="285750" marR="0" lvl="0" indent="-285750" algn="l" defTabSz="914400" rtl="0" eaLnBrk="1" fontAlgn="auto" latinLnBrk="0" hangingPunct="1">
              <a:lnSpc>
                <a:spcPct val="90000"/>
              </a:lnSpc>
              <a:spcBef>
                <a:spcPts val="1000"/>
              </a:spcBef>
              <a:spcAft>
                <a:spcPts val="0"/>
              </a:spcAft>
              <a:buClrTx/>
              <a:buSzPct val="70000"/>
              <a:buFont typeface="Arial" panose="020B0604020202020204" pitchFamily="34" charset="0"/>
              <a:buChar char="•"/>
              <a:tabLst/>
              <a:defRPr/>
            </a:pPr>
            <a:r>
              <a:rPr kumimoji="0" lang="en-US" sz="1400" b="0" i="0" u="none" strike="noStrike" kern="1200" cap="none" spc="0" normalizeH="0" baseline="0" noProof="0" dirty="0">
                <a:ln>
                  <a:noFill/>
                </a:ln>
                <a:solidFill>
                  <a:srgbClr val="1B2F2E"/>
                </a:solidFill>
                <a:effectLst/>
                <a:uLnTx/>
                <a:uFillTx/>
                <a:latin typeface="Times New Roman" panose="02020603050405020304" pitchFamily="18" charset="0"/>
                <a:ea typeface="+mn-ea"/>
                <a:cs typeface="Times New Roman" panose="02020603050405020304" pitchFamily="18" charset="0"/>
              </a:rPr>
              <a:t>Encrypts data with TLS/SSL as it travels over the Internet</a:t>
            </a:r>
          </a:p>
          <a:p>
            <a:pPr marL="285750" marR="0" lvl="0" indent="-285750" algn="l" defTabSz="914400" rtl="0" eaLnBrk="1" fontAlgn="auto" latinLnBrk="0" hangingPunct="1">
              <a:lnSpc>
                <a:spcPct val="90000"/>
              </a:lnSpc>
              <a:spcBef>
                <a:spcPts val="1000"/>
              </a:spcBef>
              <a:spcAft>
                <a:spcPts val="0"/>
              </a:spcAft>
              <a:buClrTx/>
              <a:buSzPct val="70000"/>
              <a:buFont typeface="Arial" panose="020B0604020202020204" pitchFamily="34" charset="0"/>
              <a:buChar char="•"/>
              <a:tabLst/>
              <a:defRPr/>
            </a:pPr>
            <a:r>
              <a:rPr kumimoji="0" lang="en-US" sz="1400" b="0" i="0" u="none" strike="noStrike" kern="1200" cap="none" spc="0" normalizeH="0" baseline="0" noProof="0" dirty="0">
                <a:ln>
                  <a:noFill/>
                </a:ln>
                <a:solidFill>
                  <a:srgbClr val="1B2F2E"/>
                </a:solidFill>
                <a:effectLst/>
                <a:uLnTx/>
                <a:uFillTx/>
                <a:latin typeface="Times New Roman" panose="02020603050405020304" pitchFamily="18" charset="0"/>
                <a:ea typeface="+mn-ea"/>
                <a:cs typeface="Times New Roman" panose="02020603050405020304" pitchFamily="18" charset="0"/>
              </a:rPr>
              <a:t>Widely supported by web browsers and frequently used for secure web-based</a:t>
            </a:r>
          </a:p>
          <a:p>
            <a:pPr marL="0" marR="0" lvl="0" indent="0" algn="l" defTabSz="914400" rtl="0" eaLnBrk="1" fontAlgn="auto" latinLnBrk="0" hangingPunct="1">
              <a:lnSpc>
                <a:spcPct val="90000"/>
              </a:lnSpc>
              <a:spcBef>
                <a:spcPts val="1000"/>
              </a:spcBef>
              <a:spcAft>
                <a:spcPts val="0"/>
              </a:spcAft>
              <a:buClrTx/>
              <a:buSzPct val="70000"/>
              <a:buFont typeface="Arial" panose="020B0604020202020204" pitchFamily="34" charset="0"/>
              <a:buNone/>
              <a:tabLst/>
              <a:defRPr/>
            </a:pPr>
            <a:r>
              <a:rPr kumimoji="0" lang="en-US" sz="1400" b="0" i="0" u="none" strike="noStrike" kern="1200" cap="none" spc="0" normalizeH="0" baseline="0" noProof="0" dirty="0">
                <a:ln>
                  <a:noFill/>
                </a:ln>
                <a:solidFill>
                  <a:srgbClr val="1B2F2E"/>
                </a:solidFill>
                <a:effectLst/>
                <a:uLnTx/>
                <a:uFillTx/>
                <a:latin typeface="Times New Roman" panose="02020603050405020304" pitchFamily="18" charset="0"/>
                <a:ea typeface="+mn-ea"/>
                <a:cs typeface="Times New Roman" panose="02020603050405020304" pitchFamily="18" charset="0"/>
              </a:rPr>
              <a:t>      file transmission</a:t>
            </a:r>
          </a:p>
          <a:p>
            <a:pPr marL="0" marR="0" lvl="0" indent="0" algn="l" defTabSz="914400" rtl="0" eaLnBrk="1" fontAlgn="auto" latinLnBrk="0" hangingPunct="1">
              <a:lnSpc>
                <a:spcPct val="90000"/>
              </a:lnSpc>
              <a:spcBef>
                <a:spcPts val="1000"/>
              </a:spcBef>
              <a:spcAft>
                <a:spcPts val="0"/>
              </a:spcAft>
              <a:buClrTx/>
              <a:buSzPct val="70000"/>
              <a:buFont typeface="Arial" panose="020B0604020202020204" pitchFamily="34" charset="0"/>
              <a:buNone/>
              <a:tabLst/>
              <a:defRPr/>
            </a:pPr>
            <a:r>
              <a:rPr kumimoji="0" lang="en-US" sz="1400" b="0" i="0" u="none" strike="noStrike" kern="1200" cap="none" spc="0" normalizeH="0" baseline="0" noProof="0" dirty="0">
                <a:ln>
                  <a:noFill/>
                </a:ln>
                <a:solidFill>
                  <a:srgbClr val="1B2F2E"/>
                </a:solidFill>
                <a:effectLst/>
                <a:uLnTx/>
                <a:uFillTx/>
                <a:latin typeface="Times New Roman" panose="02020603050405020304" pitchFamily="18" charset="0"/>
                <a:ea typeface="+mn-ea"/>
                <a:cs typeface="Times New Roman" panose="02020603050405020304" pitchFamily="18" charset="0"/>
              </a:rPr>
              <a:t>4. SCP (Secure Copy)</a:t>
            </a:r>
          </a:p>
          <a:p>
            <a:pPr marL="285750" marR="0" lvl="0" indent="-285750" algn="l" defTabSz="914400" rtl="0" eaLnBrk="1" fontAlgn="auto" latinLnBrk="0" hangingPunct="1">
              <a:lnSpc>
                <a:spcPct val="90000"/>
              </a:lnSpc>
              <a:spcBef>
                <a:spcPts val="1000"/>
              </a:spcBef>
              <a:spcAft>
                <a:spcPts val="0"/>
              </a:spcAft>
              <a:buClrTx/>
              <a:buSzPct val="70000"/>
              <a:buFont typeface="Arial" panose="020B0604020202020204" pitchFamily="34" charset="0"/>
              <a:buChar char="•"/>
              <a:tabLst/>
              <a:defRPr/>
            </a:pPr>
            <a:r>
              <a:rPr kumimoji="0" lang="en-US" sz="1400" b="0" i="0" u="none" strike="noStrike" kern="1200" cap="none" spc="0" normalizeH="0" baseline="0" noProof="0" dirty="0">
                <a:ln>
                  <a:noFill/>
                </a:ln>
                <a:solidFill>
                  <a:srgbClr val="1B2F2E"/>
                </a:solidFill>
                <a:effectLst/>
                <a:uLnTx/>
                <a:uFillTx/>
                <a:latin typeface="Times New Roman" panose="02020603050405020304" pitchFamily="18" charset="0"/>
                <a:ea typeface="+mn-ea"/>
                <a:cs typeface="Times New Roman" panose="02020603050405020304" pitchFamily="18" charset="0"/>
              </a:rPr>
              <a:t>Uses the SSH protocol to transfer data securely between computers</a:t>
            </a:r>
          </a:p>
          <a:p>
            <a:pPr marL="285750" marR="0" lvl="0" indent="-285750" algn="l" defTabSz="914400" rtl="0" eaLnBrk="1" fontAlgn="auto" latinLnBrk="0" hangingPunct="1">
              <a:lnSpc>
                <a:spcPct val="90000"/>
              </a:lnSpc>
              <a:spcBef>
                <a:spcPts val="1000"/>
              </a:spcBef>
              <a:spcAft>
                <a:spcPts val="0"/>
              </a:spcAft>
              <a:buClrTx/>
              <a:buSzPct val="70000"/>
              <a:buFont typeface="Arial" panose="020B0604020202020204" pitchFamily="34" charset="0"/>
              <a:buChar char="•"/>
              <a:tabLst/>
              <a:defRPr/>
            </a:pPr>
            <a:r>
              <a:rPr kumimoji="0" lang="en-US" sz="1400" b="0" i="0" u="none" strike="noStrike" kern="1200" cap="none" spc="0" normalizeH="0" baseline="0" noProof="0" dirty="0">
                <a:ln>
                  <a:noFill/>
                </a:ln>
                <a:solidFill>
                  <a:srgbClr val="1B2F2E"/>
                </a:solidFill>
                <a:effectLst/>
                <a:uLnTx/>
                <a:uFillTx/>
                <a:latin typeface="Times New Roman" panose="02020603050405020304" pitchFamily="18" charset="0"/>
                <a:ea typeface="+mn-ea"/>
                <a:cs typeface="Times New Roman" panose="02020603050405020304" pitchFamily="18" charset="0"/>
              </a:rPr>
              <a:t>Frequently used for secure file transfers between Unix-based computers</a:t>
            </a:r>
          </a:p>
          <a:p>
            <a:pPr algn="l">
              <a:lnSpc>
                <a:spcPct val="90000"/>
              </a:lnSpc>
            </a:pPr>
            <a:endParaRPr lang="en-US" sz="1500" i="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2570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0EE8294-4110-44EB-8577-6CA8DF797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sp>
        <p:nvSpPr>
          <p:cNvPr id="30" name="Rectangle 29">
            <a:extLst>
              <a:ext uri="{FF2B5EF4-FFF2-40B4-BE49-F238E27FC236}">
                <a16:creationId xmlns:a16="http://schemas.microsoft.com/office/drawing/2014/main" id="{7C45E44A-48F0-452E-94AB-C02C0355C6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700" y="685800"/>
            <a:ext cx="74295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pic>
        <p:nvPicPr>
          <p:cNvPr id="15" name="Picture 3" descr="Colored pencils inside a pencil holder which is on top of a wood table">
            <a:extLst>
              <a:ext uri="{FF2B5EF4-FFF2-40B4-BE49-F238E27FC236}">
                <a16:creationId xmlns:a16="http://schemas.microsoft.com/office/drawing/2014/main" id="{10DD1E1C-A7B0-6F54-2F23-FEB0E4622AF5}"/>
              </a:ext>
            </a:extLst>
          </p:cNvPr>
          <p:cNvPicPr>
            <a:picLocks noChangeAspect="1"/>
          </p:cNvPicPr>
          <p:nvPr/>
        </p:nvPicPr>
        <p:blipFill rotWithShape="1">
          <a:blip r:embed="rId3"/>
          <a:srcRect l="55687" r="11309" b="-1"/>
          <a:stretch/>
        </p:blipFill>
        <p:spPr>
          <a:xfrm>
            <a:off x="1" y="10"/>
            <a:ext cx="3390899" cy="6857990"/>
          </a:xfrm>
          <a:prstGeom prst="rect">
            <a:avLst/>
          </a:prstGeom>
        </p:spPr>
      </p:pic>
      <p:sp>
        <p:nvSpPr>
          <p:cNvPr id="3" name="Subtitle 2">
            <a:extLst>
              <a:ext uri="{FF2B5EF4-FFF2-40B4-BE49-F238E27FC236}">
                <a16:creationId xmlns:a16="http://schemas.microsoft.com/office/drawing/2014/main" id="{B113273C-C955-3041-A50D-4A5FAE40353E}"/>
              </a:ext>
            </a:extLst>
          </p:cNvPr>
          <p:cNvSpPr>
            <a:spLocks noGrp="1"/>
          </p:cNvSpPr>
          <p:nvPr>
            <p:ph type="subTitle" idx="1"/>
          </p:nvPr>
        </p:nvSpPr>
        <p:spPr>
          <a:xfrm>
            <a:off x="4528820" y="1806833"/>
            <a:ext cx="6981190" cy="4201160"/>
          </a:xfrm>
        </p:spPr>
        <p:txBody>
          <a:bodyPr vert="horz" lIns="91440" tIns="45720" rIns="91440" bIns="45720" rtlCol="0">
            <a:normAutofit/>
          </a:bodyPr>
          <a:lstStyle/>
          <a:p>
            <a:pPr marL="285750" indent="-28575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Images can be sent securely via encryption to protect sensitive information.</a:t>
            </a:r>
          </a:p>
          <a:p>
            <a:pPr marL="285750" indent="-28575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Encoding is the process of changing data's format to one that is more suitable for transmission or storage.</a:t>
            </a:r>
          </a:p>
          <a:p>
            <a:pPr marL="285750" indent="-28575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Base64 encoding technique is often used to transform binary data, such as photos, into ASCII text.</a:t>
            </a:r>
          </a:p>
          <a:p>
            <a:pPr marL="285750" indent="-28575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Data encryption involves turning data into a secret code that can only be deciphered with a key or password.</a:t>
            </a:r>
          </a:p>
          <a:p>
            <a:pPr marL="285750" indent="-28575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Encryption protects sensitive data from unauthorized access and interception.</a:t>
            </a:r>
          </a:p>
          <a:p>
            <a:pPr marL="285750" indent="-28575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Encrypted images cannot be accessed or viewed without the correct decryption key.</a:t>
            </a:r>
          </a:p>
          <a:p>
            <a:pPr marL="285750" indent="-28575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There are two ways to encrypt an image: at the pixel level or at the block level.</a:t>
            </a:r>
          </a:p>
          <a:p>
            <a:pPr marL="285750" indent="-28575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Pixel-level encryption involves encrypting each pixel value separately.</a:t>
            </a:r>
          </a:p>
          <a:p>
            <a:pPr marL="285750" indent="-28575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Block-level encryption involves encrypting a collection of pixels all at once.</a:t>
            </a:r>
          </a:p>
          <a:p>
            <a:pPr marL="285750" indent="-28575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The goal of image encryption is to obtain a high-quality concealed image to protect information.</a:t>
            </a:r>
          </a:p>
        </p:txBody>
      </p:sp>
      <p:sp>
        <p:nvSpPr>
          <p:cNvPr id="2" name="TextBox 1">
            <a:extLst>
              <a:ext uri="{FF2B5EF4-FFF2-40B4-BE49-F238E27FC236}">
                <a16:creationId xmlns:a16="http://schemas.microsoft.com/office/drawing/2014/main" id="{989D2C0D-57F8-5400-4AF4-4F6B52010170}"/>
              </a:ext>
            </a:extLst>
          </p:cNvPr>
          <p:cNvSpPr txBox="1"/>
          <p:nvPr/>
        </p:nvSpPr>
        <p:spPr>
          <a:xfrm>
            <a:off x="4525010" y="1121033"/>
            <a:ext cx="6532880" cy="373692"/>
          </a:xfrm>
          <a:prstGeom prst="rect">
            <a:avLst/>
          </a:prstGeom>
          <a:noFill/>
        </p:spPr>
        <p:txBody>
          <a:bodyPr wrap="square" rtlCol="0">
            <a:spAutoFit/>
          </a:bodyPr>
          <a:lstStyle/>
          <a:p>
            <a:pPr marL="285750" lvl="0" indent="-285750">
              <a:lnSpc>
                <a:spcPct val="107000"/>
              </a:lnSpc>
              <a:spcAft>
                <a:spcPts val="800"/>
              </a:spcAft>
              <a:buFont typeface="Wingdings" panose="05000000000000000000" pitchFamily="2" charset="2"/>
              <a:buChar char="Ø"/>
            </a:pPr>
            <a:r>
              <a:rPr lang="en-CA" sz="1800" dirty="0">
                <a:solidFill>
                  <a:srgbClr val="343541"/>
                </a:solidFill>
                <a:effectLst/>
                <a:latin typeface="Times New Roman" panose="02020603050405020304" pitchFamily="18" charset="0"/>
                <a:ea typeface="Calibri" panose="020F0502020204030204" pitchFamily="34" charset="0"/>
                <a:cs typeface="Times New Roman" panose="02020603050405020304" pitchFamily="18" charset="0"/>
              </a:rPr>
              <a:t>Can we encode and encrypt images?</a:t>
            </a:r>
            <a:endParaRPr lang="en-CA"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85058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E433CB3-EAB2-4842-A1DD-7BC051B55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3" descr="Colored pencils inside a pencil holder which is on top of a wood table">
            <a:extLst>
              <a:ext uri="{FF2B5EF4-FFF2-40B4-BE49-F238E27FC236}">
                <a16:creationId xmlns:a16="http://schemas.microsoft.com/office/drawing/2014/main" id="{10DD1E1C-A7B0-6F54-2F23-FEB0E4622AF5}"/>
              </a:ext>
            </a:extLst>
          </p:cNvPr>
          <p:cNvPicPr>
            <a:picLocks noChangeAspect="1"/>
          </p:cNvPicPr>
          <p:nvPr/>
        </p:nvPicPr>
        <p:blipFill rotWithShape="1">
          <a:blip r:embed="rId3"/>
          <a:srcRect t="15730"/>
          <a:stretch/>
        </p:blipFill>
        <p:spPr>
          <a:xfrm>
            <a:off x="0" y="-2"/>
            <a:ext cx="12192000" cy="6858000"/>
          </a:xfrm>
          <a:prstGeom prst="rect">
            <a:avLst/>
          </a:prstGeom>
        </p:spPr>
      </p:pic>
      <p:sp>
        <p:nvSpPr>
          <p:cNvPr id="23" name="Rectangle 22">
            <a:extLst>
              <a:ext uri="{FF2B5EF4-FFF2-40B4-BE49-F238E27FC236}">
                <a16:creationId xmlns:a16="http://schemas.microsoft.com/office/drawing/2014/main" id="{D37E9081-32E2-43C3-80C8-7F3854D9D0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2000" cy="3429000"/>
          </a:xfrm>
          <a:prstGeom prst="rect">
            <a:avLst/>
          </a:prstGeom>
          <a:gradFill>
            <a:gsLst>
              <a:gs pos="47000">
                <a:srgbClr val="000000">
                  <a:alpha val="23000"/>
                </a:srgbClr>
              </a:gs>
              <a:gs pos="0">
                <a:srgbClr val="000000">
                  <a:alpha val="0"/>
                </a:srgbClr>
              </a:gs>
              <a:gs pos="100000">
                <a:srgbClr val="000000">
                  <a:alpha val="3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EDC71C-33B1-17EB-EE48-2B9D682865CB}"/>
              </a:ext>
            </a:extLst>
          </p:cNvPr>
          <p:cNvSpPr>
            <a:spLocks noGrp="1"/>
          </p:cNvSpPr>
          <p:nvPr>
            <p:ph type="ctrTitle"/>
          </p:nvPr>
        </p:nvSpPr>
        <p:spPr>
          <a:xfrm>
            <a:off x="1352550" y="68356"/>
            <a:ext cx="9486900" cy="927067"/>
          </a:xfrm>
        </p:spPr>
        <p:txBody>
          <a:bodyPr>
            <a:normAutofit/>
          </a:bodyPr>
          <a:lstStyle/>
          <a:p>
            <a:r>
              <a:rPr lang="en-CA" b="1" dirty="0">
                <a:solidFill>
                  <a:schemeClr val="bg1">
                    <a:lumMod val="95000"/>
                  </a:schemeClr>
                </a:solidFill>
                <a:latin typeface="Times New Roman" panose="02020603050405020304" pitchFamily="18" charset="0"/>
                <a:cs typeface="Times New Roman" panose="02020603050405020304" pitchFamily="18" charset="0"/>
              </a:rPr>
              <a:t>PROJECT SUMMARY</a:t>
            </a:r>
            <a:endParaRPr lang="en-CA" b="1" dirty="0">
              <a:solidFill>
                <a:schemeClr val="bg1">
                  <a:lumMod val="95000"/>
                </a:schemeClr>
              </a:solidFill>
            </a:endParaRPr>
          </a:p>
        </p:txBody>
      </p:sp>
      <p:sp>
        <p:nvSpPr>
          <p:cNvPr id="5" name="Oval 4">
            <a:extLst>
              <a:ext uri="{FF2B5EF4-FFF2-40B4-BE49-F238E27FC236}">
                <a16:creationId xmlns:a16="http://schemas.microsoft.com/office/drawing/2014/main" id="{4A5BC1DE-6F72-C68A-DA48-291DC471AA06}"/>
              </a:ext>
            </a:extLst>
          </p:cNvPr>
          <p:cNvSpPr/>
          <p:nvPr/>
        </p:nvSpPr>
        <p:spPr>
          <a:xfrm>
            <a:off x="1281449" y="3755652"/>
            <a:ext cx="2844760" cy="1924649"/>
          </a:xfrm>
          <a:prstGeom prst="ellipse">
            <a:avLst/>
          </a:prstGeom>
          <a:solidFill>
            <a:schemeClr val="tx2">
              <a:lumMod val="10000"/>
              <a:lumOff val="90000"/>
              <a:alpha val="6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rPr>
              <a:t>   </a:t>
            </a:r>
            <a:r>
              <a:rPr lang="en-CA" dirty="0">
                <a:solidFill>
                  <a:schemeClr val="tx1"/>
                </a:solidFill>
              </a:rPr>
              <a:t>Registered Users</a:t>
            </a:r>
          </a:p>
          <a:p>
            <a:pPr algn="ctr"/>
            <a:endParaRPr lang="en-CA" dirty="0">
              <a:solidFill>
                <a:schemeClr val="tx1"/>
              </a:solidFill>
            </a:endParaRPr>
          </a:p>
          <a:p>
            <a:pPr algn="ctr"/>
            <a:r>
              <a:rPr lang="en-US" sz="1200" dirty="0">
                <a:solidFill>
                  <a:schemeClr val="tx1"/>
                </a:solidFill>
              </a:rPr>
              <a:t>Registered Users can view all approved data and edit or delete their own data.</a:t>
            </a:r>
            <a:endParaRPr lang="en-CA" sz="1200" dirty="0">
              <a:solidFill>
                <a:schemeClr val="tx1"/>
              </a:solidFill>
            </a:endParaRPr>
          </a:p>
          <a:p>
            <a:pPr algn="ctr"/>
            <a:endParaRPr lang="en-CA" dirty="0"/>
          </a:p>
        </p:txBody>
      </p:sp>
      <p:sp>
        <p:nvSpPr>
          <p:cNvPr id="10" name="Oval 9">
            <a:extLst>
              <a:ext uri="{FF2B5EF4-FFF2-40B4-BE49-F238E27FC236}">
                <a16:creationId xmlns:a16="http://schemas.microsoft.com/office/drawing/2014/main" id="{D5E6B4F3-99C2-B8AC-70AD-7D6436B71880}"/>
              </a:ext>
            </a:extLst>
          </p:cNvPr>
          <p:cNvSpPr/>
          <p:nvPr/>
        </p:nvSpPr>
        <p:spPr>
          <a:xfrm>
            <a:off x="4425815" y="3741771"/>
            <a:ext cx="2844760" cy="1924649"/>
          </a:xfrm>
          <a:prstGeom prst="ellipse">
            <a:avLst/>
          </a:prstGeom>
          <a:solidFill>
            <a:schemeClr val="tx2">
              <a:lumMod val="10000"/>
              <a:lumOff val="90000"/>
              <a:alpha val="6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rPr>
              <a:t>   </a:t>
            </a:r>
          </a:p>
          <a:p>
            <a:pPr algn="ctr"/>
            <a:endParaRPr lang="en-CA" sz="1200" dirty="0">
              <a:solidFill>
                <a:schemeClr val="tx1"/>
              </a:solidFill>
            </a:endParaRPr>
          </a:p>
          <a:p>
            <a:pPr algn="ctr"/>
            <a:r>
              <a:rPr lang="en-CA" dirty="0">
                <a:solidFill>
                  <a:schemeClr val="tx1"/>
                </a:solidFill>
              </a:rPr>
              <a:t>Managers</a:t>
            </a:r>
          </a:p>
          <a:p>
            <a:pPr algn="ctr"/>
            <a:endParaRPr lang="en-CA" dirty="0">
              <a:solidFill>
                <a:schemeClr val="tx1"/>
              </a:solidFill>
            </a:endParaRPr>
          </a:p>
          <a:p>
            <a:pPr algn="ctr"/>
            <a:r>
              <a:rPr lang="en-US" sz="1200" dirty="0">
                <a:solidFill>
                  <a:schemeClr val="tx1"/>
                </a:solidFill>
              </a:rPr>
              <a:t>Managers approve/reject contacts and only approved ones are visible to users. They manage a list of pending contacts for approval</a:t>
            </a:r>
            <a:r>
              <a:rPr lang="en-US" sz="1200" dirty="0"/>
              <a:t>.</a:t>
            </a:r>
            <a:endParaRPr lang="en-CA" sz="1200" dirty="0"/>
          </a:p>
          <a:p>
            <a:pPr algn="ctr"/>
            <a:endParaRPr lang="en-CA" dirty="0"/>
          </a:p>
        </p:txBody>
      </p:sp>
      <p:sp>
        <p:nvSpPr>
          <p:cNvPr id="11" name="Oval 10">
            <a:extLst>
              <a:ext uri="{FF2B5EF4-FFF2-40B4-BE49-F238E27FC236}">
                <a16:creationId xmlns:a16="http://schemas.microsoft.com/office/drawing/2014/main" id="{9DEFB87F-541E-AB8C-9F59-E85EAE75860F}"/>
              </a:ext>
            </a:extLst>
          </p:cNvPr>
          <p:cNvSpPr/>
          <p:nvPr/>
        </p:nvSpPr>
        <p:spPr>
          <a:xfrm>
            <a:off x="7648059" y="3755652"/>
            <a:ext cx="2844760" cy="1924649"/>
          </a:xfrm>
          <a:prstGeom prst="ellipse">
            <a:avLst/>
          </a:prstGeom>
          <a:solidFill>
            <a:schemeClr val="tx2">
              <a:lumMod val="10000"/>
              <a:lumOff val="90000"/>
              <a:alpha val="7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rPr>
              <a:t>   </a:t>
            </a:r>
          </a:p>
          <a:p>
            <a:pPr algn="ctr"/>
            <a:endParaRPr lang="en-CA" sz="1200" dirty="0">
              <a:solidFill>
                <a:schemeClr val="tx1"/>
              </a:solidFill>
            </a:endParaRPr>
          </a:p>
          <a:p>
            <a:pPr algn="ctr"/>
            <a:r>
              <a:rPr lang="en-CA" dirty="0">
                <a:solidFill>
                  <a:schemeClr val="tx1"/>
                </a:solidFill>
              </a:rPr>
              <a:t>Administrators</a:t>
            </a:r>
          </a:p>
          <a:p>
            <a:pPr algn="ctr"/>
            <a:endParaRPr lang="en-CA" sz="1200" dirty="0">
              <a:solidFill>
                <a:schemeClr val="tx1"/>
              </a:solidFill>
            </a:endParaRPr>
          </a:p>
          <a:p>
            <a:pPr algn="ctr"/>
            <a:r>
              <a:rPr lang="en-US" sz="1200" dirty="0">
                <a:solidFill>
                  <a:schemeClr val="tx1"/>
                </a:solidFill>
              </a:rPr>
              <a:t>Administrators have complete control over contact data, allowing them to manage the entire data set.</a:t>
            </a:r>
            <a:endParaRPr lang="en-CA" sz="1200" dirty="0">
              <a:solidFill>
                <a:schemeClr val="tx1"/>
              </a:solidFill>
            </a:endParaRPr>
          </a:p>
          <a:p>
            <a:pPr algn="ctr"/>
            <a:endParaRPr lang="en-CA" dirty="0">
              <a:solidFill>
                <a:schemeClr val="tx1"/>
              </a:solidFill>
            </a:endParaRPr>
          </a:p>
        </p:txBody>
      </p:sp>
      <p:sp>
        <p:nvSpPr>
          <p:cNvPr id="12" name="Rectangle: Rounded Corners 11">
            <a:extLst>
              <a:ext uri="{FF2B5EF4-FFF2-40B4-BE49-F238E27FC236}">
                <a16:creationId xmlns:a16="http://schemas.microsoft.com/office/drawing/2014/main" id="{52AE1626-60A9-9E05-B895-70B7A9391A0B}"/>
              </a:ext>
            </a:extLst>
          </p:cNvPr>
          <p:cNvSpPr/>
          <p:nvPr/>
        </p:nvSpPr>
        <p:spPr>
          <a:xfrm>
            <a:off x="1514595" y="1322075"/>
            <a:ext cx="8978224" cy="2258931"/>
          </a:xfrm>
          <a:prstGeom prst="roundRect">
            <a:avLst/>
          </a:prstGeom>
          <a:solidFill>
            <a:schemeClr val="tx2">
              <a:lumMod val="10000"/>
              <a:lumOff val="90000"/>
              <a:alpha val="6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l">
              <a:lnSpc>
                <a:spcPct val="90000"/>
              </a:lnSpc>
              <a:buFont typeface="Arial" panose="020B0604020202020204" pitchFamily="34" charset="0"/>
              <a:buChar char="•"/>
            </a:pPr>
            <a:endParaRPr lang="en-US" sz="1600" dirty="0">
              <a:solidFill>
                <a:schemeClr val="tx1"/>
              </a:solidFill>
              <a:latin typeface="Times New Roman" panose="02020603050405020304" pitchFamily="18" charset="0"/>
              <a:cs typeface="Times New Roman" panose="02020603050405020304" pitchFamily="18" charset="0"/>
            </a:endParaRPr>
          </a:p>
          <a:p>
            <a:pPr marL="171450" indent="-171450" algn="l">
              <a:lnSpc>
                <a:spcPct val="90000"/>
              </a:lnSpc>
              <a:buFont typeface="Arial" panose="020B0604020202020204" pitchFamily="34" charset="0"/>
              <a:buChar char="•"/>
            </a:pPr>
            <a:r>
              <a:rPr lang="en-US" sz="1600" i="0" dirty="0">
                <a:solidFill>
                  <a:schemeClr val="tx1"/>
                </a:solidFill>
                <a:latin typeface="Times New Roman" panose="02020603050405020304" pitchFamily="18" charset="0"/>
                <a:cs typeface="Times New Roman" panose="02020603050405020304" pitchFamily="18" charset="0"/>
              </a:rPr>
              <a:t>The Contact Manager project is an ASP.NET Core web application that uses user authentication and authorization to secure user data.</a:t>
            </a:r>
          </a:p>
          <a:p>
            <a:pPr marL="171450" indent="-171450" algn="l">
              <a:lnSpc>
                <a:spcPct val="90000"/>
              </a:lnSpc>
              <a:buFont typeface="Arial" panose="020B0604020202020204" pitchFamily="34" charset="0"/>
              <a:buChar char="•"/>
            </a:pPr>
            <a:r>
              <a:rPr lang="en-US" sz="1600" i="0" dirty="0">
                <a:solidFill>
                  <a:schemeClr val="tx1"/>
                </a:solidFill>
                <a:latin typeface="Times New Roman" panose="02020603050405020304" pitchFamily="18" charset="0"/>
                <a:cs typeface="Times New Roman" panose="02020603050405020304" pitchFamily="18" charset="0"/>
              </a:rPr>
              <a:t>The app allows registered users to create, view, edit, and delete their own contact information, which is protected by authorization.</a:t>
            </a:r>
          </a:p>
          <a:p>
            <a:pPr marL="171450" indent="-171450" algn="l">
              <a:lnSpc>
                <a:spcPct val="90000"/>
              </a:lnSpc>
              <a:buFont typeface="Arial" panose="020B0604020202020204" pitchFamily="34" charset="0"/>
              <a:buChar char="•"/>
            </a:pPr>
            <a:r>
              <a:rPr lang="en-US" sz="1600" i="0" dirty="0">
                <a:solidFill>
                  <a:schemeClr val="tx1"/>
                </a:solidFill>
                <a:latin typeface="Times New Roman" panose="02020603050405020304" pitchFamily="18" charset="0"/>
                <a:cs typeface="Times New Roman" panose="02020603050405020304" pitchFamily="18" charset="0"/>
              </a:rPr>
              <a:t>The app provides secure access to contact data, ensuring that only authorized users can view and modify the data.</a:t>
            </a:r>
          </a:p>
          <a:p>
            <a:pPr marL="171450" indent="-171450" algn="l">
              <a:lnSpc>
                <a:spcPct val="90000"/>
              </a:lnSpc>
              <a:buFont typeface="Arial" panose="020B0604020202020204" pitchFamily="34" charset="0"/>
              <a:buChar char="•"/>
            </a:pPr>
            <a:r>
              <a:rPr lang="en-US" sz="1600" i="0" dirty="0">
                <a:solidFill>
                  <a:schemeClr val="tx1"/>
                </a:solidFill>
                <a:latin typeface="Times New Roman" panose="02020603050405020304" pitchFamily="18" charset="0"/>
                <a:cs typeface="Times New Roman" panose="02020603050405020304" pitchFamily="18" charset="0"/>
              </a:rPr>
              <a:t>The app has three security groups: Registered Users, Managers, and Administrators, each with specific permissions and roles.</a:t>
            </a:r>
          </a:p>
          <a:p>
            <a:pPr algn="ctr"/>
            <a:endParaRPr lang="en-CA" dirty="0"/>
          </a:p>
        </p:txBody>
      </p:sp>
    </p:spTree>
    <p:extLst>
      <p:ext uri="{BB962C8B-B14F-4D97-AF65-F5344CB8AC3E}">
        <p14:creationId xmlns:p14="http://schemas.microsoft.com/office/powerpoint/2010/main" val="2928597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0EE8294-4110-44EB-8577-6CA8DF797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sp>
        <p:nvSpPr>
          <p:cNvPr id="30" name="Rectangle 29">
            <a:extLst>
              <a:ext uri="{FF2B5EF4-FFF2-40B4-BE49-F238E27FC236}">
                <a16:creationId xmlns:a16="http://schemas.microsoft.com/office/drawing/2014/main" id="{7C45E44A-48F0-452E-94AB-C02C0355C6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700" y="685800"/>
            <a:ext cx="74295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pic>
        <p:nvPicPr>
          <p:cNvPr id="15" name="Picture 3" descr="Colored pencils inside a pencil holder which is on top of a wood table">
            <a:extLst>
              <a:ext uri="{FF2B5EF4-FFF2-40B4-BE49-F238E27FC236}">
                <a16:creationId xmlns:a16="http://schemas.microsoft.com/office/drawing/2014/main" id="{10DD1E1C-A7B0-6F54-2F23-FEB0E4622AF5}"/>
              </a:ext>
            </a:extLst>
          </p:cNvPr>
          <p:cNvPicPr>
            <a:picLocks noChangeAspect="1"/>
          </p:cNvPicPr>
          <p:nvPr/>
        </p:nvPicPr>
        <p:blipFill rotWithShape="1">
          <a:blip r:embed="rId3"/>
          <a:srcRect l="55687" r="11309" b="-1"/>
          <a:stretch/>
        </p:blipFill>
        <p:spPr>
          <a:xfrm>
            <a:off x="1" y="10"/>
            <a:ext cx="3390899" cy="6857990"/>
          </a:xfrm>
          <a:prstGeom prst="rect">
            <a:avLst/>
          </a:prstGeom>
        </p:spPr>
      </p:pic>
      <p:sp>
        <p:nvSpPr>
          <p:cNvPr id="3" name="Subtitle 2">
            <a:extLst>
              <a:ext uri="{FF2B5EF4-FFF2-40B4-BE49-F238E27FC236}">
                <a16:creationId xmlns:a16="http://schemas.microsoft.com/office/drawing/2014/main" id="{B113273C-C955-3041-A50D-4A5FAE40353E}"/>
              </a:ext>
            </a:extLst>
          </p:cNvPr>
          <p:cNvSpPr>
            <a:spLocks noGrp="1"/>
          </p:cNvSpPr>
          <p:nvPr>
            <p:ph type="subTitle" idx="1"/>
          </p:nvPr>
        </p:nvSpPr>
        <p:spPr>
          <a:xfrm>
            <a:off x="4737412" y="2499574"/>
            <a:ext cx="6981190" cy="3810000"/>
          </a:xfrm>
        </p:spPr>
        <p:txBody>
          <a:bodyPr vert="horz" lIns="91440" tIns="45720" rIns="91440" bIns="45720" rtlCol="0">
            <a:normAutofit/>
          </a:bodyPr>
          <a:lstStyle/>
          <a:p>
            <a:pPr algn="l">
              <a:lnSpc>
                <a:spcPct val="90000"/>
              </a:lnSpc>
            </a:pPr>
            <a:r>
              <a:rPr lang="en-US" sz="1500" i="0" dirty="0">
                <a:latin typeface="Times New Roman" panose="02020603050405020304" pitchFamily="18" charset="0"/>
                <a:cs typeface="Times New Roman" panose="02020603050405020304" pitchFamily="18" charset="0"/>
              </a:rPr>
              <a:t>1. Authentication</a:t>
            </a:r>
          </a:p>
          <a:p>
            <a:pPr marL="285750" indent="-28575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Verifies client identity</a:t>
            </a:r>
          </a:p>
          <a:p>
            <a:pPr marL="285750" indent="-28575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API keys, OAuth, or JSON Web Tokens (JWTs) can be used</a:t>
            </a:r>
          </a:p>
          <a:p>
            <a:pPr algn="l">
              <a:lnSpc>
                <a:spcPct val="90000"/>
              </a:lnSpc>
            </a:pPr>
            <a:r>
              <a:rPr lang="en-US" sz="1500" i="0" dirty="0">
                <a:latin typeface="Times New Roman" panose="02020603050405020304" pitchFamily="18" charset="0"/>
                <a:cs typeface="Times New Roman" panose="02020603050405020304" pitchFamily="18" charset="0"/>
              </a:rPr>
              <a:t>2. Authorization</a:t>
            </a:r>
          </a:p>
          <a:p>
            <a:pPr marL="285750" indent="-28575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Determines what operations clients can carry out</a:t>
            </a:r>
          </a:p>
          <a:p>
            <a:pPr marL="285750" indent="-28575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Based on role, permissions, or other variables</a:t>
            </a:r>
          </a:p>
          <a:p>
            <a:pPr algn="l">
              <a:lnSpc>
                <a:spcPct val="90000"/>
              </a:lnSpc>
            </a:pPr>
            <a:r>
              <a:rPr lang="en-US" sz="1500" i="0" dirty="0">
                <a:latin typeface="Times New Roman" panose="02020603050405020304" pitchFamily="18" charset="0"/>
                <a:cs typeface="Times New Roman" panose="02020603050405020304" pitchFamily="18" charset="0"/>
              </a:rPr>
              <a:t>3. API Gateway</a:t>
            </a:r>
          </a:p>
          <a:p>
            <a:pPr marL="285750" indent="-28575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Provides a single access point for clients</a:t>
            </a:r>
          </a:p>
          <a:p>
            <a:pPr marL="285750" indent="-28575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Enforces authentication and authorization rules</a:t>
            </a:r>
          </a:p>
          <a:p>
            <a:pPr marL="285750" indent="-28575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Sends requests to backend services</a:t>
            </a:r>
          </a:p>
        </p:txBody>
      </p:sp>
      <p:sp>
        <p:nvSpPr>
          <p:cNvPr id="2" name="TextBox 1">
            <a:extLst>
              <a:ext uri="{FF2B5EF4-FFF2-40B4-BE49-F238E27FC236}">
                <a16:creationId xmlns:a16="http://schemas.microsoft.com/office/drawing/2014/main" id="{989D2C0D-57F8-5400-4AF4-4F6B52010170}"/>
              </a:ext>
            </a:extLst>
          </p:cNvPr>
          <p:cNvSpPr txBox="1"/>
          <p:nvPr/>
        </p:nvSpPr>
        <p:spPr>
          <a:xfrm>
            <a:off x="4525010" y="1121033"/>
            <a:ext cx="6532880" cy="966418"/>
          </a:xfrm>
          <a:prstGeom prst="rect">
            <a:avLst/>
          </a:prstGeom>
          <a:noFill/>
        </p:spPr>
        <p:txBody>
          <a:bodyPr wrap="square" rtlCol="0">
            <a:spAutoFit/>
          </a:bodyPr>
          <a:lstStyle/>
          <a:p>
            <a:pPr marL="285750" lvl="0" indent="-285750">
              <a:lnSpc>
                <a:spcPct val="107000"/>
              </a:lnSpc>
              <a:spcAft>
                <a:spcPts val="800"/>
              </a:spcAft>
              <a:buFont typeface="Wingdings" panose="05000000000000000000" pitchFamily="2" charset="2"/>
              <a:buChar char="Ø"/>
            </a:pPr>
            <a:r>
              <a:rPr lang="en-CA" sz="1800" dirty="0">
                <a:solidFill>
                  <a:srgbClr val="343541"/>
                </a:solidFill>
                <a:effectLst/>
                <a:latin typeface="Times New Roman" panose="02020603050405020304" pitchFamily="18" charset="0"/>
                <a:ea typeface="Calibri" panose="020F0502020204030204" pitchFamily="34" charset="0"/>
                <a:cs typeface="Times New Roman" panose="02020603050405020304" pitchFamily="18" charset="0"/>
              </a:rPr>
              <a:t>Our database cannot be moved from the site and we need to be able to access it externally using a secure API. Can you explain the architecture of a secure API?</a:t>
            </a:r>
            <a:endParaRPr lang="en-CA"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48652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0EE8294-4110-44EB-8577-6CA8DF797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sp>
        <p:nvSpPr>
          <p:cNvPr id="30" name="Rectangle 29">
            <a:extLst>
              <a:ext uri="{FF2B5EF4-FFF2-40B4-BE49-F238E27FC236}">
                <a16:creationId xmlns:a16="http://schemas.microsoft.com/office/drawing/2014/main" id="{7C45E44A-48F0-452E-94AB-C02C0355C6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700" y="685800"/>
            <a:ext cx="74295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pic>
        <p:nvPicPr>
          <p:cNvPr id="15" name="Picture 3" descr="Colored pencils inside a pencil holder which is on top of a wood table">
            <a:extLst>
              <a:ext uri="{FF2B5EF4-FFF2-40B4-BE49-F238E27FC236}">
                <a16:creationId xmlns:a16="http://schemas.microsoft.com/office/drawing/2014/main" id="{10DD1E1C-A7B0-6F54-2F23-FEB0E4622AF5}"/>
              </a:ext>
            </a:extLst>
          </p:cNvPr>
          <p:cNvPicPr>
            <a:picLocks noChangeAspect="1"/>
          </p:cNvPicPr>
          <p:nvPr/>
        </p:nvPicPr>
        <p:blipFill rotWithShape="1">
          <a:blip r:embed="rId3"/>
          <a:srcRect l="55687" r="11309" b="-1"/>
          <a:stretch/>
        </p:blipFill>
        <p:spPr>
          <a:xfrm>
            <a:off x="0" y="0"/>
            <a:ext cx="3390899" cy="6857990"/>
          </a:xfrm>
          <a:prstGeom prst="rect">
            <a:avLst/>
          </a:prstGeom>
        </p:spPr>
      </p:pic>
      <p:sp>
        <p:nvSpPr>
          <p:cNvPr id="3" name="Subtitle 2">
            <a:extLst>
              <a:ext uri="{FF2B5EF4-FFF2-40B4-BE49-F238E27FC236}">
                <a16:creationId xmlns:a16="http://schemas.microsoft.com/office/drawing/2014/main" id="{B113273C-C955-3041-A50D-4A5FAE40353E}"/>
              </a:ext>
            </a:extLst>
          </p:cNvPr>
          <p:cNvSpPr>
            <a:spLocks noGrp="1"/>
          </p:cNvSpPr>
          <p:nvPr>
            <p:ph type="subTitle" idx="1"/>
          </p:nvPr>
        </p:nvSpPr>
        <p:spPr>
          <a:xfrm>
            <a:off x="4688321" y="1127967"/>
            <a:ext cx="6696063" cy="4886960"/>
          </a:xfrm>
        </p:spPr>
        <p:txBody>
          <a:bodyPr vert="horz" lIns="91440" tIns="45720" rIns="91440" bIns="45720" rtlCol="0">
            <a:normAutofit/>
          </a:bodyPr>
          <a:lstStyle/>
          <a:p>
            <a:pPr marL="0" marR="0" lvl="0" indent="0" algn="l" defTabSz="914400" rtl="0" eaLnBrk="1" fontAlgn="auto" latinLnBrk="0" hangingPunct="1">
              <a:lnSpc>
                <a:spcPct val="90000"/>
              </a:lnSpc>
              <a:spcBef>
                <a:spcPts val="1000"/>
              </a:spcBef>
              <a:spcAft>
                <a:spcPts val="0"/>
              </a:spcAft>
              <a:buClrTx/>
              <a:buSzPct val="70000"/>
              <a:buFont typeface="Arial" panose="020B0604020202020204" pitchFamily="34" charset="0"/>
              <a:buNone/>
              <a:tabLst/>
              <a:defRPr/>
            </a:pPr>
            <a:r>
              <a:rPr kumimoji="0" lang="en-US" sz="1400" b="0" i="0" u="none" strike="noStrike" kern="1200" cap="none" spc="0" normalizeH="0" baseline="0" noProof="0" dirty="0">
                <a:ln>
                  <a:noFill/>
                </a:ln>
                <a:solidFill>
                  <a:srgbClr val="1B2F2E"/>
                </a:solidFill>
                <a:effectLst/>
                <a:uLnTx/>
                <a:uFillTx/>
                <a:latin typeface="Times New Roman" panose="02020603050405020304" pitchFamily="18" charset="0"/>
                <a:ea typeface="+mn-ea"/>
                <a:cs typeface="Times New Roman" panose="02020603050405020304" pitchFamily="18" charset="0"/>
              </a:rPr>
              <a:t>4. </a:t>
            </a:r>
            <a:r>
              <a:rPr kumimoji="0" lang="en-US" sz="1600" b="0" i="0" u="none" strike="noStrike" kern="1200" cap="none" spc="0" normalizeH="0" baseline="0" noProof="0" dirty="0">
                <a:ln>
                  <a:noFill/>
                </a:ln>
                <a:solidFill>
                  <a:srgbClr val="1B2F2E"/>
                </a:solidFill>
                <a:effectLst/>
                <a:uLnTx/>
                <a:uFillTx/>
                <a:latin typeface="Times New Roman" panose="02020603050405020304" pitchFamily="18" charset="0"/>
                <a:ea typeface="+mn-ea"/>
                <a:cs typeface="Times New Roman" panose="02020603050405020304" pitchFamily="18" charset="0"/>
              </a:rPr>
              <a:t>Transport Layer Security (TLS)</a:t>
            </a:r>
          </a:p>
          <a:p>
            <a:pPr marL="285750" marR="0" lvl="0" indent="-285750" algn="l" defTabSz="914400" rtl="0" eaLnBrk="1" fontAlgn="auto" latinLnBrk="0" hangingPunct="1">
              <a:lnSpc>
                <a:spcPct val="90000"/>
              </a:lnSpc>
              <a:spcBef>
                <a:spcPts val="1000"/>
              </a:spcBef>
              <a:spcAft>
                <a:spcPts val="0"/>
              </a:spcAft>
              <a:buClrTx/>
              <a:buSzPct val="70000"/>
              <a:buFont typeface="Arial" panose="020B0604020202020204" pitchFamily="34" charset="0"/>
              <a:buChar char="•"/>
              <a:tabLst/>
              <a:defRPr/>
            </a:pPr>
            <a:r>
              <a:rPr kumimoji="0" lang="en-US" sz="1600" b="0" i="0" u="none" strike="noStrike" kern="1200" cap="none" spc="0" normalizeH="0" baseline="0" noProof="0" dirty="0">
                <a:ln>
                  <a:noFill/>
                </a:ln>
                <a:solidFill>
                  <a:srgbClr val="1B2F2E"/>
                </a:solidFill>
                <a:effectLst/>
                <a:uLnTx/>
                <a:uFillTx/>
                <a:latin typeface="Times New Roman" panose="02020603050405020304" pitchFamily="18" charset="0"/>
                <a:ea typeface="+mn-ea"/>
                <a:cs typeface="Times New Roman" panose="02020603050405020304" pitchFamily="18" charset="0"/>
              </a:rPr>
              <a:t>Encrypts data in transit</a:t>
            </a:r>
          </a:p>
          <a:p>
            <a:pPr marL="285750" marR="0" lvl="0" indent="-285750" algn="l" defTabSz="914400" rtl="0" eaLnBrk="1" fontAlgn="auto" latinLnBrk="0" hangingPunct="1">
              <a:lnSpc>
                <a:spcPct val="90000"/>
              </a:lnSpc>
              <a:spcBef>
                <a:spcPts val="1000"/>
              </a:spcBef>
              <a:spcAft>
                <a:spcPts val="0"/>
              </a:spcAft>
              <a:buClrTx/>
              <a:buSzPct val="70000"/>
              <a:buFont typeface="Arial" panose="020B0604020202020204" pitchFamily="34" charset="0"/>
              <a:buChar char="•"/>
              <a:tabLst/>
              <a:defRPr/>
            </a:pPr>
            <a:r>
              <a:rPr kumimoji="0" lang="en-US" sz="1600" b="0" i="0" u="none" strike="noStrike" kern="1200" cap="none" spc="0" normalizeH="0" baseline="0" noProof="0" dirty="0">
                <a:ln>
                  <a:noFill/>
                </a:ln>
                <a:solidFill>
                  <a:srgbClr val="1B2F2E"/>
                </a:solidFill>
                <a:effectLst/>
                <a:uLnTx/>
                <a:uFillTx/>
                <a:latin typeface="Times New Roman" panose="02020603050405020304" pitchFamily="18" charset="0"/>
                <a:ea typeface="+mn-ea"/>
                <a:cs typeface="Times New Roman" panose="02020603050405020304" pitchFamily="18" charset="0"/>
              </a:rPr>
              <a:t>Ensures secure communication over the internet</a:t>
            </a:r>
            <a:endParaRPr lang="en-US" sz="1600" i="0" dirty="0">
              <a:latin typeface="Times New Roman" panose="02020603050405020304" pitchFamily="18" charset="0"/>
              <a:cs typeface="Times New Roman" panose="02020603050405020304" pitchFamily="18" charset="0"/>
            </a:endParaRPr>
          </a:p>
          <a:p>
            <a:pPr algn="l">
              <a:lnSpc>
                <a:spcPct val="90000"/>
              </a:lnSpc>
            </a:pPr>
            <a:r>
              <a:rPr lang="en-US" sz="1600" i="0" dirty="0">
                <a:latin typeface="Times New Roman" panose="02020603050405020304" pitchFamily="18" charset="0"/>
                <a:cs typeface="Times New Roman" panose="02020603050405020304" pitchFamily="18" charset="0"/>
              </a:rPr>
              <a:t>5. Input Validation</a:t>
            </a:r>
          </a:p>
          <a:p>
            <a:pPr marL="285750" indent="-285750" algn="l">
              <a:lnSpc>
                <a:spcPct val="90000"/>
              </a:lnSpc>
              <a:buFont typeface="Arial" panose="020B0604020202020204" pitchFamily="34" charset="0"/>
              <a:buChar char="•"/>
            </a:pPr>
            <a:r>
              <a:rPr lang="en-US" sz="1600" i="0" dirty="0">
                <a:latin typeface="Times New Roman" panose="02020603050405020304" pitchFamily="18" charset="0"/>
                <a:cs typeface="Times New Roman" panose="02020603050405020304" pitchFamily="18" charset="0"/>
              </a:rPr>
              <a:t>Validates and cleans input data</a:t>
            </a:r>
          </a:p>
          <a:p>
            <a:pPr marL="285750" indent="-285750" algn="l">
              <a:lnSpc>
                <a:spcPct val="90000"/>
              </a:lnSpc>
              <a:buFont typeface="Arial" panose="020B0604020202020204" pitchFamily="34" charset="0"/>
              <a:buChar char="•"/>
            </a:pPr>
            <a:r>
              <a:rPr lang="en-US" sz="1600" i="0" dirty="0">
                <a:latin typeface="Times New Roman" panose="02020603050405020304" pitchFamily="18" charset="0"/>
                <a:cs typeface="Times New Roman" panose="02020603050405020304" pitchFamily="18" charset="0"/>
              </a:rPr>
              <a:t>Prevents common security flaws</a:t>
            </a:r>
          </a:p>
          <a:p>
            <a:pPr algn="l">
              <a:lnSpc>
                <a:spcPct val="90000"/>
              </a:lnSpc>
            </a:pPr>
            <a:r>
              <a:rPr lang="en-US" sz="1600" i="0" dirty="0">
                <a:latin typeface="Times New Roman" panose="02020603050405020304" pitchFamily="18" charset="0"/>
                <a:cs typeface="Times New Roman" panose="02020603050405020304" pitchFamily="18" charset="0"/>
              </a:rPr>
              <a:t>6. Output Encoding</a:t>
            </a:r>
          </a:p>
          <a:p>
            <a:pPr marL="285750" indent="-285750" algn="l">
              <a:lnSpc>
                <a:spcPct val="90000"/>
              </a:lnSpc>
              <a:buFont typeface="Arial" panose="020B0604020202020204" pitchFamily="34" charset="0"/>
              <a:buChar char="•"/>
            </a:pPr>
            <a:r>
              <a:rPr lang="en-US" sz="1600" i="0" dirty="0">
                <a:latin typeface="Times New Roman" panose="02020603050405020304" pitchFamily="18" charset="0"/>
                <a:cs typeface="Times New Roman" panose="02020603050405020304" pitchFamily="18" charset="0"/>
              </a:rPr>
              <a:t>Transforms special characters into HTML entities</a:t>
            </a:r>
          </a:p>
          <a:p>
            <a:pPr marL="285750" indent="-285750" algn="l">
              <a:lnSpc>
                <a:spcPct val="90000"/>
              </a:lnSpc>
              <a:buFont typeface="Arial" panose="020B0604020202020204" pitchFamily="34" charset="0"/>
              <a:buChar char="•"/>
            </a:pPr>
            <a:r>
              <a:rPr lang="en-US" sz="1600" i="0" dirty="0">
                <a:latin typeface="Times New Roman" panose="02020603050405020304" pitchFamily="18" charset="0"/>
                <a:cs typeface="Times New Roman" panose="02020603050405020304" pitchFamily="18" charset="0"/>
              </a:rPr>
              <a:t>Prevents cross-site scripting (XSS) attacks</a:t>
            </a:r>
          </a:p>
          <a:p>
            <a:pPr algn="l">
              <a:lnSpc>
                <a:spcPct val="90000"/>
              </a:lnSpc>
            </a:pPr>
            <a:r>
              <a:rPr lang="en-US" sz="1600" i="0" dirty="0">
                <a:latin typeface="Times New Roman" panose="02020603050405020304" pitchFamily="18" charset="0"/>
                <a:cs typeface="Times New Roman" panose="02020603050405020304" pitchFamily="18" charset="0"/>
              </a:rPr>
              <a:t>7. Rate Limiting</a:t>
            </a:r>
          </a:p>
          <a:p>
            <a:pPr marL="285750" indent="-285750" algn="l">
              <a:lnSpc>
                <a:spcPct val="90000"/>
              </a:lnSpc>
              <a:buFont typeface="Arial" panose="020B0604020202020204" pitchFamily="34" charset="0"/>
              <a:buChar char="•"/>
            </a:pPr>
            <a:r>
              <a:rPr lang="en-US" sz="1600" i="0" dirty="0">
                <a:latin typeface="Times New Roman" panose="02020603050405020304" pitchFamily="18" charset="0"/>
                <a:cs typeface="Times New Roman" panose="02020603050405020304" pitchFamily="18" charset="0"/>
              </a:rPr>
              <a:t>Restricts number of queries within a specific time frame</a:t>
            </a:r>
          </a:p>
          <a:p>
            <a:pPr marL="285750" indent="-285750" algn="l">
              <a:lnSpc>
                <a:spcPct val="90000"/>
              </a:lnSpc>
              <a:buFont typeface="Arial" panose="020B0604020202020204" pitchFamily="34" charset="0"/>
              <a:buChar char="•"/>
            </a:pPr>
            <a:r>
              <a:rPr lang="en-US" sz="1600" i="0" dirty="0">
                <a:latin typeface="Times New Roman" panose="02020603050405020304" pitchFamily="18" charset="0"/>
                <a:cs typeface="Times New Roman" panose="02020603050405020304" pitchFamily="18" charset="0"/>
              </a:rPr>
              <a:t>Maintains API responsiveness</a:t>
            </a:r>
          </a:p>
          <a:p>
            <a:pPr marL="285750" indent="-285750" algn="l">
              <a:lnSpc>
                <a:spcPct val="90000"/>
              </a:lnSpc>
              <a:buFont typeface="Arial" panose="020B0604020202020204" pitchFamily="34" charset="0"/>
              <a:buChar char="•"/>
            </a:pPr>
            <a:r>
              <a:rPr lang="en-US" sz="1600" i="0" dirty="0">
                <a:latin typeface="Times New Roman" panose="02020603050405020304" pitchFamily="18" charset="0"/>
                <a:cs typeface="Times New Roman" panose="02020603050405020304" pitchFamily="18" charset="0"/>
              </a:rPr>
              <a:t>Mitigates denial-of-service (DoS) attacks</a:t>
            </a:r>
          </a:p>
        </p:txBody>
      </p:sp>
    </p:spTree>
    <p:extLst>
      <p:ext uri="{BB962C8B-B14F-4D97-AF65-F5344CB8AC3E}">
        <p14:creationId xmlns:p14="http://schemas.microsoft.com/office/powerpoint/2010/main" val="496294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0EE8294-4110-44EB-8577-6CA8DF797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sp>
        <p:nvSpPr>
          <p:cNvPr id="30" name="Rectangle 29">
            <a:extLst>
              <a:ext uri="{FF2B5EF4-FFF2-40B4-BE49-F238E27FC236}">
                <a16:creationId xmlns:a16="http://schemas.microsoft.com/office/drawing/2014/main" id="{7C45E44A-48F0-452E-94AB-C02C0355C6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700" y="685800"/>
            <a:ext cx="74295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pic>
        <p:nvPicPr>
          <p:cNvPr id="15" name="Picture 3" descr="Colored pencils inside a pencil holder which is on top of a wood table">
            <a:extLst>
              <a:ext uri="{FF2B5EF4-FFF2-40B4-BE49-F238E27FC236}">
                <a16:creationId xmlns:a16="http://schemas.microsoft.com/office/drawing/2014/main" id="{10DD1E1C-A7B0-6F54-2F23-FEB0E4622AF5}"/>
              </a:ext>
            </a:extLst>
          </p:cNvPr>
          <p:cNvPicPr>
            <a:picLocks noChangeAspect="1"/>
          </p:cNvPicPr>
          <p:nvPr/>
        </p:nvPicPr>
        <p:blipFill rotWithShape="1">
          <a:blip r:embed="rId3"/>
          <a:srcRect l="55687" r="11309" b="-1"/>
          <a:stretch/>
        </p:blipFill>
        <p:spPr>
          <a:xfrm>
            <a:off x="1" y="10"/>
            <a:ext cx="3390899" cy="6857990"/>
          </a:xfrm>
          <a:prstGeom prst="rect">
            <a:avLst/>
          </a:prstGeom>
        </p:spPr>
      </p:pic>
      <p:sp>
        <p:nvSpPr>
          <p:cNvPr id="3" name="Subtitle 2">
            <a:extLst>
              <a:ext uri="{FF2B5EF4-FFF2-40B4-BE49-F238E27FC236}">
                <a16:creationId xmlns:a16="http://schemas.microsoft.com/office/drawing/2014/main" id="{B113273C-C955-3041-A50D-4A5FAE40353E}"/>
              </a:ext>
            </a:extLst>
          </p:cNvPr>
          <p:cNvSpPr>
            <a:spLocks noGrp="1"/>
          </p:cNvSpPr>
          <p:nvPr>
            <p:ph type="subTitle" idx="1"/>
          </p:nvPr>
        </p:nvSpPr>
        <p:spPr>
          <a:xfrm>
            <a:off x="4344541" y="1261356"/>
            <a:ext cx="7324090" cy="4910844"/>
          </a:xfrm>
        </p:spPr>
        <p:txBody>
          <a:bodyPr vert="horz" lIns="91440" tIns="45720" rIns="91440" bIns="45720" rtlCol="0">
            <a:normAutofit lnSpcReduction="10000"/>
          </a:bodyPr>
          <a:lstStyle/>
          <a:p>
            <a:pPr algn="l">
              <a:lnSpc>
                <a:spcPct val="90000"/>
              </a:lnSpc>
            </a:pPr>
            <a:r>
              <a:rPr lang="en-US" sz="1500" i="0" dirty="0">
                <a:latin typeface="Times New Roman" panose="02020603050405020304" pitchFamily="18" charset="0"/>
                <a:cs typeface="Times New Roman" panose="02020603050405020304" pitchFamily="18" charset="0"/>
              </a:rPr>
              <a:t>1. Spring Boot</a:t>
            </a:r>
          </a:p>
          <a:p>
            <a:pPr marL="285750" indent="-28575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Popular Java-based framework for creating APIs</a:t>
            </a:r>
          </a:p>
          <a:p>
            <a:pPr marL="285750" indent="-28575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Offers CORS compatibility to prevent attacks like cross-site request forgery</a:t>
            </a:r>
          </a:p>
          <a:p>
            <a:pPr marL="285750" indent="-28575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Strong security features including authentication and authorization</a:t>
            </a:r>
          </a:p>
          <a:p>
            <a:pPr marL="285750" indent="-28575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Large community support and documentation</a:t>
            </a:r>
          </a:p>
          <a:p>
            <a:pPr algn="l">
              <a:lnSpc>
                <a:spcPct val="90000"/>
              </a:lnSpc>
            </a:pPr>
            <a:r>
              <a:rPr lang="en-US" sz="1500" i="0" dirty="0">
                <a:latin typeface="Times New Roman" panose="02020603050405020304" pitchFamily="18" charset="0"/>
                <a:cs typeface="Times New Roman" panose="02020603050405020304" pitchFamily="18" charset="0"/>
              </a:rPr>
              <a:t>2. Django Rest Framework</a:t>
            </a:r>
          </a:p>
          <a:p>
            <a:pPr marL="285750" indent="-28575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Robust framework for creating APIs using the Django web framework</a:t>
            </a:r>
          </a:p>
          <a:p>
            <a:pPr marL="285750" indent="-28575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Comes with security features such as authentication and CSRF protection out of the box</a:t>
            </a:r>
          </a:p>
          <a:p>
            <a:pPr marL="285750" indent="-28575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Strong and thriving community support</a:t>
            </a:r>
          </a:p>
          <a:p>
            <a:pPr marL="285750" indent="-28575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Enables easy serialization of Django models</a:t>
            </a:r>
          </a:p>
          <a:p>
            <a:pPr algn="l">
              <a:lnSpc>
                <a:spcPct val="90000"/>
              </a:lnSpc>
            </a:pPr>
            <a:r>
              <a:rPr lang="en-US" sz="1500" i="0" dirty="0">
                <a:latin typeface="Times New Roman" panose="02020603050405020304" pitchFamily="18" charset="0"/>
                <a:cs typeface="Times New Roman" panose="02020603050405020304" pitchFamily="18" charset="0"/>
              </a:rPr>
              <a:t>3. Express.js</a:t>
            </a:r>
          </a:p>
          <a:p>
            <a:pPr marL="285750" indent="-28575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Widely used Node.js framework for creating secure APIs</a:t>
            </a:r>
          </a:p>
          <a:p>
            <a:pPr marL="285750" indent="-28575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Includes middleware to handle cross-site scripting (XSS) protection and avoid SQL injection threats</a:t>
            </a:r>
          </a:p>
          <a:p>
            <a:pPr marL="285750" indent="-28575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Lightweight and enables quick development of APIs</a:t>
            </a:r>
          </a:p>
          <a:p>
            <a:pPr marL="285750" indent="-28575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Offers scalability with a modular architecture</a:t>
            </a:r>
          </a:p>
        </p:txBody>
      </p:sp>
      <p:sp>
        <p:nvSpPr>
          <p:cNvPr id="2" name="TextBox 1">
            <a:extLst>
              <a:ext uri="{FF2B5EF4-FFF2-40B4-BE49-F238E27FC236}">
                <a16:creationId xmlns:a16="http://schemas.microsoft.com/office/drawing/2014/main" id="{989D2C0D-57F8-5400-4AF4-4F6B52010170}"/>
              </a:ext>
            </a:extLst>
          </p:cNvPr>
          <p:cNvSpPr txBox="1"/>
          <p:nvPr/>
        </p:nvSpPr>
        <p:spPr>
          <a:xfrm>
            <a:off x="4423410" y="788912"/>
            <a:ext cx="6532880" cy="375552"/>
          </a:xfrm>
          <a:prstGeom prst="rect">
            <a:avLst/>
          </a:prstGeom>
          <a:noFill/>
        </p:spPr>
        <p:txBody>
          <a:bodyPr wrap="square" rtlCol="0">
            <a:spAutoFit/>
          </a:bodyPr>
          <a:lstStyle/>
          <a:p>
            <a:pPr marL="285750" lvl="0" indent="-285750">
              <a:lnSpc>
                <a:spcPct val="107000"/>
              </a:lnSpc>
              <a:spcAft>
                <a:spcPts val="800"/>
              </a:spcAft>
              <a:buFont typeface="Wingdings" panose="05000000000000000000" pitchFamily="2" charset="2"/>
              <a:buChar char="Ø"/>
            </a:pPr>
            <a:r>
              <a:rPr lang="en-CA" sz="1800" dirty="0">
                <a:effectLst/>
                <a:latin typeface="Times New Roman" panose="02020603050405020304" pitchFamily="18" charset="0"/>
                <a:ea typeface="Calibri" panose="020F0502020204030204" pitchFamily="34" charset="0"/>
                <a:cs typeface="Times New Roman" panose="02020603050405020304" pitchFamily="18" charset="0"/>
              </a:rPr>
              <a:t>Can you recommend a secure framework for coding an API?</a:t>
            </a:r>
          </a:p>
        </p:txBody>
      </p:sp>
    </p:spTree>
    <p:extLst>
      <p:ext uri="{BB962C8B-B14F-4D97-AF65-F5344CB8AC3E}">
        <p14:creationId xmlns:p14="http://schemas.microsoft.com/office/powerpoint/2010/main" val="1977520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0EE8294-4110-44EB-8577-6CA8DF797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sp>
        <p:nvSpPr>
          <p:cNvPr id="30" name="Rectangle 29">
            <a:extLst>
              <a:ext uri="{FF2B5EF4-FFF2-40B4-BE49-F238E27FC236}">
                <a16:creationId xmlns:a16="http://schemas.microsoft.com/office/drawing/2014/main" id="{7C45E44A-48F0-452E-94AB-C02C0355C6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700" y="685800"/>
            <a:ext cx="74295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pic>
        <p:nvPicPr>
          <p:cNvPr id="15" name="Picture 3" descr="Colored pencils inside a pencil holder which is on top of a wood table">
            <a:extLst>
              <a:ext uri="{FF2B5EF4-FFF2-40B4-BE49-F238E27FC236}">
                <a16:creationId xmlns:a16="http://schemas.microsoft.com/office/drawing/2014/main" id="{10DD1E1C-A7B0-6F54-2F23-FEB0E4622AF5}"/>
              </a:ext>
            </a:extLst>
          </p:cNvPr>
          <p:cNvPicPr>
            <a:picLocks noChangeAspect="1"/>
          </p:cNvPicPr>
          <p:nvPr/>
        </p:nvPicPr>
        <p:blipFill rotWithShape="1">
          <a:blip r:embed="rId3"/>
          <a:srcRect l="55687" r="11309" b="-1"/>
          <a:stretch/>
        </p:blipFill>
        <p:spPr>
          <a:xfrm>
            <a:off x="1" y="10"/>
            <a:ext cx="3390899" cy="6857990"/>
          </a:xfrm>
          <a:prstGeom prst="rect">
            <a:avLst/>
          </a:prstGeom>
        </p:spPr>
      </p:pic>
      <p:sp>
        <p:nvSpPr>
          <p:cNvPr id="3" name="Subtitle 2">
            <a:extLst>
              <a:ext uri="{FF2B5EF4-FFF2-40B4-BE49-F238E27FC236}">
                <a16:creationId xmlns:a16="http://schemas.microsoft.com/office/drawing/2014/main" id="{B113273C-C955-3041-A50D-4A5FAE40353E}"/>
              </a:ext>
            </a:extLst>
          </p:cNvPr>
          <p:cNvSpPr>
            <a:spLocks noGrp="1"/>
          </p:cNvSpPr>
          <p:nvPr>
            <p:ph type="subTitle" idx="1"/>
          </p:nvPr>
        </p:nvSpPr>
        <p:spPr>
          <a:xfrm>
            <a:off x="4226560" y="1833905"/>
            <a:ext cx="7279640" cy="4608261"/>
          </a:xfrm>
        </p:spPr>
        <p:txBody>
          <a:bodyPr vert="horz" lIns="91440" tIns="45720" rIns="91440" bIns="45720" rtlCol="0">
            <a:normAutofit/>
          </a:bodyPr>
          <a:lstStyle/>
          <a:p>
            <a:pPr marL="285750" indent="-28575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JSON (JavaScript Object Notation): This lightweight data interchange format is easy to read and write for humans, and simple to parse and generate for machines. It is widely used in web applications and RESTful APIs.</a:t>
            </a:r>
          </a:p>
          <a:p>
            <a:pPr marL="285750" indent="-28575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XML (Extensible Markup Language): XML is a markup language that is readable by humans and machines. It is widely used for transferring data over the internet, particularly in SOAP web services.</a:t>
            </a:r>
          </a:p>
          <a:p>
            <a:pPr marL="285750" indent="-28575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CSV (Comma Separated Values): CSV is a simple text-based format that is widely used for exchanging data between different software applications, particularly in spreadsheets.</a:t>
            </a:r>
          </a:p>
          <a:p>
            <a:pPr marL="285750" indent="-28575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YAML (YAML </a:t>
            </a:r>
            <a:r>
              <a:rPr lang="en-US" sz="1500" i="0" dirty="0" err="1">
                <a:latin typeface="Times New Roman" panose="02020603050405020304" pitchFamily="18" charset="0"/>
                <a:cs typeface="Times New Roman" panose="02020603050405020304" pitchFamily="18" charset="0"/>
              </a:rPr>
              <a:t>Ain't</a:t>
            </a:r>
            <a:r>
              <a:rPr lang="en-US" sz="1500" i="0" dirty="0">
                <a:latin typeface="Times New Roman" panose="02020603050405020304" pitchFamily="18" charset="0"/>
                <a:cs typeface="Times New Roman" panose="02020603050405020304" pitchFamily="18" charset="0"/>
              </a:rPr>
              <a:t> Markup Language): YAML is a human-readable data serialization format that is often used for configuration files and data exchange between programming languages.</a:t>
            </a:r>
          </a:p>
          <a:p>
            <a:pPr marL="285750" indent="-28575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Protocol Buffers: Protocol Buffers is a language-agnostic binary serialization format developed by Google. It is designed to be smaller, faster, and simpler than XML and JSON, making it ideal for transferring large amounts of data.</a:t>
            </a:r>
          </a:p>
          <a:p>
            <a:pPr marL="285750" indent="-28575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Avro: Avro is a data serialization system that is designed to be compact, fast, and extensible. It is often used in big data processing systems like Apache Hadoop.</a:t>
            </a:r>
          </a:p>
        </p:txBody>
      </p:sp>
      <p:sp>
        <p:nvSpPr>
          <p:cNvPr id="2" name="TextBox 1">
            <a:extLst>
              <a:ext uri="{FF2B5EF4-FFF2-40B4-BE49-F238E27FC236}">
                <a16:creationId xmlns:a16="http://schemas.microsoft.com/office/drawing/2014/main" id="{989D2C0D-57F8-5400-4AF4-4F6B52010170}"/>
              </a:ext>
            </a:extLst>
          </p:cNvPr>
          <p:cNvSpPr txBox="1"/>
          <p:nvPr/>
        </p:nvSpPr>
        <p:spPr>
          <a:xfrm>
            <a:off x="4405993" y="892024"/>
            <a:ext cx="6532880" cy="671915"/>
          </a:xfrm>
          <a:prstGeom prst="rect">
            <a:avLst/>
          </a:prstGeom>
          <a:noFill/>
        </p:spPr>
        <p:txBody>
          <a:bodyPr wrap="square" rtlCol="0">
            <a:spAutoFit/>
          </a:bodyPr>
          <a:lstStyle/>
          <a:p>
            <a:pPr marL="285750" marR="0" lvl="0" indent="-285750" algn="l" defTabSz="914400" rtl="0" eaLnBrk="1" fontAlgn="auto" latinLnBrk="0" hangingPunct="1">
              <a:lnSpc>
                <a:spcPct val="107000"/>
              </a:lnSpc>
              <a:spcBef>
                <a:spcPts val="0"/>
              </a:spcBef>
              <a:spcAft>
                <a:spcPts val="80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What data interchange format should we use while transferring data between locations?</a:t>
            </a:r>
            <a:endParaRPr kumimoji="0" lang="en-CA" sz="1800" b="0"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1379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0EE8294-4110-44EB-8577-6CA8DF797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sp>
        <p:nvSpPr>
          <p:cNvPr id="30" name="Rectangle 29">
            <a:extLst>
              <a:ext uri="{FF2B5EF4-FFF2-40B4-BE49-F238E27FC236}">
                <a16:creationId xmlns:a16="http://schemas.microsoft.com/office/drawing/2014/main" id="{7C45E44A-48F0-452E-94AB-C02C0355C6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700" y="685800"/>
            <a:ext cx="74295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pic>
        <p:nvPicPr>
          <p:cNvPr id="15" name="Picture 3" descr="Colored pencils inside a pencil holder which is on top of a wood table">
            <a:extLst>
              <a:ext uri="{FF2B5EF4-FFF2-40B4-BE49-F238E27FC236}">
                <a16:creationId xmlns:a16="http://schemas.microsoft.com/office/drawing/2014/main" id="{10DD1E1C-A7B0-6F54-2F23-FEB0E4622AF5}"/>
              </a:ext>
            </a:extLst>
          </p:cNvPr>
          <p:cNvPicPr>
            <a:picLocks noChangeAspect="1"/>
          </p:cNvPicPr>
          <p:nvPr/>
        </p:nvPicPr>
        <p:blipFill rotWithShape="1">
          <a:blip r:embed="rId3"/>
          <a:srcRect l="55687" r="11309" b="-1"/>
          <a:stretch/>
        </p:blipFill>
        <p:spPr>
          <a:xfrm>
            <a:off x="1" y="10"/>
            <a:ext cx="3390899" cy="6857990"/>
          </a:xfrm>
          <a:prstGeom prst="rect">
            <a:avLst/>
          </a:prstGeom>
        </p:spPr>
      </p:pic>
      <p:sp>
        <p:nvSpPr>
          <p:cNvPr id="3" name="Subtitle 2">
            <a:extLst>
              <a:ext uri="{FF2B5EF4-FFF2-40B4-BE49-F238E27FC236}">
                <a16:creationId xmlns:a16="http://schemas.microsoft.com/office/drawing/2014/main" id="{B113273C-C955-3041-A50D-4A5FAE40353E}"/>
              </a:ext>
            </a:extLst>
          </p:cNvPr>
          <p:cNvSpPr>
            <a:spLocks noGrp="1"/>
          </p:cNvSpPr>
          <p:nvPr>
            <p:ph type="subTitle" idx="1"/>
          </p:nvPr>
        </p:nvSpPr>
        <p:spPr>
          <a:xfrm>
            <a:off x="4582160" y="2103119"/>
            <a:ext cx="6927850" cy="4069081"/>
          </a:xfrm>
        </p:spPr>
        <p:txBody>
          <a:bodyPr vert="horz" lIns="91440" tIns="45720" rIns="91440" bIns="45720" rtlCol="0">
            <a:normAutofit/>
          </a:bodyPr>
          <a:lstStyle/>
          <a:p>
            <a:pPr algn="l">
              <a:lnSpc>
                <a:spcPct val="90000"/>
              </a:lnSpc>
            </a:pPr>
            <a:r>
              <a:rPr lang="en-US" sz="1500" i="0" dirty="0">
                <a:latin typeface="Times New Roman" panose="02020603050405020304" pitchFamily="18" charset="0"/>
                <a:cs typeface="Times New Roman" panose="02020603050405020304" pitchFamily="18" charset="0"/>
              </a:rPr>
              <a:t>1. Distributed database:</a:t>
            </a:r>
          </a:p>
          <a:p>
            <a:pPr marL="285750" indent="-28575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Maintains data across several databases that are spread out geographically</a:t>
            </a:r>
          </a:p>
          <a:p>
            <a:pPr marL="285750" indent="-28575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Offers better scalability and performance than a centralized database</a:t>
            </a:r>
          </a:p>
          <a:p>
            <a:pPr marL="285750" indent="-28575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Can be more difficult to manage and control</a:t>
            </a:r>
          </a:p>
          <a:p>
            <a:pPr marL="285750" indent="-28575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Reduces the risk of a single point of failure</a:t>
            </a:r>
          </a:p>
          <a:p>
            <a:pPr algn="l">
              <a:lnSpc>
                <a:spcPct val="90000"/>
              </a:lnSpc>
            </a:pPr>
            <a:r>
              <a:rPr lang="en-US" sz="1500" i="0" dirty="0">
                <a:latin typeface="Times New Roman" panose="02020603050405020304" pitchFamily="18" charset="0"/>
                <a:cs typeface="Times New Roman" panose="02020603050405020304" pitchFamily="18" charset="0"/>
              </a:rPr>
              <a:t>2. Centralized database:</a:t>
            </a:r>
          </a:p>
          <a:p>
            <a:pPr marL="285750" indent="-28575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Stores all data in a single database</a:t>
            </a:r>
          </a:p>
          <a:p>
            <a:pPr marL="285750" indent="-28575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Easy to administer and maintain</a:t>
            </a:r>
          </a:p>
          <a:p>
            <a:pPr marL="285750" indent="-28575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Can lead to performance issues and a single point of failure</a:t>
            </a:r>
          </a:p>
          <a:p>
            <a:pPr marL="285750" indent="-285750" algn="l">
              <a:lnSpc>
                <a:spcPct val="90000"/>
              </a:lnSpc>
              <a:buFont typeface="Arial" panose="020B0604020202020204" pitchFamily="34" charset="0"/>
              <a:buChar char="•"/>
            </a:pPr>
            <a:r>
              <a:rPr lang="en-US" sz="1500" i="0" dirty="0">
                <a:latin typeface="Times New Roman" panose="02020603050405020304" pitchFamily="18" charset="0"/>
                <a:cs typeface="Times New Roman" panose="02020603050405020304" pitchFamily="18" charset="0"/>
              </a:rPr>
              <a:t>Suitable for smaller-scale operations</a:t>
            </a:r>
          </a:p>
        </p:txBody>
      </p:sp>
      <p:sp>
        <p:nvSpPr>
          <p:cNvPr id="2" name="TextBox 1">
            <a:extLst>
              <a:ext uri="{FF2B5EF4-FFF2-40B4-BE49-F238E27FC236}">
                <a16:creationId xmlns:a16="http://schemas.microsoft.com/office/drawing/2014/main" id="{989D2C0D-57F8-5400-4AF4-4F6B52010170}"/>
              </a:ext>
            </a:extLst>
          </p:cNvPr>
          <p:cNvSpPr txBox="1"/>
          <p:nvPr/>
        </p:nvSpPr>
        <p:spPr>
          <a:xfrm>
            <a:off x="4433570" y="1185152"/>
            <a:ext cx="6532880" cy="375552"/>
          </a:xfrm>
          <a:prstGeom prst="rect">
            <a:avLst/>
          </a:prstGeom>
          <a:noFill/>
        </p:spPr>
        <p:txBody>
          <a:bodyPr wrap="square" rtlCol="0">
            <a:spAutoFit/>
          </a:bodyPr>
          <a:lstStyle/>
          <a:p>
            <a:pPr marL="285750" lvl="0" indent="-285750">
              <a:lnSpc>
                <a:spcPct val="107000"/>
              </a:lnSpc>
              <a:spcAft>
                <a:spcPts val="800"/>
              </a:spcAft>
              <a:buFont typeface="Wingdings" panose="05000000000000000000" pitchFamily="2" charset="2"/>
              <a:buChar char="Ø"/>
            </a:pPr>
            <a:r>
              <a:rPr lang="en-CA" sz="1800" dirty="0">
                <a:effectLst/>
                <a:latin typeface="Times New Roman" panose="02020603050405020304" pitchFamily="18" charset="0"/>
                <a:ea typeface="Calibri" panose="020F0502020204030204" pitchFamily="34" charset="0"/>
                <a:cs typeface="Times New Roman" panose="02020603050405020304" pitchFamily="18" charset="0"/>
              </a:rPr>
              <a:t>How should we store our data in our many locations?</a:t>
            </a:r>
          </a:p>
        </p:txBody>
      </p:sp>
    </p:spTree>
    <p:extLst>
      <p:ext uri="{BB962C8B-B14F-4D97-AF65-F5344CB8AC3E}">
        <p14:creationId xmlns:p14="http://schemas.microsoft.com/office/powerpoint/2010/main" val="1221998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0EE8294-4110-44EB-8577-6CA8DF797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sp>
        <p:nvSpPr>
          <p:cNvPr id="30" name="Rectangle 29">
            <a:extLst>
              <a:ext uri="{FF2B5EF4-FFF2-40B4-BE49-F238E27FC236}">
                <a16:creationId xmlns:a16="http://schemas.microsoft.com/office/drawing/2014/main" id="{7C45E44A-48F0-452E-94AB-C02C0355C6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700" y="685800"/>
            <a:ext cx="74295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pic>
        <p:nvPicPr>
          <p:cNvPr id="15" name="Picture 3" descr="Colored pencils inside a pencil holder which is on top of a wood table">
            <a:extLst>
              <a:ext uri="{FF2B5EF4-FFF2-40B4-BE49-F238E27FC236}">
                <a16:creationId xmlns:a16="http://schemas.microsoft.com/office/drawing/2014/main" id="{10DD1E1C-A7B0-6F54-2F23-FEB0E4622AF5}"/>
              </a:ext>
            </a:extLst>
          </p:cNvPr>
          <p:cNvPicPr>
            <a:picLocks noChangeAspect="1"/>
          </p:cNvPicPr>
          <p:nvPr/>
        </p:nvPicPr>
        <p:blipFill rotWithShape="1">
          <a:blip r:embed="rId3"/>
          <a:srcRect l="55687" r="11309" b="-1"/>
          <a:stretch/>
        </p:blipFill>
        <p:spPr>
          <a:xfrm>
            <a:off x="0" y="0"/>
            <a:ext cx="3390899" cy="6857990"/>
          </a:xfrm>
          <a:prstGeom prst="rect">
            <a:avLst/>
          </a:prstGeom>
        </p:spPr>
      </p:pic>
      <p:sp>
        <p:nvSpPr>
          <p:cNvPr id="3" name="Subtitle 2">
            <a:extLst>
              <a:ext uri="{FF2B5EF4-FFF2-40B4-BE49-F238E27FC236}">
                <a16:creationId xmlns:a16="http://schemas.microsoft.com/office/drawing/2014/main" id="{B113273C-C955-3041-A50D-4A5FAE40353E}"/>
              </a:ext>
            </a:extLst>
          </p:cNvPr>
          <p:cNvSpPr>
            <a:spLocks noGrp="1"/>
          </p:cNvSpPr>
          <p:nvPr>
            <p:ph type="subTitle" idx="1"/>
          </p:nvPr>
        </p:nvSpPr>
        <p:spPr>
          <a:xfrm>
            <a:off x="4662817" y="1691640"/>
            <a:ext cx="6696063" cy="4480560"/>
          </a:xfrm>
        </p:spPr>
        <p:txBody>
          <a:bodyPr vert="horz" lIns="91440" tIns="45720" rIns="91440" bIns="45720" rtlCol="0">
            <a:normAutofit/>
          </a:bodyPr>
          <a:lstStyle/>
          <a:p>
            <a:pPr marL="0" marR="0" lvl="0" indent="0" algn="l" defTabSz="914400" rtl="0" eaLnBrk="1" fontAlgn="auto" latinLnBrk="0" hangingPunct="1">
              <a:lnSpc>
                <a:spcPct val="90000"/>
              </a:lnSpc>
              <a:spcBef>
                <a:spcPts val="1000"/>
              </a:spcBef>
              <a:spcAft>
                <a:spcPts val="0"/>
              </a:spcAft>
              <a:buClrTx/>
              <a:buSzPct val="70000"/>
              <a:buFont typeface="Arial" panose="020B0604020202020204" pitchFamily="34" charset="0"/>
              <a:buNone/>
              <a:tabLst/>
              <a:defRPr/>
            </a:pPr>
            <a:r>
              <a:rPr lang="en-US" sz="1500" i="0" dirty="0">
                <a:latin typeface="Times New Roman" panose="02020603050405020304" pitchFamily="18" charset="0"/>
                <a:cs typeface="Times New Roman" panose="02020603050405020304" pitchFamily="18" charset="0"/>
              </a:rPr>
              <a:t>3. Cloud-based storage:</a:t>
            </a:r>
          </a:p>
          <a:p>
            <a:pPr marL="285750" marR="0" lvl="0" indent="-285750" algn="l" defTabSz="914400" rtl="0" eaLnBrk="1" fontAlgn="auto" latinLnBrk="0" hangingPunct="1">
              <a:lnSpc>
                <a:spcPct val="90000"/>
              </a:lnSpc>
              <a:spcBef>
                <a:spcPts val="1000"/>
              </a:spcBef>
              <a:spcAft>
                <a:spcPts val="0"/>
              </a:spcAft>
              <a:buClrTx/>
              <a:buSzPct val="70000"/>
              <a:buFont typeface="Arial" panose="020B0604020202020204" pitchFamily="34" charset="0"/>
              <a:buChar char="•"/>
              <a:tabLst/>
              <a:defRPr/>
            </a:pPr>
            <a:r>
              <a:rPr lang="en-US" sz="1500" i="0" dirty="0">
                <a:latin typeface="Times New Roman" panose="02020603050405020304" pitchFamily="18" charset="0"/>
                <a:cs typeface="Times New Roman" panose="02020603050405020304" pitchFamily="18" charset="0"/>
              </a:rPr>
              <a:t>Stores data in various locations across the globe using cloud-based services</a:t>
            </a:r>
          </a:p>
          <a:p>
            <a:pPr marL="285750" marR="0" lvl="0" indent="-285750" algn="l" defTabSz="914400" rtl="0" eaLnBrk="1" fontAlgn="auto" latinLnBrk="0" hangingPunct="1">
              <a:lnSpc>
                <a:spcPct val="90000"/>
              </a:lnSpc>
              <a:spcBef>
                <a:spcPts val="1000"/>
              </a:spcBef>
              <a:spcAft>
                <a:spcPts val="0"/>
              </a:spcAft>
              <a:buClrTx/>
              <a:buSzPct val="70000"/>
              <a:buFont typeface="Arial" panose="020B0604020202020204" pitchFamily="34" charset="0"/>
              <a:buChar char="•"/>
              <a:tabLst/>
              <a:defRPr/>
            </a:pPr>
            <a:r>
              <a:rPr lang="en-US" sz="1500" i="0" dirty="0">
                <a:latin typeface="Times New Roman" panose="02020603050405020304" pitchFamily="18" charset="0"/>
                <a:cs typeface="Times New Roman" panose="02020603050405020304" pitchFamily="18" charset="0"/>
              </a:rPr>
              <a:t>Offers flexibility, scalability, and accessibility</a:t>
            </a:r>
          </a:p>
          <a:p>
            <a:pPr marL="285750" marR="0" lvl="0" indent="-285750" algn="l" defTabSz="914400" rtl="0" eaLnBrk="1" fontAlgn="auto" latinLnBrk="0" hangingPunct="1">
              <a:lnSpc>
                <a:spcPct val="90000"/>
              </a:lnSpc>
              <a:spcBef>
                <a:spcPts val="1000"/>
              </a:spcBef>
              <a:spcAft>
                <a:spcPts val="0"/>
              </a:spcAft>
              <a:buClrTx/>
              <a:buSzPct val="70000"/>
              <a:buFont typeface="Arial" panose="020B0604020202020204" pitchFamily="34" charset="0"/>
              <a:buChar char="•"/>
              <a:tabLst/>
              <a:defRPr/>
            </a:pPr>
            <a:r>
              <a:rPr lang="en-US" sz="1500" i="0" dirty="0">
                <a:latin typeface="Times New Roman" panose="02020603050405020304" pitchFamily="18" charset="0"/>
                <a:cs typeface="Times New Roman" panose="02020603050405020304" pitchFamily="18" charset="0"/>
              </a:rPr>
              <a:t>May be more expensive than other methods</a:t>
            </a:r>
          </a:p>
          <a:p>
            <a:pPr marL="285750" marR="0" lvl="0" indent="-285750" algn="l" defTabSz="914400" rtl="0" eaLnBrk="1" fontAlgn="auto" latinLnBrk="0" hangingPunct="1">
              <a:lnSpc>
                <a:spcPct val="90000"/>
              </a:lnSpc>
              <a:spcBef>
                <a:spcPts val="1000"/>
              </a:spcBef>
              <a:spcAft>
                <a:spcPts val="0"/>
              </a:spcAft>
              <a:buClrTx/>
              <a:buSzPct val="70000"/>
              <a:buFont typeface="Arial" panose="020B0604020202020204" pitchFamily="34" charset="0"/>
              <a:buChar char="•"/>
              <a:tabLst/>
              <a:defRPr/>
            </a:pPr>
            <a:r>
              <a:rPr lang="en-US" sz="1500" i="0" dirty="0">
                <a:latin typeface="Times New Roman" panose="02020603050405020304" pitchFamily="18" charset="0"/>
                <a:cs typeface="Times New Roman" panose="02020603050405020304" pitchFamily="18" charset="0"/>
              </a:rPr>
              <a:t>Suitable for businesses that require easy access to data from different locations</a:t>
            </a:r>
          </a:p>
          <a:p>
            <a:pPr marL="0" marR="0" lvl="0" indent="0" algn="l" defTabSz="914400" rtl="0" eaLnBrk="1" fontAlgn="auto" latinLnBrk="0" hangingPunct="1">
              <a:lnSpc>
                <a:spcPct val="90000"/>
              </a:lnSpc>
              <a:spcBef>
                <a:spcPts val="1000"/>
              </a:spcBef>
              <a:spcAft>
                <a:spcPts val="0"/>
              </a:spcAft>
              <a:buClrTx/>
              <a:buSzPct val="70000"/>
              <a:buFont typeface="Arial" panose="020B0604020202020204" pitchFamily="34" charset="0"/>
              <a:buNone/>
              <a:tabLst/>
              <a:defRPr/>
            </a:pPr>
            <a:r>
              <a:rPr lang="en-US" sz="1500" i="0" dirty="0">
                <a:latin typeface="Times New Roman" panose="02020603050405020304" pitchFamily="18" charset="0"/>
                <a:cs typeface="Times New Roman" panose="02020603050405020304" pitchFamily="18" charset="0"/>
              </a:rPr>
              <a:t>4. Hybrid approach:</a:t>
            </a:r>
          </a:p>
          <a:p>
            <a:pPr marL="285750" marR="0" lvl="0" indent="-285750" algn="l" defTabSz="914400" rtl="0" eaLnBrk="1" fontAlgn="auto" latinLnBrk="0" hangingPunct="1">
              <a:lnSpc>
                <a:spcPct val="90000"/>
              </a:lnSpc>
              <a:spcBef>
                <a:spcPts val="1000"/>
              </a:spcBef>
              <a:spcAft>
                <a:spcPts val="0"/>
              </a:spcAft>
              <a:buClrTx/>
              <a:buSzPct val="70000"/>
              <a:buFont typeface="Arial" panose="020B0604020202020204" pitchFamily="34" charset="0"/>
              <a:buChar char="•"/>
              <a:tabLst/>
              <a:defRPr/>
            </a:pPr>
            <a:r>
              <a:rPr lang="en-US" sz="1500" i="0" dirty="0">
                <a:latin typeface="Times New Roman" panose="02020603050405020304" pitchFamily="18" charset="0"/>
                <a:cs typeface="Times New Roman" panose="02020603050405020304" pitchFamily="18" charset="0"/>
              </a:rPr>
              <a:t>Combines centralized, distributed, and cloud-based storage methods</a:t>
            </a:r>
          </a:p>
          <a:p>
            <a:pPr marL="285750" marR="0" lvl="0" indent="-285750" algn="l" defTabSz="914400" rtl="0" eaLnBrk="1" fontAlgn="auto" latinLnBrk="0" hangingPunct="1">
              <a:lnSpc>
                <a:spcPct val="90000"/>
              </a:lnSpc>
              <a:spcBef>
                <a:spcPts val="1000"/>
              </a:spcBef>
              <a:spcAft>
                <a:spcPts val="0"/>
              </a:spcAft>
              <a:buClrTx/>
              <a:buSzPct val="70000"/>
              <a:buFont typeface="Arial" panose="020B0604020202020204" pitchFamily="34" charset="0"/>
              <a:buChar char="•"/>
              <a:tabLst/>
              <a:defRPr/>
            </a:pPr>
            <a:r>
              <a:rPr lang="en-US" sz="1500" i="0" dirty="0">
                <a:latin typeface="Times New Roman" panose="02020603050405020304" pitchFamily="18" charset="0"/>
                <a:cs typeface="Times New Roman" panose="02020603050405020304" pitchFamily="18" charset="0"/>
              </a:rPr>
              <a:t>Offers the benefits of each approach while mitigating the drawbacks</a:t>
            </a:r>
          </a:p>
          <a:p>
            <a:pPr marL="285750" marR="0" lvl="0" indent="-285750" algn="l" defTabSz="914400" rtl="0" eaLnBrk="1" fontAlgn="auto" latinLnBrk="0" hangingPunct="1">
              <a:lnSpc>
                <a:spcPct val="90000"/>
              </a:lnSpc>
              <a:spcBef>
                <a:spcPts val="1000"/>
              </a:spcBef>
              <a:spcAft>
                <a:spcPts val="0"/>
              </a:spcAft>
              <a:buClrTx/>
              <a:buSzPct val="70000"/>
              <a:buFont typeface="Arial" panose="020B0604020202020204" pitchFamily="34" charset="0"/>
              <a:buChar char="•"/>
              <a:tabLst/>
              <a:defRPr/>
            </a:pPr>
            <a:r>
              <a:rPr lang="en-US" sz="1500" i="0" dirty="0">
                <a:latin typeface="Times New Roman" panose="02020603050405020304" pitchFamily="18" charset="0"/>
                <a:cs typeface="Times New Roman" panose="02020603050405020304" pitchFamily="18" charset="0"/>
              </a:rPr>
              <a:t>Can be the most difficult to manage</a:t>
            </a:r>
          </a:p>
          <a:p>
            <a:pPr marL="285750" marR="0" lvl="0" indent="-285750" algn="l" defTabSz="914400" rtl="0" eaLnBrk="1" fontAlgn="auto" latinLnBrk="0" hangingPunct="1">
              <a:lnSpc>
                <a:spcPct val="90000"/>
              </a:lnSpc>
              <a:spcBef>
                <a:spcPts val="1000"/>
              </a:spcBef>
              <a:spcAft>
                <a:spcPts val="0"/>
              </a:spcAft>
              <a:buClrTx/>
              <a:buSzPct val="70000"/>
              <a:buFont typeface="Arial" panose="020B0604020202020204" pitchFamily="34" charset="0"/>
              <a:buChar char="•"/>
              <a:tabLst/>
              <a:defRPr/>
            </a:pPr>
            <a:r>
              <a:rPr lang="en-US" sz="1500" i="0" dirty="0">
                <a:latin typeface="Times New Roman" panose="02020603050405020304" pitchFamily="18" charset="0"/>
                <a:cs typeface="Times New Roman" panose="02020603050405020304" pitchFamily="18" charset="0"/>
              </a:rPr>
              <a:t>Suitable for businesses with complex storage needs that require high scalability and performance.</a:t>
            </a:r>
          </a:p>
        </p:txBody>
      </p:sp>
    </p:spTree>
    <p:extLst>
      <p:ext uri="{BB962C8B-B14F-4D97-AF65-F5344CB8AC3E}">
        <p14:creationId xmlns:p14="http://schemas.microsoft.com/office/powerpoint/2010/main" val="3408927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0EE8294-4110-44EB-8577-6CA8DF797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sp>
        <p:nvSpPr>
          <p:cNvPr id="30" name="Rectangle 29">
            <a:extLst>
              <a:ext uri="{FF2B5EF4-FFF2-40B4-BE49-F238E27FC236}">
                <a16:creationId xmlns:a16="http://schemas.microsoft.com/office/drawing/2014/main" id="{7C45E44A-48F0-452E-94AB-C02C0355C6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700" y="685800"/>
            <a:ext cx="74295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pic>
        <p:nvPicPr>
          <p:cNvPr id="15" name="Picture 3" descr="Colored pencils inside a pencil holder which is on top of a wood table">
            <a:extLst>
              <a:ext uri="{FF2B5EF4-FFF2-40B4-BE49-F238E27FC236}">
                <a16:creationId xmlns:a16="http://schemas.microsoft.com/office/drawing/2014/main" id="{10DD1E1C-A7B0-6F54-2F23-FEB0E4622AF5}"/>
              </a:ext>
            </a:extLst>
          </p:cNvPr>
          <p:cNvPicPr>
            <a:picLocks noChangeAspect="1"/>
          </p:cNvPicPr>
          <p:nvPr/>
        </p:nvPicPr>
        <p:blipFill rotWithShape="1">
          <a:blip r:embed="rId3"/>
          <a:srcRect l="55687" r="11309" b="-1"/>
          <a:stretch/>
        </p:blipFill>
        <p:spPr>
          <a:xfrm>
            <a:off x="1" y="10"/>
            <a:ext cx="3390899" cy="6857990"/>
          </a:xfrm>
          <a:prstGeom prst="rect">
            <a:avLst/>
          </a:prstGeom>
        </p:spPr>
      </p:pic>
      <p:sp>
        <p:nvSpPr>
          <p:cNvPr id="3" name="Subtitle 2">
            <a:extLst>
              <a:ext uri="{FF2B5EF4-FFF2-40B4-BE49-F238E27FC236}">
                <a16:creationId xmlns:a16="http://schemas.microsoft.com/office/drawing/2014/main" id="{B113273C-C955-3041-A50D-4A5FAE40353E}"/>
              </a:ext>
            </a:extLst>
          </p:cNvPr>
          <p:cNvSpPr>
            <a:spLocks noGrp="1"/>
          </p:cNvSpPr>
          <p:nvPr>
            <p:ph type="subTitle" idx="1"/>
          </p:nvPr>
        </p:nvSpPr>
        <p:spPr>
          <a:xfrm>
            <a:off x="4582160" y="2103119"/>
            <a:ext cx="6927850" cy="4069081"/>
          </a:xfrm>
        </p:spPr>
        <p:txBody>
          <a:bodyPr vert="horz" lIns="91440" tIns="45720" rIns="91440" bIns="45720" rtlCol="0">
            <a:normAutofit/>
          </a:bodyPr>
          <a:lstStyle/>
          <a:p>
            <a:pPr algn="l">
              <a:lnSpc>
                <a:spcPct val="90000"/>
              </a:lnSpc>
            </a:pPr>
            <a:r>
              <a:rPr lang="en-US" sz="1500" i="0" dirty="0">
                <a:latin typeface="Times New Roman" panose="02020603050405020304" pitchFamily="18" charset="0"/>
                <a:cs typeface="Times New Roman" panose="02020603050405020304" pitchFamily="18" charset="0"/>
              </a:rPr>
              <a:t>1. Privacy: Personal data transfer can lead to privacy concerns, especially if it is done without the individual's knowledge or consent.</a:t>
            </a:r>
          </a:p>
          <a:p>
            <a:pPr algn="l">
              <a:lnSpc>
                <a:spcPct val="90000"/>
              </a:lnSpc>
            </a:pPr>
            <a:r>
              <a:rPr lang="en-US" sz="1500" i="0" dirty="0">
                <a:latin typeface="Times New Roman" panose="02020603050405020304" pitchFamily="18" charset="0"/>
                <a:cs typeface="Times New Roman" panose="02020603050405020304" pitchFamily="18" charset="0"/>
              </a:rPr>
              <a:t>2. Security: Personal information is vulnerable to theft or misuse by hackers during transmission. This can result in identity theft, financial loss, and other negative outcomes.</a:t>
            </a:r>
          </a:p>
          <a:p>
            <a:pPr algn="l">
              <a:lnSpc>
                <a:spcPct val="90000"/>
              </a:lnSpc>
            </a:pPr>
            <a:r>
              <a:rPr lang="en-US" sz="1500" i="0" dirty="0">
                <a:latin typeface="Times New Roman" panose="02020603050405020304" pitchFamily="18" charset="0"/>
                <a:cs typeface="Times New Roman" panose="02020603050405020304" pitchFamily="18" charset="0"/>
              </a:rPr>
              <a:t>3. Fairness: The transfer of personal information can give rise to concerns about fairness, particularly if the information is used to discriminate against specific individuals or groups.</a:t>
            </a:r>
          </a:p>
          <a:p>
            <a:pPr algn="l">
              <a:lnSpc>
                <a:spcPct val="90000"/>
              </a:lnSpc>
            </a:pPr>
            <a:r>
              <a:rPr lang="en-US" sz="1500" i="0" dirty="0">
                <a:latin typeface="Times New Roman" panose="02020603050405020304" pitchFamily="18" charset="0"/>
                <a:cs typeface="Times New Roman" panose="02020603050405020304" pitchFamily="18" charset="0"/>
              </a:rPr>
              <a:t>4. Transparency: There are concerns regarding transparency with the transfer of personal data. People need to know what information is being collected about them, how it is used, and who has access to it.</a:t>
            </a:r>
          </a:p>
          <a:p>
            <a:pPr algn="l">
              <a:lnSpc>
                <a:spcPct val="90000"/>
              </a:lnSpc>
            </a:pPr>
            <a:r>
              <a:rPr lang="en-US" sz="1500" i="0" dirty="0">
                <a:latin typeface="Times New Roman" panose="02020603050405020304" pitchFamily="18" charset="0"/>
                <a:cs typeface="Times New Roman" panose="02020603050405020304" pitchFamily="18" charset="0"/>
              </a:rPr>
              <a:t>5. Accountability: Businesses must take responsibility for their actions when transmitting personal information. They should have clear policies and procedures in place to handle any violations or lapses in those policies.</a:t>
            </a:r>
          </a:p>
        </p:txBody>
      </p:sp>
      <p:sp>
        <p:nvSpPr>
          <p:cNvPr id="2" name="TextBox 1">
            <a:extLst>
              <a:ext uri="{FF2B5EF4-FFF2-40B4-BE49-F238E27FC236}">
                <a16:creationId xmlns:a16="http://schemas.microsoft.com/office/drawing/2014/main" id="{989D2C0D-57F8-5400-4AF4-4F6B52010170}"/>
              </a:ext>
            </a:extLst>
          </p:cNvPr>
          <p:cNvSpPr txBox="1"/>
          <p:nvPr/>
        </p:nvSpPr>
        <p:spPr>
          <a:xfrm>
            <a:off x="4146187" y="1167735"/>
            <a:ext cx="6532880" cy="671915"/>
          </a:xfrm>
          <a:prstGeom prst="rect">
            <a:avLst/>
          </a:prstGeom>
          <a:noFill/>
        </p:spPr>
        <p:txBody>
          <a:bodyPr wrap="square" rtlCol="0">
            <a:spAutoFit/>
          </a:bodyPr>
          <a:lstStyle/>
          <a:p>
            <a:pPr marL="742950" lvl="1" indent="-285750">
              <a:lnSpc>
                <a:spcPct val="107000"/>
              </a:lnSpc>
              <a:spcAft>
                <a:spcPts val="800"/>
              </a:spcAft>
              <a:buFont typeface="Wingdings" panose="05000000000000000000" pitchFamily="2" charset="2"/>
              <a:buChar char="Ø"/>
            </a:pPr>
            <a:r>
              <a:rPr lang="en-CA" dirty="0">
                <a:effectLst/>
                <a:latin typeface="Times New Roman" panose="02020603050405020304" pitchFamily="18" charset="0"/>
                <a:ea typeface="Calibri" panose="020F0502020204030204" pitchFamily="34" charset="0"/>
                <a:cs typeface="Times New Roman" panose="02020603050405020304" pitchFamily="18" charset="0"/>
              </a:rPr>
              <a:t>What are the ethical concerns related to the transmission of personal data?</a:t>
            </a:r>
          </a:p>
        </p:txBody>
      </p:sp>
    </p:spTree>
    <p:extLst>
      <p:ext uri="{BB962C8B-B14F-4D97-AF65-F5344CB8AC3E}">
        <p14:creationId xmlns:p14="http://schemas.microsoft.com/office/powerpoint/2010/main" val="673764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9E433CB3-EAB2-4842-A1DD-7BC051B55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3" descr="Colored pencils inside a pencil holder which is on top of a wood table">
            <a:extLst>
              <a:ext uri="{FF2B5EF4-FFF2-40B4-BE49-F238E27FC236}">
                <a16:creationId xmlns:a16="http://schemas.microsoft.com/office/drawing/2014/main" id="{10DD1E1C-A7B0-6F54-2F23-FEB0E4622AF5}"/>
              </a:ext>
            </a:extLst>
          </p:cNvPr>
          <p:cNvPicPr>
            <a:picLocks noChangeAspect="1"/>
          </p:cNvPicPr>
          <p:nvPr/>
        </p:nvPicPr>
        <p:blipFill rotWithShape="1">
          <a:blip r:embed="rId3"/>
          <a:srcRect t="15730"/>
          <a:stretch/>
        </p:blipFill>
        <p:spPr>
          <a:xfrm>
            <a:off x="0" y="10"/>
            <a:ext cx="12192000" cy="6857990"/>
          </a:xfrm>
          <a:prstGeom prst="rect">
            <a:avLst/>
          </a:prstGeom>
        </p:spPr>
      </p:pic>
      <p:sp>
        <p:nvSpPr>
          <p:cNvPr id="37" name="Rectangle 36">
            <a:extLst>
              <a:ext uri="{FF2B5EF4-FFF2-40B4-BE49-F238E27FC236}">
                <a16:creationId xmlns:a16="http://schemas.microsoft.com/office/drawing/2014/main" id="{B72D6322-BB79-455D-9295-EC9B9FA9D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9931"/>
            <a:ext cx="12191999" cy="5058137"/>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B113273C-C955-3041-A50D-4A5FAE40353E}"/>
              </a:ext>
            </a:extLst>
          </p:cNvPr>
          <p:cNvSpPr>
            <a:spLocks noGrp="1"/>
          </p:cNvSpPr>
          <p:nvPr>
            <p:ph type="subTitle" idx="1"/>
          </p:nvPr>
        </p:nvSpPr>
        <p:spPr>
          <a:xfrm>
            <a:off x="860801" y="2641606"/>
            <a:ext cx="8115300" cy="685799"/>
          </a:xfrm>
        </p:spPr>
        <p:txBody>
          <a:bodyPr vert="horz" lIns="91440" tIns="45720" rIns="91440" bIns="45720" rtlCol="0">
            <a:noAutofit/>
          </a:bodyPr>
          <a:lstStyle/>
          <a:p>
            <a:r>
              <a:rPr lang="en-US" sz="7200" i="0" dirty="0">
                <a:solidFill>
                  <a:srgbClr val="FFFFFF"/>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533820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7">
            <a:extLst>
              <a:ext uri="{FF2B5EF4-FFF2-40B4-BE49-F238E27FC236}">
                <a16:creationId xmlns:a16="http://schemas.microsoft.com/office/drawing/2014/main" id="{9D949742-730C-4F7B-88BE-E4E69F6D1C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29">
            <a:extLst>
              <a:ext uri="{FF2B5EF4-FFF2-40B4-BE49-F238E27FC236}">
                <a16:creationId xmlns:a16="http://schemas.microsoft.com/office/drawing/2014/main" id="{DC5C0732-01DA-4A7C-ABF5-56B3C5B039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1801" y="685801"/>
            <a:ext cx="47244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9EDC71C-33B1-17EB-EE48-2B9D682865CB}"/>
              </a:ext>
            </a:extLst>
          </p:cNvPr>
          <p:cNvSpPr>
            <a:spLocks noGrp="1"/>
          </p:cNvSpPr>
          <p:nvPr>
            <p:ph type="ctrTitle"/>
          </p:nvPr>
        </p:nvSpPr>
        <p:spPr>
          <a:xfrm>
            <a:off x="7117235" y="1409018"/>
            <a:ext cx="3714872" cy="992512"/>
          </a:xfrm>
        </p:spPr>
        <p:txBody>
          <a:bodyPr vert="horz" lIns="91440" tIns="45720" rIns="91440" bIns="45720" rtlCol="0" anchor="b">
            <a:noAutofit/>
          </a:bodyPr>
          <a:lstStyle/>
          <a:p>
            <a:r>
              <a:rPr lang="en-US" sz="4400" b="1" kern="1200" cap="all" spc="300" baseline="0" dirty="0">
                <a:solidFill>
                  <a:schemeClr val="tx2"/>
                </a:solidFill>
                <a:latin typeface="Times New Roman" panose="02020603050405020304" pitchFamily="18" charset="0"/>
                <a:cs typeface="Times New Roman" panose="02020603050405020304" pitchFamily="18" charset="0"/>
              </a:rPr>
              <a:t>Group Members</a:t>
            </a:r>
            <a:endParaRPr lang="en-US" sz="4400" kern="1200" cap="all" spc="300" baseline="0" dirty="0">
              <a:solidFill>
                <a:schemeClr val="tx2"/>
              </a:solidFill>
              <a:latin typeface="Times New Roman" panose="02020603050405020304" pitchFamily="18" charset="0"/>
              <a:cs typeface="Times New Roman" panose="02020603050405020304" pitchFamily="18" charset="0"/>
            </a:endParaRPr>
          </a:p>
        </p:txBody>
      </p:sp>
      <p:pic>
        <p:nvPicPr>
          <p:cNvPr id="15" name="Picture 3" descr="Colored pencils inside a pencil holder which is on top of a wood table">
            <a:extLst>
              <a:ext uri="{FF2B5EF4-FFF2-40B4-BE49-F238E27FC236}">
                <a16:creationId xmlns:a16="http://schemas.microsoft.com/office/drawing/2014/main" id="{10DD1E1C-A7B0-6F54-2F23-FEB0E4622AF5}"/>
              </a:ext>
            </a:extLst>
          </p:cNvPr>
          <p:cNvPicPr>
            <a:picLocks noChangeAspect="1"/>
          </p:cNvPicPr>
          <p:nvPr/>
        </p:nvPicPr>
        <p:blipFill rotWithShape="1">
          <a:blip r:embed="rId3"/>
          <a:srcRect l="40667" r="-1" b="-1"/>
          <a:stretch/>
        </p:blipFill>
        <p:spPr>
          <a:xfrm>
            <a:off x="-19030" y="-38090"/>
            <a:ext cx="6095980" cy="6857990"/>
          </a:xfrm>
          <a:prstGeom prst="rect">
            <a:avLst/>
          </a:prstGeom>
        </p:spPr>
      </p:pic>
      <p:sp>
        <p:nvSpPr>
          <p:cNvPr id="3" name="Subtitle 2">
            <a:extLst>
              <a:ext uri="{FF2B5EF4-FFF2-40B4-BE49-F238E27FC236}">
                <a16:creationId xmlns:a16="http://schemas.microsoft.com/office/drawing/2014/main" id="{B113273C-C955-3041-A50D-4A5FAE40353E}"/>
              </a:ext>
            </a:extLst>
          </p:cNvPr>
          <p:cNvSpPr>
            <a:spLocks noGrp="1"/>
          </p:cNvSpPr>
          <p:nvPr>
            <p:ph type="subTitle" idx="1"/>
          </p:nvPr>
        </p:nvSpPr>
        <p:spPr>
          <a:xfrm>
            <a:off x="7117235" y="2916831"/>
            <a:ext cx="4034480" cy="2765914"/>
          </a:xfrm>
        </p:spPr>
        <p:txBody>
          <a:bodyPr vert="horz" lIns="91440" tIns="45720" rIns="91440" bIns="45720" rtlCol="0">
            <a:normAutofit/>
          </a:bodyPr>
          <a:lstStyle/>
          <a:p>
            <a:pPr indent="-228600" algn="l">
              <a:buFont typeface="Arial" panose="020B0604020202020204" pitchFamily="34" charset="0"/>
              <a:buChar char="•"/>
            </a:pPr>
            <a:r>
              <a:rPr lang="en-US" sz="1800" b="1" i="0" dirty="0">
                <a:latin typeface="Times New Roman" panose="02020603050405020304" pitchFamily="18" charset="0"/>
                <a:cs typeface="Times New Roman" panose="02020603050405020304" pitchFamily="18" charset="0"/>
              </a:rPr>
              <a:t>AMBILI  RATHI: 200543432</a:t>
            </a:r>
          </a:p>
          <a:p>
            <a:pPr algn="l"/>
            <a:r>
              <a:rPr lang="en-CA" sz="1400" b="0" i="0" dirty="0">
                <a:solidFill>
                  <a:srgbClr val="040C28"/>
                </a:solidFill>
                <a:effectLst/>
                <a:latin typeface="Google Sans"/>
              </a:rPr>
              <a:t>      </a:t>
            </a:r>
            <a:r>
              <a:rPr lang="en-CA" sz="1400" b="0" i="0" dirty="0">
                <a:solidFill>
                  <a:srgbClr val="040C28"/>
                </a:solidFill>
                <a:effectLst/>
                <a:latin typeface="Times New Roman" panose="02020603050405020304" pitchFamily="18" charset="0"/>
                <a:cs typeface="Times New Roman" panose="02020603050405020304" pitchFamily="18" charset="0"/>
              </a:rPr>
              <a:t>(Master of Computer Application)</a:t>
            </a:r>
            <a:endParaRPr lang="en-US" sz="1400" b="1" i="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r>
              <a:rPr lang="en-US" sz="1800" b="1" i="0" dirty="0">
                <a:latin typeface="Times New Roman" panose="02020603050405020304" pitchFamily="18" charset="0"/>
                <a:cs typeface="Times New Roman" panose="02020603050405020304" pitchFamily="18" charset="0"/>
              </a:rPr>
              <a:t>ARYA SREEKUMAR: 200543435</a:t>
            </a:r>
          </a:p>
          <a:p>
            <a:pPr algn="l"/>
            <a:r>
              <a:rPr lang="en-CA" sz="1500" b="0" i="0" dirty="0">
                <a:solidFill>
                  <a:srgbClr val="040C28"/>
                </a:solidFill>
                <a:effectLst/>
                <a:latin typeface="Times New Roman" panose="02020603050405020304" pitchFamily="18" charset="0"/>
                <a:cs typeface="Times New Roman" panose="02020603050405020304" pitchFamily="18" charset="0"/>
              </a:rPr>
              <a:t>      </a:t>
            </a:r>
            <a:r>
              <a:rPr lang="en-CA" sz="1400" b="0" i="0" dirty="0">
                <a:solidFill>
                  <a:srgbClr val="040C28"/>
                </a:solidFill>
                <a:effectLst/>
                <a:latin typeface="Times New Roman" panose="02020603050405020304" pitchFamily="18" charset="0"/>
                <a:cs typeface="Times New Roman" panose="02020603050405020304" pitchFamily="18" charset="0"/>
              </a:rPr>
              <a:t>(Master of Computer Application)</a:t>
            </a:r>
            <a:endParaRPr lang="en-US" sz="1400" b="1" i="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800" b="1" i="0" dirty="0">
                <a:latin typeface="Times New Roman" panose="02020603050405020304" pitchFamily="18" charset="0"/>
                <a:cs typeface="Times New Roman" panose="02020603050405020304" pitchFamily="18" charset="0"/>
              </a:rPr>
              <a:t>JISNA JOHN: 200512388</a:t>
            </a:r>
          </a:p>
          <a:p>
            <a:pPr algn="l"/>
            <a:r>
              <a:rPr lang="en-US" sz="1400" i="0">
                <a:latin typeface="Times New Roman" panose="02020603050405020304" pitchFamily="18" charset="0"/>
                <a:cs typeface="Times New Roman" panose="02020603050405020304" pitchFamily="18" charset="0"/>
              </a:rPr>
              <a:t>     (Masters </a:t>
            </a:r>
            <a:r>
              <a:rPr lang="en-US" sz="1400" i="0" dirty="0">
                <a:latin typeface="Times New Roman" panose="02020603050405020304" pitchFamily="18" charset="0"/>
                <a:cs typeface="Times New Roman" panose="02020603050405020304" pitchFamily="18" charset="0"/>
              </a:rPr>
              <a:t>in Space Science </a:t>
            </a:r>
            <a:r>
              <a:rPr lang="en-US" sz="1400" i="0">
                <a:latin typeface="Times New Roman" panose="02020603050405020304" pitchFamily="18" charset="0"/>
                <a:cs typeface="Times New Roman" panose="02020603050405020304" pitchFamily="18" charset="0"/>
              </a:rPr>
              <a:t>and Technology)</a:t>
            </a:r>
            <a:endParaRPr lang="en-US" sz="1400" i="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0189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E433CB3-EAB2-4842-A1DD-7BC051B55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pic>
        <p:nvPicPr>
          <p:cNvPr id="15" name="Picture 3" descr="Colored pencils inside a pencil holder which is on top of a wood table">
            <a:extLst>
              <a:ext uri="{FF2B5EF4-FFF2-40B4-BE49-F238E27FC236}">
                <a16:creationId xmlns:a16="http://schemas.microsoft.com/office/drawing/2014/main" id="{10DD1E1C-A7B0-6F54-2F23-FEB0E4622AF5}"/>
              </a:ext>
            </a:extLst>
          </p:cNvPr>
          <p:cNvPicPr>
            <a:picLocks noChangeAspect="1"/>
          </p:cNvPicPr>
          <p:nvPr/>
        </p:nvPicPr>
        <p:blipFill rotWithShape="1">
          <a:blip r:embed="rId3"/>
          <a:srcRect t="15730"/>
          <a:stretch/>
        </p:blipFill>
        <p:spPr>
          <a:xfrm>
            <a:off x="0" y="10"/>
            <a:ext cx="12192000" cy="6857990"/>
          </a:xfrm>
          <a:prstGeom prst="rect">
            <a:avLst/>
          </a:prstGeom>
        </p:spPr>
      </p:pic>
      <p:sp>
        <p:nvSpPr>
          <p:cNvPr id="23" name="Rectangle 22">
            <a:extLst>
              <a:ext uri="{FF2B5EF4-FFF2-40B4-BE49-F238E27FC236}">
                <a16:creationId xmlns:a16="http://schemas.microsoft.com/office/drawing/2014/main" id="{D37E9081-32E2-43C3-80C8-7F3854D9D0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2000" cy="3429000"/>
          </a:xfrm>
          <a:prstGeom prst="rect">
            <a:avLst/>
          </a:prstGeom>
          <a:gradFill>
            <a:gsLst>
              <a:gs pos="47000">
                <a:srgbClr val="000000">
                  <a:alpha val="23000"/>
                </a:srgbClr>
              </a:gs>
              <a:gs pos="0">
                <a:srgbClr val="000000">
                  <a:alpha val="0"/>
                </a:srgbClr>
              </a:gs>
              <a:gs pos="100000">
                <a:srgbClr val="000000">
                  <a:alpha val="3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sp>
        <p:nvSpPr>
          <p:cNvPr id="2" name="Title 1">
            <a:extLst>
              <a:ext uri="{FF2B5EF4-FFF2-40B4-BE49-F238E27FC236}">
                <a16:creationId xmlns:a16="http://schemas.microsoft.com/office/drawing/2014/main" id="{B9EDC71C-33B1-17EB-EE48-2B9D682865CB}"/>
              </a:ext>
            </a:extLst>
          </p:cNvPr>
          <p:cNvSpPr>
            <a:spLocks noGrp="1"/>
          </p:cNvSpPr>
          <p:nvPr>
            <p:ph type="ctrTitle"/>
          </p:nvPr>
        </p:nvSpPr>
        <p:spPr>
          <a:xfrm>
            <a:off x="363894" y="0"/>
            <a:ext cx="11821886" cy="1158711"/>
          </a:xfrm>
        </p:spPr>
        <p:txBody>
          <a:bodyPr>
            <a:normAutofit/>
          </a:bodyPr>
          <a:lstStyle/>
          <a:p>
            <a:r>
              <a:rPr lang="en-US" sz="2700" dirty="0">
                <a:solidFill>
                  <a:schemeClr val="bg1">
                    <a:lumMod val="95000"/>
                  </a:schemeClr>
                </a:solidFill>
                <a:latin typeface="Times New Roman" panose="02020603050405020304" pitchFamily="18" charset="0"/>
                <a:cs typeface="Times New Roman" panose="02020603050405020304" pitchFamily="18" charset="0"/>
              </a:rPr>
              <a:t>Part 1 </a:t>
            </a:r>
            <a:br>
              <a:rPr lang="en-US" sz="3600" dirty="0">
                <a:solidFill>
                  <a:schemeClr val="bg1">
                    <a:lumMod val="95000"/>
                  </a:schemeClr>
                </a:solidFill>
                <a:latin typeface="Times New Roman" panose="02020603050405020304" pitchFamily="18" charset="0"/>
                <a:cs typeface="Times New Roman" panose="02020603050405020304" pitchFamily="18" charset="0"/>
              </a:rPr>
            </a:br>
            <a:r>
              <a:rPr lang="en-US" sz="3600" cap="none" dirty="0">
                <a:solidFill>
                  <a:schemeClr val="bg1">
                    <a:lumMod val="95000"/>
                  </a:schemeClr>
                </a:solidFill>
                <a:latin typeface="Times New Roman" panose="02020603050405020304" pitchFamily="18" charset="0"/>
                <a:cs typeface="Times New Roman" panose="02020603050405020304" pitchFamily="18" charset="0"/>
              </a:rPr>
              <a:t> User Data Protected By Authorization</a:t>
            </a:r>
            <a:endParaRPr lang="en-CA" b="1" dirty="0">
              <a:solidFill>
                <a:schemeClr val="bg1">
                  <a:lumMod val="95000"/>
                </a:schemeClr>
              </a:solidFill>
            </a:endParaRPr>
          </a:p>
        </p:txBody>
      </p:sp>
      <p:sp>
        <p:nvSpPr>
          <p:cNvPr id="3" name="Subtitle 2">
            <a:extLst>
              <a:ext uri="{FF2B5EF4-FFF2-40B4-BE49-F238E27FC236}">
                <a16:creationId xmlns:a16="http://schemas.microsoft.com/office/drawing/2014/main" id="{B113273C-C955-3041-A50D-4A5FAE40353E}"/>
              </a:ext>
            </a:extLst>
          </p:cNvPr>
          <p:cNvSpPr>
            <a:spLocks noGrp="1"/>
          </p:cNvSpPr>
          <p:nvPr>
            <p:ph type="subTitle" idx="1"/>
          </p:nvPr>
        </p:nvSpPr>
        <p:spPr>
          <a:xfrm>
            <a:off x="5020157" y="1608072"/>
            <a:ext cx="2151685" cy="457189"/>
          </a:xfrm>
        </p:spPr>
        <p:txBody>
          <a:bodyPr>
            <a:noAutofit/>
          </a:bodyPr>
          <a:lstStyle/>
          <a:p>
            <a:pPr>
              <a:lnSpc>
                <a:spcPct val="90000"/>
              </a:lnSpc>
            </a:pPr>
            <a:r>
              <a:rPr lang="en-CA" sz="2800" i="0" dirty="0">
                <a:solidFill>
                  <a:srgbClr val="FFFFFF"/>
                </a:solidFill>
                <a:latin typeface="Times New Roman" panose="02020603050405020304" pitchFamily="18" charset="0"/>
                <a:cs typeface="Times New Roman" panose="02020603050405020304" pitchFamily="18" charset="0"/>
              </a:rPr>
              <a:t>Login Page</a:t>
            </a:r>
          </a:p>
        </p:txBody>
      </p:sp>
      <p:pic>
        <p:nvPicPr>
          <p:cNvPr id="4" name="Picture 3" descr="Graphical user interface, application, Teams&#10;&#10;Description automatically generated">
            <a:extLst>
              <a:ext uri="{FF2B5EF4-FFF2-40B4-BE49-F238E27FC236}">
                <a16:creationId xmlns:a16="http://schemas.microsoft.com/office/drawing/2014/main" id="{6A75F8D6-E345-A268-617F-4C5293CEF042}"/>
              </a:ext>
            </a:extLst>
          </p:cNvPr>
          <p:cNvPicPr>
            <a:picLocks noChangeAspect="1"/>
          </p:cNvPicPr>
          <p:nvPr/>
        </p:nvPicPr>
        <p:blipFill>
          <a:blip r:embed="rId4"/>
          <a:stretch>
            <a:fillRect/>
          </a:stretch>
        </p:blipFill>
        <p:spPr>
          <a:xfrm>
            <a:off x="1534915" y="2195934"/>
            <a:ext cx="9625731" cy="4563681"/>
          </a:xfrm>
          <a:prstGeom prst="rect">
            <a:avLst/>
          </a:prstGeom>
        </p:spPr>
      </p:pic>
    </p:spTree>
    <p:extLst>
      <p:ext uri="{BB962C8B-B14F-4D97-AF65-F5344CB8AC3E}">
        <p14:creationId xmlns:p14="http://schemas.microsoft.com/office/powerpoint/2010/main" val="3085396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E433CB3-EAB2-4842-A1DD-7BC051B55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pic>
        <p:nvPicPr>
          <p:cNvPr id="15" name="Picture 3" descr="Colored pencils inside a pencil holder which is on top of a wood table">
            <a:extLst>
              <a:ext uri="{FF2B5EF4-FFF2-40B4-BE49-F238E27FC236}">
                <a16:creationId xmlns:a16="http://schemas.microsoft.com/office/drawing/2014/main" id="{10DD1E1C-A7B0-6F54-2F23-FEB0E4622AF5}"/>
              </a:ext>
            </a:extLst>
          </p:cNvPr>
          <p:cNvPicPr>
            <a:picLocks noChangeAspect="1"/>
          </p:cNvPicPr>
          <p:nvPr/>
        </p:nvPicPr>
        <p:blipFill rotWithShape="1">
          <a:blip r:embed="rId3"/>
          <a:srcRect t="15730"/>
          <a:stretch/>
        </p:blipFill>
        <p:spPr>
          <a:xfrm>
            <a:off x="19050" y="-11565"/>
            <a:ext cx="12192000" cy="6857990"/>
          </a:xfrm>
          <a:prstGeom prst="rect">
            <a:avLst/>
          </a:prstGeom>
        </p:spPr>
      </p:pic>
      <p:sp>
        <p:nvSpPr>
          <p:cNvPr id="23" name="Rectangle 22">
            <a:extLst>
              <a:ext uri="{FF2B5EF4-FFF2-40B4-BE49-F238E27FC236}">
                <a16:creationId xmlns:a16="http://schemas.microsoft.com/office/drawing/2014/main" id="{D37E9081-32E2-43C3-80C8-7F3854D9D0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2000" cy="3429000"/>
          </a:xfrm>
          <a:prstGeom prst="rect">
            <a:avLst/>
          </a:prstGeom>
          <a:gradFill>
            <a:gsLst>
              <a:gs pos="47000">
                <a:srgbClr val="000000">
                  <a:alpha val="23000"/>
                </a:srgbClr>
              </a:gs>
              <a:gs pos="0">
                <a:srgbClr val="000000">
                  <a:alpha val="0"/>
                </a:srgbClr>
              </a:gs>
              <a:gs pos="100000">
                <a:srgbClr val="000000">
                  <a:alpha val="3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sp>
        <p:nvSpPr>
          <p:cNvPr id="3" name="Subtitle 2">
            <a:extLst>
              <a:ext uri="{FF2B5EF4-FFF2-40B4-BE49-F238E27FC236}">
                <a16:creationId xmlns:a16="http://schemas.microsoft.com/office/drawing/2014/main" id="{B113273C-C955-3041-A50D-4A5FAE40353E}"/>
              </a:ext>
            </a:extLst>
          </p:cNvPr>
          <p:cNvSpPr>
            <a:spLocks noGrp="1"/>
          </p:cNvSpPr>
          <p:nvPr>
            <p:ph type="subTitle" idx="1"/>
          </p:nvPr>
        </p:nvSpPr>
        <p:spPr>
          <a:xfrm>
            <a:off x="667132" y="315796"/>
            <a:ext cx="2221735" cy="549797"/>
          </a:xfrm>
        </p:spPr>
        <p:txBody>
          <a:bodyPr>
            <a:noAutofit/>
          </a:bodyPr>
          <a:lstStyle/>
          <a:p>
            <a:pPr>
              <a:lnSpc>
                <a:spcPct val="90000"/>
              </a:lnSpc>
            </a:pPr>
            <a:r>
              <a:rPr lang="en-CA" sz="2800" i="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Register page</a:t>
            </a:r>
          </a:p>
          <a:p>
            <a:pPr>
              <a:lnSpc>
                <a:spcPct val="90000"/>
              </a:lnSpc>
            </a:pPr>
            <a:endParaRPr lang="en-CA" sz="2800" i="0" dirty="0">
              <a:solidFill>
                <a:schemeClr val="bg1"/>
              </a:solidFill>
            </a:endParaRPr>
          </a:p>
        </p:txBody>
      </p:sp>
      <p:pic>
        <p:nvPicPr>
          <p:cNvPr id="7" name="Picture 6" descr="Graphical user interface, application&#10;&#10;Description automatically generated">
            <a:extLst>
              <a:ext uri="{FF2B5EF4-FFF2-40B4-BE49-F238E27FC236}">
                <a16:creationId xmlns:a16="http://schemas.microsoft.com/office/drawing/2014/main" id="{702121D2-9BF1-3FB0-5134-0F8FDE49E0B6}"/>
              </a:ext>
            </a:extLst>
          </p:cNvPr>
          <p:cNvPicPr>
            <a:picLocks noChangeAspect="1"/>
          </p:cNvPicPr>
          <p:nvPr/>
        </p:nvPicPr>
        <p:blipFill>
          <a:blip r:embed="rId4"/>
          <a:stretch>
            <a:fillRect/>
          </a:stretch>
        </p:blipFill>
        <p:spPr>
          <a:xfrm>
            <a:off x="1778000" y="1016000"/>
            <a:ext cx="8910320" cy="5405120"/>
          </a:xfrm>
          <a:prstGeom prst="rect">
            <a:avLst/>
          </a:prstGeom>
        </p:spPr>
      </p:pic>
    </p:spTree>
    <p:extLst>
      <p:ext uri="{BB962C8B-B14F-4D97-AF65-F5344CB8AC3E}">
        <p14:creationId xmlns:p14="http://schemas.microsoft.com/office/powerpoint/2010/main" val="3566689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E433CB3-EAB2-4842-A1DD-7BC051B55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pic>
        <p:nvPicPr>
          <p:cNvPr id="15" name="Picture 3" descr="Colored pencils inside a pencil holder which is on top of a wood table">
            <a:extLst>
              <a:ext uri="{FF2B5EF4-FFF2-40B4-BE49-F238E27FC236}">
                <a16:creationId xmlns:a16="http://schemas.microsoft.com/office/drawing/2014/main" id="{10DD1E1C-A7B0-6F54-2F23-FEB0E4622AF5}"/>
              </a:ext>
            </a:extLst>
          </p:cNvPr>
          <p:cNvPicPr>
            <a:picLocks noChangeAspect="1"/>
          </p:cNvPicPr>
          <p:nvPr/>
        </p:nvPicPr>
        <p:blipFill rotWithShape="1">
          <a:blip r:embed="rId3"/>
          <a:srcRect t="15730"/>
          <a:stretch/>
        </p:blipFill>
        <p:spPr>
          <a:xfrm>
            <a:off x="19050" y="-72525"/>
            <a:ext cx="12192000" cy="6857990"/>
          </a:xfrm>
          <a:prstGeom prst="rect">
            <a:avLst/>
          </a:prstGeom>
        </p:spPr>
      </p:pic>
      <p:sp>
        <p:nvSpPr>
          <p:cNvPr id="23" name="Rectangle 22">
            <a:extLst>
              <a:ext uri="{FF2B5EF4-FFF2-40B4-BE49-F238E27FC236}">
                <a16:creationId xmlns:a16="http://schemas.microsoft.com/office/drawing/2014/main" id="{D37E9081-32E2-43C3-80C8-7F3854D9D0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2000" cy="3429000"/>
          </a:xfrm>
          <a:prstGeom prst="rect">
            <a:avLst/>
          </a:prstGeom>
          <a:gradFill>
            <a:gsLst>
              <a:gs pos="47000">
                <a:srgbClr val="000000">
                  <a:alpha val="23000"/>
                </a:srgbClr>
              </a:gs>
              <a:gs pos="0">
                <a:srgbClr val="000000">
                  <a:alpha val="0"/>
                </a:srgbClr>
              </a:gs>
              <a:gs pos="100000">
                <a:srgbClr val="000000">
                  <a:alpha val="3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sp>
        <p:nvSpPr>
          <p:cNvPr id="3" name="Subtitle 2">
            <a:extLst>
              <a:ext uri="{FF2B5EF4-FFF2-40B4-BE49-F238E27FC236}">
                <a16:creationId xmlns:a16="http://schemas.microsoft.com/office/drawing/2014/main" id="{B113273C-C955-3041-A50D-4A5FAE40353E}"/>
              </a:ext>
            </a:extLst>
          </p:cNvPr>
          <p:cNvSpPr>
            <a:spLocks noGrp="1"/>
          </p:cNvSpPr>
          <p:nvPr>
            <p:ph type="subTitle" idx="1"/>
          </p:nvPr>
        </p:nvSpPr>
        <p:spPr>
          <a:xfrm>
            <a:off x="667132" y="315796"/>
            <a:ext cx="3620388" cy="549797"/>
          </a:xfrm>
        </p:spPr>
        <p:txBody>
          <a:bodyPr>
            <a:noAutofit/>
          </a:bodyPr>
          <a:lstStyle/>
          <a:p>
            <a:pPr>
              <a:lnSpc>
                <a:spcPct val="90000"/>
              </a:lnSpc>
            </a:pPr>
            <a:r>
              <a:rPr lang="en-CA" sz="2800" i="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Manager Homepage</a:t>
            </a:r>
          </a:p>
          <a:p>
            <a:pPr>
              <a:lnSpc>
                <a:spcPct val="90000"/>
              </a:lnSpc>
            </a:pPr>
            <a:endParaRPr lang="en-CA" sz="2800" i="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90000"/>
              </a:lnSpc>
            </a:pPr>
            <a:endParaRPr lang="en-CA" sz="2800" i="0" dirty="0">
              <a:solidFill>
                <a:schemeClr val="bg1"/>
              </a:solidFill>
            </a:endParaRPr>
          </a:p>
        </p:txBody>
      </p:sp>
      <p:pic>
        <p:nvPicPr>
          <p:cNvPr id="2" name="Picture 1" descr="Graphical user interface, application&#10;&#10;Description automatically generated">
            <a:extLst>
              <a:ext uri="{FF2B5EF4-FFF2-40B4-BE49-F238E27FC236}">
                <a16:creationId xmlns:a16="http://schemas.microsoft.com/office/drawing/2014/main" id="{5DC39828-8E65-A68C-62F9-BE37806895FF}"/>
              </a:ext>
            </a:extLst>
          </p:cNvPr>
          <p:cNvPicPr>
            <a:picLocks noChangeAspect="1"/>
          </p:cNvPicPr>
          <p:nvPr/>
        </p:nvPicPr>
        <p:blipFill>
          <a:blip r:embed="rId4"/>
          <a:stretch>
            <a:fillRect/>
          </a:stretch>
        </p:blipFill>
        <p:spPr>
          <a:xfrm>
            <a:off x="1513840" y="1181388"/>
            <a:ext cx="9001760" cy="5360815"/>
          </a:xfrm>
          <a:prstGeom prst="rect">
            <a:avLst/>
          </a:prstGeom>
        </p:spPr>
      </p:pic>
    </p:spTree>
    <p:extLst>
      <p:ext uri="{BB962C8B-B14F-4D97-AF65-F5344CB8AC3E}">
        <p14:creationId xmlns:p14="http://schemas.microsoft.com/office/powerpoint/2010/main" val="432313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E433CB3-EAB2-4842-A1DD-7BC051B55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pic>
        <p:nvPicPr>
          <p:cNvPr id="15" name="Picture 3" descr="Colored pencils inside a pencil holder which is on top of a wood table">
            <a:extLst>
              <a:ext uri="{FF2B5EF4-FFF2-40B4-BE49-F238E27FC236}">
                <a16:creationId xmlns:a16="http://schemas.microsoft.com/office/drawing/2014/main" id="{10DD1E1C-A7B0-6F54-2F23-FEB0E4622AF5}"/>
              </a:ext>
            </a:extLst>
          </p:cNvPr>
          <p:cNvPicPr>
            <a:picLocks noChangeAspect="1"/>
          </p:cNvPicPr>
          <p:nvPr/>
        </p:nvPicPr>
        <p:blipFill rotWithShape="1">
          <a:blip r:embed="rId3"/>
          <a:srcRect t="15730"/>
          <a:stretch/>
        </p:blipFill>
        <p:spPr>
          <a:xfrm>
            <a:off x="19050" y="-72525"/>
            <a:ext cx="12192000" cy="6857990"/>
          </a:xfrm>
          <a:prstGeom prst="rect">
            <a:avLst/>
          </a:prstGeom>
        </p:spPr>
      </p:pic>
      <p:sp>
        <p:nvSpPr>
          <p:cNvPr id="23" name="Rectangle 22">
            <a:extLst>
              <a:ext uri="{FF2B5EF4-FFF2-40B4-BE49-F238E27FC236}">
                <a16:creationId xmlns:a16="http://schemas.microsoft.com/office/drawing/2014/main" id="{D37E9081-32E2-43C3-80C8-7F3854D9D0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2000" cy="3429000"/>
          </a:xfrm>
          <a:prstGeom prst="rect">
            <a:avLst/>
          </a:prstGeom>
          <a:gradFill>
            <a:gsLst>
              <a:gs pos="47000">
                <a:srgbClr val="000000">
                  <a:alpha val="23000"/>
                </a:srgbClr>
              </a:gs>
              <a:gs pos="0">
                <a:srgbClr val="000000">
                  <a:alpha val="0"/>
                </a:srgbClr>
              </a:gs>
              <a:gs pos="100000">
                <a:srgbClr val="000000">
                  <a:alpha val="3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sp>
        <p:nvSpPr>
          <p:cNvPr id="3" name="Subtitle 2">
            <a:extLst>
              <a:ext uri="{FF2B5EF4-FFF2-40B4-BE49-F238E27FC236}">
                <a16:creationId xmlns:a16="http://schemas.microsoft.com/office/drawing/2014/main" id="{B113273C-C955-3041-A50D-4A5FAE40353E}"/>
              </a:ext>
            </a:extLst>
          </p:cNvPr>
          <p:cNvSpPr>
            <a:spLocks noGrp="1"/>
          </p:cNvSpPr>
          <p:nvPr>
            <p:ph type="subTitle" idx="1"/>
          </p:nvPr>
        </p:nvSpPr>
        <p:spPr>
          <a:xfrm>
            <a:off x="667132" y="315796"/>
            <a:ext cx="3620388" cy="549797"/>
          </a:xfrm>
        </p:spPr>
        <p:txBody>
          <a:bodyPr>
            <a:noAutofit/>
          </a:bodyPr>
          <a:lstStyle/>
          <a:p>
            <a:pPr>
              <a:lnSpc>
                <a:spcPct val="90000"/>
              </a:lnSpc>
            </a:pPr>
            <a:endParaRPr lang="en-CA" sz="2800" i="0"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90000"/>
              </a:lnSpc>
            </a:pPr>
            <a:endParaRPr lang="en-CA" sz="2800" i="0" dirty="0">
              <a:solidFill>
                <a:schemeClr val="bg1"/>
              </a:solidFill>
            </a:endParaRPr>
          </a:p>
        </p:txBody>
      </p:sp>
      <p:pic>
        <p:nvPicPr>
          <p:cNvPr id="4" name="Picture 3" descr="Graphical user interface, application, table&#10;&#10;Description automatically generated">
            <a:extLst>
              <a:ext uri="{FF2B5EF4-FFF2-40B4-BE49-F238E27FC236}">
                <a16:creationId xmlns:a16="http://schemas.microsoft.com/office/drawing/2014/main" id="{9E3F45AB-B7A6-6AE4-5822-00082E8B0765}"/>
              </a:ext>
            </a:extLst>
          </p:cNvPr>
          <p:cNvPicPr>
            <a:picLocks noChangeAspect="1"/>
          </p:cNvPicPr>
          <p:nvPr/>
        </p:nvPicPr>
        <p:blipFill>
          <a:blip r:embed="rId4"/>
          <a:stretch>
            <a:fillRect/>
          </a:stretch>
        </p:blipFill>
        <p:spPr>
          <a:xfrm>
            <a:off x="1483360" y="1181389"/>
            <a:ext cx="8992870" cy="5067011"/>
          </a:xfrm>
          <a:prstGeom prst="rect">
            <a:avLst/>
          </a:prstGeom>
        </p:spPr>
      </p:pic>
    </p:spTree>
    <p:extLst>
      <p:ext uri="{BB962C8B-B14F-4D97-AF65-F5344CB8AC3E}">
        <p14:creationId xmlns:p14="http://schemas.microsoft.com/office/powerpoint/2010/main" val="1057209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E433CB3-EAB2-4842-A1DD-7BC051B55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pic>
        <p:nvPicPr>
          <p:cNvPr id="15" name="Picture 3" descr="Colored pencils inside a pencil holder which is on top of a wood table">
            <a:extLst>
              <a:ext uri="{FF2B5EF4-FFF2-40B4-BE49-F238E27FC236}">
                <a16:creationId xmlns:a16="http://schemas.microsoft.com/office/drawing/2014/main" id="{10DD1E1C-A7B0-6F54-2F23-FEB0E4622AF5}"/>
              </a:ext>
            </a:extLst>
          </p:cNvPr>
          <p:cNvPicPr>
            <a:picLocks noChangeAspect="1"/>
          </p:cNvPicPr>
          <p:nvPr/>
        </p:nvPicPr>
        <p:blipFill rotWithShape="1">
          <a:blip r:embed="rId3"/>
          <a:srcRect t="15730"/>
          <a:stretch/>
        </p:blipFill>
        <p:spPr>
          <a:xfrm>
            <a:off x="0" y="-2"/>
            <a:ext cx="12192000" cy="6857990"/>
          </a:xfrm>
          <a:prstGeom prst="rect">
            <a:avLst/>
          </a:prstGeom>
        </p:spPr>
      </p:pic>
      <p:sp>
        <p:nvSpPr>
          <p:cNvPr id="23" name="Rectangle 22">
            <a:extLst>
              <a:ext uri="{FF2B5EF4-FFF2-40B4-BE49-F238E27FC236}">
                <a16:creationId xmlns:a16="http://schemas.microsoft.com/office/drawing/2014/main" id="{D37E9081-32E2-43C3-80C8-7F3854D9D0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2000" cy="3429000"/>
          </a:xfrm>
          <a:prstGeom prst="rect">
            <a:avLst/>
          </a:prstGeom>
          <a:gradFill>
            <a:gsLst>
              <a:gs pos="47000">
                <a:srgbClr val="000000">
                  <a:alpha val="23000"/>
                </a:srgbClr>
              </a:gs>
              <a:gs pos="0">
                <a:srgbClr val="000000">
                  <a:alpha val="0"/>
                </a:srgbClr>
              </a:gs>
              <a:gs pos="100000">
                <a:srgbClr val="000000">
                  <a:alpha val="3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sp>
        <p:nvSpPr>
          <p:cNvPr id="3" name="Subtitle 2">
            <a:extLst>
              <a:ext uri="{FF2B5EF4-FFF2-40B4-BE49-F238E27FC236}">
                <a16:creationId xmlns:a16="http://schemas.microsoft.com/office/drawing/2014/main" id="{B113273C-C955-3041-A50D-4A5FAE40353E}"/>
              </a:ext>
            </a:extLst>
          </p:cNvPr>
          <p:cNvSpPr>
            <a:spLocks noGrp="1"/>
          </p:cNvSpPr>
          <p:nvPr>
            <p:ph type="subTitle" idx="1"/>
          </p:nvPr>
        </p:nvSpPr>
        <p:spPr>
          <a:xfrm>
            <a:off x="667132" y="315796"/>
            <a:ext cx="3620388" cy="549797"/>
          </a:xfrm>
        </p:spPr>
        <p:txBody>
          <a:bodyPr>
            <a:noAutofit/>
          </a:bodyPr>
          <a:lstStyle/>
          <a:p>
            <a:pPr>
              <a:lnSpc>
                <a:spcPct val="90000"/>
              </a:lnSpc>
            </a:pPr>
            <a:endParaRPr lang="en-CA" sz="2800" i="0" dirty="0">
              <a:solidFill>
                <a:schemeClr val="bg1"/>
              </a:solidFill>
            </a:endParaRPr>
          </a:p>
        </p:txBody>
      </p:sp>
      <p:pic>
        <p:nvPicPr>
          <p:cNvPr id="2" name="Picture 1" descr="Graphical user interface&#10;&#10;Description automatically generated">
            <a:extLst>
              <a:ext uri="{FF2B5EF4-FFF2-40B4-BE49-F238E27FC236}">
                <a16:creationId xmlns:a16="http://schemas.microsoft.com/office/drawing/2014/main" id="{382B2C6C-F7A0-0A2A-9115-31C5E39D55E6}"/>
              </a:ext>
            </a:extLst>
          </p:cNvPr>
          <p:cNvPicPr>
            <a:picLocks noChangeAspect="1"/>
          </p:cNvPicPr>
          <p:nvPr/>
        </p:nvPicPr>
        <p:blipFill>
          <a:blip r:embed="rId4"/>
          <a:stretch>
            <a:fillRect/>
          </a:stretch>
        </p:blipFill>
        <p:spPr>
          <a:xfrm>
            <a:off x="1676401" y="1181389"/>
            <a:ext cx="9093200" cy="5117811"/>
          </a:xfrm>
          <a:prstGeom prst="rect">
            <a:avLst/>
          </a:prstGeom>
        </p:spPr>
      </p:pic>
    </p:spTree>
    <p:extLst>
      <p:ext uri="{BB962C8B-B14F-4D97-AF65-F5344CB8AC3E}">
        <p14:creationId xmlns:p14="http://schemas.microsoft.com/office/powerpoint/2010/main" val="4230103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E433CB3-EAB2-4842-A1DD-7BC051B55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pic>
        <p:nvPicPr>
          <p:cNvPr id="15" name="Picture 3" descr="Colored pencils inside a pencil holder which is on top of a wood table">
            <a:extLst>
              <a:ext uri="{FF2B5EF4-FFF2-40B4-BE49-F238E27FC236}">
                <a16:creationId xmlns:a16="http://schemas.microsoft.com/office/drawing/2014/main" id="{10DD1E1C-A7B0-6F54-2F23-FEB0E4622AF5}"/>
              </a:ext>
            </a:extLst>
          </p:cNvPr>
          <p:cNvPicPr>
            <a:picLocks noChangeAspect="1"/>
          </p:cNvPicPr>
          <p:nvPr/>
        </p:nvPicPr>
        <p:blipFill rotWithShape="1">
          <a:blip r:embed="rId3"/>
          <a:srcRect t="15730"/>
          <a:stretch/>
        </p:blipFill>
        <p:spPr>
          <a:xfrm>
            <a:off x="0" y="-50802"/>
            <a:ext cx="12192000" cy="6857990"/>
          </a:xfrm>
          <a:prstGeom prst="rect">
            <a:avLst/>
          </a:prstGeom>
        </p:spPr>
      </p:pic>
      <p:sp>
        <p:nvSpPr>
          <p:cNvPr id="23" name="Rectangle 22">
            <a:extLst>
              <a:ext uri="{FF2B5EF4-FFF2-40B4-BE49-F238E27FC236}">
                <a16:creationId xmlns:a16="http://schemas.microsoft.com/office/drawing/2014/main" id="{D37E9081-32E2-43C3-80C8-7F3854D9D0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2000" cy="3429000"/>
          </a:xfrm>
          <a:prstGeom prst="rect">
            <a:avLst/>
          </a:prstGeom>
          <a:gradFill>
            <a:gsLst>
              <a:gs pos="47000">
                <a:srgbClr val="000000">
                  <a:alpha val="23000"/>
                </a:srgbClr>
              </a:gs>
              <a:gs pos="0">
                <a:srgbClr val="000000">
                  <a:alpha val="0"/>
                </a:srgbClr>
              </a:gs>
              <a:gs pos="100000">
                <a:srgbClr val="000000">
                  <a:alpha val="3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sp>
        <p:nvSpPr>
          <p:cNvPr id="3" name="Subtitle 2">
            <a:extLst>
              <a:ext uri="{FF2B5EF4-FFF2-40B4-BE49-F238E27FC236}">
                <a16:creationId xmlns:a16="http://schemas.microsoft.com/office/drawing/2014/main" id="{B113273C-C955-3041-A50D-4A5FAE40353E}"/>
              </a:ext>
            </a:extLst>
          </p:cNvPr>
          <p:cNvSpPr>
            <a:spLocks noGrp="1"/>
          </p:cNvSpPr>
          <p:nvPr>
            <p:ph type="subTitle" idx="1"/>
          </p:nvPr>
        </p:nvSpPr>
        <p:spPr>
          <a:xfrm>
            <a:off x="667132" y="315796"/>
            <a:ext cx="3620388" cy="549797"/>
          </a:xfrm>
        </p:spPr>
        <p:txBody>
          <a:bodyPr>
            <a:noAutofit/>
          </a:bodyPr>
          <a:lstStyle/>
          <a:p>
            <a:pPr>
              <a:lnSpc>
                <a:spcPct val="90000"/>
              </a:lnSpc>
            </a:pPr>
            <a:endParaRPr lang="en-CA" sz="2800" i="0"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90000"/>
              </a:lnSpc>
            </a:pPr>
            <a:endParaRPr lang="en-CA" sz="2800" i="0" dirty="0">
              <a:solidFill>
                <a:schemeClr val="bg1"/>
              </a:solidFill>
            </a:endParaRPr>
          </a:p>
        </p:txBody>
      </p:sp>
      <p:pic>
        <p:nvPicPr>
          <p:cNvPr id="4" name="Picture 3" descr="Graphical user interface, application&#10;&#10;Description automatically generated">
            <a:extLst>
              <a:ext uri="{FF2B5EF4-FFF2-40B4-BE49-F238E27FC236}">
                <a16:creationId xmlns:a16="http://schemas.microsoft.com/office/drawing/2014/main" id="{2CC2F7D3-CF04-478E-0A45-C6DFE1C87D66}"/>
              </a:ext>
            </a:extLst>
          </p:cNvPr>
          <p:cNvPicPr>
            <a:picLocks noChangeAspect="1"/>
          </p:cNvPicPr>
          <p:nvPr/>
        </p:nvPicPr>
        <p:blipFill>
          <a:blip r:embed="rId4"/>
          <a:stretch>
            <a:fillRect/>
          </a:stretch>
        </p:blipFill>
        <p:spPr>
          <a:xfrm>
            <a:off x="1749287" y="1181389"/>
            <a:ext cx="8725673" cy="5209251"/>
          </a:xfrm>
          <a:prstGeom prst="rect">
            <a:avLst/>
          </a:prstGeom>
        </p:spPr>
      </p:pic>
    </p:spTree>
    <p:extLst>
      <p:ext uri="{BB962C8B-B14F-4D97-AF65-F5344CB8AC3E}">
        <p14:creationId xmlns:p14="http://schemas.microsoft.com/office/powerpoint/2010/main" val="1140727310"/>
      </p:ext>
    </p:extLst>
  </p:cSld>
  <p:clrMapOvr>
    <a:masterClrMapping/>
  </p:clrMapOvr>
</p:sld>
</file>

<file path=ppt/theme/theme1.xml><?xml version="1.0" encoding="utf-8"?>
<a:theme xmlns:a="http://schemas.openxmlformats.org/drawingml/2006/main" name="ClassicFrame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877</TotalTime>
  <Words>1653</Words>
  <Application>Microsoft Office PowerPoint</Application>
  <PresentationFormat>Widescreen</PresentationFormat>
  <Paragraphs>188</Paragraphs>
  <Slides>27</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Gill Sans MT</vt:lpstr>
      <vt:lpstr>Google Sans</vt:lpstr>
      <vt:lpstr>Goudy Old Style</vt:lpstr>
      <vt:lpstr>Times New Roman</vt:lpstr>
      <vt:lpstr>Wingdings</vt:lpstr>
      <vt:lpstr>ClassicFrameVTI</vt:lpstr>
      <vt:lpstr>FINAL PROJECT group -7</vt:lpstr>
      <vt:lpstr>PROJECT SUMMARY</vt:lpstr>
      <vt:lpstr>Group Members</vt:lpstr>
      <vt:lpstr>Part 1   User Data Protected By Authorization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Part 2   Security Technologies   Recommendations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Jisna John</dc:creator>
  <cp:lastModifiedBy>ambiliprasadr@gmail.com</cp:lastModifiedBy>
  <cp:revision>6</cp:revision>
  <dcterms:created xsi:type="dcterms:W3CDTF">2023-04-09T19:49:58Z</dcterms:created>
  <dcterms:modified xsi:type="dcterms:W3CDTF">2023-04-11T02:11:33Z</dcterms:modified>
</cp:coreProperties>
</file>