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9" r:id="rId3"/>
    <p:sldId id="293" r:id="rId4"/>
    <p:sldId id="291" r:id="rId5"/>
    <p:sldId id="292" r:id="rId6"/>
    <p:sldId id="260" r:id="rId7"/>
    <p:sldId id="294" r:id="rId8"/>
    <p:sldId id="295" r:id="rId9"/>
    <p:sldId id="296" r:id="rId10"/>
    <p:sldId id="297" r:id="rId11"/>
    <p:sldId id="299" r:id="rId12"/>
    <p:sldId id="298" r:id="rId13"/>
    <p:sldId id="302" r:id="rId14"/>
    <p:sldId id="303" r:id="rId15"/>
    <p:sldId id="301" r:id="rId16"/>
    <p:sldId id="306" r:id="rId17"/>
    <p:sldId id="309" r:id="rId18"/>
    <p:sldId id="307" r:id="rId19"/>
    <p:sldId id="308" r:id="rId20"/>
    <p:sldId id="304" r:id="rId21"/>
    <p:sldId id="305" r:id="rId22"/>
    <p:sldId id="310" r:id="rId23"/>
    <p:sldId id="314" r:id="rId24"/>
    <p:sldId id="315" r:id="rId25"/>
    <p:sldId id="311" r:id="rId26"/>
    <p:sldId id="313" r:id="rId27"/>
    <p:sldId id="312" r:id="rId28"/>
    <p:sldId id="29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2260" userDrawn="1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00" y="648"/>
      </p:cViewPr>
      <p:guideLst>
        <p:guide orient="horz" pos="2160"/>
        <p:guide orient="horz" pos="22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3/16/24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3/16/24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3/16/24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3/16/24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5E1F9C2-9057-4492-A24B-EE6B94F9678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0851" y="46037"/>
            <a:ext cx="2657723" cy="725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3/16/24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3/16/24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3/16/24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3/16/24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3/16/24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5930854-EF14-48E0-A670-87C5103DB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0851" y="46037"/>
            <a:ext cx="2657723" cy="725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3/16/24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3/16/24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>
            <a:extLst>
              <a:ext uri="{FF2B5EF4-FFF2-40B4-BE49-F238E27FC236}">
                <a16:creationId xmlns:a16="http://schemas.microsoft.com/office/drawing/2014/main" id="{C087CED2-C4EF-4F89-A2EB-5E3819C21BD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0851" y="46037"/>
            <a:ext cx="2657723" cy="725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clock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0392" y="720913"/>
            <a:ext cx="7771149" cy="3686015"/>
          </a:xfrm>
        </p:spPr>
        <p:txBody>
          <a:bodyPr>
            <a:normAutofit/>
          </a:bodyPr>
          <a:lstStyle/>
          <a:p>
            <a:r>
              <a:rPr lang="en-US" sz="7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Introduction 2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>
            <a:extLst>
              <a:ext uri="{FF2B5EF4-FFF2-40B4-BE49-F238E27FC236}">
                <a16:creationId xmlns:a16="http://schemas.microsoft.com/office/drawing/2014/main" id="{4979DE9E-7887-4424-9E1C-65A1D8AD2D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43" r="33955"/>
          <a:stretch/>
        </p:blipFill>
        <p:spPr bwMode="auto">
          <a:xfrm>
            <a:off x="-1" y="0"/>
            <a:ext cx="3699933" cy="6857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B541A1D-14BA-4409-B4B0-E4886483560C}"/>
              </a:ext>
            </a:extLst>
          </p:cNvPr>
          <p:cNvSpPr txBox="1"/>
          <p:nvPr/>
        </p:nvSpPr>
        <p:spPr>
          <a:xfrm>
            <a:off x="4241800" y="4682919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Saturday</a:t>
            </a:r>
            <a:r>
              <a:rPr lang="en-US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Lucida Console" panose="020B0609040504020204" pitchFamily="49" charset="0"/>
              </a:rPr>
              <a:t> 16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 March </a:t>
            </a:r>
            <a:r>
              <a:rPr lang="en-US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Lucida Console" panose="020B0609040504020204" pitchFamily="49" charset="0"/>
              </a:rPr>
              <a:t>2024</a:t>
            </a:r>
          </a:p>
          <a:p>
            <a:endParaRPr lang="en-US" b="0" i="0" dirty="0">
              <a:solidFill>
                <a:srgbClr val="9AA0A6"/>
              </a:solidFill>
              <a:effectLst/>
              <a:latin typeface="arial" panose="020B0604020202020204" pitchFamily="34" charset="0"/>
            </a:endParaRPr>
          </a:p>
          <a:p>
            <a:endParaRPr lang="en-US" dirty="0">
              <a:solidFill>
                <a:srgbClr val="9AA0A6"/>
              </a:solidFill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9AA0A6"/>
                </a:solidFill>
                <a:effectLst/>
                <a:latin typeface="arial" panose="020B0604020202020204" pitchFamily="34" charset="0"/>
              </a:rPr>
              <a:t>Mayank Aggarwal</a:t>
            </a:r>
            <a:br>
              <a:rPr lang="en-US" b="0" i="0" dirty="0">
                <a:solidFill>
                  <a:srgbClr val="9AA0A6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DEFC9-2B42-3DCE-6AE9-53533A842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Built In Functions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43852-FD52-8CC9-8628-38BC024A6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Built in functions </a:t>
            </a:r>
            <a:r>
              <a:rPr lang="en-US" sz="2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are those functions which </a:t>
            </a:r>
            <a:r>
              <a:rPr lang="en-IN" sz="2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are always available for use 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000" b="1" dirty="0">
              <a:solidFill>
                <a:srgbClr val="7030A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For example </a:t>
            </a:r>
            <a:r>
              <a:rPr lang="en-IN" sz="2000" b="1" dirty="0">
                <a:solidFill>
                  <a:srgbClr val="7030A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print()</a:t>
            </a:r>
            <a:r>
              <a:rPr lang="en-IN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 </a:t>
            </a:r>
            <a:r>
              <a:rPr lang="en-IN" sz="2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is a</a:t>
            </a:r>
            <a:r>
              <a:rPr lang="en-IN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IN" sz="2000" b="1" dirty="0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built-in function </a:t>
            </a:r>
            <a:r>
              <a:rPr lang="en-IN" sz="2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which prints the given object to the standard output device (screen) 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As of version </a:t>
            </a:r>
            <a:r>
              <a:rPr lang="en-US" sz="2000" b="1" dirty="0">
                <a:solidFill>
                  <a:srgbClr val="7030A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3.6</a:t>
            </a:r>
            <a:r>
              <a:rPr lang="en-US" sz="2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,  Python has </a:t>
            </a:r>
            <a:r>
              <a:rPr lang="en-US" sz="2000" b="1" dirty="0">
                <a:solidFill>
                  <a:srgbClr val="7030A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68</a:t>
            </a:r>
            <a:r>
              <a:rPr lang="en-US" sz="2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IN" sz="2000" b="1" dirty="0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built-in function </a:t>
            </a:r>
            <a:r>
              <a:rPr lang="en-IN" sz="2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and </a:t>
            </a:r>
            <a:r>
              <a:rPr lang="en-US" sz="2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their list can be obtained on the following URL :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000" b="1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US" sz="1800" b="1" dirty="0">
                <a:solidFill>
                  <a:srgbClr val="00206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https://docs.python.org/3/library/functions.html</a:t>
            </a:r>
            <a:endParaRPr lang="en-US" sz="1800" dirty="0">
              <a:solidFill>
                <a:srgbClr val="00206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840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03BC0-F656-633B-2096-F8C3739ED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147" y="430536"/>
            <a:ext cx="12009120" cy="1450757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What Is print( ) And How It </a:t>
            </a:r>
            <a:b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Is Made Available To Our Program ?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D30C8-5F2F-E110-EA34-19474CA4A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(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it-IT" dirty="0"/>
            </a:b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266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6DA67-A408-803D-D360-1BC7ACD23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How To Remove </a:t>
            </a:r>
            <a:b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newline From print() ?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30FD7-8054-6846-564C-44C0075B6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US" sz="2000" b="1" dirty="0">
                <a:solidFill>
                  <a:srgbClr val="7030A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print("Hello User")</a:t>
            </a:r>
          </a:p>
          <a:p>
            <a:pPr>
              <a:buNone/>
            </a:pPr>
            <a:r>
              <a:rPr lang="en-US" sz="2000" b="1" dirty="0">
                <a:solidFill>
                  <a:srgbClr val="7030A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print("Python Rocks")</a:t>
            </a:r>
          </a:p>
          <a:p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 we closely observe , we will see that the 2 messages are getting displayed on separate lines , even though we have not used any newline character.</a:t>
            </a:r>
          </a:p>
          <a:p>
            <a:endParaRPr lang="en-U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This is because the function </a:t>
            </a:r>
            <a:r>
              <a:rPr lang="en-US" sz="2000" b="1" dirty="0">
                <a:solidFill>
                  <a:srgbClr val="7030A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print() 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automatically appends a </a:t>
            </a:r>
            <a:r>
              <a:rPr lang="en-US" sz="2000" b="1" dirty="0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newline character 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after the message it is printing.</a:t>
            </a:r>
          </a:p>
          <a:p>
            <a:pPr>
              <a:buNone/>
            </a:pPr>
            <a:endParaRPr lang="en-US" sz="2000" b="1" dirty="0">
              <a:solidFill>
                <a:srgbClr val="7030A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894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8287D-562E-C689-DAA0-9CDE6C666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How To Remove </a:t>
            </a:r>
            <a:b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newline From print() ?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DCB53-5992-F083-9565-9D6D3AD5E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 we do not want this then we can use the  </a:t>
            </a:r>
            <a:r>
              <a:rPr lang="en-US" sz="2400" b="1" dirty="0">
                <a:solidFill>
                  <a:srgbClr val="7030A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print() 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function as shown below:</a:t>
            </a:r>
          </a:p>
          <a:p>
            <a:pPr lvl="1">
              <a:buNone/>
            </a:pPr>
            <a:r>
              <a:rPr lang="en-US" sz="19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US" sz="1900" b="1" dirty="0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print(“Hello User”, end=“”)</a:t>
            </a:r>
          </a:p>
          <a:p>
            <a:pPr lvl="1">
              <a:buNone/>
            </a:pPr>
            <a:r>
              <a:rPr lang="en-US" sz="1900" b="1" dirty="0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print(“Python Rocks”)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842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E38B0-82C3-5C19-4297-D2EB653F1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How To Remove </a:t>
            </a:r>
            <a:b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newline From print() ?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4E004-DCCE-40EE-2C39-6E7CEBFC0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The word </a:t>
            </a:r>
            <a:r>
              <a:rPr lang="en-US" sz="2000" b="1" dirty="0">
                <a:solidFill>
                  <a:srgbClr val="7030A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end 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is called </a:t>
            </a:r>
            <a:r>
              <a:rPr lang="en-US" sz="2000" b="1" u="sng" dirty="0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keyword argument 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 </a:t>
            </a:r>
            <a:r>
              <a:rPr lang="en-US" sz="2000" b="1" dirty="0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and it’s default value is </a:t>
            </a:r>
            <a:r>
              <a:rPr lang="en-US" sz="2000" b="1" dirty="0">
                <a:solidFill>
                  <a:srgbClr val="7030A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“\n”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</a:t>
            </a:r>
          </a:p>
          <a:p>
            <a:endParaRPr lang="en-U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But we have changed it to </a:t>
            </a:r>
            <a:r>
              <a:rPr lang="en-US" sz="2000" b="1" dirty="0">
                <a:solidFill>
                  <a:srgbClr val="7030A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empty string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(“”) to tell </a:t>
            </a:r>
            <a:r>
              <a:rPr lang="en-US" sz="2000" b="1" dirty="0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not to produce any newline.</a:t>
            </a:r>
          </a:p>
          <a:p>
            <a:endParaRPr lang="en-U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Similarly we can set it to </a:t>
            </a:r>
            <a:r>
              <a:rPr lang="en-US" sz="2000" b="1" dirty="0">
                <a:solidFill>
                  <a:srgbClr val="7030A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“\t”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to generate tab or </a:t>
            </a:r>
            <a:r>
              <a:rPr lang="en-US" sz="2000" b="1" dirty="0">
                <a:solidFill>
                  <a:srgbClr val="7030A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“\b”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to erase the previous character</a:t>
            </a:r>
          </a:p>
          <a:p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491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39929-A91E-58E1-D79B-F8E87C788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Some Examples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F546B-8E4D-931D-4203-ACE490D49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b="1" dirty="0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1.</a:t>
            </a:r>
          </a:p>
          <a:p>
            <a:pPr>
              <a:buNone/>
            </a:pPr>
            <a:r>
              <a:rPr lang="en-US" sz="2000" b="1" dirty="0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print("Hello </a:t>
            </a:r>
            <a:r>
              <a:rPr lang="en-US" sz="2000" b="1" dirty="0" err="1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User",end</a:t>
            </a:r>
            <a:r>
              <a:rPr lang="en-US" sz="2000" b="1" dirty="0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="\t")</a:t>
            </a:r>
          </a:p>
          <a:p>
            <a:pPr>
              <a:buNone/>
            </a:pPr>
            <a:r>
              <a:rPr lang="en-US" sz="2000" b="1" dirty="0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print("Python Rocks")</a:t>
            </a:r>
          </a:p>
          <a:p>
            <a:pPr>
              <a:buNone/>
            </a:pPr>
            <a:endParaRPr lang="en-US" sz="2000" b="1" dirty="0">
              <a:solidFill>
                <a:srgbClr val="C0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US" sz="2000" b="1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2.</a:t>
            </a:r>
          </a:p>
          <a:p>
            <a:pPr>
              <a:buNone/>
            </a:pPr>
            <a:r>
              <a:rPr lang="en-US" sz="2000" b="1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print("Hello </a:t>
            </a:r>
            <a:r>
              <a:rPr lang="en-US" sz="2000" b="1" dirty="0" err="1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User",end</a:t>
            </a:r>
            <a:r>
              <a:rPr lang="en-US" sz="2000" b="1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="\b")</a:t>
            </a:r>
          </a:p>
          <a:p>
            <a:pPr>
              <a:buNone/>
            </a:pPr>
            <a:r>
              <a:rPr lang="en-US" sz="2000" b="1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print("Python Rocks")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441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10C62-54FD-D281-CA01-0FA9717A1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Types Of Errors In Python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FBE61-E255-89DA-3532-830DA9A75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Just like any other programming language , </a:t>
            </a:r>
            <a:r>
              <a:rPr lang="en-US" sz="16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</a:t>
            </a:r>
            <a:r>
              <a:rPr lang="en-US" sz="16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also has 2 kinds of errors: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1600" b="1" dirty="0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Syntax Error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1600" b="1" dirty="0">
              <a:solidFill>
                <a:srgbClr val="C0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1600" b="1" dirty="0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Runtime Error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92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FE4A6-D3F1-08DB-F70E-C7CFD77EC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Syntax Error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8D65F-F852-61E2-12FA-97041B152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Syntaxes are </a:t>
            </a:r>
            <a:r>
              <a:rPr lang="en-US" sz="2400" b="1" dirty="0">
                <a:solidFill>
                  <a:srgbClr val="7030A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RULES OF A LANGUAGE </a:t>
            </a:r>
            <a:r>
              <a:rPr lang="en-US" sz="24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and when we break these rules , the error which occurs is called </a:t>
            </a:r>
            <a:r>
              <a:rPr lang="en-US" sz="2400" b="1" dirty="0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Syntax Error.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rgbClr val="C0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Examples of </a:t>
            </a:r>
            <a:r>
              <a:rPr lang="en-US" sz="2400" b="1" dirty="0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Syntax Errors </a:t>
            </a:r>
            <a:r>
              <a:rPr lang="en-US" sz="24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are:</a:t>
            </a:r>
          </a:p>
          <a:p>
            <a:pPr marL="274320" lvl="1" indent="0">
              <a:buClr>
                <a:schemeClr val="accent1"/>
              </a:buClr>
              <a:buSzPct val="120000"/>
              <a:buNone/>
            </a:pPr>
            <a:endParaRPr lang="en-US" sz="1600" dirty="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1600" b="1" dirty="0">
                <a:solidFill>
                  <a:srgbClr val="00206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Miss</a:t>
            </a:r>
            <a:r>
              <a:rPr lang="en-IN" sz="1600" b="1" dirty="0">
                <a:solidFill>
                  <a:srgbClr val="00206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palled keywords.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1600" b="1" dirty="0">
                <a:solidFill>
                  <a:srgbClr val="00206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</a:t>
            </a:r>
            <a:r>
              <a:rPr lang="en-IN" sz="1600" b="1" dirty="0">
                <a:solidFill>
                  <a:srgbClr val="00206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correct use of an operator.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1600" b="1" dirty="0">
                <a:solidFill>
                  <a:srgbClr val="00206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</a:t>
            </a:r>
            <a:r>
              <a:rPr lang="en-IN" sz="1600" b="1" dirty="0">
                <a:solidFill>
                  <a:srgbClr val="00206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mitting parentheses in a function call.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926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44CD0-AB5B-DCE7-46D0-2BE4962C5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Runtime Errors (Exceptions)</a:t>
            </a:r>
            <a:endParaRPr lang="en-US" sz="4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C1133-AEE3-78F8-1316-6FBE5E57F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000" b="1" dirty="0">
                <a:solidFill>
                  <a:schemeClr val="tx1"/>
                </a:solidFill>
              </a:rPr>
              <a:t>As the name says, </a:t>
            </a:r>
            <a:r>
              <a:rPr lang="en-IN" sz="2000" b="1" dirty="0">
                <a:solidFill>
                  <a:srgbClr val="C00000"/>
                </a:solidFill>
              </a:rPr>
              <a:t>Runtime Errors </a:t>
            </a:r>
            <a:r>
              <a:rPr lang="en-IN" sz="2000" b="1" dirty="0">
                <a:solidFill>
                  <a:schemeClr val="tx1"/>
                </a:solidFill>
              </a:rPr>
              <a:t>are errors which occur while the program is running.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000" b="1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000" b="1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000" b="1" dirty="0">
                <a:solidFill>
                  <a:schemeClr val="tx1"/>
                </a:solidFill>
              </a:rPr>
              <a:t>As soon as Python interpreter encounters them it halts the execution of the program and displays a message about the probable cause of the problem.</a:t>
            </a:r>
            <a:endParaRPr lang="en-US" sz="2000" b="1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355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ABBDD-CB8A-7BB4-4EA2-6F0598B74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Runtime Errors (Exceptions)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AAF37-9010-F271-A2CA-02C116529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</a:rPr>
              <a:t>They usually occurs when interpreter counters a operation that is impossible to carry out and one such operation is </a:t>
            </a:r>
            <a:r>
              <a:rPr lang="en-IN" sz="2000" b="1" dirty="0">
                <a:solidFill>
                  <a:srgbClr val="7030A0"/>
                </a:solidFill>
              </a:rPr>
              <a:t>dividing a number by 0.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0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</a:rPr>
              <a:t>Since dividing a number by 0 is undefined , so ,when the interpreter encounters this operation it raises </a:t>
            </a:r>
            <a:r>
              <a:rPr lang="en-IN" sz="2000" b="1" dirty="0">
                <a:solidFill>
                  <a:srgbClr val="C00000"/>
                </a:solidFill>
              </a:rPr>
              <a:t>ZeroDivisionError</a:t>
            </a:r>
            <a:r>
              <a:rPr lang="en-IN" sz="2000" dirty="0">
                <a:solidFill>
                  <a:schemeClr val="tx1"/>
                </a:solidFill>
              </a:rPr>
              <a:t> as follows:</a:t>
            </a:r>
            <a:endParaRPr lang="en-US" sz="20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159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76074-B7D2-D890-E1CC-71238FDD5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Today’s Agenda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E057C-1109-9799-2A22-B0A008A63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365" y="2108201"/>
            <a:ext cx="10232315" cy="3969870"/>
          </a:xfrm>
        </p:spPr>
        <p:txBody>
          <a:bodyPr>
            <a:normAutofit fontScale="55000" lnSpcReduction="2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Version History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800" dirty="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2 v/s Python 3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800" dirty="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Introduction To Predefined Functions And Modules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800" dirty="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How print() function works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800" dirty="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How To Remove Newline From print( ) ?</a:t>
            </a:r>
          </a:p>
          <a:p>
            <a:pPr marL="274320" lvl="1" indent="0">
              <a:buClr>
                <a:schemeClr val="accent1"/>
              </a:buClr>
              <a:buSzPct val="120000"/>
              <a:buNone/>
            </a:pPr>
            <a:endParaRPr lang="en-US" sz="2800" dirty="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Types Of Errors In Python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800" dirty="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Rules For Identifiers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800" dirty="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Reserved Words</a:t>
            </a:r>
          </a:p>
          <a:p>
            <a:pPr marL="274320" lvl="1" indent="0">
              <a:buClr>
                <a:schemeClr val="accent1"/>
              </a:buClr>
              <a:buSzPct val="120000"/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800" b="1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744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39225-AD63-4411-7276-75BBF93E0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Functions Defined </a:t>
            </a:r>
            <a:b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Modules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A3A42-067B-1A9C-8FB3-17EE7A406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 </a:t>
            </a:r>
            <a:r>
              <a:rPr lang="en-US" sz="2000" b="1" dirty="0">
                <a:solidFill>
                  <a:srgbClr val="C00000"/>
                </a:solidFill>
              </a:rPr>
              <a:t>Module</a:t>
            </a:r>
            <a:r>
              <a:rPr lang="en-US" sz="2000" dirty="0"/>
              <a:t> in </a:t>
            </a:r>
            <a:r>
              <a:rPr lang="en-US" sz="2000" b="1" dirty="0">
                <a:solidFill>
                  <a:srgbClr val="C00000"/>
                </a:solidFill>
              </a:rPr>
              <a:t>Python</a:t>
            </a:r>
            <a:r>
              <a:rPr lang="en-US" sz="2000" dirty="0"/>
              <a:t> is collection of functions and statements which provide some extra functionality as compared to built in functions.</a:t>
            </a:r>
          </a:p>
          <a:p>
            <a:endParaRPr lang="en-US" sz="2000" b="1" dirty="0">
              <a:solidFill>
                <a:srgbClr val="7030A0"/>
              </a:solidFill>
            </a:endParaRPr>
          </a:p>
          <a:p>
            <a:r>
              <a:rPr lang="en-US" sz="2000" dirty="0"/>
              <a:t>We can assume it just like a header file of </a:t>
            </a:r>
            <a:r>
              <a:rPr lang="en-US" sz="2000" b="1" dirty="0">
                <a:solidFill>
                  <a:srgbClr val="C00000"/>
                </a:solidFill>
              </a:rPr>
              <a:t>C/C++ </a:t>
            </a:r>
            <a:r>
              <a:rPr lang="en-US" sz="2000" dirty="0"/>
              <a:t>language.</a:t>
            </a:r>
          </a:p>
          <a:p>
            <a:endParaRPr lang="en-US" sz="2000" dirty="0"/>
          </a:p>
          <a:p>
            <a:r>
              <a:rPr lang="en-US" sz="2000" b="1" dirty="0">
                <a:solidFill>
                  <a:srgbClr val="C00000"/>
                </a:solidFill>
              </a:rPr>
              <a:t>Python</a:t>
            </a:r>
            <a:r>
              <a:rPr lang="en-US" sz="2000" dirty="0"/>
              <a:t> has 100s of built in </a:t>
            </a:r>
            <a:r>
              <a:rPr lang="en-US" sz="2000" b="1" dirty="0">
                <a:solidFill>
                  <a:srgbClr val="C00000"/>
                </a:solidFill>
              </a:rPr>
              <a:t>Modules</a:t>
            </a:r>
            <a:r>
              <a:rPr lang="en-US" sz="2000" dirty="0"/>
              <a:t> like </a:t>
            </a:r>
            <a:r>
              <a:rPr lang="en-US" sz="2000" b="1" dirty="0">
                <a:solidFill>
                  <a:srgbClr val="C00000"/>
                </a:solidFill>
              </a:rPr>
              <a:t>math</a:t>
            </a:r>
            <a:r>
              <a:rPr lang="en-US" sz="2000" dirty="0"/>
              <a:t> , </a:t>
            </a:r>
            <a:r>
              <a:rPr lang="en-US" sz="2000" b="1" dirty="0">
                <a:solidFill>
                  <a:srgbClr val="C00000"/>
                </a:solidFill>
              </a:rPr>
              <a:t>sys</a:t>
            </a:r>
            <a:r>
              <a:rPr lang="en-US" sz="2000" dirty="0"/>
              <a:t> , </a:t>
            </a:r>
            <a:r>
              <a:rPr lang="en-US" sz="2000" b="1" dirty="0">
                <a:solidFill>
                  <a:srgbClr val="C00000"/>
                </a:solidFill>
              </a:rPr>
              <a:t>platform</a:t>
            </a:r>
            <a:r>
              <a:rPr lang="en-US" sz="2000" dirty="0"/>
              <a:t> </a:t>
            </a:r>
            <a:r>
              <a:rPr lang="en-US" sz="2000" dirty="0" err="1"/>
              <a:t>etc</a:t>
            </a:r>
            <a:r>
              <a:rPr lang="en-US" sz="2000" dirty="0"/>
              <a:t> which prove to be very useful for a programmer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7000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1303D-DA9E-3B71-0651-FFF9E684A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Functions Defined </a:t>
            </a:r>
            <a:b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Modules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3D657-92B5-72C2-95F9-FC85EC557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400" dirty="0"/>
              <a:t>For example , the module </a:t>
            </a:r>
            <a:r>
              <a:rPr lang="en-US" sz="2400" b="1" dirty="0">
                <a:solidFill>
                  <a:srgbClr val="C00000"/>
                </a:solidFill>
              </a:rPr>
              <a:t>math</a:t>
            </a:r>
            <a:r>
              <a:rPr lang="en-US" sz="2400" dirty="0"/>
              <a:t> contains a function called </a:t>
            </a:r>
            <a:r>
              <a:rPr lang="en-US" sz="2400" b="1" dirty="0">
                <a:solidFill>
                  <a:srgbClr val="C00000"/>
                </a:solidFill>
              </a:rPr>
              <a:t>factorial( ) </a:t>
            </a:r>
            <a:r>
              <a:rPr lang="en-US" sz="2400" dirty="0"/>
              <a:t>which can calculate and return the factorial of any number.</a:t>
            </a:r>
          </a:p>
          <a:p>
            <a:endParaRPr lang="en-US" sz="2400" dirty="0"/>
          </a:p>
          <a:p>
            <a:r>
              <a:rPr lang="en-US" sz="2400" dirty="0"/>
              <a:t>But to use a module we must first import it in our code using the syntax :</a:t>
            </a:r>
          </a:p>
          <a:p>
            <a:pPr lvl="1"/>
            <a:r>
              <a:rPr lang="en-US" sz="1900" b="1" dirty="0">
                <a:solidFill>
                  <a:srgbClr val="7030A0"/>
                </a:solidFill>
              </a:rPr>
              <a:t>import &lt;name of the module&gt;</a:t>
            </a:r>
          </a:p>
          <a:p>
            <a:r>
              <a:rPr lang="en-US" sz="2400" dirty="0"/>
              <a:t>For example: </a:t>
            </a:r>
            <a:r>
              <a:rPr lang="en-US" sz="2400" b="1" dirty="0">
                <a:solidFill>
                  <a:srgbClr val="C00000"/>
                </a:solidFill>
              </a:rPr>
              <a:t>import math</a:t>
            </a:r>
          </a:p>
          <a:p>
            <a:endParaRPr lang="en-US" sz="2400" dirty="0"/>
          </a:p>
          <a:p>
            <a:r>
              <a:rPr lang="en-US" sz="2400" dirty="0"/>
              <a:t>Then we can call any function of this module by prefixing it with the module name</a:t>
            </a:r>
          </a:p>
          <a:p>
            <a:endParaRPr lang="en-US" sz="2400" dirty="0"/>
          </a:p>
          <a:p>
            <a:r>
              <a:rPr lang="en-US" sz="2400" dirty="0"/>
              <a:t>For example: </a:t>
            </a:r>
            <a:r>
              <a:rPr lang="en-US" sz="2400" b="1" dirty="0" err="1">
                <a:solidFill>
                  <a:srgbClr val="C00000"/>
                </a:solidFill>
              </a:rPr>
              <a:t>math.factorial</a:t>
            </a:r>
            <a:r>
              <a:rPr lang="en-US" sz="2400" b="1" dirty="0">
                <a:solidFill>
                  <a:srgbClr val="C00000"/>
                </a:solidFill>
              </a:rPr>
              <a:t>(5)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9263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F7CF0-3351-65C1-33DD-8A629C174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Rules For Identifiers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399D9-ECB3-6C78-1938-9EC806A8A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What is an identifier ?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dirty="0"/>
              <a:t>Identifier is the name given to entities like </a:t>
            </a:r>
            <a:r>
              <a:rPr lang="en-IN" b="1" dirty="0">
                <a:solidFill>
                  <a:srgbClr val="C00000"/>
                </a:solidFill>
              </a:rPr>
              <a:t>class</a:t>
            </a:r>
            <a:r>
              <a:rPr lang="en-IN" dirty="0"/>
              <a:t>, </a:t>
            </a:r>
            <a:r>
              <a:rPr lang="en-IN" b="1" dirty="0">
                <a:solidFill>
                  <a:srgbClr val="C00000"/>
                </a:solidFill>
              </a:rPr>
              <a:t>functions</a:t>
            </a:r>
            <a:r>
              <a:rPr lang="en-IN" dirty="0"/>
              <a:t>, </a:t>
            </a:r>
            <a:r>
              <a:rPr lang="en-IN" b="1" dirty="0">
                <a:solidFill>
                  <a:srgbClr val="C00000"/>
                </a:solidFill>
              </a:rPr>
              <a:t>variables</a:t>
            </a:r>
            <a:r>
              <a:rPr lang="en-IN" dirty="0"/>
              <a:t> , </a:t>
            </a:r>
            <a:r>
              <a:rPr lang="en-IN" b="1" dirty="0">
                <a:solidFill>
                  <a:srgbClr val="C00000"/>
                </a:solidFill>
              </a:rPr>
              <a:t>modules </a:t>
            </a:r>
            <a:r>
              <a:rPr lang="en-IN" dirty="0"/>
              <a:t>and</a:t>
            </a:r>
            <a:r>
              <a:rPr lang="en-IN" b="1" dirty="0">
                <a:solidFill>
                  <a:srgbClr val="C00000"/>
                </a:solidFill>
              </a:rPr>
              <a:t> any other object </a:t>
            </a:r>
            <a:r>
              <a:rPr lang="en-IN" dirty="0"/>
              <a:t>in Python.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Rules for identifiers: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dirty="0"/>
              <a:t>Identifiers can be a combination of letters in </a:t>
            </a:r>
            <a:r>
              <a:rPr lang="en-IN" b="1" dirty="0">
                <a:solidFill>
                  <a:srgbClr val="C00000"/>
                </a:solidFill>
              </a:rPr>
              <a:t>lowercase</a:t>
            </a:r>
            <a:r>
              <a:rPr lang="en-IN" dirty="0"/>
              <a:t> (a to z) or </a:t>
            </a:r>
            <a:r>
              <a:rPr lang="en-IN" b="1" dirty="0">
                <a:solidFill>
                  <a:srgbClr val="C00000"/>
                </a:solidFill>
              </a:rPr>
              <a:t>uppercase</a:t>
            </a:r>
            <a:r>
              <a:rPr lang="en-IN" dirty="0"/>
              <a:t> (A to Z) or </a:t>
            </a:r>
            <a:r>
              <a:rPr lang="en-IN" b="1" dirty="0">
                <a:solidFill>
                  <a:srgbClr val="C00000"/>
                </a:solidFill>
              </a:rPr>
              <a:t>digits</a:t>
            </a:r>
            <a:r>
              <a:rPr lang="en-IN" dirty="0"/>
              <a:t> (0 to 9) or an </a:t>
            </a:r>
            <a:r>
              <a:rPr lang="en-IN" b="1" dirty="0">
                <a:solidFill>
                  <a:srgbClr val="C00000"/>
                </a:solidFill>
              </a:rPr>
              <a:t>underscore</a:t>
            </a:r>
            <a:r>
              <a:rPr lang="en-IN" dirty="0"/>
              <a:t> (_)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No special character except </a:t>
            </a:r>
            <a:r>
              <a:rPr lang="en-US" b="1" dirty="0">
                <a:solidFill>
                  <a:srgbClr val="C00000"/>
                </a:solidFill>
              </a:rPr>
              <a:t>underscore</a:t>
            </a:r>
            <a:r>
              <a:rPr lang="en-US" dirty="0">
                <a:solidFill>
                  <a:schemeClr val="tx1"/>
                </a:solidFill>
              </a:rPr>
              <a:t> is allowed in the name of a variable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280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CEC96-D526-F67B-E567-467EF95E6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Rules For Reserved Words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48244-6FE0-8F9B-870C-B5FD082BB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What is a Reserved Word?</a:t>
            </a:r>
          </a:p>
          <a:p>
            <a:pPr marL="274320" lvl="1" indent="0">
              <a:buClr>
                <a:schemeClr val="accent1"/>
              </a:buClr>
              <a:buSzPct val="120000"/>
              <a:buNone/>
            </a:pPr>
            <a:endParaRPr lang="en-US" sz="1400" b="1" dirty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Courier New" panose="02070309020205020404" pitchFamily="49" charset="0"/>
              <a:buChar char="o"/>
            </a:pPr>
            <a:r>
              <a:rPr lang="en-IN" sz="1400" dirty="0"/>
              <a:t>A word in a programming language which has a fixed meaning and cannot be redefined by the programmer or used as identifiers</a:t>
            </a:r>
            <a:endParaRPr lang="en-US" sz="1400" b="1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1400" b="1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How many reserved words are there in Python ?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1400" dirty="0"/>
          </a:p>
          <a:p>
            <a:pPr marL="1062990" lvl="2" indent="-514350">
              <a:buClr>
                <a:schemeClr val="accent1"/>
              </a:buClr>
              <a:buSzPct val="120000"/>
              <a:buFont typeface="Courier New" panose="02070309020205020404" pitchFamily="49" charset="0"/>
              <a:buChar char="o"/>
            </a:pPr>
            <a:r>
              <a:rPr lang="en-US" sz="1400" dirty="0"/>
              <a:t>Python contains </a:t>
            </a:r>
            <a:r>
              <a:rPr lang="en-US" sz="1400" b="1" dirty="0">
                <a:solidFill>
                  <a:srgbClr val="002060"/>
                </a:solidFill>
              </a:rPr>
              <a:t>33 reserved words </a:t>
            </a:r>
            <a:r>
              <a:rPr lang="en-US" sz="1400" dirty="0"/>
              <a:t>or </a:t>
            </a:r>
            <a:r>
              <a:rPr lang="en-US" sz="1400" b="1" dirty="0">
                <a:solidFill>
                  <a:srgbClr val="002060"/>
                </a:solidFill>
              </a:rPr>
              <a:t>keywords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Courier New" panose="02070309020205020404" pitchFamily="49" charset="0"/>
              <a:buChar char="o"/>
            </a:pPr>
            <a:endParaRPr lang="en-US" sz="1400" dirty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/>
                </a:solidFill>
              </a:rPr>
              <a:t>The list is mentioned on the next slide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Courier New" panose="02070309020205020404" pitchFamily="49" charset="0"/>
              <a:buChar char="o"/>
            </a:pPr>
            <a:endParaRPr lang="en-US" sz="1400" dirty="0"/>
          </a:p>
          <a:p>
            <a:pPr marL="1062990" lvl="2" indent="-514350">
              <a:buClr>
                <a:schemeClr val="accent1"/>
              </a:buClr>
              <a:buSzPct val="120000"/>
              <a:buFont typeface="Courier New" panose="02070309020205020404" pitchFamily="49" charset="0"/>
              <a:buChar char="o"/>
            </a:pPr>
            <a:r>
              <a:rPr lang="en-US" sz="1400" dirty="0"/>
              <a:t>We can get this list by using </a:t>
            </a:r>
            <a:r>
              <a:rPr lang="en-US" sz="1400" b="1" dirty="0">
                <a:solidFill>
                  <a:srgbClr val="7030A0"/>
                </a:solidFill>
              </a:rPr>
              <a:t>help() </a:t>
            </a:r>
            <a:r>
              <a:rPr lang="en-US" sz="1400" dirty="0"/>
              <a:t>in </a:t>
            </a:r>
            <a:r>
              <a:rPr lang="en-US" sz="1400" b="1" dirty="0">
                <a:solidFill>
                  <a:srgbClr val="C00000"/>
                </a:solidFill>
              </a:rPr>
              <a:t>Python Shell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9237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D05E1-F3AC-8A4E-C3FB-B3EA6C718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Rules For Reserved Words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5DBCC-C0D5-42A6-6AD6-E9C2CFE36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>
              <a:buClr>
                <a:schemeClr val="accent1"/>
              </a:buClr>
              <a:buSzPct val="85000"/>
              <a:buNone/>
            </a:pPr>
            <a:r>
              <a:rPr lang="en-IN" sz="1900" b="1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These </a:t>
            </a:r>
            <a:r>
              <a:rPr lang="en-IN" sz="1900" b="1" dirty="0">
                <a:solidFill>
                  <a:srgbClr val="7030A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33 keywords </a:t>
            </a:r>
            <a:r>
              <a:rPr lang="en-IN" sz="1900" b="1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are:</a:t>
            </a:r>
          </a:p>
          <a:p>
            <a:pPr marL="274320" lvl="1">
              <a:buClr>
                <a:schemeClr val="accent1"/>
              </a:buClr>
              <a:buSzPct val="85000"/>
              <a:buNone/>
            </a:pPr>
            <a:endParaRPr lang="en-IN" sz="1900" b="1" dirty="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74320" lvl="1">
              <a:buClr>
                <a:schemeClr val="accent1"/>
              </a:buClr>
              <a:buSzPct val="85000"/>
              <a:buNone/>
            </a:pPr>
            <a:r>
              <a:rPr lang="en-IN" sz="1600" b="1" i="1" dirty="0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False , True , None ,def,</a:t>
            </a:r>
          </a:p>
          <a:p>
            <a:pPr marL="274320" lvl="1">
              <a:buClr>
                <a:schemeClr val="accent1"/>
              </a:buClr>
              <a:buSzPct val="85000"/>
              <a:buNone/>
            </a:pPr>
            <a:r>
              <a:rPr lang="en-US" sz="1600" b="1" i="1" dirty="0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del ,import ,return , and , or ,</a:t>
            </a:r>
          </a:p>
          <a:p>
            <a:pPr marL="274320" lvl="1">
              <a:buClr>
                <a:schemeClr val="accent1"/>
              </a:buClr>
              <a:buSzPct val="85000"/>
              <a:buNone/>
            </a:pPr>
            <a:r>
              <a:rPr lang="en-US" sz="1600" b="1" i="1" dirty="0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not ,if, else , elif , for , while , </a:t>
            </a:r>
          </a:p>
          <a:p>
            <a:pPr marL="274320" lvl="1">
              <a:buClr>
                <a:schemeClr val="accent1"/>
              </a:buClr>
              <a:buSzPct val="85000"/>
              <a:buNone/>
            </a:pPr>
            <a:r>
              <a:rPr lang="en-US" sz="1600" b="1" i="1" dirty="0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break , continue, is , as , in ,</a:t>
            </a:r>
          </a:p>
          <a:p>
            <a:pPr marL="274320" lvl="1">
              <a:buClr>
                <a:schemeClr val="accent1"/>
              </a:buClr>
              <a:buSzPct val="85000"/>
              <a:buNone/>
            </a:pPr>
            <a:r>
              <a:rPr lang="en-US" sz="1600" b="1" i="1" dirty="0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global , nonlocal ,yield ,</a:t>
            </a:r>
          </a:p>
          <a:p>
            <a:pPr marL="274320" lvl="1">
              <a:buClr>
                <a:schemeClr val="accent1"/>
              </a:buClr>
              <a:buSzPct val="85000"/>
              <a:buNone/>
            </a:pPr>
            <a:r>
              <a:rPr lang="en-US" sz="1600" b="1" i="1" dirty="0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try ,except , finally, raise, </a:t>
            </a:r>
          </a:p>
          <a:p>
            <a:pPr marL="274320" lvl="1">
              <a:buClr>
                <a:schemeClr val="accent1"/>
              </a:buClr>
              <a:buSzPct val="85000"/>
              <a:buNone/>
            </a:pPr>
            <a:r>
              <a:rPr lang="en-US" sz="1600" b="1" i="1" dirty="0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lambda ,with ,assert ,class ,</a:t>
            </a:r>
          </a:p>
          <a:p>
            <a:pPr marL="274320" lvl="1">
              <a:buClr>
                <a:schemeClr val="accent1"/>
              </a:buClr>
              <a:buSzPct val="85000"/>
              <a:buNone/>
            </a:pPr>
            <a:r>
              <a:rPr lang="en-US" sz="1600" b="1" i="1" dirty="0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from , pass  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D38B58-D1BB-E025-213B-16037EF74EBB}"/>
              </a:ext>
            </a:extLst>
          </p:cNvPr>
          <p:cNvSpPr txBox="1"/>
          <p:nvPr/>
        </p:nvSpPr>
        <p:spPr>
          <a:xfrm>
            <a:off x="4725051" y="2108638"/>
            <a:ext cx="6096000" cy="26407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432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/>
              <a:buNone/>
              <a:tabLst/>
              <a:defRPr/>
            </a:pPr>
            <a:r>
              <a:rPr kumimoji="0" lang="en-IN" sz="1800" b="1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Some</a:t>
            </a:r>
            <a:r>
              <a:rPr kumimoji="0" lang="en-IN" sz="1800" b="1" i="0" u="sng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Important Observations:</a:t>
            </a:r>
          </a:p>
          <a:p>
            <a:pPr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/>
              <a:buAutoNum type="arabicPeriod"/>
              <a:tabLst/>
              <a:defRPr/>
            </a:pPr>
            <a:endParaRPr lang="en-IN" sz="1800" dirty="0"/>
          </a:p>
          <a:p>
            <a:pPr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/>
              <a:buAutoNum type="arabicPeriod"/>
              <a:tabLst/>
              <a:defRPr/>
            </a:pPr>
            <a:r>
              <a:rPr lang="en-IN" sz="1800" dirty="0"/>
              <a:t>Except </a:t>
            </a:r>
            <a:r>
              <a:rPr lang="en-IN" sz="1800" b="1" dirty="0">
                <a:solidFill>
                  <a:srgbClr val="C00000"/>
                </a:solidFill>
              </a:rPr>
              <a:t>False</a:t>
            </a:r>
            <a:r>
              <a:rPr lang="en-IN" sz="1800" dirty="0"/>
              <a:t> , </a:t>
            </a:r>
            <a:r>
              <a:rPr lang="en-IN" sz="1800" b="1" dirty="0">
                <a:solidFill>
                  <a:srgbClr val="C00000"/>
                </a:solidFill>
              </a:rPr>
              <a:t>True</a:t>
            </a:r>
            <a:r>
              <a:rPr lang="en-IN" sz="1800" dirty="0"/>
              <a:t> and </a:t>
            </a:r>
            <a:r>
              <a:rPr lang="en-IN" sz="1800" b="1" dirty="0">
                <a:solidFill>
                  <a:srgbClr val="C00000"/>
                </a:solidFill>
              </a:rPr>
              <a:t>None</a:t>
            </a:r>
            <a:r>
              <a:rPr lang="en-IN" sz="1800" dirty="0"/>
              <a:t> all  the other keywords are in lowercase</a:t>
            </a:r>
          </a:p>
          <a:p>
            <a:pPr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/>
              <a:buAutoNum type="arabicPeriod"/>
              <a:tabLst/>
              <a:defRPr/>
            </a:pPr>
            <a:endParaRPr lang="en-IN" sz="1800" dirty="0"/>
          </a:p>
          <a:p>
            <a:pPr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/>
              <a:buAutoNum type="arabicPeriod"/>
              <a:tabLst/>
              <a:defRPr/>
            </a:pPr>
            <a:r>
              <a:rPr lang="en-IN" sz="1800" dirty="0"/>
              <a:t>We don’t have </a:t>
            </a:r>
            <a:r>
              <a:rPr lang="en-IN" sz="1800" b="1" dirty="0">
                <a:solidFill>
                  <a:srgbClr val="7030A0"/>
                </a:solidFill>
              </a:rPr>
              <a:t>else if </a:t>
            </a:r>
            <a:r>
              <a:rPr lang="en-IN" sz="1800" dirty="0"/>
              <a:t>in </a:t>
            </a:r>
            <a:r>
              <a:rPr lang="en-IN" sz="1800" b="1" dirty="0">
                <a:solidFill>
                  <a:srgbClr val="C00000"/>
                </a:solidFill>
              </a:rPr>
              <a:t>Python</a:t>
            </a:r>
            <a:r>
              <a:rPr lang="en-IN" sz="1800" dirty="0"/>
              <a:t> , rather it is </a:t>
            </a:r>
            <a:r>
              <a:rPr lang="en-IN" sz="1800" b="1" dirty="0" err="1">
                <a:solidFill>
                  <a:srgbClr val="C00000"/>
                </a:solidFill>
              </a:rPr>
              <a:t>elif</a:t>
            </a:r>
            <a:endParaRPr lang="en-IN" sz="1800" b="1" dirty="0">
              <a:solidFill>
                <a:srgbClr val="C00000"/>
              </a:solidFill>
            </a:endParaRPr>
          </a:p>
          <a:p>
            <a:pPr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/>
              <a:buAutoNum type="arabicPeriod"/>
              <a:tabLst/>
              <a:defRPr/>
            </a:pPr>
            <a:endParaRPr lang="en-IN" sz="1800" dirty="0"/>
          </a:p>
          <a:p>
            <a:pPr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/>
              <a:buAutoNum type="arabicPeriod"/>
              <a:tabLst/>
              <a:defRPr/>
            </a:pPr>
            <a:r>
              <a:rPr lang="en-IN" sz="1800" dirty="0"/>
              <a:t>T</a:t>
            </a:r>
            <a:r>
              <a:rPr lang="en-US" sz="1800" dirty="0"/>
              <a:t>here are no </a:t>
            </a:r>
            <a:r>
              <a:rPr lang="en-US" sz="1800" b="1" dirty="0">
                <a:solidFill>
                  <a:srgbClr val="7030A0"/>
                </a:solidFill>
              </a:rPr>
              <a:t>switch</a:t>
            </a:r>
            <a:r>
              <a:rPr lang="en-US" sz="1800" dirty="0"/>
              <a:t> and </a:t>
            </a:r>
            <a:r>
              <a:rPr lang="en-US" sz="1800" b="1" dirty="0">
                <a:solidFill>
                  <a:srgbClr val="7030A0"/>
                </a:solidFill>
              </a:rPr>
              <a:t>do-while</a:t>
            </a:r>
            <a:r>
              <a:rPr lang="en-US" sz="1800" dirty="0"/>
              <a:t> statements in </a:t>
            </a:r>
            <a:r>
              <a:rPr lang="en-US" sz="1800" b="1" dirty="0">
                <a:solidFill>
                  <a:srgbClr val="C00000"/>
                </a:solidFill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6465866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428C-49C6-82FD-4BD5-0269DED65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Rules For Identifiers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11889-B0EC-E3F7-F786-B6F76C2E4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must compulsorily begin with a underscore ( _ ) or a letter and not with a digit . Although after the first letter we can have as many digits as we want. So </a:t>
            </a:r>
            <a:r>
              <a:rPr lang="en-IN" b="1" dirty="0">
                <a:solidFill>
                  <a:srgbClr val="C00000"/>
                </a:solidFill>
              </a:rPr>
              <a:t>1a</a:t>
            </a:r>
            <a:r>
              <a:rPr lang="en-IN" dirty="0"/>
              <a:t> is </a:t>
            </a:r>
            <a:r>
              <a:rPr lang="en-IN" b="1" dirty="0">
                <a:solidFill>
                  <a:srgbClr val="FF0000"/>
                </a:solidFill>
              </a:rPr>
              <a:t>invalid</a:t>
            </a:r>
            <a:r>
              <a:rPr lang="en-IN" dirty="0"/>
              <a:t> , while </a:t>
            </a:r>
            <a:r>
              <a:rPr lang="en-IN" b="1" dirty="0">
                <a:solidFill>
                  <a:srgbClr val="C00000"/>
                </a:solidFill>
              </a:rPr>
              <a:t>a1</a:t>
            </a:r>
            <a:r>
              <a:rPr lang="en-IN" dirty="0"/>
              <a:t> or </a:t>
            </a:r>
            <a:r>
              <a:rPr lang="en-IN" b="1" dirty="0">
                <a:solidFill>
                  <a:srgbClr val="C00000"/>
                </a:solidFill>
              </a:rPr>
              <a:t>_a </a:t>
            </a:r>
            <a:r>
              <a:rPr lang="en-IN" dirty="0"/>
              <a:t>or </a:t>
            </a:r>
            <a:r>
              <a:rPr lang="en-IN" b="1" dirty="0">
                <a:solidFill>
                  <a:srgbClr val="C00000"/>
                </a:solidFill>
              </a:rPr>
              <a:t>_1</a:t>
            </a:r>
            <a:r>
              <a:rPr lang="en-IN" dirty="0"/>
              <a:t> is a </a:t>
            </a:r>
            <a:r>
              <a:rPr lang="en-IN" b="1" dirty="0">
                <a:solidFill>
                  <a:srgbClr val="00B050"/>
                </a:solidFill>
              </a:rPr>
              <a:t>valid name </a:t>
            </a:r>
            <a:r>
              <a:rPr lang="en-IN" dirty="0"/>
              <a:t>for an identifier.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4" name="Picture 3" descr="syntaxerror4.png">
            <a:extLst>
              <a:ext uri="{FF2B5EF4-FFF2-40B4-BE49-F238E27FC236}">
                <a16:creationId xmlns:a16="http://schemas.microsoft.com/office/drawing/2014/main" id="{771C152F-A1FA-0D18-1BFE-FAFAFF0E7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030" y="3191930"/>
            <a:ext cx="6656541" cy="273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4759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9D193-2285-4E22-35A3-D91DC5303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Rules For Identifiers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C4E37-04E1-32E8-E0A3-37D525C2D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Identifiers are case sensitive , so </a:t>
            </a:r>
            <a:r>
              <a:rPr lang="en-US" b="1" dirty="0">
                <a:solidFill>
                  <a:srgbClr val="C00000"/>
                </a:solidFill>
              </a:rPr>
              <a:t>pi</a:t>
            </a:r>
            <a:r>
              <a:rPr lang="en-US" dirty="0"/>
              <a:t> and </a:t>
            </a:r>
            <a:r>
              <a:rPr lang="en-US" b="1" dirty="0">
                <a:solidFill>
                  <a:srgbClr val="C00000"/>
                </a:solidFill>
              </a:rPr>
              <a:t>Pi</a:t>
            </a:r>
            <a:r>
              <a:rPr lang="en-US" dirty="0"/>
              <a:t> are two different identifiers.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4" name="Picture 3" descr="syntaxerror4.png">
            <a:extLst>
              <a:ext uri="{FF2B5EF4-FFF2-40B4-BE49-F238E27FC236}">
                <a16:creationId xmlns:a16="http://schemas.microsoft.com/office/drawing/2014/main" id="{FA675811-5345-847D-E71A-E39F52DE7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405" y="2976446"/>
            <a:ext cx="7141949" cy="280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7569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01168-4240-487E-9FC2-34D929067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Rules For Identifiers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8DC57-E1B0-E895-D51B-DFDB447D5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    Keywords cannot be used as identifiers</a:t>
            </a:r>
          </a:p>
          <a:p>
            <a:endParaRPr lang="en-US" dirty="0"/>
          </a:p>
        </p:txBody>
      </p:sp>
      <p:pic>
        <p:nvPicPr>
          <p:cNvPr id="4" name="Picture 3" descr="syntaxerror4.png">
            <a:extLst>
              <a:ext uri="{FF2B5EF4-FFF2-40B4-BE49-F238E27FC236}">
                <a16:creationId xmlns:a16="http://schemas.microsoft.com/office/drawing/2014/main" id="{B30DD02F-CA80-7FA4-F736-DDF76F50D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122" y="2706882"/>
            <a:ext cx="6312877" cy="12936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9568B4-F3B4-4CF8-4507-D27607D4F9C3}"/>
              </a:ext>
            </a:extLst>
          </p:cNvPr>
          <p:cNvSpPr txBox="1"/>
          <p:nvPr/>
        </p:nvSpPr>
        <p:spPr>
          <a:xfrm>
            <a:off x="539261" y="459918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dirty="0"/>
              <a:t>Identifier can be of any length.</a:t>
            </a:r>
          </a:p>
        </p:txBody>
      </p:sp>
    </p:spTree>
    <p:extLst>
      <p:ext uri="{BB962C8B-B14F-4D97-AF65-F5344CB8AC3E}">
        <p14:creationId xmlns:p14="http://schemas.microsoft.com/office/powerpoint/2010/main" val="544621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9F0A2-480A-61DE-465A-CA62043B8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9666" y="2310136"/>
            <a:ext cx="5711806" cy="1450757"/>
          </a:xfrm>
        </p:spPr>
        <p:txBody>
          <a:bodyPr>
            <a:normAutofit/>
          </a:bodyPr>
          <a:lstStyle/>
          <a:p>
            <a:r>
              <a:rPr lang="en-US" sz="8000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7560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90067-9D31-E9D2-9537-F509FB056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Version History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31BA5-C078-24EF-7126-3BBDAE0E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547" y="2108201"/>
            <a:ext cx="5464387" cy="3760891"/>
          </a:xfrm>
        </p:spPr>
        <p:txBody>
          <a:bodyPr>
            <a:no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First released on Feb-20</a:t>
            </a:r>
            <a:r>
              <a:rPr lang="en-US" sz="1400" b="1" baseline="30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th</a:t>
            </a:r>
            <a:r>
              <a:rPr lang="en-US" sz="1400" b="1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-1991 ( version 0.9.0)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1400" b="1" dirty="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1.0 launched in Jan-1994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1400" b="1" dirty="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2.0 launched in Oct-2000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1400" b="1" dirty="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3.0 launched in Dec-2008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1400" b="1" dirty="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2.7 launched in July 2010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1400" b="1" dirty="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3.6.5 launched on March-2018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1400" b="1" dirty="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3.7 launched on June-2018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179D5B-53DA-41C1-8DB9-F9367816E10E}"/>
              </a:ext>
            </a:extLst>
          </p:cNvPr>
          <p:cNvSpPr txBox="1"/>
          <p:nvPr/>
        </p:nvSpPr>
        <p:spPr>
          <a:xfrm>
            <a:off x="5765802" y="2108201"/>
            <a:ext cx="582506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16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3.8 launched on Oct – 2019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1600" b="1" dirty="0">
              <a:solidFill>
                <a:srgbClr val="FF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16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3.9 launched on Oct – 2020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1600" b="1" dirty="0">
              <a:solidFill>
                <a:srgbClr val="FF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16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3.10 launched on Oct – 2021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1600" b="1" dirty="0">
              <a:solidFill>
                <a:srgbClr val="FF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16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3.11 launched on Oct – 2022 [Latest version] </a:t>
            </a:r>
            <a:endParaRPr lang="en-US" sz="1600" b="1" baseline="30000" dirty="0">
              <a:solidFill>
                <a:srgbClr val="FF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216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CB38A-269D-99BA-CF2C-0CE7F8796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The Two Versions Of Python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936AC-0EB3-D3E6-3D91-AAE2201AC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As you can observe from the previous slide , there are 2 major versions of Python , called </a:t>
            </a:r>
            <a:r>
              <a:rPr lang="en-US" sz="20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2 </a:t>
            </a:r>
            <a:r>
              <a:rPr lang="en-US" sz="2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and </a:t>
            </a:r>
            <a:r>
              <a:rPr lang="en-US" sz="20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3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000" b="1" dirty="0">
              <a:solidFill>
                <a:srgbClr val="FF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3</a:t>
            </a:r>
            <a:r>
              <a:rPr lang="en-US" sz="2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came in </a:t>
            </a:r>
            <a:r>
              <a:rPr lang="en-US" sz="20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2008 </a:t>
            </a:r>
            <a:r>
              <a:rPr lang="en-US" sz="2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and </a:t>
            </a:r>
            <a:r>
              <a:rPr lang="en-US" sz="2000" b="1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it is not backward compatible with </a:t>
            </a:r>
            <a:r>
              <a:rPr lang="en-US" sz="20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2</a:t>
            </a:r>
            <a:endParaRPr lang="en-US" sz="2000" b="1" dirty="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This means that a project which uses </a:t>
            </a:r>
            <a:r>
              <a:rPr lang="en-US" sz="20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2</a:t>
            </a:r>
            <a:r>
              <a:rPr lang="en-US" sz="2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will not run on </a:t>
            </a:r>
            <a:r>
              <a:rPr lang="en-US" sz="20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3.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000" b="1" dirty="0">
              <a:solidFill>
                <a:srgbClr val="FF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This means that we have to </a:t>
            </a:r>
            <a:r>
              <a:rPr lang="en-US" sz="2000" b="1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rewrite the entire project</a:t>
            </a:r>
            <a:r>
              <a:rPr lang="en-US" sz="2000" b="1" dirty="0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to migrate it from </a:t>
            </a:r>
            <a:r>
              <a:rPr lang="en-US" sz="20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2</a:t>
            </a:r>
            <a:r>
              <a:rPr lang="en-US" sz="2000" b="1" dirty="0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to </a:t>
            </a:r>
            <a:r>
              <a:rPr lang="en-US" sz="20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3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02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30D2A-8946-82CB-14DC-2973E719E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Important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Differences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1DEAB-C0FA-4E07-8881-E25224496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 Python 2 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print “Hello iNeuron”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 Python 3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print(“Hello iNeuron”)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 Python 2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5/2 </a:t>
            </a:r>
            <a:r>
              <a:rPr lang="en-US" b="1" dirty="0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itchFamily="2" charset="2"/>
              </a:rPr>
              <a:t>2 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itchFamily="2" charset="2"/>
              </a:rPr>
              <a:t>	5/2.02.5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itchFamily="2" charset="2"/>
              </a:rPr>
              <a:t>In Python 3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itchFamily="2" charset="2"/>
              </a:rPr>
              <a:t>	5/2 2.5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  <a:sym typeface="Wingdings" pitchFamily="2" charset="2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itchFamily="2" charset="2"/>
              </a:rPr>
              <a:t>The way of accepting input has also changed and like this there are many changes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73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E2AF9-97B1-DC1E-D0A5-3CF499E5B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The Two Versions Of Python</a:t>
            </a:r>
            <a:endParaRPr lang="en-US" sz="4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7FEE9-F04E-9E25-1C9C-31C9EA7C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So to prevent this overhead of programmers , </a:t>
            </a:r>
            <a:r>
              <a:rPr lang="en-US" sz="20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PSF</a:t>
            </a:r>
            <a:r>
              <a:rPr lang="en-US" sz="2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decided to support </a:t>
            </a:r>
            <a:r>
              <a:rPr lang="en-US" sz="20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2</a:t>
            </a:r>
            <a:r>
              <a:rPr lang="en-US" sz="2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also.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But this support will only be till </a:t>
            </a:r>
            <a:r>
              <a:rPr lang="en-US" sz="2000" b="1" u="sng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Jan-1-2020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000" b="1" dirty="0">
              <a:solidFill>
                <a:srgbClr val="FF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000" b="1" dirty="0">
              <a:solidFill>
                <a:srgbClr val="FF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You can visit </a:t>
            </a:r>
            <a:r>
              <a:rPr lang="en-US" sz="20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hlinkClick r:id="rId2"/>
              </a:rPr>
              <a:t>https://pythonclock.org/</a:t>
            </a:r>
            <a:r>
              <a:rPr lang="en-US" sz="20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to see exactly how much time is left before Python 2 retires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415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2D320-719C-9594-3A41-E9EC30B53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Which Version Should I Use ?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4" name="Content Placeholder 3" descr="images.png">
            <a:extLst>
              <a:ext uri="{FF2B5EF4-FFF2-40B4-BE49-F238E27FC236}">
                <a16:creationId xmlns:a16="http://schemas.microsoft.com/office/drawing/2014/main" id="{599B3A4C-9406-D6F8-A906-2EDCDEF2CA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1501" y="3952633"/>
            <a:ext cx="3190875" cy="1428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33B121-7A33-3500-DEC7-870743330ADD}"/>
              </a:ext>
            </a:extLst>
          </p:cNvPr>
          <p:cNvSpPr txBox="1"/>
          <p:nvPr/>
        </p:nvSpPr>
        <p:spPr>
          <a:xfrm>
            <a:off x="2479431" y="258415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7270" lvl="2" indent="-285750"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For beginners , it is a point of confusion as to </a:t>
            </a:r>
            <a:r>
              <a:rPr lang="en-US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which Python version they should learn 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953251-3B73-F101-17A0-7C8976C516D3}"/>
              </a:ext>
            </a:extLst>
          </p:cNvPr>
          <p:cNvSpPr txBox="1"/>
          <p:nvPr/>
        </p:nvSpPr>
        <p:spPr>
          <a:xfrm>
            <a:off x="2936147" y="3105835"/>
            <a:ext cx="62078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1800" b="1" dirty="0">
              <a:solidFill>
                <a:srgbClr val="FF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The obvious answer is </a:t>
            </a:r>
            <a:r>
              <a:rPr lang="en-US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3</a:t>
            </a:r>
          </a:p>
        </p:txBody>
      </p:sp>
    </p:spTree>
    <p:extLst>
      <p:ext uri="{BB962C8B-B14F-4D97-AF65-F5344CB8AC3E}">
        <p14:creationId xmlns:p14="http://schemas.microsoft.com/office/powerpoint/2010/main" val="62476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D6CDB-4DD8-CA0C-7C2C-50FED82AA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Why Python 3 ?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F30A5-477E-13D0-B424-E7D540819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We should go with </a:t>
            </a:r>
            <a:r>
              <a:rPr lang="en-US" sz="20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3</a:t>
            </a:r>
            <a:r>
              <a:rPr lang="en-US" sz="2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as it brings lot of new features and new tricks compared to </a:t>
            </a:r>
            <a:r>
              <a:rPr lang="en-US" sz="20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2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000" b="1" dirty="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Moreover as per PSF, </a:t>
            </a:r>
            <a:r>
              <a:rPr lang="en-IN" sz="2000" i="1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2.x is legacy, Python 3.x is the present and future of the language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000" b="1" i="1" dirty="0">
              <a:solidFill>
                <a:srgbClr val="FF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All major future upgrades will be to Python 3 and , Python 2.7 will never move ahead to even Python 2.8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513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89835-B184-F1C7-C8FC-A3902B50F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Of Predefined Function </a:t>
            </a:r>
            <a:b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Provided By Python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73233-44DB-48F8-6E64-12D1FF690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800" b="1" dirty="0">
                <a:solidFill>
                  <a:srgbClr val="C00000"/>
                </a:solidFill>
              </a:rPr>
              <a:t>Python</a:t>
            </a:r>
            <a:r>
              <a:rPr lang="en-US" sz="2800" dirty="0">
                <a:solidFill>
                  <a:schemeClr val="tx1"/>
                </a:solidFill>
              </a:rPr>
              <a:t> has a very rich set of  predefined functions and they are broadly categorized to be of 2 types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1400" b="1" dirty="0">
                <a:solidFill>
                  <a:srgbClr val="C00000"/>
                </a:solidFill>
              </a:rPr>
              <a:t>Built In Functions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1400" b="1" dirty="0">
                <a:solidFill>
                  <a:srgbClr val="C00000"/>
                </a:solidFill>
              </a:rPr>
              <a:t>Functions Defined In Modules</a:t>
            </a:r>
            <a:endParaRPr lang="en-US" sz="2400" b="1" dirty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48293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</TotalTime>
  <Words>1436</Words>
  <Application>Microsoft Macintosh PowerPoint</Application>
  <PresentationFormat>Widescreen</PresentationFormat>
  <Paragraphs>206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0" baseType="lpstr">
      <vt:lpstr>arial</vt:lpstr>
      <vt:lpstr>arial</vt:lpstr>
      <vt:lpstr>Bookman Old Style</vt:lpstr>
      <vt:lpstr>Calibri</vt:lpstr>
      <vt:lpstr>Cascadia Code</vt:lpstr>
      <vt:lpstr>Cascadia Mono</vt:lpstr>
      <vt:lpstr>Consolas</vt:lpstr>
      <vt:lpstr>Courier New</vt:lpstr>
      <vt:lpstr>Franklin Gothic Book</vt:lpstr>
      <vt:lpstr>Lucida Console</vt:lpstr>
      <vt:lpstr>Wingdings</vt:lpstr>
      <vt:lpstr>1_RetrospectVTI</vt:lpstr>
      <vt:lpstr>Python Introduction 2</vt:lpstr>
      <vt:lpstr>Today’s Agenda</vt:lpstr>
      <vt:lpstr>Python Version History</vt:lpstr>
      <vt:lpstr>The Two Versions Of Python</vt:lpstr>
      <vt:lpstr>Some Important Differences</vt:lpstr>
      <vt:lpstr>The Two Versions Of Python</vt:lpstr>
      <vt:lpstr>Which Version Should I Use ?</vt:lpstr>
      <vt:lpstr>Why Python 3 ?</vt:lpstr>
      <vt:lpstr>Types Of Predefined Function  Provided By Python</vt:lpstr>
      <vt:lpstr>Built In Functions</vt:lpstr>
      <vt:lpstr>What Is print( ) And How It  Is Made Available To Our Program ?</vt:lpstr>
      <vt:lpstr>How To Remove  newline From print() ?</vt:lpstr>
      <vt:lpstr>How To Remove  newline From print() ?</vt:lpstr>
      <vt:lpstr>How To Remove  newline From print() ?</vt:lpstr>
      <vt:lpstr>Some Examples</vt:lpstr>
      <vt:lpstr>Types Of Errors In Python</vt:lpstr>
      <vt:lpstr>Syntax Error</vt:lpstr>
      <vt:lpstr>Runtime Errors (Exceptions)</vt:lpstr>
      <vt:lpstr>Runtime Errors (Exceptions)</vt:lpstr>
      <vt:lpstr>Functions Defined  In Modules</vt:lpstr>
      <vt:lpstr>Functions Defined  In Modules</vt:lpstr>
      <vt:lpstr>Rules For Identifiers</vt:lpstr>
      <vt:lpstr>Rules For Reserved Words</vt:lpstr>
      <vt:lpstr>Rules For Reserved Words</vt:lpstr>
      <vt:lpstr>Rules For Identifiers</vt:lpstr>
      <vt:lpstr>Rules For Identifiers</vt:lpstr>
      <vt:lpstr>Rules For Identifiers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sunny savita</dc:creator>
  <cp:lastModifiedBy>Admin</cp:lastModifiedBy>
  <cp:revision>18</cp:revision>
  <dcterms:created xsi:type="dcterms:W3CDTF">2022-12-01T03:32:31Z</dcterms:created>
  <dcterms:modified xsi:type="dcterms:W3CDTF">2024-03-16T03:40:43Z</dcterms:modified>
</cp:coreProperties>
</file>