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5" r:id="rId1"/>
  </p:sldMasterIdLst>
  <p:notesMasterIdLst>
    <p:notesMasterId r:id="rId21"/>
  </p:notesMasterIdLst>
  <p:sldIdLst>
    <p:sldId id="256" r:id="rId2"/>
    <p:sldId id="260" r:id="rId3"/>
    <p:sldId id="282" r:id="rId4"/>
    <p:sldId id="262" r:id="rId5"/>
    <p:sldId id="284" r:id="rId6"/>
    <p:sldId id="286" r:id="rId7"/>
    <p:sldId id="294" r:id="rId8"/>
    <p:sldId id="295" r:id="rId9"/>
    <p:sldId id="296" r:id="rId10"/>
    <p:sldId id="283" r:id="rId11"/>
    <p:sldId id="297" r:id="rId12"/>
    <p:sldId id="298" r:id="rId13"/>
    <p:sldId id="263" r:id="rId14"/>
    <p:sldId id="299" r:id="rId15"/>
    <p:sldId id="300" r:id="rId16"/>
    <p:sldId id="293" r:id="rId17"/>
    <p:sldId id="289" r:id="rId18"/>
    <p:sldId id="276" r:id="rId19"/>
    <p:sldId id="279" r:id="rId20"/>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33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83" autoAdjust="0"/>
  </p:normalViewPr>
  <p:slideViewPr>
    <p:cSldViewPr>
      <p:cViewPr varScale="1">
        <p:scale>
          <a:sx n="172" d="100"/>
          <a:sy n="172" d="100"/>
        </p:scale>
        <p:origin x="1334" y="115"/>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0EDD6E02-55B9-4D0A-BCD9-2CF39C8B6694}" type="datetimeFigureOut">
              <a:rPr lang="en-ZA" smtClean="0"/>
              <a:t>2024/07/08</a:t>
            </a:fld>
            <a:endParaRPr lang="en-ZA"/>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3C6237AA-56A0-4E68-8023-F64FB822DDD3}" type="slidenum">
              <a:rPr lang="en-ZA" smtClean="0"/>
              <a:t>‹#›</a:t>
            </a:fld>
            <a:endParaRPr lang="en-ZA"/>
          </a:p>
        </p:txBody>
      </p:sp>
    </p:spTree>
    <p:extLst>
      <p:ext uri="{BB962C8B-B14F-4D97-AF65-F5344CB8AC3E}">
        <p14:creationId xmlns:p14="http://schemas.microsoft.com/office/powerpoint/2010/main" val="75142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C6237AA-56A0-4E68-8023-F64FB822DDD3}" type="slidenum">
              <a:rPr lang="en-ZA" smtClean="0"/>
              <a:t>1</a:t>
            </a:fld>
            <a:endParaRPr lang="en-ZA"/>
          </a:p>
        </p:txBody>
      </p:sp>
    </p:spTree>
    <p:extLst>
      <p:ext uri="{BB962C8B-B14F-4D97-AF65-F5344CB8AC3E}">
        <p14:creationId xmlns:p14="http://schemas.microsoft.com/office/powerpoint/2010/main" val="1535868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C6237AA-56A0-4E68-8023-F64FB822DDD3}" type="slidenum">
              <a:rPr lang="en-ZA" smtClean="0"/>
              <a:t>12</a:t>
            </a:fld>
            <a:endParaRPr lang="en-ZA"/>
          </a:p>
        </p:txBody>
      </p:sp>
    </p:spTree>
    <p:extLst>
      <p:ext uri="{BB962C8B-B14F-4D97-AF65-F5344CB8AC3E}">
        <p14:creationId xmlns:p14="http://schemas.microsoft.com/office/powerpoint/2010/main" val="162899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C6237AA-56A0-4E68-8023-F64FB822DDD3}" type="slidenum">
              <a:rPr lang="en-ZA" smtClean="0"/>
              <a:t>4</a:t>
            </a:fld>
            <a:endParaRPr lang="en-ZA"/>
          </a:p>
        </p:txBody>
      </p:sp>
    </p:spTree>
    <p:extLst>
      <p:ext uri="{BB962C8B-B14F-4D97-AF65-F5344CB8AC3E}">
        <p14:creationId xmlns:p14="http://schemas.microsoft.com/office/powerpoint/2010/main" val="3094214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C6237AA-56A0-4E68-8023-F64FB822DDD3}" type="slidenum">
              <a:rPr lang="en-ZA" smtClean="0"/>
              <a:t>5</a:t>
            </a:fld>
            <a:endParaRPr lang="en-ZA"/>
          </a:p>
        </p:txBody>
      </p:sp>
    </p:spTree>
    <p:extLst>
      <p:ext uri="{BB962C8B-B14F-4D97-AF65-F5344CB8AC3E}">
        <p14:creationId xmlns:p14="http://schemas.microsoft.com/office/powerpoint/2010/main" val="2653607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C6237AA-56A0-4E68-8023-F64FB822DDD3}" type="slidenum">
              <a:rPr lang="en-ZA" smtClean="0"/>
              <a:t>6</a:t>
            </a:fld>
            <a:endParaRPr lang="en-ZA"/>
          </a:p>
        </p:txBody>
      </p:sp>
    </p:spTree>
    <p:extLst>
      <p:ext uri="{BB962C8B-B14F-4D97-AF65-F5344CB8AC3E}">
        <p14:creationId xmlns:p14="http://schemas.microsoft.com/office/powerpoint/2010/main" val="313050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C6237AA-56A0-4E68-8023-F64FB822DDD3}" type="slidenum">
              <a:rPr lang="en-ZA" smtClean="0"/>
              <a:t>7</a:t>
            </a:fld>
            <a:endParaRPr lang="en-ZA"/>
          </a:p>
        </p:txBody>
      </p:sp>
    </p:spTree>
    <p:extLst>
      <p:ext uri="{BB962C8B-B14F-4D97-AF65-F5344CB8AC3E}">
        <p14:creationId xmlns:p14="http://schemas.microsoft.com/office/powerpoint/2010/main" val="19397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C6237AA-56A0-4E68-8023-F64FB822DDD3}" type="slidenum">
              <a:rPr lang="en-ZA" smtClean="0"/>
              <a:t>8</a:t>
            </a:fld>
            <a:endParaRPr lang="en-ZA"/>
          </a:p>
        </p:txBody>
      </p:sp>
    </p:spTree>
    <p:extLst>
      <p:ext uri="{BB962C8B-B14F-4D97-AF65-F5344CB8AC3E}">
        <p14:creationId xmlns:p14="http://schemas.microsoft.com/office/powerpoint/2010/main" val="3308331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C6237AA-56A0-4E68-8023-F64FB822DDD3}" type="slidenum">
              <a:rPr lang="en-ZA" smtClean="0"/>
              <a:t>9</a:t>
            </a:fld>
            <a:endParaRPr lang="en-ZA"/>
          </a:p>
        </p:txBody>
      </p:sp>
    </p:spTree>
    <p:extLst>
      <p:ext uri="{BB962C8B-B14F-4D97-AF65-F5344CB8AC3E}">
        <p14:creationId xmlns:p14="http://schemas.microsoft.com/office/powerpoint/2010/main" val="3153135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C6237AA-56A0-4E68-8023-F64FB822DDD3}" type="slidenum">
              <a:rPr lang="en-ZA" smtClean="0"/>
              <a:t>10</a:t>
            </a:fld>
            <a:endParaRPr lang="en-ZA"/>
          </a:p>
        </p:txBody>
      </p:sp>
    </p:spTree>
    <p:extLst>
      <p:ext uri="{BB962C8B-B14F-4D97-AF65-F5344CB8AC3E}">
        <p14:creationId xmlns:p14="http://schemas.microsoft.com/office/powerpoint/2010/main" val="1877330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C6237AA-56A0-4E68-8023-F64FB822DDD3}" type="slidenum">
              <a:rPr lang="en-ZA" smtClean="0"/>
              <a:t>11</a:t>
            </a:fld>
            <a:endParaRPr lang="en-ZA"/>
          </a:p>
        </p:txBody>
      </p:sp>
    </p:spTree>
    <p:extLst>
      <p:ext uri="{BB962C8B-B14F-4D97-AF65-F5344CB8AC3E}">
        <p14:creationId xmlns:p14="http://schemas.microsoft.com/office/powerpoint/2010/main" val="156505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4269" y="-4273"/>
            <a:ext cx="4623110" cy="3469296"/>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570009" y="1213399"/>
            <a:ext cx="2937637" cy="830773"/>
          </a:xfrm>
        </p:spPr>
        <p:txBody>
          <a:bodyPr anchor="b">
            <a:noAutofit/>
          </a:bodyPr>
          <a:lstStyle>
            <a:lvl1pPr algn="r">
              <a:defRPr sz="2723">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70009" y="2044171"/>
            <a:ext cx="2937637" cy="553528"/>
          </a:xfrm>
        </p:spPr>
        <p:txBody>
          <a:bodyPr anchor="t"/>
          <a:lstStyle>
            <a:lvl1pPr marL="0" indent="0" algn="r">
              <a:buNone/>
              <a:defRPr>
                <a:solidFill>
                  <a:schemeClr val="tx1">
                    <a:lumMod val="50000"/>
                    <a:lumOff val="50000"/>
                  </a:schemeClr>
                </a:solidFill>
              </a:defRPr>
            </a:lvl1pPr>
            <a:lvl2pPr marL="230520" indent="0" algn="ctr">
              <a:buNone/>
              <a:defRPr>
                <a:solidFill>
                  <a:schemeClr val="tx1">
                    <a:tint val="75000"/>
                  </a:schemeClr>
                </a:solidFill>
              </a:defRPr>
            </a:lvl2pPr>
            <a:lvl3pPr marL="461040" indent="0" algn="ctr">
              <a:buNone/>
              <a:defRPr>
                <a:solidFill>
                  <a:schemeClr val="tx1">
                    <a:tint val="75000"/>
                  </a:schemeClr>
                </a:solidFill>
              </a:defRPr>
            </a:lvl3pPr>
            <a:lvl4pPr marL="691561" indent="0" algn="ctr">
              <a:buNone/>
              <a:defRPr>
                <a:solidFill>
                  <a:schemeClr val="tx1">
                    <a:tint val="75000"/>
                  </a:schemeClr>
                </a:solidFill>
              </a:defRPr>
            </a:lvl4pPr>
            <a:lvl5pPr marL="922081" indent="0" algn="ctr">
              <a:buNone/>
              <a:defRPr>
                <a:solidFill>
                  <a:schemeClr val="tx1">
                    <a:tint val="75000"/>
                  </a:schemeClr>
                </a:solidFill>
              </a:defRPr>
            </a:lvl5pPr>
            <a:lvl6pPr marL="1152601" indent="0" algn="ctr">
              <a:buNone/>
              <a:defRPr>
                <a:solidFill>
                  <a:schemeClr val="tx1">
                    <a:tint val="75000"/>
                  </a:schemeClr>
                </a:solidFill>
              </a:defRPr>
            </a:lvl6pPr>
            <a:lvl7pPr marL="1383121" indent="0" algn="ctr">
              <a:buNone/>
              <a:defRPr>
                <a:solidFill>
                  <a:schemeClr val="tx1">
                    <a:tint val="75000"/>
                  </a:schemeClr>
                </a:solidFill>
              </a:defRPr>
            </a:lvl7pPr>
            <a:lvl8pPr marL="1613642" indent="0" algn="ctr">
              <a:buNone/>
              <a:defRPr>
                <a:solidFill>
                  <a:schemeClr val="tx1">
                    <a:tint val="75000"/>
                  </a:schemeClr>
                </a:solidFill>
              </a:defRPr>
            </a:lvl8pPr>
            <a:lvl9pPr marL="184416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51546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07340" y="307622"/>
            <a:ext cx="3200306" cy="1717557"/>
          </a:xfrm>
        </p:spPr>
        <p:txBody>
          <a:bodyPr anchor="ctr">
            <a:normAutofit/>
          </a:bodyPr>
          <a:lstStyle>
            <a:lvl1pPr algn="l">
              <a:defRPr sz="2218"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07340" y="2255896"/>
            <a:ext cx="3200306" cy="792754"/>
          </a:xfrm>
        </p:spPr>
        <p:txBody>
          <a:bodyPr anchor="ctr">
            <a:normAutofit/>
          </a:bodyPr>
          <a:lstStyle>
            <a:lvl1pPr marL="0" indent="0" algn="l">
              <a:buNone/>
              <a:defRPr sz="908">
                <a:solidFill>
                  <a:schemeClr val="tx1">
                    <a:lumMod val="75000"/>
                    <a:lumOff val="25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5464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0671" y="307622"/>
            <a:ext cx="3061392" cy="1525294"/>
          </a:xfrm>
        </p:spPr>
        <p:txBody>
          <a:bodyPr anchor="ctr">
            <a:normAutofit/>
          </a:bodyPr>
          <a:lstStyle>
            <a:lvl1pPr algn="l">
              <a:defRPr sz="221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55125" y="1832916"/>
            <a:ext cx="2732485" cy="192264"/>
          </a:xfrm>
        </p:spPr>
        <p:txBody>
          <a:bodyPr anchor="ctr">
            <a:noAutofit/>
          </a:bodyPr>
          <a:lstStyle>
            <a:lvl1pPr marL="0" indent="0">
              <a:buFontTx/>
              <a:buNone/>
              <a:defRPr sz="807">
                <a:solidFill>
                  <a:schemeClr val="tx1">
                    <a:lumMod val="50000"/>
                    <a:lumOff val="50000"/>
                  </a:schemeClr>
                </a:solidFill>
              </a:defRPr>
            </a:lvl1pPr>
            <a:lvl2pPr marL="230520" indent="0">
              <a:buFontTx/>
              <a:buNone/>
              <a:defRPr/>
            </a:lvl2pPr>
            <a:lvl3pPr marL="461040" indent="0">
              <a:buFontTx/>
              <a:buNone/>
              <a:defRPr/>
            </a:lvl3pPr>
            <a:lvl4pPr marL="691561" indent="0">
              <a:buFontTx/>
              <a:buNone/>
              <a:defRPr/>
            </a:lvl4pPr>
            <a:lvl5pPr marL="92208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307339" y="2255896"/>
            <a:ext cx="3200306" cy="792754"/>
          </a:xfrm>
        </p:spPr>
        <p:txBody>
          <a:bodyPr anchor="ctr">
            <a:normAutofit/>
          </a:bodyPr>
          <a:lstStyle>
            <a:lvl1pPr marL="0" indent="0" algn="l">
              <a:buNone/>
              <a:defRPr sz="908">
                <a:solidFill>
                  <a:schemeClr val="tx1">
                    <a:lumMod val="75000"/>
                    <a:lumOff val="25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24" name="TextBox 23"/>
          <p:cNvSpPr txBox="1"/>
          <p:nvPr/>
        </p:nvSpPr>
        <p:spPr>
          <a:xfrm>
            <a:off x="243367" y="398848"/>
            <a:ext cx="230565" cy="295095"/>
          </a:xfrm>
          <a:prstGeom prst="rect">
            <a:avLst/>
          </a:prstGeom>
        </p:spPr>
        <p:txBody>
          <a:bodyPr vert="horz" lIns="46101" tIns="23051" rIns="46101" bIns="23051" rtlCol="0" anchor="ctr">
            <a:noAutofit/>
          </a:bodyPr>
          <a:lstStyle/>
          <a:p>
            <a:pPr lvl="0"/>
            <a:r>
              <a:rPr lang="en-US" sz="403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401965" y="1456642"/>
            <a:ext cx="230565" cy="295095"/>
          </a:xfrm>
          <a:prstGeom prst="rect">
            <a:avLst/>
          </a:prstGeom>
        </p:spPr>
        <p:txBody>
          <a:bodyPr vert="horz" lIns="46101" tIns="23051" rIns="46101" bIns="23051" rtlCol="0" anchor="ctr">
            <a:noAutofit/>
          </a:bodyPr>
          <a:lstStyle/>
          <a:p>
            <a:pPr lvl="0"/>
            <a:r>
              <a:rPr lang="en-US" sz="403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951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07339" y="974938"/>
            <a:ext cx="3200306" cy="1309746"/>
          </a:xfrm>
        </p:spPr>
        <p:txBody>
          <a:bodyPr anchor="b">
            <a:normAutofit/>
          </a:bodyPr>
          <a:lstStyle>
            <a:lvl1pPr algn="l">
              <a:defRPr sz="2218"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07339" y="2284684"/>
            <a:ext cx="3200306" cy="763966"/>
          </a:xfrm>
        </p:spPr>
        <p:txBody>
          <a:bodyPr anchor="t">
            <a:normAutofit/>
          </a:bodyPr>
          <a:lstStyle>
            <a:lvl1pPr marL="0" indent="0" algn="l">
              <a:buNone/>
              <a:defRPr sz="908">
                <a:solidFill>
                  <a:schemeClr val="tx1">
                    <a:lumMod val="75000"/>
                    <a:lumOff val="25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95744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90671" y="307622"/>
            <a:ext cx="3061392" cy="1525294"/>
          </a:xfrm>
        </p:spPr>
        <p:txBody>
          <a:bodyPr anchor="ctr">
            <a:normAutofit/>
          </a:bodyPr>
          <a:lstStyle>
            <a:lvl1pPr algn="l">
              <a:defRPr sz="221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307338" y="2025180"/>
            <a:ext cx="3200307" cy="259505"/>
          </a:xfrm>
        </p:spPr>
        <p:txBody>
          <a:bodyPr anchor="b">
            <a:noAutofit/>
          </a:bodyPr>
          <a:lstStyle>
            <a:lvl1pPr marL="0" indent="0">
              <a:buFontTx/>
              <a:buNone/>
              <a:defRPr sz="1210">
                <a:solidFill>
                  <a:schemeClr val="tx1">
                    <a:lumMod val="75000"/>
                    <a:lumOff val="25000"/>
                  </a:schemeClr>
                </a:solidFill>
              </a:defRPr>
            </a:lvl1pPr>
            <a:lvl2pPr marL="230520" indent="0">
              <a:buFontTx/>
              <a:buNone/>
              <a:defRPr/>
            </a:lvl2pPr>
            <a:lvl3pPr marL="461040" indent="0">
              <a:buFontTx/>
              <a:buNone/>
              <a:defRPr/>
            </a:lvl3pPr>
            <a:lvl4pPr marL="691561" indent="0">
              <a:buFontTx/>
              <a:buNone/>
              <a:defRPr/>
            </a:lvl4pPr>
            <a:lvl5pPr marL="92208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307339" y="2284684"/>
            <a:ext cx="3200306" cy="763966"/>
          </a:xfrm>
        </p:spPr>
        <p:txBody>
          <a:bodyPr anchor="t">
            <a:normAutofit/>
          </a:bodyPr>
          <a:lstStyle>
            <a:lvl1pPr marL="0" indent="0" algn="l">
              <a:buNone/>
              <a:defRPr sz="908">
                <a:solidFill>
                  <a:schemeClr val="tx1">
                    <a:lumMod val="50000"/>
                    <a:lumOff val="50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24" name="TextBox 23"/>
          <p:cNvSpPr txBox="1"/>
          <p:nvPr/>
        </p:nvSpPr>
        <p:spPr>
          <a:xfrm>
            <a:off x="243367" y="398848"/>
            <a:ext cx="230565" cy="295095"/>
          </a:xfrm>
          <a:prstGeom prst="rect">
            <a:avLst/>
          </a:prstGeom>
        </p:spPr>
        <p:txBody>
          <a:bodyPr vert="horz" lIns="46101" tIns="23051" rIns="46101" bIns="23051" rtlCol="0" anchor="ctr">
            <a:noAutofit/>
          </a:bodyPr>
          <a:lstStyle/>
          <a:p>
            <a:pPr lvl="0"/>
            <a:r>
              <a:rPr lang="en-US" sz="403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401965" y="1456642"/>
            <a:ext cx="230565" cy="295095"/>
          </a:xfrm>
          <a:prstGeom prst="rect">
            <a:avLst/>
          </a:prstGeom>
        </p:spPr>
        <p:txBody>
          <a:bodyPr vert="horz" lIns="46101" tIns="23051" rIns="46101" bIns="23051" rtlCol="0" anchor="ctr">
            <a:noAutofit/>
          </a:bodyPr>
          <a:lstStyle/>
          <a:p>
            <a:pPr lvl="0"/>
            <a:r>
              <a:rPr lang="en-US" sz="403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5354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10490" y="307622"/>
            <a:ext cx="3197155" cy="1525294"/>
          </a:xfrm>
        </p:spPr>
        <p:txBody>
          <a:bodyPr anchor="ctr">
            <a:normAutofit/>
          </a:bodyPr>
          <a:lstStyle>
            <a:lvl1pPr algn="l">
              <a:defRPr sz="221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307338" y="2025180"/>
            <a:ext cx="3200307" cy="259505"/>
          </a:xfrm>
        </p:spPr>
        <p:txBody>
          <a:bodyPr anchor="b">
            <a:noAutofit/>
          </a:bodyPr>
          <a:lstStyle>
            <a:lvl1pPr marL="0" indent="0">
              <a:buFontTx/>
              <a:buNone/>
              <a:defRPr sz="1210">
                <a:solidFill>
                  <a:schemeClr val="accent1"/>
                </a:solidFill>
              </a:defRPr>
            </a:lvl1pPr>
            <a:lvl2pPr marL="230520" indent="0">
              <a:buFontTx/>
              <a:buNone/>
              <a:defRPr/>
            </a:lvl2pPr>
            <a:lvl3pPr marL="461040" indent="0">
              <a:buFontTx/>
              <a:buNone/>
              <a:defRPr/>
            </a:lvl3pPr>
            <a:lvl4pPr marL="691561" indent="0">
              <a:buFontTx/>
              <a:buNone/>
              <a:defRPr/>
            </a:lvl4pPr>
            <a:lvl5pPr marL="92208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307339" y="2284684"/>
            <a:ext cx="3200306" cy="763966"/>
          </a:xfrm>
        </p:spPr>
        <p:txBody>
          <a:bodyPr anchor="t">
            <a:normAutofit/>
          </a:bodyPr>
          <a:lstStyle>
            <a:lvl1pPr marL="0" indent="0" algn="l">
              <a:buNone/>
              <a:defRPr sz="908">
                <a:solidFill>
                  <a:schemeClr val="tx1">
                    <a:lumMod val="50000"/>
                    <a:lumOff val="50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25036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735850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13562" y="307622"/>
            <a:ext cx="493484" cy="265003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7339" y="307622"/>
            <a:ext cx="2619159" cy="2650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7427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0987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7339" y="1362938"/>
            <a:ext cx="3200306" cy="921747"/>
          </a:xfrm>
        </p:spPr>
        <p:txBody>
          <a:bodyPr anchor="b"/>
          <a:lstStyle>
            <a:lvl1pPr algn="l">
              <a:defRPr sz="201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07339" y="2284685"/>
            <a:ext cx="3200306" cy="434183"/>
          </a:xfrm>
        </p:spPr>
        <p:txBody>
          <a:bodyPr anchor="t"/>
          <a:lstStyle>
            <a:lvl1pPr marL="0" indent="0" algn="l">
              <a:buNone/>
              <a:defRPr sz="1008">
                <a:solidFill>
                  <a:schemeClr val="tx1">
                    <a:lumMod val="50000"/>
                    <a:lumOff val="50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7778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7340" y="307622"/>
            <a:ext cx="3200306" cy="66651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7340" y="1090297"/>
            <a:ext cx="1556922" cy="1958353"/>
          </a:xfrm>
        </p:spPr>
        <p:txBody>
          <a:bodyPr>
            <a:normAutofit/>
          </a:bodyPr>
          <a:lstStyle>
            <a:lvl1pPr>
              <a:defRPr sz="908"/>
            </a:lvl1pPr>
            <a:lvl2pPr>
              <a:defRPr sz="807"/>
            </a:lvl2pPr>
            <a:lvl3pPr>
              <a:defRPr sz="706"/>
            </a:lvl3pPr>
            <a:lvl4pPr>
              <a:defRPr sz="605"/>
            </a:lvl4pPr>
            <a:lvl5pPr>
              <a:defRPr sz="605"/>
            </a:lvl5pPr>
            <a:lvl6pPr>
              <a:defRPr sz="605"/>
            </a:lvl6pPr>
            <a:lvl7pPr>
              <a:defRPr sz="605"/>
            </a:lvl7pPr>
            <a:lvl8pPr>
              <a:defRPr sz="605"/>
            </a:lvl8pPr>
            <a:lvl9pPr>
              <a:defRPr sz="6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50724" y="1090298"/>
            <a:ext cx="1556922" cy="1958353"/>
          </a:xfrm>
        </p:spPr>
        <p:txBody>
          <a:bodyPr>
            <a:normAutofit/>
          </a:bodyPr>
          <a:lstStyle>
            <a:lvl1pPr>
              <a:defRPr sz="908"/>
            </a:lvl1pPr>
            <a:lvl2pPr>
              <a:defRPr sz="807"/>
            </a:lvl2pPr>
            <a:lvl3pPr>
              <a:defRPr sz="706"/>
            </a:lvl3pPr>
            <a:lvl4pPr>
              <a:defRPr sz="605"/>
            </a:lvl4pPr>
            <a:lvl5pPr>
              <a:defRPr sz="605"/>
            </a:lvl5pPr>
            <a:lvl6pPr>
              <a:defRPr sz="605"/>
            </a:lvl6pPr>
            <a:lvl7pPr>
              <a:defRPr sz="605"/>
            </a:lvl7pPr>
            <a:lvl8pPr>
              <a:defRPr sz="605"/>
            </a:lvl8pPr>
            <a:lvl9pPr>
              <a:defRPr sz="6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48621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7340" y="307622"/>
            <a:ext cx="3200305" cy="666515"/>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07339" y="1090496"/>
            <a:ext cx="1558214" cy="290799"/>
          </a:xfrm>
        </p:spPr>
        <p:txBody>
          <a:bodyPr anchor="b">
            <a:noAutofit/>
          </a:bodyPr>
          <a:lstStyle>
            <a:lvl1pPr marL="0" indent="0">
              <a:buNone/>
              <a:defRPr sz="1210" b="0"/>
            </a:lvl1pPr>
            <a:lvl2pPr marL="230520" indent="0">
              <a:buNone/>
              <a:defRPr sz="1008" b="1"/>
            </a:lvl2pPr>
            <a:lvl3pPr marL="461040" indent="0">
              <a:buNone/>
              <a:defRPr sz="908" b="1"/>
            </a:lvl3pPr>
            <a:lvl4pPr marL="691561" indent="0">
              <a:buNone/>
              <a:defRPr sz="807" b="1"/>
            </a:lvl4pPr>
            <a:lvl5pPr marL="922081" indent="0">
              <a:buNone/>
              <a:defRPr sz="807" b="1"/>
            </a:lvl5pPr>
            <a:lvl6pPr marL="1152601" indent="0">
              <a:buNone/>
              <a:defRPr sz="807" b="1"/>
            </a:lvl6pPr>
            <a:lvl7pPr marL="1383121" indent="0">
              <a:buNone/>
              <a:defRPr sz="807" b="1"/>
            </a:lvl7pPr>
            <a:lvl8pPr marL="1613642" indent="0">
              <a:buNone/>
              <a:defRPr sz="807" b="1"/>
            </a:lvl8pPr>
            <a:lvl9pPr marL="1844162" indent="0">
              <a:buNone/>
              <a:defRPr sz="807" b="1"/>
            </a:lvl9pPr>
          </a:lstStyle>
          <a:p>
            <a:pPr lvl="0"/>
            <a:r>
              <a:rPr lang="en-US" smtClean="0"/>
              <a:t>Click to edit Master text styles</a:t>
            </a:r>
          </a:p>
        </p:txBody>
      </p:sp>
      <p:sp>
        <p:nvSpPr>
          <p:cNvPr id="4" name="Content Placeholder 3"/>
          <p:cNvSpPr>
            <a:spLocks noGrp="1"/>
          </p:cNvSpPr>
          <p:nvPr>
            <p:ph sz="half" idx="2"/>
          </p:nvPr>
        </p:nvSpPr>
        <p:spPr>
          <a:xfrm>
            <a:off x="307339" y="1381296"/>
            <a:ext cx="1558214" cy="166735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9431" y="1090496"/>
            <a:ext cx="1558214" cy="290799"/>
          </a:xfrm>
        </p:spPr>
        <p:txBody>
          <a:bodyPr anchor="b">
            <a:noAutofit/>
          </a:bodyPr>
          <a:lstStyle>
            <a:lvl1pPr marL="0" indent="0">
              <a:buNone/>
              <a:defRPr sz="1210" b="0"/>
            </a:lvl1pPr>
            <a:lvl2pPr marL="230520" indent="0">
              <a:buNone/>
              <a:defRPr sz="1008" b="1"/>
            </a:lvl2pPr>
            <a:lvl3pPr marL="461040" indent="0">
              <a:buNone/>
              <a:defRPr sz="908" b="1"/>
            </a:lvl3pPr>
            <a:lvl4pPr marL="691561" indent="0">
              <a:buNone/>
              <a:defRPr sz="807" b="1"/>
            </a:lvl4pPr>
            <a:lvl5pPr marL="922081" indent="0">
              <a:buNone/>
              <a:defRPr sz="807" b="1"/>
            </a:lvl5pPr>
            <a:lvl6pPr marL="1152601" indent="0">
              <a:buNone/>
              <a:defRPr sz="807" b="1"/>
            </a:lvl6pPr>
            <a:lvl7pPr marL="1383121" indent="0">
              <a:buNone/>
              <a:defRPr sz="807" b="1"/>
            </a:lvl7pPr>
            <a:lvl8pPr marL="1613642" indent="0">
              <a:buNone/>
              <a:defRPr sz="807" b="1"/>
            </a:lvl8pPr>
            <a:lvl9pPr marL="1844162" indent="0">
              <a:buNone/>
              <a:defRPr sz="807" b="1"/>
            </a:lvl9pPr>
          </a:lstStyle>
          <a:p>
            <a:pPr lvl="0"/>
            <a:r>
              <a:rPr lang="en-US" smtClean="0"/>
              <a:t>Click to edit Master text styles</a:t>
            </a:r>
          </a:p>
        </p:txBody>
      </p:sp>
      <p:sp>
        <p:nvSpPr>
          <p:cNvPr id="6" name="Content Placeholder 5"/>
          <p:cNvSpPr>
            <a:spLocks noGrp="1"/>
          </p:cNvSpPr>
          <p:nvPr>
            <p:ph sz="quarter" idx="4"/>
          </p:nvPr>
        </p:nvSpPr>
        <p:spPr>
          <a:xfrm>
            <a:off x="1949431" y="1381296"/>
            <a:ext cx="1558214" cy="166735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9980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7339" y="307622"/>
            <a:ext cx="3200306" cy="666515"/>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58641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94026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7339" y="756240"/>
            <a:ext cx="1406717" cy="645152"/>
          </a:xfrm>
        </p:spPr>
        <p:txBody>
          <a:bodyPr anchor="b">
            <a:normAutofit/>
          </a:bodyPr>
          <a:lstStyle>
            <a:lvl1pPr>
              <a:defRPr sz="1008"/>
            </a:lvl1pPr>
          </a:lstStyle>
          <a:p>
            <a:r>
              <a:rPr lang="en-US" smtClean="0"/>
              <a:t>Click to edit Master title style</a:t>
            </a:r>
            <a:endParaRPr lang="en-US" dirty="0"/>
          </a:p>
        </p:txBody>
      </p:sp>
      <p:sp>
        <p:nvSpPr>
          <p:cNvPr id="3" name="Content Placeholder 2"/>
          <p:cNvSpPr>
            <a:spLocks noGrp="1"/>
          </p:cNvSpPr>
          <p:nvPr>
            <p:ph idx="1"/>
          </p:nvPr>
        </p:nvSpPr>
        <p:spPr>
          <a:xfrm>
            <a:off x="1800518" y="259847"/>
            <a:ext cx="1707127" cy="278880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7339" y="1401391"/>
            <a:ext cx="1406717" cy="1304190"/>
          </a:xfrm>
        </p:spPr>
        <p:txBody>
          <a:bodyPr>
            <a:normAutofit/>
          </a:bodyPr>
          <a:lstStyle>
            <a:lvl1pPr marL="0" indent="0">
              <a:buNone/>
              <a:defRPr sz="706"/>
            </a:lvl1pPr>
            <a:lvl2pPr marL="172890" indent="0">
              <a:buNone/>
              <a:defRPr sz="529"/>
            </a:lvl2pPr>
            <a:lvl3pPr marL="345780" indent="0">
              <a:buNone/>
              <a:defRPr sz="454"/>
            </a:lvl3pPr>
            <a:lvl4pPr marL="518671" indent="0">
              <a:buNone/>
              <a:defRPr sz="378"/>
            </a:lvl4pPr>
            <a:lvl5pPr marL="691561" indent="0">
              <a:buNone/>
              <a:defRPr sz="378"/>
            </a:lvl5pPr>
            <a:lvl6pPr marL="864451" indent="0">
              <a:buNone/>
              <a:defRPr sz="378"/>
            </a:lvl6pPr>
            <a:lvl7pPr marL="1037341" indent="0">
              <a:buNone/>
              <a:defRPr sz="378"/>
            </a:lvl7pPr>
            <a:lvl8pPr marL="1210231" indent="0">
              <a:buNone/>
              <a:defRPr sz="378"/>
            </a:lvl8pPr>
            <a:lvl9pPr marL="1383121" indent="0">
              <a:buNone/>
              <a:defRPr sz="37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35569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7339" y="2422525"/>
            <a:ext cx="3200306" cy="285993"/>
          </a:xfrm>
        </p:spPr>
        <p:txBody>
          <a:bodyPr anchor="b">
            <a:normAutofit/>
          </a:bodyPr>
          <a:lstStyle>
            <a:lvl1pPr algn="l">
              <a:defRPr sz="121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07339" y="307622"/>
            <a:ext cx="3200306" cy="1940663"/>
          </a:xfrm>
        </p:spPr>
        <p:txBody>
          <a:bodyPr anchor="t">
            <a:normAutofit/>
          </a:bodyPr>
          <a:lstStyle>
            <a:lvl1pPr marL="0" indent="0" algn="ctr">
              <a:buNone/>
              <a:defRPr sz="807"/>
            </a:lvl1pPr>
            <a:lvl2pPr marL="230520" indent="0">
              <a:buNone/>
              <a:defRPr sz="807"/>
            </a:lvl2pPr>
            <a:lvl3pPr marL="461040" indent="0">
              <a:buNone/>
              <a:defRPr sz="807"/>
            </a:lvl3pPr>
            <a:lvl4pPr marL="691561" indent="0">
              <a:buNone/>
              <a:defRPr sz="807"/>
            </a:lvl4pPr>
            <a:lvl5pPr marL="922081" indent="0">
              <a:buNone/>
              <a:defRPr sz="807"/>
            </a:lvl5pPr>
            <a:lvl6pPr marL="1152601" indent="0">
              <a:buNone/>
              <a:defRPr sz="807"/>
            </a:lvl6pPr>
            <a:lvl7pPr marL="1383121" indent="0">
              <a:buNone/>
              <a:defRPr sz="807"/>
            </a:lvl7pPr>
            <a:lvl8pPr marL="1613642" indent="0">
              <a:buNone/>
              <a:defRPr sz="807"/>
            </a:lvl8pPr>
            <a:lvl9pPr marL="1844162" indent="0">
              <a:buNone/>
              <a:defRPr sz="807"/>
            </a:lvl9pPr>
          </a:lstStyle>
          <a:p>
            <a:r>
              <a:rPr lang="en-US" smtClean="0"/>
              <a:t>Click icon to add picture</a:t>
            </a:r>
            <a:endParaRPr lang="en-US" dirty="0"/>
          </a:p>
        </p:txBody>
      </p:sp>
      <p:sp>
        <p:nvSpPr>
          <p:cNvPr id="4" name="Text Placeholder 3"/>
          <p:cNvSpPr>
            <a:spLocks noGrp="1"/>
          </p:cNvSpPr>
          <p:nvPr>
            <p:ph type="body" sz="half" idx="2"/>
          </p:nvPr>
        </p:nvSpPr>
        <p:spPr>
          <a:xfrm>
            <a:off x="307339" y="2708518"/>
            <a:ext cx="3200306" cy="340132"/>
          </a:xfrm>
        </p:spPr>
        <p:txBody>
          <a:bodyPr>
            <a:normAutofit/>
          </a:bodyPr>
          <a:lstStyle>
            <a:lvl1pPr marL="0" indent="0">
              <a:buNone/>
              <a:defRPr sz="605"/>
            </a:lvl1pPr>
            <a:lvl2pPr marL="230520" indent="0">
              <a:buNone/>
              <a:defRPr sz="605"/>
            </a:lvl2pPr>
            <a:lvl3pPr marL="461040" indent="0">
              <a:buNone/>
              <a:defRPr sz="504"/>
            </a:lvl3pPr>
            <a:lvl4pPr marL="691561" indent="0">
              <a:buNone/>
              <a:defRPr sz="454"/>
            </a:lvl4pPr>
            <a:lvl5pPr marL="922081" indent="0">
              <a:buNone/>
              <a:defRPr sz="454"/>
            </a:lvl5pPr>
            <a:lvl6pPr marL="1152601" indent="0">
              <a:buNone/>
              <a:defRPr sz="454"/>
            </a:lvl6pPr>
            <a:lvl7pPr marL="1383121" indent="0">
              <a:buNone/>
              <a:defRPr sz="454"/>
            </a:lvl7pPr>
            <a:lvl8pPr marL="1613642" indent="0">
              <a:buNone/>
              <a:defRPr sz="454"/>
            </a:lvl8pPr>
            <a:lvl9pPr marL="1844162" indent="0">
              <a:buNone/>
              <a:defRPr sz="4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41898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7" name="Group 16"/>
          <p:cNvGrpSpPr/>
          <p:nvPr/>
        </p:nvGrpSpPr>
        <p:grpSpPr>
          <a:xfrm>
            <a:off x="-4269" y="-4273"/>
            <a:ext cx="4623110" cy="3469296"/>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307340" y="307622"/>
            <a:ext cx="3200305" cy="66651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7339" y="1090298"/>
            <a:ext cx="3200306" cy="195835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25151" y="3048651"/>
            <a:ext cx="344917" cy="184253"/>
          </a:xfrm>
          <a:prstGeom prst="rect">
            <a:avLst/>
          </a:prstGeom>
        </p:spPr>
        <p:txBody>
          <a:bodyPr vert="horz" lIns="91440" tIns="45720" rIns="91440" bIns="45720" rtlCol="0" anchor="ctr"/>
          <a:lstStyle>
            <a:lvl1pPr algn="r">
              <a:defRPr sz="454">
                <a:solidFill>
                  <a:schemeClr val="tx1">
                    <a:tint val="75000"/>
                  </a:schemeClr>
                </a:solidFill>
              </a:defRPr>
            </a:lvl1pPr>
          </a:lstStyle>
          <a:p>
            <a:fld id="{1D8BD707-D9CF-40AE-B4C6-C98DA3205C09}" type="datetimeFigureOut">
              <a:rPr lang="en-US" smtClean="0"/>
              <a:t>7/8/2024</a:t>
            </a:fld>
            <a:endParaRPr lang="en-US" dirty="0"/>
          </a:p>
        </p:txBody>
      </p:sp>
      <p:sp>
        <p:nvSpPr>
          <p:cNvPr id="5" name="Footer Placeholder 4"/>
          <p:cNvSpPr>
            <a:spLocks noGrp="1"/>
          </p:cNvSpPr>
          <p:nvPr>
            <p:ph type="ftr" sz="quarter" idx="3"/>
          </p:nvPr>
        </p:nvSpPr>
        <p:spPr>
          <a:xfrm>
            <a:off x="307340" y="3048651"/>
            <a:ext cx="2330749" cy="184253"/>
          </a:xfrm>
          <a:prstGeom prst="rect">
            <a:avLst/>
          </a:prstGeom>
        </p:spPr>
        <p:txBody>
          <a:bodyPr vert="horz" lIns="91440" tIns="45720" rIns="91440" bIns="45720" rtlCol="0" anchor="ctr"/>
          <a:lstStyle>
            <a:lvl1pPr algn="l">
              <a:defRPr sz="45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49191" y="3048651"/>
            <a:ext cx="258455" cy="184253"/>
          </a:xfrm>
          <a:prstGeom prst="rect">
            <a:avLst/>
          </a:prstGeom>
        </p:spPr>
        <p:txBody>
          <a:bodyPr vert="horz" lIns="91440" tIns="45720" rIns="91440" bIns="45720" rtlCol="0" anchor="ctr"/>
          <a:lstStyle>
            <a:lvl1pPr algn="r">
              <a:defRPr sz="454">
                <a:solidFill>
                  <a:schemeClr val="accent1"/>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3748607638"/>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txStyles>
    <p:titleStyle>
      <a:lvl1pPr algn="l" defTabSz="230520" rtl="0" eaLnBrk="1" latinLnBrk="0" hangingPunct="1">
        <a:spcBef>
          <a:spcPct val="0"/>
        </a:spcBef>
        <a:buNone/>
        <a:defRPr sz="181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2890" indent="-172890" algn="l" defTabSz="230520" rtl="0" eaLnBrk="1" latinLnBrk="0" hangingPunct="1">
        <a:spcBef>
          <a:spcPts val="504"/>
        </a:spcBef>
        <a:spcAft>
          <a:spcPts val="0"/>
        </a:spcAft>
        <a:buClr>
          <a:schemeClr val="accent1"/>
        </a:buClr>
        <a:buSzPct val="80000"/>
        <a:buFont typeface="Wingdings 3" charset="2"/>
        <a:buChar char=""/>
        <a:defRPr sz="908" kern="1200">
          <a:solidFill>
            <a:schemeClr val="tx1">
              <a:lumMod val="75000"/>
              <a:lumOff val="25000"/>
            </a:schemeClr>
          </a:solidFill>
          <a:latin typeface="+mn-lt"/>
          <a:ea typeface="+mn-ea"/>
          <a:cs typeface="+mn-cs"/>
        </a:defRPr>
      </a:lvl1pPr>
      <a:lvl2pPr marL="374595" indent="-144075" algn="l" defTabSz="230520" rtl="0" eaLnBrk="1" latinLnBrk="0" hangingPunct="1">
        <a:spcBef>
          <a:spcPts val="504"/>
        </a:spcBef>
        <a:spcAft>
          <a:spcPts val="0"/>
        </a:spcAft>
        <a:buClr>
          <a:schemeClr val="accent1"/>
        </a:buClr>
        <a:buSzPct val="80000"/>
        <a:buFont typeface="Wingdings 3" charset="2"/>
        <a:buChar char=""/>
        <a:defRPr sz="807" kern="1200">
          <a:solidFill>
            <a:schemeClr val="tx1">
              <a:lumMod val="75000"/>
              <a:lumOff val="25000"/>
            </a:schemeClr>
          </a:solidFill>
          <a:latin typeface="+mn-lt"/>
          <a:ea typeface="+mn-ea"/>
          <a:cs typeface="+mn-cs"/>
        </a:defRPr>
      </a:lvl2pPr>
      <a:lvl3pPr marL="576301" indent="-115260" algn="l" defTabSz="230520" rtl="0" eaLnBrk="1" latinLnBrk="0" hangingPunct="1">
        <a:spcBef>
          <a:spcPts val="504"/>
        </a:spcBef>
        <a:spcAft>
          <a:spcPts val="0"/>
        </a:spcAft>
        <a:buClr>
          <a:schemeClr val="accent1"/>
        </a:buClr>
        <a:buSzPct val="80000"/>
        <a:buFont typeface="Wingdings 3" charset="2"/>
        <a:buChar char=""/>
        <a:defRPr sz="706" kern="1200">
          <a:solidFill>
            <a:schemeClr val="tx1">
              <a:lumMod val="75000"/>
              <a:lumOff val="25000"/>
            </a:schemeClr>
          </a:solidFill>
          <a:latin typeface="+mn-lt"/>
          <a:ea typeface="+mn-ea"/>
          <a:cs typeface="+mn-cs"/>
        </a:defRPr>
      </a:lvl3pPr>
      <a:lvl4pPr marL="806821"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4pPr>
      <a:lvl5pPr marL="1037341"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5pPr>
      <a:lvl6pPr marL="1267861"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6pPr>
      <a:lvl7pPr marL="1498382"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7pPr>
      <a:lvl8pPr marL="1728902"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8pPr>
      <a:lvl9pPr marL="1959422"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9pPr>
    </p:bodyStyle>
    <p:otherStyle>
      <a:defPPr>
        <a:defRPr lang="en-US"/>
      </a:defPPr>
      <a:lvl1pPr marL="0" algn="l" defTabSz="230520" rtl="0" eaLnBrk="1" latinLnBrk="0" hangingPunct="1">
        <a:defRPr sz="908" kern="1200">
          <a:solidFill>
            <a:schemeClr val="tx1"/>
          </a:solidFill>
          <a:latin typeface="+mn-lt"/>
          <a:ea typeface="+mn-ea"/>
          <a:cs typeface="+mn-cs"/>
        </a:defRPr>
      </a:lvl1pPr>
      <a:lvl2pPr marL="230520" algn="l" defTabSz="230520" rtl="0" eaLnBrk="1" latinLnBrk="0" hangingPunct="1">
        <a:defRPr sz="908" kern="1200">
          <a:solidFill>
            <a:schemeClr val="tx1"/>
          </a:solidFill>
          <a:latin typeface="+mn-lt"/>
          <a:ea typeface="+mn-ea"/>
          <a:cs typeface="+mn-cs"/>
        </a:defRPr>
      </a:lvl2pPr>
      <a:lvl3pPr marL="461040" algn="l" defTabSz="230520" rtl="0" eaLnBrk="1" latinLnBrk="0" hangingPunct="1">
        <a:defRPr sz="908" kern="1200">
          <a:solidFill>
            <a:schemeClr val="tx1"/>
          </a:solidFill>
          <a:latin typeface="+mn-lt"/>
          <a:ea typeface="+mn-ea"/>
          <a:cs typeface="+mn-cs"/>
        </a:defRPr>
      </a:lvl3pPr>
      <a:lvl4pPr marL="691561" algn="l" defTabSz="230520" rtl="0" eaLnBrk="1" latinLnBrk="0" hangingPunct="1">
        <a:defRPr sz="908" kern="1200">
          <a:solidFill>
            <a:schemeClr val="tx1"/>
          </a:solidFill>
          <a:latin typeface="+mn-lt"/>
          <a:ea typeface="+mn-ea"/>
          <a:cs typeface="+mn-cs"/>
        </a:defRPr>
      </a:lvl4pPr>
      <a:lvl5pPr marL="922081" algn="l" defTabSz="230520" rtl="0" eaLnBrk="1" latinLnBrk="0" hangingPunct="1">
        <a:defRPr sz="908" kern="1200">
          <a:solidFill>
            <a:schemeClr val="tx1"/>
          </a:solidFill>
          <a:latin typeface="+mn-lt"/>
          <a:ea typeface="+mn-ea"/>
          <a:cs typeface="+mn-cs"/>
        </a:defRPr>
      </a:lvl5pPr>
      <a:lvl6pPr marL="1152601" algn="l" defTabSz="230520" rtl="0" eaLnBrk="1" latinLnBrk="0" hangingPunct="1">
        <a:defRPr sz="908" kern="1200">
          <a:solidFill>
            <a:schemeClr val="tx1"/>
          </a:solidFill>
          <a:latin typeface="+mn-lt"/>
          <a:ea typeface="+mn-ea"/>
          <a:cs typeface="+mn-cs"/>
        </a:defRPr>
      </a:lvl6pPr>
      <a:lvl7pPr marL="1383121" algn="l" defTabSz="230520" rtl="0" eaLnBrk="1" latinLnBrk="0" hangingPunct="1">
        <a:defRPr sz="908" kern="1200">
          <a:solidFill>
            <a:schemeClr val="tx1"/>
          </a:solidFill>
          <a:latin typeface="+mn-lt"/>
          <a:ea typeface="+mn-ea"/>
          <a:cs typeface="+mn-cs"/>
        </a:defRPr>
      </a:lvl7pPr>
      <a:lvl8pPr marL="1613642" algn="l" defTabSz="230520" rtl="0" eaLnBrk="1" latinLnBrk="0" hangingPunct="1">
        <a:defRPr sz="908" kern="1200">
          <a:solidFill>
            <a:schemeClr val="tx1"/>
          </a:solidFill>
          <a:latin typeface="+mn-lt"/>
          <a:ea typeface="+mn-ea"/>
          <a:cs typeface="+mn-cs"/>
        </a:defRPr>
      </a:lvl8pPr>
      <a:lvl9pPr marL="1844162" algn="l" defTabSz="230520" rtl="0" eaLnBrk="1" latinLnBrk="0" hangingPunct="1">
        <a:defRPr sz="9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rif.mak.ac.u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9193" y="318439"/>
            <a:ext cx="4040504" cy="532765"/>
            <a:chOff x="309193" y="318439"/>
            <a:chExt cx="4040504" cy="532765"/>
          </a:xfrm>
        </p:grpSpPr>
        <p:sp>
          <p:nvSpPr>
            <p:cNvPr id="3" name="object 3"/>
            <p:cNvSpPr/>
            <p:nvPr/>
          </p:nvSpPr>
          <p:spPr>
            <a:xfrm>
              <a:off x="309193" y="318439"/>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3333B2"/>
            </a:solidFill>
          </p:spPr>
          <p:txBody>
            <a:bodyPr wrap="square" lIns="0" tIns="0" rIns="0" bIns="0" rtlCol="0"/>
            <a:lstStyle/>
            <a:p>
              <a:endParaRPr dirty="0"/>
            </a:p>
          </p:txBody>
        </p:sp>
        <p:sp>
          <p:nvSpPr>
            <p:cNvPr id="4" name="object 4"/>
            <p:cNvSpPr/>
            <p:nvPr/>
          </p:nvSpPr>
          <p:spPr>
            <a:xfrm>
              <a:off x="359994" y="381692"/>
              <a:ext cx="3989704" cy="469900"/>
            </a:xfrm>
            <a:custGeom>
              <a:avLst/>
              <a:gdLst/>
              <a:ahLst/>
              <a:cxnLst/>
              <a:rect l="l" t="t" r="r" b="b"/>
              <a:pathLst>
                <a:path w="3989704" h="469900">
                  <a:moveTo>
                    <a:pt x="3989652" y="0"/>
                  </a:moveTo>
                  <a:lnTo>
                    <a:pt x="0" y="0"/>
                  </a:lnTo>
                  <a:lnTo>
                    <a:pt x="0" y="469462"/>
                  </a:lnTo>
                  <a:lnTo>
                    <a:pt x="3989652" y="469462"/>
                  </a:lnTo>
                  <a:lnTo>
                    <a:pt x="3989652" y="0"/>
                  </a:lnTo>
                  <a:close/>
                </a:path>
              </a:pathLst>
            </a:custGeom>
            <a:solidFill>
              <a:srgbClr val="000000"/>
            </a:solidFill>
          </p:spPr>
          <p:txBody>
            <a:bodyPr wrap="square" lIns="0" tIns="0" rIns="0" bIns="0" rtlCol="0"/>
            <a:lstStyle/>
            <a:p>
              <a:endParaRPr dirty="0"/>
            </a:p>
          </p:txBody>
        </p:sp>
        <p:sp>
          <p:nvSpPr>
            <p:cNvPr id="5" name="object 5"/>
            <p:cNvSpPr/>
            <p:nvPr/>
          </p:nvSpPr>
          <p:spPr>
            <a:xfrm>
              <a:off x="309193" y="362856"/>
              <a:ext cx="3989704" cy="437515"/>
            </a:xfrm>
            <a:custGeom>
              <a:avLst/>
              <a:gdLst/>
              <a:ahLst/>
              <a:cxnLst/>
              <a:rect l="l" t="t" r="r" b="b"/>
              <a:pathLst>
                <a:path w="3989704" h="437515">
                  <a:moveTo>
                    <a:pt x="3989652" y="0"/>
                  </a:moveTo>
                  <a:lnTo>
                    <a:pt x="0" y="0"/>
                  </a:lnTo>
                  <a:lnTo>
                    <a:pt x="0" y="386697"/>
                  </a:lnTo>
                  <a:lnTo>
                    <a:pt x="4008" y="406422"/>
                  </a:lnTo>
                  <a:lnTo>
                    <a:pt x="14922" y="422575"/>
                  </a:lnTo>
                  <a:lnTo>
                    <a:pt x="31075" y="433489"/>
                  </a:lnTo>
                  <a:lnTo>
                    <a:pt x="50800" y="437498"/>
                  </a:lnTo>
                  <a:lnTo>
                    <a:pt x="3938852" y="437498"/>
                  </a:lnTo>
                  <a:lnTo>
                    <a:pt x="3958576" y="433489"/>
                  </a:lnTo>
                  <a:lnTo>
                    <a:pt x="3974729" y="422575"/>
                  </a:lnTo>
                  <a:lnTo>
                    <a:pt x="3985644" y="406422"/>
                  </a:lnTo>
                  <a:lnTo>
                    <a:pt x="3989652" y="386697"/>
                  </a:lnTo>
                  <a:lnTo>
                    <a:pt x="3989652" y="0"/>
                  </a:lnTo>
                  <a:close/>
                </a:path>
              </a:pathLst>
            </a:custGeom>
            <a:solidFill>
              <a:srgbClr val="3333B2"/>
            </a:solidFill>
          </p:spPr>
          <p:txBody>
            <a:bodyPr wrap="square" lIns="0" tIns="0" rIns="0" bIns="0" rtlCol="0"/>
            <a:lstStyle/>
            <a:p>
              <a:endParaRPr dirty="0"/>
            </a:p>
          </p:txBody>
        </p:sp>
      </p:grpSp>
      <p:sp>
        <p:nvSpPr>
          <p:cNvPr id="6" name="object 6"/>
          <p:cNvSpPr txBox="1">
            <a:spLocks noGrp="1"/>
          </p:cNvSpPr>
          <p:nvPr>
            <p:ph type="title"/>
          </p:nvPr>
        </p:nvSpPr>
        <p:spPr>
          <a:xfrm>
            <a:off x="95250" y="381693"/>
            <a:ext cx="4203647" cy="333168"/>
          </a:xfrm>
          <a:prstGeom prst="rect">
            <a:avLst/>
          </a:prstGeom>
        </p:spPr>
        <p:txBody>
          <a:bodyPr vert="horz" wrap="square" lIns="0" tIns="53340" rIns="0" bIns="0" rtlCol="0">
            <a:spAutoFit/>
          </a:bodyPr>
          <a:lstStyle/>
          <a:p>
            <a:pPr marL="356870">
              <a:lnSpc>
                <a:spcPct val="100000"/>
              </a:lnSpc>
              <a:spcBef>
                <a:spcPts val="420"/>
              </a:spcBef>
            </a:pPr>
            <a:r>
              <a:rPr lang="nb-NO" b="1" dirty="0" smtClean="0"/>
              <a:t>Fall </a:t>
            </a:r>
            <a:r>
              <a:rPr lang="nb-NO" b="1" dirty="0"/>
              <a:t>Armyworm </a:t>
            </a:r>
            <a:r>
              <a:rPr lang="nb-NO" b="1" dirty="0" smtClean="0"/>
              <a:t>Maize Crop Project </a:t>
            </a:r>
            <a:endParaRPr dirty="0"/>
          </a:p>
        </p:txBody>
      </p:sp>
      <p:sp>
        <p:nvSpPr>
          <p:cNvPr id="7" name="object 7"/>
          <p:cNvSpPr txBox="1"/>
          <p:nvPr/>
        </p:nvSpPr>
        <p:spPr>
          <a:xfrm>
            <a:off x="1397761" y="1014310"/>
            <a:ext cx="1812925" cy="627095"/>
          </a:xfrm>
          <a:prstGeom prst="rect">
            <a:avLst/>
          </a:prstGeom>
        </p:spPr>
        <p:txBody>
          <a:bodyPr vert="horz" wrap="square" lIns="0" tIns="11430" rIns="0" bIns="0" rtlCol="0">
            <a:spAutoFit/>
          </a:bodyPr>
          <a:lstStyle/>
          <a:p>
            <a:pPr algn="ctr">
              <a:lnSpc>
                <a:spcPct val="100000"/>
              </a:lnSpc>
              <a:spcBef>
                <a:spcPts val="90"/>
              </a:spcBef>
            </a:pPr>
            <a:r>
              <a:rPr lang="en-GB" sz="1100" dirty="0" smtClean="0">
                <a:latin typeface="Times New Roman"/>
                <a:cs typeface="Times New Roman"/>
              </a:rPr>
              <a:t>Presenter</a:t>
            </a:r>
            <a:r>
              <a:rPr sz="1100" dirty="0" smtClean="0">
                <a:latin typeface="Times New Roman"/>
                <a:cs typeface="Times New Roman"/>
              </a:rPr>
              <a:t>:</a:t>
            </a:r>
            <a:r>
              <a:rPr sz="1100" spc="155" dirty="0" smtClean="0">
                <a:latin typeface="Times New Roman"/>
                <a:cs typeface="Times New Roman"/>
              </a:rPr>
              <a:t> </a:t>
            </a:r>
            <a:r>
              <a:rPr sz="1100" dirty="0">
                <a:latin typeface="Times New Roman"/>
                <a:cs typeface="Times New Roman"/>
              </a:rPr>
              <a:t>Mr</a:t>
            </a:r>
            <a:r>
              <a:rPr sz="1100" spc="50" dirty="0">
                <a:latin typeface="Times New Roman"/>
                <a:cs typeface="Times New Roman"/>
              </a:rPr>
              <a:t> </a:t>
            </a:r>
            <a:r>
              <a:rPr sz="1100" dirty="0">
                <a:latin typeface="Times New Roman"/>
                <a:cs typeface="Times New Roman"/>
              </a:rPr>
              <a:t>Mashele</a:t>
            </a:r>
            <a:r>
              <a:rPr sz="1100" spc="50" dirty="0">
                <a:latin typeface="Times New Roman"/>
                <a:cs typeface="Times New Roman"/>
              </a:rPr>
              <a:t> </a:t>
            </a:r>
            <a:r>
              <a:rPr sz="1100" spc="-25" dirty="0">
                <a:latin typeface="Times New Roman"/>
                <a:cs typeface="Times New Roman"/>
              </a:rPr>
              <a:t>G.P</a:t>
            </a:r>
            <a:endParaRPr sz="1100" dirty="0">
              <a:latin typeface="Times New Roman"/>
              <a:cs typeface="Times New Roman"/>
            </a:endParaRPr>
          </a:p>
          <a:p>
            <a:pPr algn="ctr">
              <a:lnSpc>
                <a:spcPct val="100000"/>
              </a:lnSpc>
              <a:spcBef>
                <a:spcPts val="5"/>
              </a:spcBef>
            </a:pPr>
            <a:endParaRPr sz="750" dirty="0">
              <a:latin typeface="Times New Roman"/>
              <a:cs typeface="Times New Roman"/>
            </a:endParaRPr>
          </a:p>
          <a:p>
            <a:pPr>
              <a:lnSpc>
                <a:spcPct val="100000"/>
              </a:lnSpc>
              <a:spcBef>
                <a:spcPts val="315"/>
              </a:spcBef>
            </a:pPr>
            <a:endParaRPr sz="800" dirty="0">
              <a:latin typeface="Times New Roman"/>
              <a:cs typeface="Times New Roman"/>
            </a:endParaRPr>
          </a:p>
          <a:p>
            <a:pPr algn="ctr">
              <a:lnSpc>
                <a:spcPct val="100000"/>
              </a:lnSpc>
            </a:pPr>
            <a:endParaRPr sz="1100" dirty="0">
              <a:latin typeface="Times New Roman"/>
              <a:cs typeface="Times New Roman"/>
            </a:endParaRPr>
          </a:p>
        </p:txBody>
      </p:sp>
      <p:sp>
        <p:nvSpPr>
          <p:cNvPr id="9" name="object 9"/>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10" name="object 10"/>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11" name="object 11"/>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12" name="object 12"/>
          <p:cNvGrpSpPr/>
          <p:nvPr/>
        </p:nvGrpSpPr>
        <p:grpSpPr>
          <a:xfrm>
            <a:off x="3159290" y="3383695"/>
            <a:ext cx="203200" cy="55880"/>
            <a:chOff x="3159290" y="3383695"/>
            <a:chExt cx="203200" cy="55880"/>
          </a:xfrm>
        </p:grpSpPr>
        <p:sp>
          <p:nvSpPr>
            <p:cNvPr id="13" name="object 13"/>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14" name="object 14"/>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15" name="object 15"/>
          <p:cNvGrpSpPr/>
          <p:nvPr/>
        </p:nvGrpSpPr>
        <p:grpSpPr>
          <a:xfrm>
            <a:off x="3458235" y="3382429"/>
            <a:ext cx="203200" cy="58419"/>
            <a:chOff x="3458235" y="3382429"/>
            <a:chExt cx="203200" cy="58419"/>
          </a:xfrm>
        </p:grpSpPr>
        <p:sp>
          <p:nvSpPr>
            <p:cNvPr id="16" name="object 16"/>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17" name="object 17"/>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18" name="object 18"/>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19" name="object 19"/>
          <p:cNvGrpSpPr/>
          <p:nvPr/>
        </p:nvGrpSpPr>
        <p:grpSpPr>
          <a:xfrm>
            <a:off x="3757168" y="3382429"/>
            <a:ext cx="203200" cy="58419"/>
            <a:chOff x="3757168" y="3382429"/>
            <a:chExt cx="203200" cy="58419"/>
          </a:xfrm>
        </p:grpSpPr>
        <p:sp>
          <p:nvSpPr>
            <p:cNvPr id="20" name="object 20"/>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21" name="object 21"/>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22" name="object 22"/>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23" name="object 23"/>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24" name="object 24"/>
          <p:cNvGrpSpPr/>
          <p:nvPr/>
        </p:nvGrpSpPr>
        <p:grpSpPr>
          <a:xfrm>
            <a:off x="4337275" y="3383695"/>
            <a:ext cx="238760" cy="57150"/>
            <a:chOff x="4337275" y="3383695"/>
            <a:chExt cx="238760" cy="57150"/>
          </a:xfrm>
        </p:grpSpPr>
        <p:sp>
          <p:nvSpPr>
            <p:cNvPr id="25" name="object 25"/>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26" name="object 26"/>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27" name="object 27"/>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pic>
        <p:nvPicPr>
          <p:cNvPr id="8" name="Picture 7"/>
          <p:cNvPicPr preferRelativeResize="0">
            <a:picLocks/>
          </p:cNvPicPr>
          <p:nvPr/>
        </p:nvPicPr>
        <p:blipFill>
          <a:blip r:embed="rId3"/>
          <a:stretch>
            <a:fillRect/>
          </a:stretch>
        </p:blipFill>
        <p:spPr>
          <a:xfrm>
            <a:off x="374213" y="1308068"/>
            <a:ext cx="3840480" cy="1737360"/>
          </a:xfrm>
          <a:prstGeom prst="rect">
            <a:avLst/>
          </a:prstGeom>
        </p:spPr>
      </p:pic>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78" y="-28473"/>
            <a:ext cx="4141871" cy="571438"/>
          </a:xfrm>
          <a:prstGeom prst="rect">
            <a:avLst/>
          </a:prstGeom>
        </p:spPr>
        <p:txBody>
          <a:bodyPr vert="horz" wrap="square" lIns="0" tIns="12700" rIns="0" bIns="0" rtlCol="0">
            <a:spAutoFit/>
          </a:bodyPr>
          <a:lstStyle/>
          <a:p>
            <a:pPr marL="12700">
              <a:spcBef>
                <a:spcPts val="100"/>
              </a:spcBef>
            </a:pPr>
            <a:r>
              <a:rPr lang="en-GB" spc="-10" dirty="0"/>
              <a:t>4</a:t>
            </a:r>
            <a:r>
              <a:rPr lang="en-GB" spc="-10" dirty="0" smtClean="0"/>
              <a:t>. </a:t>
            </a:r>
            <a:r>
              <a:rPr lang="en-GB" sz="1400" spc="-10" dirty="0" smtClean="0"/>
              <a:t>METHODOLOGY</a:t>
            </a:r>
            <a:r>
              <a:rPr lang="en-GB" sz="1600" spc="-10" dirty="0" smtClean="0"/>
              <a:t> </a:t>
            </a:r>
            <a:r>
              <a:rPr lang="en-GB" sz="1600" spc="-10" dirty="0" smtClean="0"/>
              <a:t>:</a:t>
            </a:r>
            <a:r>
              <a:rPr lang="en-GB" sz="1600" dirty="0">
                <a:solidFill>
                  <a:srgbClr val="00B0F0"/>
                </a:solidFill>
                <a:latin typeface="Times New Roman" panose="02020603050405020304" pitchFamily="18" charset="0"/>
                <a:cs typeface="Times New Roman" panose="02020603050405020304" pitchFamily="18" charset="0"/>
              </a:rPr>
              <a:t>Model Architecture</a:t>
            </a:r>
            <a:r>
              <a:rPr lang="en-GB" sz="2000" dirty="0">
                <a:solidFill>
                  <a:srgbClr val="00B0F0"/>
                </a:solidFill>
                <a:latin typeface="Times New Roman" panose="02020603050405020304" pitchFamily="18" charset="0"/>
                <a:cs typeface="Times New Roman" panose="02020603050405020304" pitchFamily="18" charset="0"/>
              </a:rPr>
              <a:t/>
            </a:r>
            <a:br>
              <a:rPr lang="en-GB" sz="2000" dirty="0">
                <a:solidFill>
                  <a:srgbClr val="00B0F0"/>
                </a:solidFill>
                <a:latin typeface="Times New Roman" panose="02020603050405020304" pitchFamily="18" charset="0"/>
                <a:cs typeface="Times New Roman" panose="02020603050405020304" pitchFamily="18" charset="0"/>
              </a:rPr>
            </a:br>
            <a:endParaRPr spc="-10" dirty="0"/>
          </a:p>
        </p:txBody>
      </p:sp>
      <p:sp>
        <p:nvSpPr>
          <p:cNvPr id="27" name="object 27"/>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28" name="object 28"/>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29" name="object 29"/>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30" name="object 30"/>
          <p:cNvGrpSpPr/>
          <p:nvPr/>
        </p:nvGrpSpPr>
        <p:grpSpPr>
          <a:xfrm>
            <a:off x="3159290" y="3383695"/>
            <a:ext cx="203200" cy="55880"/>
            <a:chOff x="3159290" y="3383695"/>
            <a:chExt cx="203200" cy="55880"/>
          </a:xfrm>
        </p:grpSpPr>
        <p:sp>
          <p:nvSpPr>
            <p:cNvPr id="31" name="object 31"/>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32" name="object 32"/>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33" name="object 33"/>
          <p:cNvGrpSpPr/>
          <p:nvPr/>
        </p:nvGrpSpPr>
        <p:grpSpPr>
          <a:xfrm>
            <a:off x="3458235" y="3382429"/>
            <a:ext cx="203200" cy="58419"/>
            <a:chOff x="3458235" y="3382429"/>
            <a:chExt cx="203200" cy="58419"/>
          </a:xfrm>
        </p:grpSpPr>
        <p:sp>
          <p:nvSpPr>
            <p:cNvPr id="34" name="object 34"/>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35" name="object 35"/>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36" name="object 36"/>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37" name="object 37"/>
          <p:cNvGrpSpPr/>
          <p:nvPr/>
        </p:nvGrpSpPr>
        <p:grpSpPr>
          <a:xfrm>
            <a:off x="3757168" y="3382429"/>
            <a:ext cx="203200" cy="58419"/>
            <a:chOff x="3757168" y="3382429"/>
            <a:chExt cx="203200" cy="58419"/>
          </a:xfrm>
        </p:grpSpPr>
        <p:sp>
          <p:nvSpPr>
            <p:cNvPr id="38" name="object 38"/>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39" name="object 39"/>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40" name="object 40"/>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41" name="object 41"/>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42" name="object 42"/>
          <p:cNvGrpSpPr/>
          <p:nvPr/>
        </p:nvGrpSpPr>
        <p:grpSpPr>
          <a:xfrm>
            <a:off x="4337275" y="3383695"/>
            <a:ext cx="238760" cy="57150"/>
            <a:chOff x="4337275" y="3383695"/>
            <a:chExt cx="238760" cy="57150"/>
          </a:xfrm>
        </p:grpSpPr>
        <p:sp>
          <p:nvSpPr>
            <p:cNvPr id="43" name="object 43"/>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44" name="object 44"/>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45" name="object 45"/>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
        <p:nvSpPr>
          <p:cNvPr id="5" name="TextBox 4"/>
          <p:cNvSpPr txBox="1"/>
          <p:nvPr/>
        </p:nvSpPr>
        <p:spPr>
          <a:xfrm>
            <a:off x="33959" y="130175"/>
            <a:ext cx="4478235" cy="3883114"/>
          </a:xfrm>
          <a:prstGeom prst="rect">
            <a:avLst/>
          </a:prstGeom>
          <a:noFill/>
        </p:spPr>
        <p:txBody>
          <a:bodyPr wrap="square" rtlCol="0">
            <a:spAutoFit/>
          </a:bodyPr>
          <a:lstStyle/>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222250" indent="-171450" algn="l">
              <a:lnSpc>
                <a:spcPct val="100000"/>
              </a:lnSpc>
              <a:spcBef>
                <a:spcPts val="100"/>
              </a:spcBef>
              <a:buFont typeface="Wingdings" panose="05000000000000000000" pitchFamily="2" charset="2"/>
              <a:buChar char="q"/>
            </a:pPr>
            <a:r>
              <a:rPr lang="en-GB" sz="1200" dirty="0">
                <a:solidFill>
                  <a:schemeClr val="tx1"/>
                </a:solidFill>
                <a:latin typeface="Times New Roman" panose="02020603050405020304" pitchFamily="18" charset="0"/>
                <a:cs typeface="Times New Roman" panose="02020603050405020304" pitchFamily="18" charset="0"/>
              </a:rPr>
              <a:t> </a:t>
            </a:r>
            <a:r>
              <a:rPr lang="en-GB" sz="1200" dirty="0" smtClean="0">
                <a:solidFill>
                  <a:schemeClr val="tx1"/>
                </a:solidFill>
                <a:latin typeface="Times New Roman" panose="02020603050405020304" pitchFamily="18" charset="0"/>
                <a:cs typeface="Times New Roman" panose="02020603050405020304" pitchFamily="18" charset="0"/>
              </a:rPr>
              <a:t>The aim of the project is to determine if maize crops have been affected by the fall armyworm pest or not using Images.</a:t>
            </a:r>
          </a:p>
          <a:p>
            <a:pPr marL="222250" indent="-171450" algn="l">
              <a:lnSpc>
                <a:spcPct val="100000"/>
              </a:lnSpc>
              <a:spcBef>
                <a:spcPts val="100"/>
              </a:spcBef>
              <a:buFont typeface="Wingdings" panose="05000000000000000000" pitchFamily="2" charset="2"/>
              <a:buChar char="q"/>
            </a:pPr>
            <a:r>
              <a:rPr lang="en-US" sz="1200" dirty="0" smtClean="0"/>
              <a:t> </a:t>
            </a:r>
            <a:r>
              <a:rPr lang="en-US" sz="1200" dirty="0" smtClean="0">
                <a:latin typeface="Times New Roman" panose="02020603050405020304" pitchFamily="18" charset="0"/>
                <a:cs typeface="Times New Roman" panose="02020603050405020304" pitchFamily="18" charset="0"/>
              </a:rPr>
              <a:t>This is a binary image classification task that requires a </a:t>
            </a:r>
            <a:r>
              <a:rPr lang="en-US" sz="1200" dirty="0">
                <a:latin typeface="Times New Roman" panose="02020603050405020304" pitchFamily="18" charset="0"/>
                <a:cs typeface="Times New Roman" panose="02020603050405020304" pitchFamily="18" charset="0"/>
              </a:rPr>
              <a:t>convolutional neural </a:t>
            </a:r>
            <a:r>
              <a:rPr lang="en-US" sz="1200" dirty="0" smtClean="0">
                <a:latin typeface="Times New Roman" panose="02020603050405020304" pitchFamily="18" charset="0"/>
                <a:cs typeface="Times New Roman" panose="02020603050405020304" pitchFamily="18" charset="0"/>
              </a:rPr>
              <a:t>networks </a:t>
            </a:r>
            <a:r>
              <a:rPr lang="en-US" sz="1200" dirty="0">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CNNs)</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a Sequential model that makes prediction/classification based on convolutional layers</a:t>
            </a:r>
            <a:r>
              <a:rPr lang="en-US" sz="1200" dirty="0" smtClean="0"/>
              <a:t>.</a:t>
            </a:r>
          </a:p>
          <a:p>
            <a:pPr marL="222250" indent="-171450" algn="l">
              <a:lnSpc>
                <a:spcPct val="100000"/>
              </a:lnSpc>
              <a:spcBef>
                <a:spcPts val="100"/>
              </a:spcBef>
              <a:buFont typeface="Wingdings" panose="05000000000000000000" pitchFamily="2" charset="2"/>
              <a:buChar char="q"/>
            </a:pPr>
            <a:r>
              <a:rPr lang="en-US" sz="1200" dirty="0" smtClean="0"/>
              <a:t>The CNNs model </a:t>
            </a:r>
            <a:r>
              <a:rPr lang="en-US" sz="1200" dirty="0"/>
              <a:t>architecture is </a:t>
            </a:r>
            <a:r>
              <a:rPr lang="en-US" sz="1200" dirty="0" smtClean="0"/>
              <a:t>designed </a:t>
            </a:r>
            <a:r>
              <a:rPr lang="en-US" sz="1200" dirty="0"/>
              <a:t>for image classification tasks. It starts with convolutional layers to learn local features from the input images, then applies pooling layers to </a:t>
            </a:r>
            <a:r>
              <a:rPr lang="en-US" sz="1200" dirty="0">
                <a:solidFill>
                  <a:schemeClr val="accent5"/>
                </a:solidFill>
              </a:rPr>
              <a:t>reduce dimensionality </a:t>
            </a:r>
            <a:r>
              <a:rPr lang="en-US" sz="1200" dirty="0"/>
              <a:t>and </a:t>
            </a:r>
            <a:r>
              <a:rPr lang="en-US" sz="1200" dirty="0">
                <a:solidFill>
                  <a:schemeClr val="accent5"/>
                </a:solidFill>
              </a:rPr>
              <a:t>prevent overfitting</a:t>
            </a:r>
            <a:r>
              <a:rPr lang="en-US" sz="1200" dirty="0"/>
              <a:t>. The model flattens the output and passes it through dense layers to learn global patterns and finally outputs a probability distribution over classes.</a:t>
            </a:r>
            <a:r>
              <a:rPr lang="en-US" sz="1200" dirty="0" smtClean="0"/>
              <a:t> </a:t>
            </a:r>
            <a:r>
              <a:rPr lang="en-GB" sz="1200" dirty="0" smtClean="0">
                <a:solidFill>
                  <a:schemeClr val="tx1"/>
                </a:solidFill>
                <a:latin typeface="Times New Roman" panose="02020603050405020304" pitchFamily="18" charset="0"/>
                <a:cs typeface="Times New Roman" panose="02020603050405020304" pitchFamily="18" charset="0"/>
              </a:rPr>
              <a:t> </a:t>
            </a:r>
          </a:p>
          <a:p>
            <a:pPr marL="222250" indent="-171450" algn="l">
              <a:lnSpc>
                <a:spcPct val="100000"/>
              </a:lnSpc>
              <a:spcBef>
                <a:spcPts val="100"/>
              </a:spcBef>
              <a:buFont typeface="Wingdings" panose="05000000000000000000" pitchFamily="2" charset="2"/>
              <a:buChar char="q"/>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100" b="1" dirty="0" smtClean="0">
              <a:latin typeface="Times New Roman"/>
              <a:cs typeface="Times New Roman"/>
            </a:endParaRPr>
          </a:p>
          <a:p>
            <a:pPr marL="1099185">
              <a:lnSpc>
                <a:spcPct val="100000"/>
              </a:lnSpc>
              <a:spcBef>
                <a:spcPts val="860"/>
              </a:spcBef>
              <a:tabLst>
                <a:tab pos="2296795" algn="l"/>
              </a:tabLst>
            </a:pPr>
            <a:r>
              <a:rPr lang="en-GB" sz="700" dirty="0" smtClean="0">
                <a:solidFill>
                  <a:srgbClr val="FFFFFF"/>
                </a:solidFill>
                <a:latin typeface="Georgia"/>
                <a:cs typeface="Georgia"/>
              </a:rPr>
              <a:t>Le</a:t>
            </a:r>
            <a:endParaRPr lang="en-GB" sz="1100" dirty="0" smtClean="0">
              <a:solidFill>
                <a:srgbClr val="00B0F0"/>
              </a:solidFill>
              <a:latin typeface="Times New Roman" panose="02020603050405020304" pitchFamily="18" charset="0"/>
              <a:cs typeface="Times New Roman" panose="02020603050405020304" pitchFamily="18" charset="0"/>
            </a:endParaRPr>
          </a:p>
          <a:p>
            <a:endParaRPr lang="en-GB" sz="11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253755"/>
      </p:ext>
    </p:ext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9962"/>
            <a:ext cx="4402035" cy="571438"/>
          </a:xfrm>
          <a:prstGeom prst="rect">
            <a:avLst/>
          </a:prstGeom>
        </p:spPr>
        <p:txBody>
          <a:bodyPr vert="horz" wrap="square" lIns="0" tIns="12700" rIns="0" bIns="0" rtlCol="0">
            <a:spAutoFit/>
          </a:bodyPr>
          <a:lstStyle/>
          <a:p>
            <a:pPr marL="12700">
              <a:spcBef>
                <a:spcPts val="100"/>
              </a:spcBef>
            </a:pPr>
            <a:r>
              <a:rPr lang="en-GB" spc="-10" dirty="0"/>
              <a:t>4</a:t>
            </a:r>
            <a:r>
              <a:rPr lang="en-GB" spc="-10" dirty="0" smtClean="0"/>
              <a:t>. </a:t>
            </a:r>
            <a:r>
              <a:rPr lang="en-GB" sz="1600" spc="-10" dirty="0" smtClean="0"/>
              <a:t>Methodology </a:t>
            </a:r>
            <a:r>
              <a:rPr lang="en-GB" sz="1600" spc="-10" dirty="0" smtClean="0"/>
              <a:t>:</a:t>
            </a:r>
            <a:r>
              <a:rPr lang="en-GB" sz="1600" dirty="0">
                <a:solidFill>
                  <a:srgbClr val="00B0F0"/>
                </a:solidFill>
                <a:latin typeface="Times New Roman" panose="02020603050405020304" pitchFamily="18" charset="0"/>
                <a:cs typeface="Times New Roman" panose="02020603050405020304" pitchFamily="18" charset="0"/>
              </a:rPr>
              <a:t>Model </a:t>
            </a:r>
            <a:r>
              <a:rPr lang="en-GB" sz="1600" dirty="0" smtClean="0">
                <a:solidFill>
                  <a:srgbClr val="00B0F0"/>
                </a:solidFill>
                <a:latin typeface="Times New Roman" panose="02020603050405020304" pitchFamily="18" charset="0"/>
                <a:cs typeface="Times New Roman" panose="02020603050405020304" pitchFamily="18" charset="0"/>
              </a:rPr>
              <a:t>Building and Breakdown</a:t>
            </a:r>
            <a:r>
              <a:rPr lang="en-GB" sz="2000" dirty="0">
                <a:solidFill>
                  <a:srgbClr val="00B0F0"/>
                </a:solidFill>
                <a:latin typeface="Times New Roman" panose="02020603050405020304" pitchFamily="18" charset="0"/>
                <a:cs typeface="Times New Roman" panose="02020603050405020304" pitchFamily="18" charset="0"/>
              </a:rPr>
              <a:t/>
            </a:r>
            <a:br>
              <a:rPr lang="en-GB" sz="2000" dirty="0">
                <a:solidFill>
                  <a:srgbClr val="00B0F0"/>
                </a:solidFill>
                <a:latin typeface="Times New Roman" panose="02020603050405020304" pitchFamily="18" charset="0"/>
                <a:cs typeface="Times New Roman" panose="02020603050405020304" pitchFamily="18" charset="0"/>
              </a:rPr>
            </a:br>
            <a:endParaRPr spc="-10" dirty="0"/>
          </a:p>
        </p:txBody>
      </p:sp>
      <p:sp>
        <p:nvSpPr>
          <p:cNvPr id="27" name="object 27"/>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28" name="object 28"/>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29" name="object 29"/>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30" name="object 30"/>
          <p:cNvGrpSpPr/>
          <p:nvPr/>
        </p:nvGrpSpPr>
        <p:grpSpPr>
          <a:xfrm>
            <a:off x="3159290" y="3383695"/>
            <a:ext cx="203200" cy="55880"/>
            <a:chOff x="3159290" y="3383695"/>
            <a:chExt cx="203200" cy="55880"/>
          </a:xfrm>
        </p:grpSpPr>
        <p:sp>
          <p:nvSpPr>
            <p:cNvPr id="31" name="object 31"/>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32" name="object 32"/>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33" name="object 33"/>
          <p:cNvGrpSpPr/>
          <p:nvPr/>
        </p:nvGrpSpPr>
        <p:grpSpPr>
          <a:xfrm>
            <a:off x="3458235" y="3382429"/>
            <a:ext cx="203200" cy="58419"/>
            <a:chOff x="3458235" y="3382429"/>
            <a:chExt cx="203200" cy="58419"/>
          </a:xfrm>
        </p:grpSpPr>
        <p:sp>
          <p:nvSpPr>
            <p:cNvPr id="34" name="object 34"/>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35" name="object 35"/>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36" name="object 36"/>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37" name="object 37"/>
          <p:cNvGrpSpPr/>
          <p:nvPr/>
        </p:nvGrpSpPr>
        <p:grpSpPr>
          <a:xfrm>
            <a:off x="3757168" y="3382429"/>
            <a:ext cx="203200" cy="58419"/>
            <a:chOff x="3757168" y="3382429"/>
            <a:chExt cx="203200" cy="58419"/>
          </a:xfrm>
        </p:grpSpPr>
        <p:sp>
          <p:nvSpPr>
            <p:cNvPr id="38" name="object 38"/>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39" name="object 39"/>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40" name="object 40"/>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41" name="object 41"/>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42" name="object 42"/>
          <p:cNvGrpSpPr/>
          <p:nvPr/>
        </p:nvGrpSpPr>
        <p:grpSpPr>
          <a:xfrm>
            <a:off x="4337275" y="3383695"/>
            <a:ext cx="238760" cy="57150"/>
            <a:chOff x="4337275" y="3383695"/>
            <a:chExt cx="238760" cy="57150"/>
          </a:xfrm>
        </p:grpSpPr>
        <p:sp>
          <p:nvSpPr>
            <p:cNvPr id="43" name="object 43"/>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44" name="object 44"/>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45" name="object 45"/>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
        <p:nvSpPr>
          <p:cNvPr id="5" name="TextBox 4"/>
          <p:cNvSpPr txBox="1"/>
          <p:nvPr/>
        </p:nvSpPr>
        <p:spPr>
          <a:xfrm>
            <a:off x="19050" y="282575"/>
            <a:ext cx="4478235" cy="3483005"/>
          </a:xfrm>
          <a:prstGeom prst="rect">
            <a:avLst/>
          </a:prstGeom>
          <a:noFill/>
        </p:spPr>
        <p:txBody>
          <a:bodyPr wrap="square" rtlCol="0">
            <a:spAutoFit/>
          </a:bodyPr>
          <a:lstStyle/>
          <a:p>
            <a:pPr marL="50800" algn="l">
              <a:lnSpc>
                <a:spcPct val="100000"/>
              </a:lnSpc>
              <a:spcBef>
                <a:spcPts val="100"/>
              </a:spcBef>
            </a:pPr>
            <a:r>
              <a:rPr lang="en-GB" sz="1200" dirty="0" smtClean="0">
                <a:solidFill>
                  <a:schemeClr val="tx1"/>
                </a:solidFill>
                <a:latin typeface="Times New Roman" panose="02020603050405020304" pitchFamily="18" charset="0"/>
                <a:cs typeface="Times New Roman" panose="02020603050405020304" pitchFamily="18" charset="0"/>
              </a:rPr>
              <a:t> </a:t>
            </a: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100" b="1" dirty="0">
              <a:solidFill>
                <a:schemeClr val="accent4"/>
              </a:solidFill>
              <a:latin typeface="Times New Roman"/>
              <a:cs typeface="Times New Roman"/>
            </a:endParaRPr>
          </a:p>
          <a:p>
            <a:pPr marL="50800">
              <a:lnSpc>
                <a:spcPct val="100000"/>
              </a:lnSpc>
              <a:spcBef>
                <a:spcPts val="100"/>
              </a:spcBef>
            </a:pPr>
            <a:r>
              <a:rPr lang="en-GB" sz="1100" u="sng" dirty="0" smtClean="0">
                <a:solidFill>
                  <a:schemeClr val="accent4"/>
                </a:solidFill>
                <a:latin typeface="Times New Roman"/>
                <a:cs typeface="Times New Roman"/>
              </a:rPr>
              <a:t>Input Layer</a:t>
            </a:r>
            <a:r>
              <a:rPr lang="en-GB" sz="1100" dirty="0" smtClean="0">
                <a:solidFill>
                  <a:schemeClr val="accent4"/>
                </a:solidFill>
                <a:latin typeface="Times New Roman"/>
                <a:cs typeface="Times New Roman"/>
              </a:rPr>
              <a:t>: </a:t>
            </a:r>
            <a:r>
              <a:rPr lang="en-GB" sz="1100" dirty="0" smtClean="0">
                <a:solidFill>
                  <a:schemeClr val="tx1"/>
                </a:solidFill>
                <a:latin typeface="Times New Roman"/>
                <a:cs typeface="Times New Roman"/>
              </a:rPr>
              <a:t>Use </a:t>
            </a:r>
            <a:r>
              <a:rPr lang="en-GB" sz="1100" b="1" dirty="0" smtClean="0">
                <a:solidFill>
                  <a:schemeClr val="accent4"/>
                </a:solidFill>
                <a:latin typeface="Times New Roman"/>
                <a:cs typeface="Times New Roman"/>
              </a:rPr>
              <a:t> </a:t>
            </a:r>
            <a:r>
              <a:rPr lang="en-US" sz="1100" dirty="0" smtClean="0"/>
              <a:t>2D </a:t>
            </a:r>
            <a:r>
              <a:rPr lang="en-US" sz="1100" dirty="0"/>
              <a:t>convolutional layer with 32 filters, each of </a:t>
            </a:r>
            <a:r>
              <a:rPr lang="en-US" sz="1100" dirty="0" smtClean="0"/>
              <a:t>size 3x3, Input shape  specify the input </a:t>
            </a:r>
            <a:r>
              <a:rPr lang="en-US" sz="1100" dirty="0"/>
              <a:t>images of shape (150, 150, 3), meaning 150 pixels wide, 150 pixels </a:t>
            </a:r>
            <a:r>
              <a:rPr lang="en-US" sz="1100" dirty="0" smtClean="0"/>
              <a:t>tall/height, </a:t>
            </a:r>
            <a:r>
              <a:rPr lang="en-US" sz="1100" dirty="0"/>
              <a:t>and 3 color channels (RGB</a:t>
            </a:r>
            <a:r>
              <a:rPr lang="en-US" sz="1100" dirty="0" smtClean="0"/>
              <a:t>) and activation function –RELU(Rectified Linear unit) which impose non-linearity in the model.</a:t>
            </a:r>
          </a:p>
          <a:p>
            <a:r>
              <a:rPr lang="en-US" sz="1100" u="sng" dirty="0">
                <a:solidFill>
                  <a:schemeClr val="accent4"/>
                </a:solidFill>
              </a:rPr>
              <a:t>Convolutional Layers</a:t>
            </a:r>
          </a:p>
          <a:p>
            <a:pPr marL="171450" indent="-171450">
              <a:buFont typeface="Wingdings" panose="05000000000000000000" pitchFamily="2" charset="2"/>
              <a:buChar char="q"/>
            </a:pPr>
            <a:r>
              <a:rPr lang="en-US" sz="1100" b="1" dirty="0"/>
              <a:t>MaxPooling2D((2, 2)): </a:t>
            </a:r>
            <a:r>
              <a:rPr lang="en-US" sz="1100" dirty="0"/>
              <a:t>After the first convolutional layer, a max pooling layer is applied. This layer reduces the spatial dimensions (width and height) of the output volume by taking the maximum value in a window of size 2x2 over the input volume. This helps in reducing the computational complexity and preventing </a:t>
            </a:r>
            <a:r>
              <a:rPr lang="en-US" sz="1100" dirty="0" smtClean="0"/>
              <a:t>overfitting.</a:t>
            </a:r>
          </a:p>
          <a:p>
            <a:pPr marL="171450" indent="-171450">
              <a:buFont typeface="Wingdings" panose="05000000000000000000" pitchFamily="2" charset="2"/>
              <a:buChar char="q"/>
            </a:pPr>
            <a:r>
              <a:rPr lang="en-US" sz="1100" b="1" dirty="0" smtClean="0"/>
              <a:t>Conv2D(64</a:t>
            </a:r>
            <a:r>
              <a:rPr lang="en-US" sz="1100" b="1" dirty="0"/>
              <a:t>, (3, 3), activation='</a:t>
            </a:r>
            <a:r>
              <a:rPr lang="en-US" sz="1100" b="1" dirty="0" err="1"/>
              <a:t>relu</a:t>
            </a:r>
            <a:r>
              <a:rPr lang="en-US" sz="1100" b="1" dirty="0"/>
              <a:t>'): </a:t>
            </a:r>
            <a:r>
              <a:rPr lang="en-US" sz="1100" dirty="0"/>
              <a:t>The next convolutional layer has 64 filters of size </a:t>
            </a:r>
            <a:r>
              <a:rPr lang="en-US" sz="1100" dirty="0" smtClean="0"/>
              <a:t>3x3, with RELU activation function. </a:t>
            </a:r>
            <a:r>
              <a:rPr lang="en-US" sz="1100" dirty="0"/>
              <a:t>A</a:t>
            </a:r>
            <a:r>
              <a:rPr lang="en-US" sz="1100" dirty="0" smtClean="0"/>
              <a:t>nother</a:t>
            </a:r>
            <a:r>
              <a:rPr lang="en-US" sz="1100" dirty="0"/>
              <a:t> MaxPooling2D((2, 2)) layer follows, further reducing the spatial dimensions.</a:t>
            </a:r>
          </a:p>
          <a:p>
            <a:pPr marL="50800">
              <a:lnSpc>
                <a:spcPct val="100000"/>
              </a:lnSpc>
              <a:spcBef>
                <a:spcPts val="100"/>
              </a:spcBef>
            </a:pPr>
            <a:endParaRPr lang="en-GB" sz="1100" dirty="0" smtClean="0">
              <a:solidFill>
                <a:schemeClr val="tx1"/>
              </a:solidFill>
              <a:latin typeface="Times New Roman" panose="02020603050405020304" pitchFamily="18" charset="0"/>
              <a:cs typeface="Times New Roman" panose="02020603050405020304" pitchFamily="18" charset="0"/>
            </a:endParaRPr>
          </a:p>
        </p:txBody>
      </p:sp>
      <p:pic>
        <p:nvPicPr>
          <p:cNvPr id="3" name="Picture 2"/>
          <p:cNvPicPr preferRelativeResize="0">
            <a:picLocks/>
          </p:cNvPicPr>
          <p:nvPr/>
        </p:nvPicPr>
        <p:blipFill rotWithShape="1">
          <a:blip r:embed="rId3"/>
          <a:srcRect t="20139"/>
          <a:stretch/>
        </p:blipFill>
        <p:spPr>
          <a:xfrm>
            <a:off x="19050" y="238464"/>
            <a:ext cx="4572000" cy="730251"/>
          </a:xfrm>
          <a:prstGeom prst="rect">
            <a:avLst/>
          </a:prstGeom>
        </p:spPr>
      </p:pic>
    </p:spTree>
    <p:extLst>
      <p:ext uri="{BB962C8B-B14F-4D97-AF65-F5344CB8AC3E}">
        <p14:creationId xmlns:p14="http://schemas.microsoft.com/office/powerpoint/2010/main" val="3400142620"/>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78" y="-28473"/>
            <a:ext cx="4465722" cy="505267"/>
          </a:xfrm>
          <a:prstGeom prst="rect">
            <a:avLst/>
          </a:prstGeom>
        </p:spPr>
        <p:txBody>
          <a:bodyPr vert="horz" wrap="square" lIns="0" tIns="12700" rIns="0" bIns="0" rtlCol="0">
            <a:spAutoFit/>
          </a:bodyPr>
          <a:lstStyle/>
          <a:p>
            <a:pPr marL="12700">
              <a:spcBef>
                <a:spcPts val="100"/>
              </a:spcBef>
            </a:pPr>
            <a:r>
              <a:rPr lang="en-GB" sz="1600" spc="-10" dirty="0"/>
              <a:t>4</a:t>
            </a:r>
            <a:r>
              <a:rPr lang="en-GB" sz="1600" spc="-10" dirty="0" smtClean="0"/>
              <a:t>.Methodology:</a:t>
            </a:r>
            <a:r>
              <a:rPr lang="en-GB" sz="1600" dirty="0" smtClean="0">
                <a:solidFill>
                  <a:srgbClr val="00B0F0"/>
                </a:solidFill>
                <a:latin typeface="Times New Roman" panose="02020603050405020304" pitchFamily="18" charset="0"/>
                <a:cs typeface="Times New Roman" panose="02020603050405020304" pitchFamily="18" charset="0"/>
              </a:rPr>
              <a:t>Model </a:t>
            </a:r>
            <a:r>
              <a:rPr lang="en-GB" sz="1600" dirty="0">
                <a:solidFill>
                  <a:srgbClr val="00B0F0"/>
                </a:solidFill>
                <a:latin typeface="Times New Roman" panose="02020603050405020304" pitchFamily="18" charset="0"/>
                <a:cs typeface="Times New Roman" panose="02020603050405020304" pitchFamily="18" charset="0"/>
              </a:rPr>
              <a:t>Building </a:t>
            </a:r>
            <a:r>
              <a:rPr lang="en-GB" sz="1600" dirty="0" smtClean="0">
                <a:solidFill>
                  <a:srgbClr val="00B0F0"/>
                </a:solidFill>
                <a:latin typeface="Times New Roman" panose="02020603050405020304" pitchFamily="18" charset="0"/>
                <a:cs typeface="Times New Roman" panose="02020603050405020304" pitchFamily="18" charset="0"/>
              </a:rPr>
              <a:t>&amp;Breakdown(Cont.)</a:t>
            </a:r>
            <a:r>
              <a:rPr lang="en-GB" sz="1600" dirty="0">
                <a:solidFill>
                  <a:srgbClr val="00B0F0"/>
                </a:solidFill>
                <a:latin typeface="Times New Roman" panose="02020603050405020304" pitchFamily="18" charset="0"/>
                <a:cs typeface="Times New Roman" panose="02020603050405020304" pitchFamily="18" charset="0"/>
              </a:rPr>
              <a:t/>
            </a:r>
            <a:br>
              <a:rPr lang="en-GB" sz="1600" dirty="0">
                <a:solidFill>
                  <a:srgbClr val="00B0F0"/>
                </a:solidFill>
                <a:latin typeface="Times New Roman" panose="02020603050405020304" pitchFamily="18" charset="0"/>
                <a:cs typeface="Times New Roman" panose="02020603050405020304" pitchFamily="18" charset="0"/>
              </a:rPr>
            </a:br>
            <a:endParaRPr sz="1600" spc="-10" dirty="0"/>
          </a:p>
        </p:txBody>
      </p:sp>
      <p:sp>
        <p:nvSpPr>
          <p:cNvPr id="27" name="object 27"/>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28" name="object 28"/>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29" name="object 29"/>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30" name="object 30"/>
          <p:cNvGrpSpPr/>
          <p:nvPr/>
        </p:nvGrpSpPr>
        <p:grpSpPr>
          <a:xfrm>
            <a:off x="3159290" y="3383695"/>
            <a:ext cx="203200" cy="55880"/>
            <a:chOff x="3159290" y="3383695"/>
            <a:chExt cx="203200" cy="55880"/>
          </a:xfrm>
        </p:grpSpPr>
        <p:sp>
          <p:nvSpPr>
            <p:cNvPr id="31" name="object 31"/>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32" name="object 32"/>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33" name="object 33"/>
          <p:cNvGrpSpPr/>
          <p:nvPr/>
        </p:nvGrpSpPr>
        <p:grpSpPr>
          <a:xfrm>
            <a:off x="3458235" y="3382429"/>
            <a:ext cx="203200" cy="58419"/>
            <a:chOff x="3458235" y="3382429"/>
            <a:chExt cx="203200" cy="58419"/>
          </a:xfrm>
        </p:grpSpPr>
        <p:sp>
          <p:nvSpPr>
            <p:cNvPr id="34" name="object 34"/>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35" name="object 35"/>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36" name="object 36"/>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37" name="object 37"/>
          <p:cNvGrpSpPr/>
          <p:nvPr/>
        </p:nvGrpSpPr>
        <p:grpSpPr>
          <a:xfrm>
            <a:off x="3757168" y="3382429"/>
            <a:ext cx="203200" cy="58419"/>
            <a:chOff x="3757168" y="3382429"/>
            <a:chExt cx="203200" cy="58419"/>
          </a:xfrm>
        </p:grpSpPr>
        <p:sp>
          <p:nvSpPr>
            <p:cNvPr id="38" name="object 38"/>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39" name="object 39"/>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40" name="object 40"/>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41" name="object 41"/>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42" name="object 42"/>
          <p:cNvGrpSpPr/>
          <p:nvPr/>
        </p:nvGrpSpPr>
        <p:grpSpPr>
          <a:xfrm>
            <a:off x="4337275" y="3383695"/>
            <a:ext cx="238760" cy="57150"/>
            <a:chOff x="4337275" y="3383695"/>
            <a:chExt cx="238760" cy="57150"/>
          </a:xfrm>
        </p:grpSpPr>
        <p:sp>
          <p:nvSpPr>
            <p:cNvPr id="43" name="object 43"/>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44" name="object 44"/>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45" name="object 45"/>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
        <p:nvSpPr>
          <p:cNvPr id="5" name="TextBox 4"/>
          <p:cNvSpPr txBox="1"/>
          <p:nvPr/>
        </p:nvSpPr>
        <p:spPr>
          <a:xfrm>
            <a:off x="19050" y="282575"/>
            <a:ext cx="4478235" cy="2862322"/>
          </a:xfrm>
          <a:prstGeom prst="rect">
            <a:avLst/>
          </a:prstGeom>
          <a:noFill/>
        </p:spPr>
        <p:txBody>
          <a:bodyPr wrap="square" rtlCol="0">
            <a:spAutoFit/>
          </a:bodyPr>
          <a:lstStyle/>
          <a:p>
            <a:r>
              <a:rPr lang="en-US" sz="1200" u="sng" dirty="0">
                <a:solidFill>
                  <a:schemeClr val="accent4"/>
                </a:solidFill>
              </a:rPr>
              <a:t>Final Convolutional Layer</a:t>
            </a:r>
          </a:p>
          <a:p>
            <a:r>
              <a:rPr lang="en-US" sz="1200" b="1" dirty="0"/>
              <a:t>Conv2D(64, (3, 3), activation='</a:t>
            </a:r>
            <a:r>
              <a:rPr lang="en-US" sz="1200" b="1" dirty="0" err="1"/>
              <a:t>relu</a:t>
            </a:r>
            <a:r>
              <a:rPr lang="en-US" sz="1200" b="1" dirty="0"/>
              <a:t>'): </a:t>
            </a:r>
            <a:r>
              <a:rPr lang="en-US" sz="1200" dirty="0"/>
              <a:t>This is another convolutional layer with 64 </a:t>
            </a:r>
            <a:r>
              <a:rPr lang="en-US" sz="1200" dirty="0" smtClean="0"/>
              <a:t>filters,using </a:t>
            </a:r>
            <a:r>
              <a:rPr lang="en-US" sz="1200" dirty="0"/>
              <a:t>the ReLU activation function. </a:t>
            </a:r>
          </a:p>
          <a:p>
            <a:r>
              <a:rPr lang="en-US" sz="1200" u="sng" dirty="0">
                <a:solidFill>
                  <a:schemeClr val="accent4"/>
                </a:solidFill>
              </a:rPr>
              <a:t>Flattening </a:t>
            </a:r>
            <a:r>
              <a:rPr lang="en-US" sz="1200" u="sng" dirty="0" smtClean="0">
                <a:solidFill>
                  <a:schemeClr val="accent4"/>
                </a:solidFill>
              </a:rPr>
              <a:t>Layer </a:t>
            </a:r>
            <a:endParaRPr lang="en-US" sz="1200" u="sng" dirty="0">
              <a:solidFill>
                <a:schemeClr val="accent4"/>
              </a:solidFill>
            </a:endParaRPr>
          </a:p>
          <a:p>
            <a:r>
              <a:rPr lang="en-US" sz="1200" b="1" dirty="0"/>
              <a:t>Flatten():</a:t>
            </a:r>
            <a:r>
              <a:rPr lang="en-US" sz="1200" dirty="0"/>
              <a:t> After extracting features through convolutional and pooling layers, the output is flattened into a one-dimensional array. </a:t>
            </a:r>
          </a:p>
          <a:p>
            <a:r>
              <a:rPr lang="en-US" sz="1200" u="sng" dirty="0">
                <a:solidFill>
                  <a:schemeClr val="accent4"/>
                </a:solidFill>
              </a:rPr>
              <a:t>Dense Layers</a:t>
            </a:r>
          </a:p>
          <a:p>
            <a:r>
              <a:rPr lang="en-US" sz="1200" b="1" dirty="0"/>
              <a:t>Dense(64, activation='</a:t>
            </a:r>
            <a:r>
              <a:rPr lang="en-US" sz="1200" b="1" dirty="0" err="1"/>
              <a:t>relu</a:t>
            </a:r>
            <a:r>
              <a:rPr lang="en-US" sz="1200" b="1" dirty="0"/>
              <a:t>'):</a:t>
            </a:r>
            <a:r>
              <a:rPr lang="en-US" sz="1200" dirty="0"/>
              <a:t> The first dense layer has 64 neurons and uses the ReLU activation function. </a:t>
            </a:r>
          </a:p>
          <a:p>
            <a:r>
              <a:rPr lang="en-US" sz="1200" b="1" dirty="0"/>
              <a:t>Dense(1, activation='sigmoid'): </a:t>
            </a:r>
            <a:r>
              <a:rPr lang="en-US" sz="1200" dirty="0"/>
              <a:t>The final dense layer outputs a single value per image, representing the probability that the image belongs to a certain </a:t>
            </a:r>
            <a:r>
              <a:rPr lang="en-US" sz="1200" dirty="0" smtClean="0"/>
              <a:t>class, using </a:t>
            </a:r>
            <a:r>
              <a:rPr lang="en-US" sz="1200" dirty="0"/>
              <a:t>sigmoid </a:t>
            </a:r>
            <a:r>
              <a:rPr lang="en-US" sz="1200" dirty="0" smtClean="0"/>
              <a:t>activation function.</a:t>
            </a:r>
            <a:endParaRPr lang="en-US" sz="1200" dirty="0"/>
          </a:p>
        </p:txBody>
      </p:sp>
    </p:spTree>
    <p:extLst>
      <p:ext uri="{BB962C8B-B14F-4D97-AF65-F5344CB8AC3E}">
        <p14:creationId xmlns:p14="http://schemas.microsoft.com/office/powerpoint/2010/main" val="1444125051"/>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41" y="8539"/>
            <a:ext cx="3904476" cy="289823"/>
          </a:xfrm>
          <a:prstGeom prst="rect">
            <a:avLst/>
          </a:prstGeom>
        </p:spPr>
        <p:txBody>
          <a:bodyPr vert="horz" wrap="square" lIns="0" tIns="12700" rIns="0" bIns="0" rtlCol="0">
            <a:spAutoFit/>
          </a:bodyPr>
          <a:lstStyle/>
          <a:p>
            <a:pPr marL="12700">
              <a:lnSpc>
                <a:spcPct val="100000"/>
              </a:lnSpc>
              <a:spcBef>
                <a:spcPts val="100"/>
              </a:spcBef>
            </a:pPr>
            <a:r>
              <a:rPr lang="en-GB" dirty="0"/>
              <a:t>5</a:t>
            </a:r>
            <a:r>
              <a:rPr lang="en-GB" dirty="0" smtClean="0"/>
              <a:t>. </a:t>
            </a:r>
            <a:r>
              <a:rPr lang="en-GB" sz="1800" dirty="0" smtClean="0"/>
              <a:t>Model Performance Evaluation</a:t>
            </a:r>
            <a:endParaRPr sz="1800" dirty="0"/>
          </a:p>
        </p:txBody>
      </p:sp>
      <p:sp>
        <p:nvSpPr>
          <p:cNvPr id="70" name="Text Placeholder 69"/>
          <p:cNvSpPr>
            <a:spLocks noGrp="1"/>
          </p:cNvSpPr>
          <p:nvPr>
            <p:ph idx="1"/>
          </p:nvPr>
        </p:nvSpPr>
        <p:spPr>
          <a:xfrm>
            <a:off x="171449" y="324856"/>
            <a:ext cx="4400051" cy="3135894"/>
          </a:xfrm>
        </p:spPr>
        <p:txBody>
          <a:bodyPr>
            <a:normAutofit/>
          </a:bodyPr>
          <a:lstStyle/>
          <a:p>
            <a:pPr algn="l">
              <a:buFont typeface="Wingdings" panose="05000000000000000000" pitchFamily="2" charset="2"/>
              <a:buChar char="q"/>
            </a:pPr>
            <a:r>
              <a:rPr lang="en-GB" sz="1100" dirty="0" smtClean="0">
                <a:solidFill>
                  <a:schemeClr val="tx1"/>
                </a:solidFill>
                <a:latin typeface="Times New Roman" panose="02020603050405020304" pitchFamily="18" charset="0"/>
                <a:cs typeface="Times New Roman" panose="02020603050405020304" pitchFamily="18" charset="0"/>
              </a:rPr>
              <a:t>Model is built &amp; compiled using the following parameters</a:t>
            </a:r>
          </a:p>
          <a:p>
            <a:pPr marL="0" indent="0" algn="l">
              <a:buNone/>
            </a:pPr>
            <a:r>
              <a:rPr lang="en-GB" sz="1100" dirty="0" smtClean="0">
                <a:solidFill>
                  <a:schemeClr val="accent4"/>
                </a:solidFill>
                <a:latin typeface="Times New Roman" panose="02020603050405020304" pitchFamily="18" charset="0"/>
                <a:cs typeface="Times New Roman" panose="02020603050405020304" pitchFamily="18" charset="0"/>
              </a:rPr>
              <a:t>Optimizer:</a:t>
            </a:r>
            <a:r>
              <a:rPr lang="en-GB" sz="1100" dirty="0" smtClean="0">
                <a:solidFill>
                  <a:schemeClr val="tx1"/>
                </a:solidFill>
                <a:latin typeface="Times New Roman" panose="02020603050405020304" pitchFamily="18" charset="0"/>
                <a:cs typeface="Times New Roman" panose="02020603050405020304" pitchFamily="18" charset="0"/>
              </a:rPr>
              <a:t> Stochastic gradient descent(SGD)</a:t>
            </a:r>
          </a:p>
          <a:p>
            <a:pPr marL="0" indent="0" algn="l">
              <a:buNone/>
            </a:pPr>
            <a:r>
              <a:rPr lang="en-GB" sz="1100" dirty="0" smtClean="0">
                <a:solidFill>
                  <a:schemeClr val="accent4"/>
                </a:solidFill>
                <a:latin typeface="Times New Roman" panose="02020603050405020304" pitchFamily="18" charset="0"/>
                <a:cs typeface="Times New Roman" panose="02020603050405020304" pitchFamily="18" charset="0"/>
              </a:rPr>
              <a:t>Loss function</a:t>
            </a:r>
            <a:r>
              <a:rPr lang="en-GB" sz="1100" dirty="0" smtClean="0">
                <a:solidFill>
                  <a:schemeClr val="tx1"/>
                </a:solidFill>
                <a:latin typeface="Times New Roman" panose="02020603050405020304" pitchFamily="18" charset="0"/>
                <a:cs typeface="Times New Roman" panose="02020603050405020304" pitchFamily="18" charset="0"/>
              </a:rPr>
              <a:t>: binary-cross entropy </a:t>
            </a:r>
          </a:p>
          <a:p>
            <a:pPr marL="0" indent="0" algn="l">
              <a:buNone/>
            </a:pPr>
            <a:r>
              <a:rPr lang="en-GB" sz="1100" dirty="0" smtClean="0">
                <a:solidFill>
                  <a:schemeClr val="accent4"/>
                </a:solidFill>
                <a:latin typeface="Times New Roman" panose="02020603050405020304" pitchFamily="18" charset="0"/>
                <a:cs typeface="Times New Roman" panose="02020603050405020304" pitchFamily="18" charset="0"/>
              </a:rPr>
              <a:t>Performance metrics</a:t>
            </a:r>
            <a:r>
              <a:rPr lang="en-GB" sz="1100" dirty="0" smtClean="0">
                <a:solidFill>
                  <a:schemeClr val="tx1"/>
                </a:solidFill>
                <a:latin typeface="Times New Roman" panose="02020603050405020304" pitchFamily="18" charset="0"/>
                <a:cs typeface="Times New Roman" panose="02020603050405020304" pitchFamily="18" charset="0"/>
              </a:rPr>
              <a:t>: Area under the curve(AUC)</a:t>
            </a:r>
          </a:p>
          <a:p>
            <a:pPr algn="l">
              <a:buFont typeface="Wingdings" panose="05000000000000000000" pitchFamily="2" charset="2"/>
              <a:buChar char="q"/>
            </a:pPr>
            <a:r>
              <a:rPr lang="en-GB" sz="1100" dirty="0" smtClean="0">
                <a:solidFill>
                  <a:schemeClr val="tx1"/>
                </a:solidFill>
                <a:latin typeface="Times New Roman" panose="02020603050405020304" pitchFamily="18" charset="0"/>
                <a:cs typeface="Times New Roman" panose="02020603050405020304" pitchFamily="18" charset="0"/>
              </a:rPr>
              <a:t>Model performance after training the model using the train and validation set for 20 Epochs/Iterations.</a:t>
            </a:r>
          </a:p>
          <a:p>
            <a:pPr marL="0" indent="0" algn="l">
              <a:buNone/>
            </a:pPr>
            <a:r>
              <a:rPr lang="en-GB" sz="1100" dirty="0" smtClean="0">
                <a:solidFill>
                  <a:schemeClr val="tx1"/>
                </a:solidFill>
                <a:latin typeface="Times New Roman" panose="02020603050405020304" pitchFamily="18" charset="0"/>
                <a:cs typeface="Times New Roman" panose="02020603050405020304" pitchFamily="18" charset="0"/>
              </a:rPr>
              <a:t> </a:t>
            </a:r>
          </a:p>
          <a:p>
            <a:pPr algn="l"/>
            <a:endParaRPr lang="en-GB" sz="1100" b="1" dirty="0">
              <a:solidFill>
                <a:srgbClr val="FF0000"/>
              </a:solidFill>
              <a:latin typeface="Times New Roman" panose="02020603050405020304" pitchFamily="18" charset="0"/>
              <a:cs typeface="Times New Roman" panose="02020603050405020304" pitchFamily="18" charset="0"/>
            </a:endParaRPr>
          </a:p>
          <a:p>
            <a:pPr algn="l"/>
            <a:endParaRPr lang="en-GB" sz="1100" b="1" u="sng" dirty="0" smtClean="0">
              <a:solidFill>
                <a:srgbClr val="FF0000"/>
              </a:solidFill>
              <a:latin typeface="Times New Roman" panose="02020603050405020304" pitchFamily="18" charset="0"/>
              <a:cs typeface="Times New Roman" panose="02020603050405020304" pitchFamily="18" charset="0"/>
            </a:endParaRPr>
          </a:p>
          <a:p>
            <a:pPr algn="l"/>
            <a:endParaRPr lang="en-GB" sz="1100" b="1" u="sng" dirty="0">
              <a:solidFill>
                <a:srgbClr val="FF0000"/>
              </a:solidFill>
              <a:latin typeface="Times New Roman" panose="02020603050405020304" pitchFamily="18" charset="0"/>
              <a:cs typeface="Times New Roman" panose="02020603050405020304" pitchFamily="18" charset="0"/>
            </a:endParaRPr>
          </a:p>
          <a:p>
            <a:pPr marL="0" indent="0">
              <a:lnSpc>
                <a:spcPct val="100000"/>
              </a:lnSpc>
              <a:spcBef>
                <a:spcPts val="100"/>
              </a:spcBef>
              <a:buNone/>
            </a:pPr>
            <a:endParaRPr lang="en-GB" sz="1100" b="1" u="sng" dirty="0">
              <a:solidFill>
                <a:srgbClr val="FF0000"/>
              </a:solidFill>
              <a:latin typeface="Times New Roman" panose="02020603050405020304" pitchFamily="18" charset="0"/>
              <a:cs typeface="Times New Roman" panose="02020603050405020304" pitchFamily="18" charset="0"/>
            </a:endParaRPr>
          </a:p>
          <a:p>
            <a:pPr marL="0" indent="0">
              <a:lnSpc>
                <a:spcPct val="100000"/>
              </a:lnSpc>
              <a:spcBef>
                <a:spcPts val="100"/>
              </a:spcBef>
              <a:buNone/>
            </a:pPr>
            <a:r>
              <a:rPr lang="en-GB" sz="1100" b="1" dirty="0" smtClean="0">
                <a:solidFill>
                  <a:schemeClr val="accent4"/>
                </a:solidFill>
                <a:latin typeface="Times New Roman" panose="02020603050405020304" pitchFamily="18" charset="0"/>
                <a:cs typeface="Times New Roman" panose="02020603050405020304" pitchFamily="18" charset="0"/>
              </a:rPr>
              <a:t>Observation: </a:t>
            </a:r>
            <a:r>
              <a:rPr lang="en-GB" sz="1100" dirty="0" smtClean="0">
                <a:solidFill>
                  <a:schemeClr val="tx1"/>
                </a:solidFill>
                <a:latin typeface="Times New Roman" panose="02020603050405020304" pitchFamily="18" charset="0"/>
                <a:cs typeface="Times New Roman" panose="02020603050405020304" pitchFamily="18" charset="0"/>
              </a:rPr>
              <a:t>After 20 Iterations , the model resulted to Area under the curve of 89.72% in the training and 92.11% in the validation.</a:t>
            </a:r>
          </a:p>
          <a:p>
            <a:pPr marL="0" indent="0">
              <a:lnSpc>
                <a:spcPct val="100000"/>
              </a:lnSpc>
              <a:spcBef>
                <a:spcPts val="100"/>
              </a:spcBef>
              <a:buNone/>
            </a:pPr>
            <a:r>
              <a:rPr lang="en-GB" sz="1100" dirty="0" smtClean="0">
                <a:solidFill>
                  <a:schemeClr val="tx1"/>
                </a:solidFill>
                <a:latin typeface="Times New Roman" panose="02020603050405020304" pitchFamily="18" charset="0"/>
                <a:cs typeface="Times New Roman" panose="02020603050405020304" pitchFamily="18" charset="0"/>
              </a:rPr>
              <a:t>The model  is performing well and can be used for prediction.</a:t>
            </a:r>
          </a:p>
          <a:p>
            <a:pPr marL="0" indent="0">
              <a:lnSpc>
                <a:spcPct val="100000"/>
              </a:lnSpc>
              <a:spcBef>
                <a:spcPts val="100"/>
              </a:spcBef>
              <a:buNone/>
            </a:pPr>
            <a:endParaRPr lang="en-GB" sz="1100" b="1" dirty="0" smtClean="0">
              <a:latin typeface="Times New Roman"/>
              <a:cs typeface="Times New Roman"/>
            </a:endParaRPr>
          </a:p>
          <a:p>
            <a:pPr marL="50800">
              <a:lnSpc>
                <a:spcPct val="100000"/>
              </a:lnSpc>
              <a:spcBef>
                <a:spcPts val="100"/>
              </a:spcBef>
            </a:pPr>
            <a:endParaRPr lang="en-GB" sz="1100" b="1" dirty="0">
              <a:latin typeface="Times New Roman"/>
              <a:cs typeface="Times New Roman"/>
            </a:endParaRPr>
          </a:p>
          <a:p>
            <a:pPr marL="50800">
              <a:lnSpc>
                <a:spcPct val="100000"/>
              </a:lnSpc>
              <a:spcBef>
                <a:spcPts val="100"/>
              </a:spcBef>
            </a:pPr>
            <a:endParaRPr lang="en-GB" sz="1100" b="1" dirty="0" smtClean="0">
              <a:latin typeface="Times New Roman"/>
              <a:cs typeface="Times New Roman"/>
            </a:endParaRPr>
          </a:p>
          <a:p>
            <a:pPr marL="50800">
              <a:lnSpc>
                <a:spcPct val="100000"/>
              </a:lnSpc>
              <a:spcBef>
                <a:spcPts val="100"/>
              </a:spcBef>
            </a:pPr>
            <a:endParaRPr lang="en-GB" sz="1100" b="1" dirty="0">
              <a:latin typeface="Times New Roman"/>
              <a:cs typeface="Times New Roman"/>
            </a:endParaRPr>
          </a:p>
          <a:p>
            <a:pPr marL="50800">
              <a:lnSpc>
                <a:spcPct val="100000"/>
              </a:lnSpc>
              <a:spcBef>
                <a:spcPts val="100"/>
              </a:spcBef>
            </a:pPr>
            <a:endParaRPr lang="en-GB" sz="1100" b="1" dirty="0">
              <a:latin typeface="Times New Roman"/>
              <a:cs typeface="Times New Roman"/>
            </a:endParaRPr>
          </a:p>
        </p:txBody>
      </p:sp>
      <p:sp>
        <p:nvSpPr>
          <p:cNvPr id="49" name="object 49"/>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50" name="object 50"/>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51" name="object 51"/>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52" name="object 52"/>
          <p:cNvGrpSpPr/>
          <p:nvPr/>
        </p:nvGrpSpPr>
        <p:grpSpPr>
          <a:xfrm>
            <a:off x="3159290" y="3383695"/>
            <a:ext cx="203200" cy="55880"/>
            <a:chOff x="3159290" y="3383695"/>
            <a:chExt cx="203200" cy="55880"/>
          </a:xfrm>
        </p:grpSpPr>
        <p:sp>
          <p:nvSpPr>
            <p:cNvPr id="53" name="object 53"/>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54" name="object 54"/>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55" name="object 55"/>
          <p:cNvGrpSpPr/>
          <p:nvPr/>
        </p:nvGrpSpPr>
        <p:grpSpPr>
          <a:xfrm>
            <a:off x="3458235" y="3382429"/>
            <a:ext cx="203200" cy="58419"/>
            <a:chOff x="3458235" y="3382429"/>
            <a:chExt cx="203200" cy="58419"/>
          </a:xfrm>
        </p:grpSpPr>
        <p:sp>
          <p:nvSpPr>
            <p:cNvPr id="56" name="object 56"/>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57" name="object 57"/>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58" name="object 58"/>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59" name="object 59"/>
          <p:cNvGrpSpPr/>
          <p:nvPr/>
        </p:nvGrpSpPr>
        <p:grpSpPr>
          <a:xfrm>
            <a:off x="3757168" y="3382429"/>
            <a:ext cx="203200" cy="58419"/>
            <a:chOff x="3757168" y="3382429"/>
            <a:chExt cx="203200" cy="58419"/>
          </a:xfrm>
        </p:grpSpPr>
        <p:sp>
          <p:nvSpPr>
            <p:cNvPr id="60" name="object 60"/>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61" name="object 61"/>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62" name="object 62"/>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63" name="object 63"/>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64" name="object 64"/>
          <p:cNvGrpSpPr/>
          <p:nvPr/>
        </p:nvGrpSpPr>
        <p:grpSpPr>
          <a:xfrm>
            <a:off x="4337275" y="3383695"/>
            <a:ext cx="238760" cy="57150"/>
            <a:chOff x="4337275" y="3383695"/>
            <a:chExt cx="238760" cy="57150"/>
          </a:xfrm>
        </p:grpSpPr>
        <p:sp>
          <p:nvSpPr>
            <p:cNvPr id="65" name="object 65"/>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66" name="object 66"/>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67" name="object 67"/>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pic>
        <p:nvPicPr>
          <p:cNvPr id="3" name="Picture 2"/>
          <p:cNvPicPr preferRelativeResize="0">
            <a:picLocks/>
          </p:cNvPicPr>
          <p:nvPr/>
        </p:nvPicPr>
        <p:blipFill>
          <a:blip r:embed="rId2"/>
          <a:stretch>
            <a:fillRect/>
          </a:stretch>
        </p:blipFill>
        <p:spPr>
          <a:xfrm>
            <a:off x="103943" y="1654175"/>
            <a:ext cx="4515516" cy="1097280"/>
          </a:xfrm>
          <a:prstGeom prst="rect">
            <a:avLst/>
          </a:prstGeom>
        </p:spPr>
      </p:pic>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41" y="8539"/>
            <a:ext cx="3904476" cy="289823"/>
          </a:xfrm>
          <a:prstGeom prst="rect">
            <a:avLst/>
          </a:prstGeom>
        </p:spPr>
        <p:txBody>
          <a:bodyPr vert="horz" wrap="square" lIns="0" tIns="12700" rIns="0" bIns="0" rtlCol="0">
            <a:spAutoFit/>
          </a:bodyPr>
          <a:lstStyle/>
          <a:p>
            <a:pPr marL="12700">
              <a:lnSpc>
                <a:spcPct val="100000"/>
              </a:lnSpc>
              <a:spcBef>
                <a:spcPts val="100"/>
              </a:spcBef>
            </a:pPr>
            <a:r>
              <a:rPr lang="en-GB" dirty="0"/>
              <a:t>6</a:t>
            </a:r>
            <a:r>
              <a:rPr lang="en-GB" dirty="0" smtClean="0"/>
              <a:t>. </a:t>
            </a:r>
            <a:r>
              <a:rPr lang="en-GB" sz="1800" dirty="0" smtClean="0"/>
              <a:t>Model Prediction</a:t>
            </a:r>
            <a:endParaRPr sz="1800" dirty="0"/>
          </a:p>
        </p:txBody>
      </p:sp>
      <p:sp>
        <p:nvSpPr>
          <p:cNvPr id="70" name="Text Placeholder 69"/>
          <p:cNvSpPr>
            <a:spLocks noGrp="1"/>
          </p:cNvSpPr>
          <p:nvPr>
            <p:ph idx="1"/>
          </p:nvPr>
        </p:nvSpPr>
        <p:spPr>
          <a:xfrm>
            <a:off x="171449" y="324856"/>
            <a:ext cx="4400051" cy="3135894"/>
          </a:xfrm>
        </p:spPr>
        <p:txBody>
          <a:bodyPr>
            <a:normAutofit lnSpcReduction="10000"/>
          </a:bodyPr>
          <a:lstStyle/>
          <a:p>
            <a:pPr algn="l">
              <a:buFont typeface="Wingdings" panose="05000000000000000000" pitchFamily="2" charset="2"/>
              <a:buChar char="q"/>
            </a:pPr>
            <a:r>
              <a:rPr lang="en-GB" sz="1100" dirty="0" smtClean="0">
                <a:solidFill>
                  <a:schemeClr val="tx1"/>
                </a:solidFill>
                <a:latin typeface="Times New Roman" panose="02020603050405020304" pitchFamily="18" charset="0"/>
                <a:cs typeface="Times New Roman" panose="02020603050405020304" pitchFamily="18" charset="0"/>
              </a:rPr>
              <a:t>Model prediction on </a:t>
            </a:r>
            <a:r>
              <a:rPr lang="en-GB" sz="1100" dirty="0" smtClean="0">
                <a:solidFill>
                  <a:schemeClr val="tx1"/>
                </a:solidFill>
                <a:latin typeface="Times New Roman" panose="02020603050405020304" pitchFamily="18" charset="0"/>
                <a:cs typeface="Times New Roman" panose="02020603050405020304" pitchFamily="18" charset="0"/>
              </a:rPr>
              <a:t>test generator set/unseen </a:t>
            </a:r>
            <a:r>
              <a:rPr lang="en-GB" sz="1100" dirty="0" smtClean="0">
                <a:solidFill>
                  <a:schemeClr val="tx1"/>
                </a:solidFill>
                <a:latin typeface="Times New Roman" panose="02020603050405020304" pitchFamily="18" charset="0"/>
                <a:cs typeface="Times New Roman" panose="02020603050405020304" pitchFamily="18" charset="0"/>
              </a:rPr>
              <a:t>data.</a:t>
            </a:r>
            <a:endParaRPr lang="en-GB" sz="1100" dirty="0" smtClean="0">
              <a:solidFill>
                <a:schemeClr val="tx1"/>
              </a:solidFill>
              <a:latin typeface="Times New Roman" panose="02020603050405020304" pitchFamily="18" charset="0"/>
              <a:cs typeface="Times New Roman" panose="02020603050405020304" pitchFamily="18" charset="0"/>
            </a:endParaRPr>
          </a:p>
          <a:p>
            <a:pPr marL="0" indent="0" algn="l">
              <a:buNone/>
            </a:pPr>
            <a:endParaRPr lang="en-GB" sz="1100" dirty="0" smtClean="0">
              <a:solidFill>
                <a:schemeClr val="tx1"/>
              </a:solidFill>
              <a:latin typeface="Times New Roman" panose="02020603050405020304" pitchFamily="18" charset="0"/>
              <a:cs typeface="Times New Roman" panose="02020603050405020304" pitchFamily="18" charset="0"/>
            </a:endParaRPr>
          </a:p>
          <a:p>
            <a:pPr marL="0" indent="0" algn="l">
              <a:buNone/>
            </a:pPr>
            <a:r>
              <a:rPr lang="en-GB" sz="1100" dirty="0" smtClean="0">
                <a:solidFill>
                  <a:schemeClr val="tx1"/>
                </a:solidFill>
                <a:latin typeface="Times New Roman" panose="02020603050405020304" pitchFamily="18" charset="0"/>
                <a:cs typeface="Times New Roman" panose="02020603050405020304" pitchFamily="18" charset="0"/>
              </a:rPr>
              <a:t> </a:t>
            </a:r>
          </a:p>
          <a:p>
            <a:pPr marL="0" indent="0" algn="l">
              <a:buNone/>
            </a:pPr>
            <a:endParaRPr lang="en-GB" sz="1100" b="1" u="sng" dirty="0">
              <a:solidFill>
                <a:srgbClr val="FF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1100" dirty="0">
                <a:solidFill>
                  <a:schemeClr val="tx1"/>
                </a:solidFill>
                <a:latin typeface="Times New Roman" panose="02020603050405020304" pitchFamily="18" charset="0"/>
                <a:cs typeface="Times New Roman" panose="02020603050405020304" pitchFamily="18" charset="0"/>
              </a:rPr>
              <a:t>D</a:t>
            </a:r>
            <a:r>
              <a:rPr lang="en-GB" sz="1100" dirty="0" smtClean="0">
                <a:solidFill>
                  <a:schemeClr val="tx1"/>
                </a:solidFill>
                <a:latin typeface="Times New Roman" panose="02020603050405020304" pitchFamily="18" charset="0"/>
                <a:cs typeface="Times New Roman" panose="02020603050405020304" pitchFamily="18" charset="0"/>
              </a:rPr>
              <a:t>ata </a:t>
            </a:r>
            <a:r>
              <a:rPr lang="en-GB" sz="1100" dirty="0" smtClean="0">
                <a:solidFill>
                  <a:schemeClr val="tx1"/>
                </a:solidFill>
                <a:latin typeface="Times New Roman" panose="02020603050405020304" pitchFamily="18" charset="0"/>
                <a:cs typeface="Times New Roman" panose="02020603050405020304" pitchFamily="18" charset="0"/>
              </a:rPr>
              <a:t>frame of </a:t>
            </a:r>
            <a:r>
              <a:rPr lang="en-GB" sz="1100" dirty="0" smtClean="0">
                <a:solidFill>
                  <a:schemeClr val="tx1"/>
                </a:solidFill>
                <a:latin typeface="Times New Roman" panose="02020603050405020304" pitchFamily="18" charset="0"/>
                <a:cs typeface="Times New Roman" panose="02020603050405020304" pitchFamily="18" charset="0"/>
              </a:rPr>
              <a:t>the first five</a:t>
            </a:r>
            <a:r>
              <a:rPr lang="en-GB" sz="1100" dirty="0" smtClean="0">
                <a:solidFill>
                  <a:schemeClr val="tx1"/>
                </a:solidFill>
                <a:latin typeface="Times New Roman" panose="02020603050405020304" pitchFamily="18" charset="0"/>
                <a:cs typeface="Times New Roman" panose="02020603050405020304" pitchFamily="18" charset="0"/>
              </a:rPr>
              <a:t> </a:t>
            </a:r>
            <a:r>
              <a:rPr lang="en-GB" sz="1100" dirty="0" smtClean="0">
                <a:solidFill>
                  <a:schemeClr val="tx1"/>
                </a:solidFill>
                <a:latin typeface="Times New Roman" panose="02020603050405020304" pitchFamily="18" charset="0"/>
                <a:cs typeface="Times New Roman" panose="02020603050405020304" pitchFamily="18" charset="0"/>
              </a:rPr>
              <a:t>predicted </a:t>
            </a:r>
            <a:r>
              <a:rPr lang="en-GB" sz="1100" dirty="0" smtClean="0">
                <a:solidFill>
                  <a:schemeClr val="tx1"/>
                </a:solidFill>
                <a:latin typeface="Times New Roman" panose="02020603050405020304" pitchFamily="18" charset="0"/>
                <a:cs typeface="Times New Roman" panose="02020603050405020304" pitchFamily="18" charset="0"/>
              </a:rPr>
              <a:t>labels.</a:t>
            </a:r>
            <a:endParaRPr lang="en-GB" sz="1100" dirty="0" smtClean="0">
              <a:solidFill>
                <a:schemeClr val="tx1"/>
              </a:solidFill>
              <a:latin typeface="Times New Roman" panose="02020603050405020304" pitchFamily="18" charset="0"/>
              <a:cs typeface="Times New Roman" panose="02020603050405020304" pitchFamily="18" charset="0"/>
            </a:endParaRPr>
          </a:p>
          <a:p>
            <a:pPr marL="0" indent="0" algn="l">
              <a:buNone/>
            </a:pPr>
            <a:endParaRPr lang="en-GB" sz="11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GB" sz="1100" b="1" u="sng" dirty="0">
              <a:solidFill>
                <a:srgbClr val="FF0000"/>
              </a:solidFill>
              <a:latin typeface="Times New Roman" panose="02020603050405020304" pitchFamily="18" charset="0"/>
              <a:cs typeface="Times New Roman" panose="02020603050405020304" pitchFamily="18" charset="0"/>
            </a:endParaRPr>
          </a:p>
          <a:p>
            <a:pPr marL="0" indent="0">
              <a:lnSpc>
                <a:spcPct val="100000"/>
              </a:lnSpc>
              <a:spcBef>
                <a:spcPts val="100"/>
              </a:spcBef>
              <a:buNone/>
            </a:pPr>
            <a:endParaRPr lang="en-GB" sz="1100" b="1" u="sng" dirty="0">
              <a:solidFill>
                <a:srgbClr val="FF0000"/>
              </a:solidFill>
              <a:latin typeface="Times New Roman" panose="02020603050405020304" pitchFamily="18" charset="0"/>
              <a:cs typeface="Times New Roman" panose="02020603050405020304" pitchFamily="18" charset="0"/>
            </a:endParaRPr>
          </a:p>
          <a:p>
            <a:pPr marL="50800">
              <a:lnSpc>
                <a:spcPct val="100000"/>
              </a:lnSpc>
              <a:spcBef>
                <a:spcPts val="100"/>
              </a:spcBef>
            </a:pPr>
            <a:endParaRPr lang="en-GB" sz="1100" b="1" dirty="0">
              <a:latin typeface="Times New Roman"/>
              <a:cs typeface="Times New Roman"/>
            </a:endParaRPr>
          </a:p>
          <a:p>
            <a:pPr marL="50800">
              <a:lnSpc>
                <a:spcPct val="100000"/>
              </a:lnSpc>
              <a:spcBef>
                <a:spcPts val="100"/>
              </a:spcBef>
            </a:pPr>
            <a:endParaRPr lang="en-GB" sz="1100" b="1" dirty="0" smtClean="0">
              <a:latin typeface="Times New Roman"/>
              <a:cs typeface="Times New Roman"/>
            </a:endParaRPr>
          </a:p>
          <a:p>
            <a:pPr marL="50800">
              <a:lnSpc>
                <a:spcPct val="100000"/>
              </a:lnSpc>
              <a:spcBef>
                <a:spcPts val="100"/>
              </a:spcBef>
            </a:pPr>
            <a:endParaRPr lang="en-GB" sz="1100" b="1" dirty="0">
              <a:latin typeface="Times New Roman"/>
              <a:cs typeface="Times New Roman"/>
            </a:endParaRPr>
          </a:p>
          <a:p>
            <a:pPr marL="50800">
              <a:lnSpc>
                <a:spcPct val="100000"/>
              </a:lnSpc>
              <a:spcBef>
                <a:spcPts val="100"/>
              </a:spcBef>
            </a:pPr>
            <a:endParaRPr lang="en-GB" sz="1100" b="1" dirty="0" smtClean="0">
              <a:latin typeface="Times New Roman"/>
              <a:cs typeface="Times New Roman"/>
            </a:endParaRPr>
          </a:p>
          <a:p>
            <a:pPr>
              <a:lnSpc>
                <a:spcPct val="100000"/>
              </a:lnSpc>
              <a:spcBef>
                <a:spcPts val="100"/>
              </a:spcBef>
              <a:buFont typeface="Wingdings" panose="05000000000000000000" pitchFamily="2" charset="2"/>
              <a:buChar char="q"/>
            </a:pPr>
            <a:r>
              <a:rPr lang="en-GB" sz="1100" b="1" dirty="0" smtClean="0">
                <a:solidFill>
                  <a:schemeClr val="accent4"/>
                </a:solidFill>
                <a:latin typeface="Times New Roman"/>
                <a:cs typeface="Times New Roman"/>
              </a:rPr>
              <a:t>Observation</a:t>
            </a:r>
            <a:r>
              <a:rPr lang="en-GB" sz="1100" b="1" dirty="0" smtClean="0">
                <a:latin typeface="Times New Roman"/>
                <a:cs typeface="Times New Roman"/>
              </a:rPr>
              <a:t>: The Image with ID ‘</a:t>
            </a:r>
            <a:r>
              <a:rPr lang="en-GB" sz="1100" b="1" dirty="0" smtClean="0">
                <a:solidFill>
                  <a:schemeClr val="accent4"/>
                </a:solidFill>
                <a:latin typeface="Times New Roman"/>
                <a:cs typeface="Times New Roman"/>
              </a:rPr>
              <a:t>id_046yl0cxn3ybz.jpg</a:t>
            </a:r>
            <a:r>
              <a:rPr lang="en-GB" sz="1100" b="1" dirty="0" smtClean="0">
                <a:latin typeface="Times New Roman"/>
                <a:cs typeface="Times New Roman"/>
              </a:rPr>
              <a:t>’ predicted a probability of </a:t>
            </a:r>
            <a:r>
              <a:rPr lang="en-GB" sz="1100" b="1" dirty="0" smtClean="0">
                <a:solidFill>
                  <a:schemeClr val="accent4"/>
                </a:solidFill>
                <a:latin typeface="Times New Roman"/>
                <a:cs typeface="Times New Roman"/>
              </a:rPr>
              <a:t>0.908795</a:t>
            </a:r>
            <a:r>
              <a:rPr lang="en-GB" sz="1100" b="1" dirty="0" smtClean="0">
                <a:latin typeface="Times New Roman"/>
                <a:cs typeface="Times New Roman"/>
              </a:rPr>
              <a:t>, which means that the image is the only one among the five,  affected by fall armyworm since the probability is nearer/closer  to 1</a:t>
            </a:r>
            <a:endParaRPr lang="en-GB" sz="1100" b="1" dirty="0">
              <a:latin typeface="Times New Roman"/>
              <a:cs typeface="Times New Roman"/>
            </a:endParaRPr>
          </a:p>
        </p:txBody>
      </p:sp>
      <p:sp>
        <p:nvSpPr>
          <p:cNvPr id="49" name="object 49"/>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50" name="object 50"/>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51" name="object 51"/>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52" name="object 52"/>
          <p:cNvGrpSpPr/>
          <p:nvPr/>
        </p:nvGrpSpPr>
        <p:grpSpPr>
          <a:xfrm>
            <a:off x="3159290" y="3383695"/>
            <a:ext cx="203200" cy="55880"/>
            <a:chOff x="3159290" y="3383695"/>
            <a:chExt cx="203200" cy="55880"/>
          </a:xfrm>
        </p:grpSpPr>
        <p:sp>
          <p:nvSpPr>
            <p:cNvPr id="53" name="object 53"/>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54" name="object 54"/>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55" name="object 55"/>
          <p:cNvGrpSpPr/>
          <p:nvPr/>
        </p:nvGrpSpPr>
        <p:grpSpPr>
          <a:xfrm>
            <a:off x="3458235" y="3382429"/>
            <a:ext cx="203200" cy="58419"/>
            <a:chOff x="3458235" y="3382429"/>
            <a:chExt cx="203200" cy="58419"/>
          </a:xfrm>
        </p:grpSpPr>
        <p:sp>
          <p:nvSpPr>
            <p:cNvPr id="56" name="object 56"/>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57" name="object 57"/>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58" name="object 58"/>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59" name="object 59"/>
          <p:cNvGrpSpPr/>
          <p:nvPr/>
        </p:nvGrpSpPr>
        <p:grpSpPr>
          <a:xfrm>
            <a:off x="3757168" y="3382429"/>
            <a:ext cx="203200" cy="58419"/>
            <a:chOff x="3757168" y="3382429"/>
            <a:chExt cx="203200" cy="58419"/>
          </a:xfrm>
        </p:grpSpPr>
        <p:sp>
          <p:nvSpPr>
            <p:cNvPr id="60" name="object 60"/>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61" name="object 61"/>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62" name="object 62"/>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63" name="object 63"/>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64" name="object 64"/>
          <p:cNvGrpSpPr/>
          <p:nvPr/>
        </p:nvGrpSpPr>
        <p:grpSpPr>
          <a:xfrm>
            <a:off x="4337275" y="3383695"/>
            <a:ext cx="238760" cy="57150"/>
            <a:chOff x="4337275" y="3383695"/>
            <a:chExt cx="238760" cy="57150"/>
          </a:xfrm>
        </p:grpSpPr>
        <p:sp>
          <p:nvSpPr>
            <p:cNvPr id="65" name="object 65"/>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66" name="object 66"/>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67" name="object 67"/>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pic>
        <p:nvPicPr>
          <p:cNvPr id="4" name="Picture 3"/>
          <p:cNvPicPr>
            <a:picLocks noChangeAspect="1"/>
          </p:cNvPicPr>
          <p:nvPr/>
        </p:nvPicPr>
        <p:blipFill>
          <a:blip r:embed="rId2"/>
          <a:stretch>
            <a:fillRect/>
          </a:stretch>
        </p:blipFill>
        <p:spPr>
          <a:xfrm>
            <a:off x="247650" y="587375"/>
            <a:ext cx="4234397" cy="533400"/>
          </a:xfrm>
          <a:prstGeom prst="rect">
            <a:avLst/>
          </a:prstGeom>
        </p:spPr>
      </p:pic>
      <p:pic>
        <p:nvPicPr>
          <p:cNvPr id="5" name="Picture 4"/>
          <p:cNvPicPr preferRelativeResize="0">
            <a:picLocks/>
          </p:cNvPicPr>
          <p:nvPr/>
        </p:nvPicPr>
        <p:blipFill>
          <a:blip r:embed="rId3"/>
          <a:stretch>
            <a:fillRect/>
          </a:stretch>
        </p:blipFill>
        <p:spPr>
          <a:xfrm>
            <a:off x="226750" y="1381784"/>
            <a:ext cx="1737360" cy="1280160"/>
          </a:xfrm>
          <a:prstGeom prst="rect">
            <a:avLst/>
          </a:prstGeom>
        </p:spPr>
      </p:pic>
    </p:spTree>
    <p:extLst>
      <p:ext uri="{BB962C8B-B14F-4D97-AF65-F5344CB8AC3E}">
        <p14:creationId xmlns:p14="http://schemas.microsoft.com/office/powerpoint/2010/main" val="2874487199"/>
      </p:ext>
    </p:ext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41" y="8539"/>
            <a:ext cx="3904476" cy="289823"/>
          </a:xfrm>
          <a:prstGeom prst="rect">
            <a:avLst/>
          </a:prstGeom>
        </p:spPr>
        <p:txBody>
          <a:bodyPr vert="horz" wrap="square" lIns="0" tIns="12700" rIns="0" bIns="0" rtlCol="0">
            <a:spAutoFit/>
          </a:bodyPr>
          <a:lstStyle/>
          <a:p>
            <a:pPr marL="12700">
              <a:lnSpc>
                <a:spcPct val="100000"/>
              </a:lnSpc>
              <a:spcBef>
                <a:spcPts val="100"/>
              </a:spcBef>
            </a:pPr>
            <a:r>
              <a:rPr lang="en-GB" dirty="0"/>
              <a:t>6</a:t>
            </a:r>
            <a:r>
              <a:rPr lang="en-GB" dirty="0" smtClean="0"/>
              <a:t>. </a:t>
            </a:r>
            <a:r>
              <a:rPr lang="en-GB" sz="1800" dirty="0" smtClean="0"/>
              <a:t>Model Prediction</a:t>
            </a:r>
            <a:endParaRPr sz="1800" dirty="0"/>
          </a:p>
        </p:txBody>
      </p:sp>
      <p:sp>
        <p:nvSpPr>
          <p:cNvPr id="70" name="Text Placeholder 69"/>
          <p:cNvSpPr>
            <a:spLocks noGrp="1"/>
          </p:cNvSpPr>
          <p:nvPr>
            <p:ph idx="1"/>
          </p:nvPr>
        </p:nvSpPr>
        <p:spPr>
          <a:xfrm>
            <a:off x="171449" y="324856"/>
            <a:ext cx="4400051" cy="3135894"/>
          </a:xfrm>
        </p:spPr>
        <p:txBody>
          <a:bodyPr>
            <a:normAutofit/>
          </a:bodyPr>
          <a:lstStyle/>
          <a:p>
            <a:pPr marL="0" indent="0" algn="l">
              <a:buNone/>
            </a:pPr>
            <a:endParaRPr lang="en-GB" sz="1100" dirty="0" smtClean="0">
              <a:solidFill>
                <a:schemeClr val="tx1"/>
              </a:solidFill>
              <a:latin typeface="Times New Roman" panose="02020603050405020304" pitchFamily="18" charset="0"/>
              <a:cs typeface="Times New Roman" panose="02020603050405020304" pitchFamily="18" charset="0"/>
            </a:endParaRPr>
          </a:p>
          <a:p>
            <a:pPr marL="0" indent="0" algn="l">
              <a:buNone/>
            </a:pPr>
            <a:endParaRPr lang="en-GB" sz="1100" dirty="0" smtClean="0">
              <a:solidFill>
                <a:schemeClr val="tx1"/>
              </a:solidFill>
              <a:latin typeface="Times New Roman" panose="02020603050405020304" pitchFamily="18" charset="0"/>
              <a:cs typeface="Times New Roman" panose="02020603050405020304" pitchFamily="18" charset="0"/>
            </a:endParaRPr>
          </a:p>
          <a:p>
            <a:pPr marL="0" indent="0" algn="l">
              <a:buNone/>
            </a:pPr>
            <a:r>
              <a:rPr lang="en-GB" sz="1100" dirty="0" smtClean="0">
                <a:solidFill>
                  <a:schemeClr val="tx1"/>
                </a:solidFill>
                <a:latin typeface="Times New Roman" panose="02020603050405020304" pitchFamily="18" charset="0"/>
                <a:cs typeface="Times New Roman" panose="02020603050405020304" pitchFamily="18" charset="0"/>
              </a:rPr>
              <a:t> </a:t>
            </a:r>
          </a:p>
          <a:p>
            <a:pPr marL="0" indent="0" algn="l">
              <a:buNone/>
            </a:pPr>
            <a:endParaRPr lang="en-GB" sz="1100"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GB" sz="1100" b="1" u="sng" dirty="0">
              <a:solidFill>
                <a:srgbClr val="FF0000"/>
              </a:solidFill>
              <a:latin typeface="Times New Roman" panose="02020603050405020304" pitchFamily="18" charset="0"/>
              <a:cs typeface="Times New Roman" panose="02020603050405020304" pitchFamily="18" charset="0"/>
            </a:endParaRPr>
          </a:p>
        </p:txBody>
      </p:sp>
      <p:sp>
        <p:nvSpPr>
          <p:cNvPr id="49" name="object 49"/>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50" name="object 50"/>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51" name="object 51"/>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52" name="object 52"/>
          <p:cNvGrpSpPr/>
          <p:nvPr/>
        </p:nvGrpSpPr>
        <p:grpSpPr>
          <a:xfrm>
            <a:off x="3159290" y="3383695"/>
            <a:ext cx="203200" cy="55880"/>
            <a:chOff x="3159290" y="3383695"/>
            <a:chExt cx="203200" cy="55880"/>
          </a:xfrm>
        </p:grpSpPr>
        <p:sp>
          <p:nvSpPr>
            <p:cNvPr id="53" name="object 53"/>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54" name="object 54"/>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55" name="object 55"/>
          <p:cNvGrpSpPr/>
          <p:nvPr/>
        </p:nvGrpSpPr>
        <p:grpSpPr>
          <a:xfrm>
            <a:off x="3458235" y="3382429"/>
            <a:ext cx="203200" cy="58419"/>
            <a:chOff x="3458235" y="3382429"/>
            <a:chExt cx="203200" cy="58419"/>
          </a:xfrm>
        </p:grpSpPr>
        <p:sp>
          <p:nvSpPr>
            <p:cNvPr id="56" name="object 56"/>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57" name="object 57"/>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58" name="object 58"/>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59" name="object 59"/>
          <p:cNvGrpSpPr/>
          <p:nvPr/>
        </p:nvGrpSpPr>
        <p:grpSpPr>
          <a:xfrm>
            <a:off x="3757168" y="3382429"/>
            <a:ext cx="203200" cy="58419"/>
            <a:chOff x="3757168" y="3382429"/>
            <a:chExt cx="203200" cy="58419"/>
          </a:xfrm>
        </p:grpSpPr>
        <p:sp>
          <p:nvSpPr>
            <p:cNvPr id="60" name="object 60"/>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61" name="object 61"/>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62" name="object 62"/>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63" name="object 63"/>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64" name="object 64"/>
          <p:cNvGrpSpPr/>
          <p:nvPr/>
        </p:nvGrpSpPr>
        <p:grpSpPr>
          <a:xfrm>
            <a:off x="4337275" y="3383695"/>
            <a:ext cx="238760" cy="57150"/>
            <a:chOff x="4337275" y="3383695"/>
            <a:chExt cx="238760" cy="57150"/>
          </a:xfrm>
        </p:grpSpPr>
        <p:sp>
          <p:nvSpPr>
            <p:cNvPr id="65" name="object 65"/>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66" name="object 66"/>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67" name="object 67"/>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pic>
        <p:nvPicPr>
          <p:cNvPr id="3" name="Picture 2"/>
          <p:cNvPicPr preferRelativeResize="0">
            <a:picLocks/>
          </p:cNvPicPr>
          <p:nvPr/>
        </p:nvPicPr>
        <p:blipFill>
          <a:blip r:embed="rId2"/>
          <a:stretch>
            <a:fillRect/>
          </a:stretch>
        </p:blipFill>
        <p:spPr>
          <a:xfrm>
            <a:off x="169464" y="324856"/>
            <a:ext cx="4114800" cy="548640"/>
          </a:xfrm>
          <a:prstGeom prst="rect">
            <a:avLst/>
          </a:prstGeom>
        </p:spPr>
      </p:pic>
      <p:pic>
        <p:nvPicPr>
          <p:cNvPr id="6" name="Picture 5"/>
          <p:cNvPicPr preferRelativeResize="0">
            <a:picLocks/>
          </p:cNvPicPr>
          <p:nvPr/>
        </p:nvPicPr>
        <p:blipFill rotWithShape="1">
          <a:blip r:embed="rId3"/>
          <a:srcRect l="11401" t="731" r="-290" b="8991"/>
          <a:stretch/>
        </p:blipFill>
        <p:spPr>
          <a:xfrm>
            <a:off x="167479" y="861135"/>
            <a:ext cx="1219201" cy="990600"/>
          </a:xfrm>
          <a:prstGeom prst="rect">
            <a:avLst/>
          </a:prstGeom>
        </p:spPr>
      </p:pic>
      <p:pic>
        <p:nvPicPr>
          <p:cNvPr id="7" name="Picture 6"/>
          <p:cNvPicPr preferRelativeResize="0">
            <a:picLocks/>
          </p:cNvPicPr>
          <p:nvPr/>
        </p:nvPicPr>
        <p:blipFill>
          <a:blip r:embed="rId4"/>
          <a:stretch>
            <a:fillRect/>
          </a:stretch>
        </p:blipFill>
        <p:spPr>
          <a:xfrm>
            <a:off x="1314450" y="866140"/>
            <a:ext cx="1463040" cy="1005840"/>
          </a:xfrm>
          <a:prstGeom prst="rect">
            <a:avLst/>
          </a:prstGeom>
        </p:spPr>
      </p:pic>
      <p:pic>
        <p:nvPicPr>
          <p:cNvPr id="8" name="Picture 7"/>
          <p:cNvPicPr preferRelativeResize="0">
            <a:picLocks/>
          </p:cNvPicPr>
          <p:nvPr/>
        </p:nvPicPr>
        <p:blipFill>
          <a:blip r:embed="rId5"/>
          <a:stretch>
            <a:fillRect/>
          </a:stretch>
        </p:blipFill>
        <p:spPr>
          <a:xfrm>
            <a:off x="163624" y="1863845"/>
            <a:ext cx="3566160" cy="365760"/>
          </a:xfrm>
          <a:prstGeom prst="rect">
            <a:avLst/>
          </a:prstGeom>
        </p:spPr>
      </p:pic>
      <p:pic>
        <p:nvPicPr>
          <p:cNvPr id="9" name="Picture 8"/>
          <p:cNvPicPr preferRelativeResize="0">
            <a:picLocks/>
          </p:cNvPicPr>
          <p:nvPr/>
        </p:nvPicPr>
        <p:blipFill rotWithShape="1">
          <a:blip r:embed="rId6"/>
          <a:srcRect l="22990" r="-3454" b="4349"/>
          <a:stretch/>
        </p:blipFill>
        <p:spPr>
          <a:xfrm>
            <a:off x="171450" y="2263775"/>
            <a:ext cx="1066800" cy="989568"/>
          </a:xfrm>
          <a:prstGeom prst="rect">
            <a:avLst/>
          </a:prstGeom>
        </p:spPr>
      </p:pic>
      <p:sp>
        <p:nvSpPr>
          <p:cNvPr id="10" name="TextBox 9"/>
          <p:cNvSpPr txBox="1"/>
          <p:nvPr/>
        </p:nvSpPr>
        <p:spPr>
          <a:xfrm>
            <a:off x="1246074" y="2242306"/>
            <a:ext cx="3364025" cy="1277273"/>
          </a:xfrm>
          <a:prstGeom prst="rect">
            <a:avLst/>
          </a:prstGeom>
          <a:noFill/>
        </p:spPr>
        <p:txBody>
          <a:bodyPr wrap="square" rtlCol="0">
            <a:spAutoFit/>
          </a:bodyPr>
          <a:lstStyle/>
          <a:p>
            <a:r>
              <a:rPr lang="en-US" sz="1100" dirty="0" smtClean="0"/>
              <a:t>The model makes correct predictions as evidenced by the images and imageIDs shown with their associated probabilities. The image with ID ‘</a:t>
            </a:r>
            <a:r>
              <a:rPr lang="en-US" sz="1100" dirty="0" smtClean="0">
                <a:solidFill>
                  <a:srgbClr val="FF0000"/>
                </a:solidFill>
              </a:rPr>
              <a:t>id_00exusbkgzw1b.jpg</a:t>
            </a:r>
            <a:r>
              <a:rPr lang="en-US" sz="1100" dirty="0" smtClean="0"/>
              <a:t>’ predicted a probability of 0.264524, which indicate that the crop is healthy as compared to the other image with probability of 0.908795(affected by fall army worm)</a:t>
            </a:r>
            <a:endParaRPr lang="en-US" sz="800" dirty="0"/>
          </a:p>
        </p:txBody>
      </p:sp>
    </p:spTree>
    <p:extLst>
      <p:ext uri="{BB962C8B-B14F-4D97-AF65-F5344CB8AC3E}">
        <p14:creationId xmlns:p14="http://schemas.microsoft.com/office/powerpoint/2010/main" val="4263657727"/>
      </p:ext>
    </p:ext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76" y="-28473"/>
            <a:ext cx="3635759" cy="320601"/>
          </a:xfrm>
          <a:prstGeom prst="rect">
            <a:avLst/>
          </a:prstGeom>
        </p:spPr>
        <p:txBody>
          <a:bodyPr vert="horz" wrap="square" lIns="0" tIns="12700" rIns="0" bIns="0" rtlCol="0">
            <a:spAutoFit/>
          </a:bodyPr>
          <a:lstStyle/>
          <a:p>
            <a:pPr marL="12700">
              <a:lnSpc>
                <a:spcPct val="100000"/>
              </a:lnSpc>
              <a:spcBef>
                <a:spcPts val="100"/>
              </a:spcBef>
            </a:pPr>
            <a:r>
              <a:rPr lang="en-GB" sz="2000" dirty="0" smtClean="0"/>
              <a:t>7. Key findings</a:t>
            </a:r>
            <a:endParaRPr sz="2000" dirty="0"/>
          </a:p>
        </p:txBody>
      </p:sp>
      <p:sp>
        <p:nvSpPr>
          <p:cNvPr id="70" name="Text Placeholder 69"/>
          <p:cNvSpPr>
            <a:spLocks noGrp="1"/>
          </p:cNvSpPr>
          <p:nvPr>
            <p:ph idx="1"/>
          </p:nvPr>
        </p:nvSpPr>
        <p:spPr>
          <a:xfrm>
            <a:off x="38786" y="97441"/>
            <a:ext cx="4419600" cy="3326884"/>
          </a:xfrm>
        </p:spPr>
        <p:txBody>
          <a:bodyPr>
            <a:normAutofit/>
          </a:bodyPr>
          <a:lstStyle/>
          <a:p>
            <a:pPr marL="0" indent="0" algn="l">
              <a:buNone/>
            </a:pPr>
            <a:endParaRPr lang="en-GB" sz="1100" dirty="0" smtClean="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GB" sz="1100" dirty="0" smtClean="0">
                <a:latin typeface="Times New Roman" panose="02020603050405020304" pitchFamily="18" charset="0"/>
                <a:cs typeface="Times New Roman" panose="02020603050405020304" pitchFamily="18" charset="0"/>
              </a:rPr>
              <a:t>The Makerere Fall Armyworm Project </a:t>
            </a:r>
            <a:r>
              <a:rPr lang="en-US" sz="1100" dirty="0">
                <a:latin typeface="Times New Roman" panose="02020603050405020304" pitchFamily="18" charset="0"/>
                <a:cs typeface="Times New Roman" panose="02020603050405020304" pitchFamily="18" charset="0"/>
              </a:rPr>
              <a:t>contains 2699 </a:t>
            </a:r>
            <a:r>
              <a:rPr lang="en-US" sz="1100" dirty="0" smtClean="0">
                <a:latin typeface="Times New Roman" panose="02020603050405020304" pitchFamily="18" charset="0"/>
                <a:cs typeface="Times New Roman" panose="02020603050405020304" pitchFamily="18" charset="0"/>
              </a:rPr>
              <a:t>images which are </a:t>
            </a:r>
            <a:r>
              <a:rPr lang="en-US" sz="1100" dirty="0">
                <a:latin typeface="Times New Roman" panose="02020603050405020304" pitchFamily="18" charset="0"/>
                <a:cs typeface="Times New Roman" panose="02020603050405020304" pitchFamily="18" charset="0"/>
              </a:rPr>
              <a:t>equally distributed across the healthy and fall armyworm classes</a:t>
            </a:r>
            <a:r>
              <a:rPr lang="en-US" sz="1100" dirty="0"/>
              <a:t>. </a:t>
            </a:r>
            <a:endParaRPr lang="en-US" sz="1100" dirty="0" smtClean="0"/>
          </a:p>
          <a:p>
            <a:pPr marL="171450" indent="-171450">
              <a:buFont typeface="Wingdings" panose="05000000000000000000" pitchFamily="2" charset="2"/>
              <a:buChar char="q"/>
            </a:pPr>
            <a:r>
              <a:rPr lang="en-US" sz="1100" dirty="0" smtClean="0">
                <a:latin typeface="Times New Roman" panose="02020603050405020304" pitchFamily="18" charset="0"/>
                <a:cs typeface="Times New Roman" panose="02020603050405020304" pitchFamily="18" charset="0"/>
              </a:rPr>
              <a:t>1619 images are used for training and 1080 used for testing. </a:t>
            </a:r>
          </a:p>
          <a:p>
            <a:pPr marL="171450" indent="-171450">
              <a:buFont typeface="Wingdings" panose="05000000000000000000" pitchFamily="2" charset="2"/>
              <a:buChar char="q"/>
            </a:pPr>
            <a:r>
              <a:rPr lang="en-US" sz="1100" dirty="0" smtClean="0">
                <a:latin typeface="Times New Roman" panose="02020603050405020304" pitchFamily="18" charset="0"/>
                <a:cs typeface="Times New Roman" panose="02020603050405020304" pitchFamily="18" charset="0"/>
              </a:rPr>
              <a:t>The training set contains two columns, namely the ImageIDs and Label (as target variable as binary of 0 &amp;1).</a:t>
            </a:r>
          </a:p>
          <a:p>
            <a:pPr marL="171450" indent="-171450">
              <a:buFont typeface="Wingdings" panose="05000000000000000000" pitchFamily="2" charset="2"/>
              <a:buChar char="q"/>
            </a:pPr>
            <a:r>
              <a:rPr lang="en-US" sz="1100" dirty="0" smtClean="0">
                <a:latin typeface="Times New Roman" panose="02020603050405020304" pitchFamily="18" charset="0"/>
                <a:cs typeface="Times New Roman" panose="02020603050405020304" pitchFamily="18" charset="0"/>
              </a:rPr>
              <a:t>This is a Binary Image Classification Tasks designed for </a:t>
            </a:r>
            <a:r>
              <a:rPr lang="en-GB" sz="1100" dirty="0">
                <a:latin typeface="Times New Roman" panose="02020603050405020304" pitchFamily="18" charset="0"/>
                <a:cs typeface="Times New Roman" panose="02020603050405020304" pitchFamily="18" charset="0"/>
              </a:rPr>
              <a:t>Convolution Neutral Network(CNNs</a:t>
            </a:r>
            <a:r>
              <a:rPr lang="en-GB" sz="1100" dirty="0" smtClean="0">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q"/>
            </a:pPr>
            <a:r>
              <a:rPr lang="en-GB" sz="1100" dirty="0" smtClean="0">
                <a:latin typeface="Times New Roman" panose="02020603050405020304" pitchFamily="18" charset="0"/>
                <a:cs typeface="Times New Roman" panose="02020603050405020304" pitchFamily="18" charset="0"/>
              </a:rPr>
              <a:t>The CNN model is build with multiple layers </a:t>
            </a:r>
            <a:r>
              <a:rPr lang="en-GB" sz="1100" dirty="0" smtClean="0">
                <a:solidFill>
                  <a:schemeClr val="accent4"/>
                </a:solidFill>
                <a:latin typeface="Times New Roman" panose="02020603050405020304" pitchFamily="18" charset="0"/>
                <a:cs typeface="Times New Roman" panose="02020603050405020304" pitchFamily="18" charset="0"/>
              </a:rPr>
              <a:t>( input ,</a:t>
            </a:r>
            <a:r>
              <a:rPr lang="en-US" sz="1100" dirty="0">
                <a:solidFill>
                  <a:schemeClr val="accent4"/>
                </a:solidFill>
                <a:latin typeface="Times New Roman" panose="02020603050405020304" pitchFamily="18" charset="0"/>
                <a:cs typeface="Times New Roman" panose="02020603050405020304" pitchFamily="18" charset="0"/>
              </a:rPr>
              <a:t>c</a:t>
            </a:r>
            <a:r>
              <a:rPr lang="en-US" sz="1100" dirty="0" smtClean="0">
                <a:solidFill>
                  <a:schemeClr val="accent4"/>
                </a:solidFill>
                <a:latin typeface="Times New Roman" panose="02020603050405020304" pitchFamily="18" charset="0"/>
                <a:cs typeface="Times New Roman" panose="02020603050405020304" pitchFamily="18" charset="0"/>
              </a:rPr>
              <a:t>onvolutional, flattening &amp; dense layers</a:t>
            </a:r>
            <a:r>
              <a:rPr lang="en-GB" sz="1100" dirty="0" smtClean="0">
                <a:solidFill>
                  <a:schemeClr val="accent4"/>
                </a:solidFill>
                <a:latin typeface="Times New Roman" panose="02020603050405020304" pitchFamily="18" charset="0"/>
                <a:cs typeface="Times New Roman" panose="02020603050405020304" pitchFamily="18" charset="0"/>
              </a:rPr>
              <a:t> </a:t>
            </a:r>
            <a:r>
              <a:rPr lang="en-GB" sz="1100" dirty="0" smtClean="0">
                <a:solidFill>
                  <a:schemeClr val="tx1"/>
                </a:solidFill>
                <a:latin typeface="Times New Roman" panose="02020603050405020304" pitchFamily="18" charset="0"/>
                <a:cs typeface="Times New Roman" panose="02020603050405020304" pitchFamily="18" charset="0"/>
              </a:rPr>
              <a:t>) that constitute activation functions such as </a:t>
            </a:r>
            <a:r>
              <a:rPr lang="en-GB" sz="1100" dirty="0" smtClean="0">
                <a:solidFill>
                  <a:schemeClr val="accent4"/>
                </a:solidFill>
                <a:latin typeface="Times New Roman" panose="02020603050405020304" pitchFamily="18" charset="0"/>
                <a:cs typeface="Times New Roman" panose="02020603050405020304" pitchFamily="18" charset="0"/>
              </a:rPr>
              <a:t>RELU(Rectified Linear Unit) </a:t>
            </a:r>
            <a:r>
              <a:rPr lang="en-GB" sz="1100" dirty="0" smtClean="0">
                <a:solidFill>
                  <a:schemeClr val="tx1"/>
                </a:solidFill>
                <a:latin typeface="Times New Roman" panose="02020603050405020304" pitchFamily="18" charset="0"/>
                <a:cs typeface="Times New Roman" panose="02020603050405020304" pitchFamily="18" charset="0"/>
              </a:rPr>
              <a:t>and </a:t>
            </a:r>
            <a:r>
              <a:rPr lang="en-GB" sz="1100" dirty="0" smtClean="0">
                <a:solidFill>
                  <a:schemeClr val="accent4"/>
                </a:solidFill>
                <a:latin typeface="Times New Roman" panose="02020603050405020304" pitchFamily="18" charset="0"/>
                <a:cs typeface="Times New Roman" panose="02020603050405020304" pitchFamily="18" charset="0"/>
              </a:rPr>
              <a:t>Sigmoid</a:t>
            </a:r>
            <a:r>
              <a:rPr lang="en-GB" sz="1100" dirty="0" smtClean="0">
                <a:solidFill>
                  <a:schemeClr val="tx1"/>
                </a:solidFill>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q"/>
            </a:pPr>
            <a:r>
              <a:rPr lang="en-GB" sz="1100" dirty="0" smtClean="0">
                <a:solidFill>
                  <a:schemeClr val="tx1"/>
                </a:solidFill>
                <a:latin typeface="Times New Roman" panose="02020603050405020304" pitchFamily="18" charset="0"/>
                <a:cs typeface="Times New Roman" panose="02020603050405020304" pitchFamily="18" charset="0"/>
              </a:rPr>
              <a:t>A</a:t>
            </a:r>
            <a:r>
              <a:rPr lang="en-GB" sz="1100" dirty="0" smtClean="0">
                <a:latin typeface="Times New Roman" panose="02020603050405020304" pitchFamily="18" charset="0"/>
                <a:cs typeface="Times New Roman" panose="02020603050405020304" pitchFamily="18" charset="0"/>
              </a:rPr>
              <a:t>rea under the curve(AUC) performance metrics for classification is used  for model performance </a:t>
            </a:r>
          </a:p>
          <a:p>
            <a:pPr marL="171450" indent="-171450">
              <a:buFont typeface="Wingdings" panose="05000000000000000000" pitchFamily="2" charset="2"/>
              <a:buChar char="q"/>
            </a:pPr>
            <a:r>
              <a:rPr lang="en-GB" sz="1100" dirty="0" smtClean="0">
                <a:latin typeface="Times New Roman" panose="02020603050405020304" pitchFamily="18" charset="0"/>
                <a:cs typeface="Times New Roman" panose="02020603050405020304" pitchFamily="18" charset="0"/>
              </a:rPr>
              <a:t>After 20 iterations on CNN model with hyper-parametric tuning, the model </a:t>
            </a:r>
            <a:r>
              <a:rPr lang="en-US" sz="1100" dirty="0" smtClean="0">
                <a:latin typeface="Times New Roman" panose="02020603050405020304" pitchFamily="18" charset="0"/>
                <a:cs typeface="Times New Roman" panose="02020603050405020304" pitchFamily="18" charset="0"/>
              </a:rPr>
              <a:t>resulted to a </a:t>
            </a:r>
            <a:r>
              <a:rPr lang="en-US" sz="1100" dirty="0">
                <a:latin typeface="Times New Roman" panose="02020603050405020304" pitchFamily="18" charset="0"/>
                <a:cs typeface="Times New Roman" panose="02020603050405020304" pitchFamily="18" charset="0"/>
              </a:rPr>
              <a:t>remarkable </a:t>
            </a:r>
            <a:r>
              <a:rPr lang="en-US" sz="1100" dirty="0" smtClean="0">
                <a:solidFill>
                  <a:schemeClr val="accent4"/>
                </a:solidFill>
                <a:latin typeface="Times New Roman" panose="02020603050405020304" pitchFamily="18" charset="0"/>
                <a:cs typeface="Times New Roman" panose="02020603050405020304" pitchFamily="18" charset="0"/>
              </a:rPr>
              <a:t>AUC score </a:t>
            </a:r>
            <a:r>
              <a:rPr lang="en-US" sz="1100" dirty="0">
                <a:latin typeface="Times New Roman" panose="02020603050405020304" pitchFamily="18" charset="0"/>
                <a:cs typeface="Times New Roman" panose="02020603050405020304" pitchFamily="18" charset="0"/>
              </a:rPr>
              <a:t>of </a:t>
            </a:r>
            <a:r>
              <a:rPr lang="en-US" sz="1100" b="1" dirty="0" smtClean="0">
                <a:latin typeface="Times New Roman" panose="02020603050405020304" pitchFamily="18" charset="0"/>
                <a:cs typeface="Times New Roman" panose="02020603050405020304" pitchFamily="18" charset="0"/>
              </a:rPr>
              <a:t>89.72%</a:t>
            </a:r>
            <a:r>
              <a:rPr lang="en-US" sz="1100" dirty="0" smtClean="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in the training and </a:t>
            </a:r>
            <a:r>
              <a:rPr lang="en-US" sz="1100" b="1" dirty="0" smtClean="0">
                <a:latin typeface="Times New Roman" panose="02020603050405020304" pitchFamily="18" charset="0"/>
                <a:cs typeface="Times New Roman" panose="02020603050405020304" pitchFamily="18" charset="0"/>
              </a:rPr>
              <a:t>92.11% </a:t>
            </a:r>
            <a:r>
              <a:rPr lang="en-US" sz="1100" dirty="0">
                <a:latin typeface="Times New Roman" panose="02020603050405020304" pitchFamily="18" charset="0"/>
                <a:cs typeface="Times New Roman" panose="02020603050405020304" pitchFamily="18" charset="0"/>
              </a:rPr>
              <a:t>in the </a:t>
            </a:r>
            <a:r>
              <a:rPr lang="en-US" sz="1100" dirty="0" smtClean="0">
                <a:latin typeface="Times New Roman" panose="02020603050405020304" pitchFamily="18" charset="0"/>
                <a:cs typeface="Times New Roman" panose="02020603050405020304" pitchFamily="18" charset="0"/>
              </a:rPr>
              <a:t>testing</a:t>
            </a:r>
            <a:endParaRPr lang="en-GB" sz="1100" dirty="0" smtClean="0">
              <a:latin typeface="Times New Roman" panose="02020603050405020304" pitchFamily="18" charset="0"/>
              <a:cs typeface="Times New Roman" panose="02020603050405020304" pitchFamily="18" charset="0"/>
            </a:endParaRPr>
          </a:p>
          <a:p>
            <a:pPr algn="l"/>
            <a:endParaRPr lang="en-GB" sz="1100" dirty="0" smtClean="0">
              <a:latin typeface="Times New Roman" panose="02020603050405020304" pitchFamily="18" charset="0"/>
              <a:cs typeface="Times New Roman" panose="02020603050405020304" pitchFamily="18" charset="0"/>
            </a:endParaRPr>
          </a:p>
          <a:p>
            <a:pPr algn="l"/>
            <a:endParaRPr lang="en-GB" sz="1100" dirty="0" smtClean="0">
              <a:latin typeface="Times New Roman" panose="02020603050405020304" pitchFamily="18" charset="0"/>
              <a:cs typeface="Times New Roman" panose="02020603050405020304" pitchFamily="18" charset="0"/>
            </a:endParaRPr>
          </a:p>
          <a:p>
            <a:pPr algn="l"/>
            <a:endParaRPr lang="en-GB" sz="1100" b="1" u="sng" dirty="0">
              <a:solidFill>
                <a:srgbClr val="FF0000"/>
              </a:solidFill>
              <a:latin typeface="Times New Roman" panose="02020603050405020304" pitchFamily="18" charset="0"/>
              <a:cs typeface="Times New Roman" panose="02020603050405020304" pitchFamily="18" charset="0"/>
            </a:endParaRPr>
          </a:p>
          <a:p>
            <a:pPr algn="l"/>
            <a:endParaRPr lang="en-GB" sz="1100" b="1" u="sng" dirty="0" smtClean="0">
              <a:solidFill>
                <a:srgbClr val="FF0000"/>
              </a:solidFill>
              <a:latin typeface="Times New Roman" panose="02020603050405020304" pitchFamily="18" charset="0"/>
              <a:cs typeface="Times New Roman" panose="02020603050405020304" pitchFamily="18" charset="0"/>
            </a:endParaRPr>
          </a:p>
          <a:p>
            <a:pPr marL="50800">
              <a:lnSpc>
                <a:spcPct val="100000"/>
              </a:lnSpc>
              <a:spcBef>
                <a:spcPts val="100"/>
              </a:spcBef>
            </a:pPr>
            <a:endParaRPr lang="en-GB" sz="1100" b="1" dirty="0" smtClean="0">
              <a:latin typeface="Times New Roman"/>
              <a:cs typeface="Times New Roman"/>
            </a:endParaRPr>
          </a:p>
          <a:p>
            <a:pPr marL="50800">
              <a:lnSpc>
                <a:spcPct val="100000"/>
              </a:lnSpc>
              <a:spcBef>
                <a:spcPts val="100"/>
              </a:spcBef>
            </a:pPr>
            <a:endParaRPr lang="en-GB" sz="1100" b="1" dirty="0">
              <a:latin typeface="Times New Roman"/>
              <a:cs typeface="Times New Roman"/>
            </a:endParaRPr>
          </a:p>
          <a:p>
            <a:pPr marL="50800">
              <a:lnSpc>
                <a:spcPct val="100000"/>
              </a:lnSpc>
              <a:spcBef>
                <a:spcPts val="100"/>
              </a:spcBef>
            </a:pPr>
            <a:endParaRPr lang="en-GB" sz="1100" b="1" dirty="0" smtClean="0">
              <a:latin typeface="Times New Roman"/>
              <a:cs typeface="Times New Roman"/>
            </a:endParaRPr>
          </a:p>
          <a:p>
            <a:pPr marL="50800">
              <a:lnSpc>
                <a:spcPct val="100000"/>
              </a:lnSpc>
              <a:spcBef>
                <a:spcPts val="100"/>
              </a:spcBef>
            </a:pPr>
            <a:endParaRPr lang="en-GB" sz="1100" b="1" dirty="0">
              <a:latin typeface="Times New Roman"/>
              <a:cs typeface="Times New Roman"/>
            </a:endParaRPr>
          </a:p>
        </p:txBody>
      </p:sp>
      <p:sp>
        <p:nvSpPr>
          <p:cNvPr id="49" name="object 49"/>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50" name="object 50"/>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51" name="object 51"/>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52" name="object 52"/>
          <p:cNvGrpSpPr/>
          <p:nvPr/>
        </p:nvGrpSpPr>
        <p:grpSpPr>
          <a:xfrm>
            <a:off x="3159290" y="3383695"/>
            <a:ext cx="203200" cy="55880"/>
            <a:chOff x="3159290" y="3383695"/>
            <a:chExt cx="203200" cy="55880"/>
          </a:xfrm>
        </p:grpSpPr>
        <p:sp>
          <p:nvSpPr>
            <p:cNvPr id="53" name="object 53"/>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54" name="object 54"/>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55" name="object 55"/>
          <p:cNvGrpSpPr/>
          <p:nvPr/>
        </p:nvGrpSpPr>
        <p:grpSpPr>
          <a:xfrm>
            <a:off x="3458235" y="3382429"/>
            <a:ext cx="203200" cy="58419"/>
            <a:chOff x="3458235" y="3382429"/>
            <a:chExt cx="203200" cy="58419"/>
          </a:xfrm>
        </p:grpSpPr>
        <p:sp>
          <p:nvSpPr>
            <p:cNvPr id="56" name="object 56"/>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57" name="object 57"/>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58" name="object 58"/>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59" name="object 59"/>
          <p:cNvGrpSpPr/>
          <p:nvPr/>
        </p:nvGrpSpPr>
        <p:grpSpPr>
          <a:xfrm>
            <a:off x="3757168" y="3382429"/>
            <a:ext cx="203200" cy="58419"/>
            <a:chOff x="3757168" y="3382429"/>
            <a:chExt cx="203200" cy="58419"/>
          </a:xfrm>
        </p:grpSpPr>
        <p:sp>
          <p:nvSpPr>
            <p:cNvPr id="60" name="object 60"/>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61" name="object 61"/>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62" name="object 62"/>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63" name="object 63"/>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64" name="object 64"/>
          <p:cNvGrpSpPr/>
          <p:nvPr/>
        </p:nvGrpSpPr>
        <p:grpSpPr>
          <a:xfrm>
            <a:off x="4337275" y="3383695"/>
            <a:ext cx="238760" cy="57150"/>
            <a:chOff x="4337275" y="3383695"/>
            <a:chExt cx="238760" cy="57150"/>
          </a:xfrm>
        </p:grpSpPr>
        <p:sp>
          <p:nvSpPr>
            <p:cNvPr id="65" name="object 65"/>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66" name="object 66"/>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67" name="object 67"/>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Tree>
    <p:extLst>
      <p:ext uri="{BB962C8B-B14F-4D97-AF65-F5344CB8AC3E}">
        <p14:creationId xmlns:p14="http://schemas.microsoft.com/office/powerpoint/2010/main" val="2463175728"/>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174" y="-28473"/>
            <a:ext cx="3904476" cy="292131"/>
          </a:xfrm>
          <a:prstGeom prst="rect">
            <a:avLst/>
          </a:prstGeom>
        </p:spPr>
        <p:txBody>
          <a:bodyPr vert="horz" wrap="square" lIns="0" tIns="12700" rIns="0" bIns="0" rtlCol="0">
            <a:spAutoFit/>
          </a:bodyPr>
          <a:lstStyle/>
          <a:p>
            <a:pPr marL="12700">
              <a:lnSpc>
                <a:spcPct val="100000"/>
              </a:lnSpc>
              <a:spcBef>
                <a:spcPts val="100"/>
              </a:spcBef>
            </a:pPr>
            <a:r>
              <a:rPr lang="en-GB" dirty="0"/>
              <a:t>7</a:t>
            </a:r>
            <a:r>
              <a:rPr lang="en-GB" dirty="0" smtClean="0"/>
              <a:t>. Key findings(Cont..) </a:t>
            </a:r>
            <a:endParaRPr dirty="0"/>
          </a:p>
        </p:txBody>
      </p:sp>
      <p:sp>
        <p:nvSpPr>
          <p:cNvPr id="70" name="Text Placeholder 69"/>
          <p:cNvSpPr>
            <a:spLocks noGrp="1"/>
          </p:cNvSpPr>
          <p:nvPr>
            <p:ph idx="1"/>
          </p:nvPr>
        </p:nvSpPr>
        <p:spPr>
          <a:xfrm>
            <a:off x="15063" y="282575"/>
            <a:ext cx="4419600" cy="3071901"/>
          </a:xfrm>
        </p:spPr>
        <p:txBody>
          <a:bodyPr/>
          <a:lstStyle/>
          <a:p>
            <a:pPr algn="l">
              <a:buFont typeface="Wingdings" panose="05000000000000000000" pitchFamily="2" charset="2"/>
              <a:buChar char="q"/>
            </a:pPr>
            <a:r>
              <a:rPr lang="en-GB" sz="1100" dirty="0" smtClean="0">
                <a:solidFill>
                  <a:schemeClr val="tx1"/>
                </a:solidFill>
                <a:latin typeface="Times New Roman" panose="02020603050405020304" pitchFamily="18" charset="0"/>
                <a:cs typeface="Times New Roman" panose="02020603050405020304" pitchFamily="18" charset="0"/>
              </a:rPr>
              <a:t>The model predicted  </a:t>
            </a:r>
            <a:r>
              <a:rPr lang="en-GB" sz="1100" b="1" dirty="0" smtClean="0">
                <a:solidFill>
                  <a:schemeClr val="tx1"/>
                </a:solidFill>
                <a:latin typeface="Times New Roman" panose="02020603050405020304" pitchFamily="18" charset="0"/>
                <a:cs typeface="Times New Roman" panose="02020603050405020304" pitchFamily="18" charset="0"/>
              </a:rPr>
              <a:t>50.6% </a:t>
            </a:r>
            <a:r>
              <a:rPr lang="en-GB" sz="1100" dirty="0" smtClean="0">
                <a:solidFill>
                  <a:schemeClr val="tx1"/>
                </a:solidFill>
                <a:latin typeface="Times New Roman" panose="02020603050405020304" pitchFamily="18" charset="0"/>
                <a:cs typeface="Times New Roman" panose="02020603050405020304" pitchFamily="18" charset="0"/>
              </a:rPr>
              <a:t> of  healthy crops  &amp;   </a:t>
            </a:r>
            <a:r>
              <a:rPr lang="en-GB" sz="1100" b="1" dirty="0" smtClean="0">
                <a:solidFill>
                  <a:schemeClr val="tx1"/>
                </a:solidFill>
                <a:latin typeface="Times New Roman" panose="02020603050405020304" pitchFamily="18" charset="0"/>
                <a:cs typeface="Times New Roman" panose="02020603050405020304" pitchFamily="18" charset="0"/>
              </a:rPr>
              <a:t>49.4%  </a:t>
            </a:r>
            <a:r>
              <a:rPr lang="en-GB" sz="1100" dirty="0" smtClean="0">
                <a:solidFill>
                  <a:schemeClr val="tx1"/>
                </a:solidFill>
                <a:latin typeface="Times New Roman" panose="02020603050405020304" pitchFamily="18" charset="0"/>
                <a:cs typeface="Times New Roman" panose="02020603050405020304" pitchFamily="18" charset="0"/>
              </a:rPr>
              <a:t>of those affected by the fall armyworm  as shown in the figure below.</a:t>
            </a:r>
          </a:p>
          <a:p>
            <a:pPr marL="0" indent="0" algn="l">
              <a:buNone/>
            </a:pPr>
            <a:r>
              <a:rPr lang="en-GB" sz="1100" dirty="0" smtClean="0">
                <a:solidFill>
                  <a:schemeClr val="tx1"/>
                </a:solidFill>
                <a:latin typeface="Times New Roman" panose="02020603050405020304" pitchFamily="18" charset="0"/>
                <a:cs typeface="Times New Roman" panose="02020603050405020304" pitchFamily="18" charset="0"/>
              </a:rPr>
              <a:t>                           </a:t>
            </a:r>
            <a:r>
              <a:rPr lang="en-GB" sz="1100" dirty="0" smtClean="0">
                <a:solidFill>
                  <a:srgbClr val="C00000"/>
                </a:solidFill>
                <a:latin typeface="Times New Roman" panose="02020603050405020304" pitchFamily="18" charset="0"/>
                <a:cs typeface="Times New Roman" panose="02020603050405020304" pitchFamily="18" charset="0"/>
              </a:rPr>
              <a:t>Pie chart  for Makerere Fall Armyworm</a:t>
            </a:r>
            <a:r>
              <a:rPr lang="en-GB" sz="1100" dirty="0" smtClean="0">
                <a:solidFill>
                  <a:schemeClr val="tx1"/>
                </a:solidFill>
                <a:latin typeface="Times New Roman" panose="02020603050405020304" pitchFamily="18" charset="0"/>
                <a:cs typeface="Times New Roman" panose="02020603050405020304" pitchFamily="18" charset="0"/>
              </a:rPr>
              <a:t>.</a:t>
            </a:r>
          </a:p>
          <a:p>
            <a:pPr algn="l"/>
            <a:endParaRPr lang="en-GB" sz="1100" b="1" u="sng" dirty="0" smtClean="0">
              <a:solidFill>
                <a:srgbClr val="FF0000"/>
              </a:solidFill>
              <a:latin typeface="Times New Roman" panose="02020603050405020304" pitchFamily="18" charset="0"/>
              <a:cs typeface="Times New Roman" panose="02020603050405020304" pitchFamily="18" charset="0"/>
            </a:endParaRPr>
          </a:p>
          <a:p>
            <a:pPr algn="l"/>
            <a:endParaRPr lang="en-GB" sz="1100" b="1" u="sng" dirty="0">
              <a:solidFill>
                <a:srgbClr val="FF0000"/>
              </a:solidFill>
              <a:latin typeface="Times New Roman" panose="02020603050405020304" pitchFamily="18" charset="0"/>
              <a:cs typeface="Times New Roman" panose="02020603050405020304" pitchFamily="18" charset="0"/>
            </a:endParaRPr>
          </a:p>
          <a:p>
            <a:pPr marL="0" indent="0" algn="l">
              <a:buNone/>
            </a:pPr>
            <a:endParaRPr lang="en-GB" sz="1100" b="1" u="sng" dirty="0" smtClean="0">
              <a:solidFill>
                <a:srgbClr val="FF0000"/>
              </a:solidFill>
              <a:latin typeface="Times New Roman" panose="02020603050405020304" pitchFamily="18" charset="0"/>
              <a:cs typeface="Times New Roman" panose="02020603050405020304" pitchFamily="18" charset="0"/>
            </a:endParaRPr>
          </a:p>
          <a:p>
            <a:pPr algn="l"/>
            <a:endParaRPr lang="en-GB" sz="1100" b="1" u="sng" dirty="0">
              <a:solidFill>
                <a:srgbClr val="FF0000"/>
              </a:solidFill>
              <a:latin typeface="Times New Roman" panose="02020603050405020304" pitchFamily="18" charset="0"/>
              <a:cs typeface="Times New Roman" panose="02020603050405020304" pitchFamily="18" charset="0"/>
            </a:endParaRPr>
          </a:p>
          <a:p>
            <a:pPr algn="l"/>
            <a:endParaRPr lang="en-GB" sz="1100" b="1" u="sng" dirty="0" smtClean="0">
              <a:solidFill>
                <a:srgbClr val="FF0000"/>
              </a:solidFill>
              <a:latin typeface="Times New Roman" panose="02020603050405020304" pitchFamily="18" charset="0"/>
              <a:cs typeface="Times New Roman" panose="02020603050405020304" pitchFamily="18" charset="0"/>
            </a:endParaRPr>
          </a:p>
          <a:p>
            <a:pPr marL="50800">
              <a:lnSpc>
                <a:spcPct val="100000"/>
              </a:lnSpc>
              <a:spcBef>
                <a:spcPts val="100"/>
              </a:spcBef>
            </a:pPr>
            <a:endParaRPr lang="en-GB" sz="1100" b="1" dirty="0" smtClean="0">
              <a:latin typeface="Times New Roman"/>
              <a:cs typeface="Times New Roman"/>
            </a:endParaRPr>
          </a:p>
          <a:p>
            <a:pPr marL="50800">
              <a:lnSpc>
                <a:spcPct val="100000"/>
              </a:lnSpc>
              <a:spcBef>
                <a:spcPts val="100"/>
              </a:spcBef>
            </a:pPr>
            <a:endParaRPr lang="en-GB" sz="1100" b="1" dirty="0">
              <a:latin typeface="Times New Roman"/>
              <a:cs typeface="Times New Roman"/>
            </a:endParaRPr>
          </a:p>
          <a:p>
            <a:pPr marL="50800">
              <a:lnSpc>
                <a:spcPct val="100000"/>
              </a:lnSpc>
              <a:spcBef>
                <a:spcPts val="100"/>
              </a:spcBef>
            </a:pPr>
            <a:endParaRPr lang="en-GB" sz="1100" b="1" dirty="0" smtClean="0">
              <a:latin typeface="Times New Roman"/>
              <a:cs typeface="Times New Roman"/>
            </a:endParaRPr>
          </a:p>
          <a:p>
            <a:pPr marL="50800">
              <a:lnSpc>
                <a:spcPct val="100000"/>
              </a:lnSpc>
              <a:spcBef>
                <a:spcPts val="100"/>
              </a:spcBef>
            </a:pPr>
            <a:endParaRPr lang="en-GB" sz="1100" b="1" dirty="0">
              <a:latin typeface="Times New Roman"/>
              <a:cs typeface="Times New Roman"/>
            </a:endParaRPr>
          </a:p>
        </p:txBody>
      </p:sp>
      <p:sp>
        <p:nvSpPr>
          <p:cNvPr id="49" name="object 49"/>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50" name="object 50"/>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51" name="object 51"/>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52" name="object 52"/>
          <p:cNvGrpSpPr/>
          <p:nvPr/>
        </p:nvGrpSpPr>
        <p:grpSpPr>
          <a:xfrm>
            <a:off x="3159290" y="3383695"/>
            <a:ext cx="203200" cy="55880"/>
            <a:chOff x="3159290" y="3383695"/>
            <a:chExt cx="203200" cy="55880"/>
          </a:xfrm>
        </p:grpSpPr>
        <p:sp>
          <p:nvSpPr>
            <p:cNvPr id="53" name="object 53"/>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54" name="object 54"/>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55" name="object 55"/>
          <p:cNvGrpSpPr/>
          <p:nvPr/>
        </p:nvGrpSpPr>
        <p:grpSpPr>
          <a:xfrm>
            <a:off x="3458235" y="3382429"/>
            <a:ext cx="203200" cy="58419"/>
            <a:chOff x="3458235" y="3382429"/>
            <a:chExt cx="203200" cy="58419"/>
          </a:xfrm>
        </p:grpSpPr>
        <p:sp>
          <p:nvSpPr>
            <p:cNvPr id="56" name="object 56"/>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57" name="object 57"/>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58" name="object 58"/>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59" name="object 59"/>
          <p:cNvGrpSpPr/>
          <p:nvPr/>
        </p:nvGrpSpPr>
        <p:grpSpPr>
          <a:xfrm>
            <a:off x="3757168" y="3382429"/>
            <a:ext cx="203200" cy="58419"/>
            <a:chOff x="3757168" y="3382429"/>
            <a:chExt cx="203200" cy="58419"/>
          </a:xfrm>
        </p:grpSpPr>
        <p:sp>
          <p:nvSpPr>
            <p:cNvPr id="60" name="object 60"/>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61" name="object 61"/>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62" name="object 62"/>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63" name="object 63"/>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64" name="object 64"/>
          <p:cNvGrpSpPr/>
          <p:nvPr/>
        </p:nvGrpSpPr>
        <p:grpSpPr>
          <a:xfrm>
            <a:off x="4337275" y="3383695"/>
            <a:ext cx="238760" cy="57150"/>
            <a:chOff x="4337275" y="3383695"/>
            <a:chExt cx="238760" cy="57150"/>
          </a:xfrm>
        </p:grpSpPr>
        <p:sp>
          <p:nvSpPr>
            <p:cNvPr id="65" name="object 65"/>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66" name="object 66"/>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67" name="object 67"/>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pic>
        <p:nvPicPr>
          <p:cNvPr id="3" name="Picture 2"/>
          <p:cNvPicPr preferRelativeResize="0">
            <a:picLocks/>
          </p:cNvPicPr>
          <p:nvPr/>
        </p:nvPicPr>
        <p:blipFill rotWithShape="1">
          <a:blip r:embed="rId2"/>
          <a:srcRect l="11278" t="9524" b="4761"/>
          <a:stretch/>
        </p:blipFill>
        <p:spPr>
          <a:xfrm>
            <a:off x="1119339" y="1044575"/>
            <a:ext cx="2103120" cy="1737360"/>
          </a:xfrm>
          <a:prstGeom prst="rect">
            <a:avLst/>
          </a:prstGeom>
        </p:spPr>
      </p:pic>
    </p:spTree>
    <p:extLst>
      <p:ext uri="{BB962C8B-B14F-4D97-AF65-F5344CB8AC3E}">
        <p14:creationId xmlns:p14="http://schemas.microsoft.com/office/powerpoint/2010/main" val="328905527"/>
      </p:ext>
    </p:ext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98" y="11463"/>
            <a:ext cx="4301652" cy="347312"/>
          </a:xfrm>
        </p:spPr>
        <p:txBody>
          <a:bodyPr>
            <a:normAutofit fontScale="90000"/>
          </a:bodyPr>
          <a:lstStyle/>
          <a:p>
            <a:r>
              <a:rPr lang="en-GB" dirty="0"/>
              <a:t>8</a:t>
            </a:r>
            <a:r>
              <a:rPr lang="en-GB" dirty="0" smtClean="0"/>
              <a:t>.</a:t>
            </a:r>
            <a:r>
              <a:rPr lang="nb-NO" b="1" dirty="0" smtClean="0"/>
              <a:t> </a:t>
            </a:r>
            <a:r>
              <a:rPr lang="nb-NO" b="1" dirty="0"/>
              <a:t>Fall Armyworm Maize Crop Project</a:t>
            </a:r>
            <a:r>
              <a:rPr lang="en-GB" dirty="0" smtClean="0"/>
              <a:t> </a:t>
            </a:r>
            <a:endParaRPr lang="en-ZA" dirty="0"/>
          </a:p>
        </p:txBody>
      </p:sp>
      <p:sp>
        <p:nvSpPr>
          <p:cNvPr id="3" name="Text Placeholder 2"/>
          <p:cNvSpPr>
            <a:spLocks noGrp="1"/>
          </p:cNvSpPr>
          <p:nvPr>
            <p:ph idx="1"/>
          </p:nvPr>
        </p:nvSpPr>
        <p:spPr>
          <a:xfrm>
            <a:off x="134792" y="358775"/>
            <a:ext cx="3913504" cy="2123658"/>
          </a:xfrm>
        </p:spPr>
        <p:txBody>
          <a:bodyPr>
            <a:normAutofit fontScale="92500"/>
          </a:bodyPr>
          <a:lstStyle/>
          <a:p>
            <a:pPr marL="0" indent="0" algn="r">
              <a:buNone/>
            </a:pPr>
            <a:r>
              <a:rPr lang="en-GB" sz="13800" dirty="0" smtClean="0">
                <a:solidFill>
                  <a:schemeClr val="accent2">
                    <a:lumMod val="75000"/>
                  </a:schemeClr>
                </a:solidFill>
              </a:rPr>
              <a:t>Q &amp;A</a:t>
            </a:r>
            <a:endParaRPr lang="en-ZA" sz="13800" dirty="0">
              <a:solidFill>
                <a:schemeClr val="accent2">
                  <a:lumMod val="75000"/>
                </a:schemeClr>
              </a:solidFill>
            </a:endParaRPr>
          </a:p>
        </p:txBody>
      </p:sp>
    </p:spTree>
    <p:extLst>
      <p:ext uri="{BB962C8B-B14F-4D97-AF65-F5344CB8AC3E}">
        <p14:creationId xmlns:p14="http://schemas.microsoft.com/office/powerpoint/2010/main" val="2724155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28473"/>
            <a:ext cx="4343400" cy="387248"/>
          </a:xfrm>
        </p:spPr>
        <p:txBody>
          <a:bodyPr>
            <a:noAutofit/>
          </a:bodyPr>
          <a:lstStyle/>
          <a:p>
            <a:r>
              <a:rPr lang="nb-NO" sz="2000" b="1" dirty="0"/>
              <a:t>Fall Armyworm Maize Crop Project</a:t>
            </a:r>
            <a:endParaRPr lang="en-ZA" sz="2000" dirty="0"/>
          </a:p>
        </p:txBody>
      </p:sp>
      <p:sp>
        <p:nvSpPr>
          <p:cNvPr id="3" name="Text Placeholder 2"/>
          <p:cNvSpPr>
            <a:spLocks noGrp="1"/>
          </p:cNvSpPr>
          <p:nvPr>
            <p:ph idx="1"/>
          </p:nvPr>
        </p:nvSpPr>
        <p:spPr>
          <a:xfrm>
            <a:off x="95250" y="1196975"/>
            <a:ext cx="3913504" cy="923330"/>
          </a:xfrm>
        </p:spPr>
        <p:txBody>
          <a:bodyPr>
            <a:normAutofit fontScale="92500" lnSpcReduction="10000"/>
          </a:bodyPr>
          <a:lstStyle/>
          <a:p>
            <a:pPr marL="0" indent="0" algn="ctr">
              <a:buNone/>
            </a:pPr>
            <a:r>
              <a:rPr lang="en-GB" sz="6000" dirty="0" smtClean="0">
                <a:solidFill>
                  <a:schemeClr val="accent2"/>
                </a:solidFill>
              </a:rPr>
              <a:t>THANK YOU</a:t>
            </a:r>
            <a:endParaRPr lang="en-ZA" sz="6000" dirty="0">
              <a:solidFill>
                <a:schemeClr val="accent2"/>
              </a:solidFill>
            </a:endParaRPr>
          </a:p>
        </p:txBody>
      </p:sp>
    </p:spTree>
    <p:extLst>
      <p:ext uri="{BB962C8B-B14F-4D97-AF65-F5344CB8AC3E}">
        <p14:creationId xmlns:p14="http://schemas.microsoft.com/office/powerpoint/2010/main" val="518867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38" y="57045"/>
            <a:ext cx="4186632" cy="235962"/>
          </a:xfrm>
          <a:prstGeom prst="rect">
            <a:avLst/>
          </a:prstGeom>
        </p:spPr>
        <p:txBody>
          <a:bodyPr vert="horz" wrap="square" lIns="0" tIns="12700" rIns="0" bIns="0" rtlCol="0">
            <a:spAutoFit/>
          </a:bodyPr>
          <a:lstStyle/>
          <a:p>
            <a:pPr marL="12700">
              <a:lnSpc>
                <a:spcPct val="100000"/>
              </a:lnSpc>
              <a:spcBef>
                <a:spcPts val="100"/>
              </a:spcBef>
            </a:pPr>
            <a:r>
              <a:rPr lang="en-GB" dirty="0" smtClean="0"/>
              <a:t>AGENDA</a:t>
            </a:r>
            <a:endParaRPr spc="-10" dirty="0"/>
          </a:p>
        </p:txBody>
      </p:sp>
      <p:sp>
        <p:nvSpPr>
          <p:cNvPr id="18" name="object 18"/>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19" name="object 19"/>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20" name="object 20"/>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21" name="object 21"/>
          <p:cNvGrpSpPr/>
          <p:nvPr/>
        </p:nvGrpSpPr>
        <p:grpSpPr>
          <a:xfrm>
            <a:off x="3159290" y="3383695"/>
            <a:ext cx="203200" cy="55880"/>
            <a:chOff x="3159290" y="3383695"/>
            <a:chExt cx="203200" cy="55880"/>
          </a:xfrm>
        </p:grpSpPr>
        <p:sp>
          <p:nvSpPr>
            <p:cNvPr id="22" name="object 22"/>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23" name="object 23"/>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24" name="object 24"/>
          <p:cNvGrpSpPr/>
          <p:nvPr/>
        </p:nvGrpSpPr>
        <p:grpSpPr>
          <a:xfrm>
            <a:off x="3458235" y="3382429"/>
            <a:ext cx="203200" cy="58419"/>
            <a:chOff x="3458235" y="3382429"/>
            <a:chExt cx="203200" cy="58419"/>
          </a:xfrm>
        </p:grpSpPr>
        <p:sp>
          <p:nvSpPr>
            <p:cNvPr id="25" name="object 25"/>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26" name="object 26"/>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27" name="object 27"/>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28" name="object 28"/>
          <p:cNvGrpSpPr/>
          <p:nvPr/>
        </p:nvGrpSpPr>
        <p:grpSpPr>
          <a:xfrm>
            <a:off x="3757168" y="3382429"/>
            <a:ext cx="203200" cy="58419"/>
            <a:chOff x="3757168" y="3382429"/>
            <a:chExt cx="203200" cy="58419"/>
          </a:xfrm>
        </p:grpSpPr>
        <p:sp>
          <p:nvSpPr>
            <p:cNvPr id="29" name="object 29"/>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30" name="object 30"/>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31" name="object 31"/>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32" name="object 32"/>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33" name="object 33"/>
          <p:cNvGrpSpPr/>
          <p:nvPr/>
        </p:nvGrpSpPr>
        <p:grpSpPr>
          <a:xfrm>
            <a:off x="4337275" y="3383695"/>
            <a:ext cx="238760" cy="57150"/>
            <a:chOff x="4337275" y="3383695"/>
            <a:chExt cx="238760" cy="57150"/>
          </a:xfrm>
        </p:grpSpPr>
        <p:sp>
          <p:nvSpPr>
            <p:cNvPr id="34" name="object 34"/>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35" name="object 35"/>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36" name="object 36"/>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
        <p:nvSpPr>
          <p:cNvPr id="11" name="TextBox 10"/>
          <p:cNvSpPr txBox="1"/>
          <p:nvPr/>
        </p:nvSpPr>
        <p:spPr>
          <a:xfrm>
            <a:off x="0" y="358775"/>
            <a:ext cx="4550247" cy="2339102"/>
          </a:xfrm>
          <a:prstGeom prst="rect">
            <a:avLst/>
          </a:prstGeom>
          <a:noFill/>
        </p:spPr>
        <p:txBody>
          <a:bodyPr wrap="square" rtlCol="0">
            <a:spAutoFit/>
          </a:bodyPr>
          <a:lstStyle/>
          <a:p>
            <a:r>
              <a:rPr lang="en-GB" sz="1400" b="1" dirty="0" smtClean="0">
                <a:solidFill>
                  <a:schemeClr val="tx1"/>
                </a:solidFill>
                <a:latin typeface="Times New Roman" panose="02020603050405020304" pitchFamily="18" charset="0"/>
                <a:cs typeface="Times New Roman" panose="02020603050405020304" pitchFamily="18" charset="0"/>
              </a:rPr>
              <a:t>1. </a:t>
            </a:r>
            <a:r>
              <a:rPr lang="en-GB" sz="1200" b="1" dirty="0" smtClean="0">
                <a:solidFill>
                  <a:schemeClr val="tx1"/>
                </a:solidFill>
                <a:latin typeface="Times New Roman" panose="02020603050405020304" pitchFamily="18" charset="0"/>
                <a:cs typeface="Times New Roman" panose="02020603050405020304" pitchFamily="18" charset="0"/>
              </a:rPr>
              <a:t>PROBLEM STATEMENT </a:t>
            </a:r>
            <a:endParaRPr lang="en-GB" sz="1200" dirty="0" smtClean="0">
              <a:solidFill>
                <a:schemeClr val="tx1"/>
              </a:solidFill>
              <a:latin typeface="Times New Roman" panose="02020603050405020304" pitchFamily="18" charset="0"/>
              <a:cs typeface="Times New Roman" panose="02020603050405020304" pitchFamily="18" charset="0"/>
            </a:endParaRPr>
          </a:p>
          <a:p>
            <a:r>
              <a:rPr lang="en-GB" sz="1200" b="1" dirty="0" smtClean="0">
                <a:solidFill>
                  <a:schemeClr val="tx1"/>
                </a:solidFill>
                <a:latin typeface="Times New Roman" panose="02020603050405020304" pitchFamily="18" charset="0"/>
                <a:cs typeface="Times New Roman" panose="02020603050405020304" pitchFamily="18" charset="0"/>
              </a:rPr>
              <a:t>2. OBJECTIVE</a:t>
            </a:r>
            <a:endParaRPr lang="en-GB" sz="1200" dirty="0" smtClean="0">
              <a:solidFill>
                <a:schemeClr val="tx1"/>
              </a:solidFill>
              <a:latin typeface="Times New Roman" panose="02020603050405020304" pitchFamily="18" charset="0"/>
              <a:cs typeface="Times New Roman" panose="02020603050405020304" pitchFamily="18" charset="0"/>
            </a:endParaRPr>
          </a:p>
          <a:p>
            <a:r>
              <a:rPr lang="en-GB" sz="1200" b="1" dirty="0" smtClean="0">
                <a:solidFill>
                  <a:schemeClr val="tx1"/>
                </a:solidFill>
                <a:latin typeface="Times New Roman" panose="02020603050405020304" pitchFamily="18" charset="0"/>
                <a:cs typeface="Times New Roman" panose="02020603050405020304" pitchFamily="18" charset="0"/>
              </a:rPr>
              <a:t>3. DATA DESCRIPTION</a:t>
            </a:r>
          </a:p>
          <a:p>
            <a:r>
              <a:rPr lang="en-GB" sz="1200" b="1" dirty="0" smtClean="0">
                <a:solidFill>
                  <a:schemeClr val="tx1"/>
                </a:solidFill>
                <a:latin typeface="Times New Roman" panose="02020603050405020304" pitchFamily="18" charset="0"/>
                <a:cs typeface="Times New Roman" panose="02020603050405020304" pitchFamily="18" charset="0"/>
              </a:rPr>
              <a:t>4. METHODOLOGY</a:t>
            </a:r>
          </a:p>
          <a:p>
            <a:r>
              <a:rPr lang="en-GB" sz="1200" b="1" dirty="0">
                <a:solidFill>
                  <a:schemeClr val="tx1"/>
                </a:solidFill>
                <a:latin typeface="Times New Roman" panose="02020603050405020304" pitchFamily="18" charset="0"/>
                <a:cs typeface="Times New Roman" panose="02020603050405020304" pitchFamily="18" charset="0"/>
              </a:rPr>
              <a:t> </a:t>
            </a:r>
            <a:r>
              <a:rPr lang="en-GB" sz="1200" b="1" dirty="0" smtClean="0">
                <a:solidFill>
                  <a:schemeClr val="tx1"/>
                </a:solidFill>
                <a:latin typeface="Times New Roman" panose="02020603050405020304" pitchFamily="18" charset="0"/>
                <a:cs typeface="Times New Roman" panose="02020603050405020304" pitchFamily="18" charset="0"/>
              </a:rPr>
              <a:t>   4.1 Feature/Image Extraction</a:t>
            </a:r>
          </a:p>
          <a:p>
            <a:r>
              <a:rPr lang="en-GB" sz="1200" b="1" dirty="0">
                <a:solidFill>
                  <a:schemeClr val="tx1"/>
                </a:solidFill>
                <a:latin typeface="Times New Roman" panose="02020603050405020304" pitchFamily="18" charset="0"/>
                <a:cs typeface="Times New Roman" panose="02020603050405020304" pitchFamily="18" charset="0"/>
              </a:rPr>
              <a:t> </a:t>
            </a:r>
            <a:r>
              <a:rPr lang="en-GB" sz="1200" b="1" dirty="0" smtClean="0">
                <a:solidFill>
                  <a:schemeClr val="tx1"/>
                </a:solidFill>
                <a:latin typeface="Times New Roman" panose="02020603050405020304" pitchFamily="18" charset="0"/>
                <a:cs typeface="Times New Roman" panose="02020603050405020304" pitchFamily="18" charset="0"/>
              </a:rPr>
              <a:t>   4.2 Image pre-processing</a:t>
            </a:r>
          </a:p>
          <a:p>
            <a:r>
              <a:rPr lang="en-GB" sz="1200" b="1" dirty="0">
                <a:solidFill>
                  <a:schemeClr val="tx1"/>
                </a:solidFill>
                <a:latin typeface="Times New Roman" panose="02020603050405020304" pitchFamily="18" charset="0"/>
                <a:cs typeface="Times New Roman" panose="02020603050405020304" pitchFamily="18" charset="0"/>
              </a:rPr>
              <a:t> </a:t>
            </a:r>
            <a:r>
              <a:rPr lang="en-GB" sz="1200" b="1" dirty="0" smtClean="0">
                <a:solidFill>
                  <a:schemeClr val="tx1"/>
                </a:solidFill>
                <a:latin typeface="Times New Roman" panose="02020603050405020304" pitchFamily="18" charset="0"/>
                <a:cs typeface="Times New Roman" panose="02020603050405020304" pitchFamily="18" charset="0"/>
              </a:rPr>
              <a:t>   4.3 Model Architecture</a:t>
            </a:r>
          </a:p>
          <a:p>
            <a:r>
              <a:rPr lang="en-GB" sz="1200" b="1" dirty="0">
                <a:solidFill>
                  <a:schemeClr val="tx1"/>
                </a:solidFill>
                <a:latin typeface="Times New Roman" panose="02020603050405020304" pitchFamily="18" charset="0"/>
                <a:cs typeface="Times New Roman" panose="02020603050405020304" pitchFamily="18" charset="0"/>
              </a:rPr>
              <a:t> </a:t>
            </a:r>
            <a:r>
              <a:rPr lang="en-GB" sz="1200" b="1" dirty="0" smtClean="0">
                <a:solidFill>
                  <a:schemeClr val="tx1"/>
                </a:solidFill>
                <a:latin typeface="Times New Roman" panose="02020603050405020304" pitchFamily="18" charset="0"/>
                <a:cs typeface="Times New Roman" panose="02020603050405020304" pitchFamily="18" charset="0"/>
              </a:rPr>
              <a:t>   4.4 Model building &amp; breakdown</a:t>
            </a:r>
          </a:p>
          <a:p>
            <a:r>
              <a:rPr lang="en-GB" sz="1200" b="1" dirty="0" smtClean="0">
                <a:solidFill>
                  <a:schemeClr val="tx1"/>
                </a:solidFill>
                <a:latin typeface="Times New Roman" panose="02020603050405020304" pitchFamily="18" charset="0"/>
                <a:cs typeface="Times New Roman" panose="02020603050405020304" pitchFamily="18" charset="0"/>
              </a:rPr>
              <a:t>5. MODEL PERFORMANCE EVALUATION</a:t>
            </a:r>
          </a:p>
          <a:p>
            <a:r>
              <a:rPr lang="en-GB" sz="1200" b="1" dirty="0" smtClean="0">
                <a:solidFill>
                  <a:schemeClr val="tx1"/>
                </a:solidFill>
                <a:latin typeface="Times New Roman" panose="02020603050405020304" pitchFamily="18" charset="0"/>
                <a:cs typeface="Times New Roman" panose="02020603050405020304" pitchFamily="18" charset="0"/>
              </a:rPr>
              <a:t>6. MODEL PREDICTION</a:t>
            </a:r>
          </a:p>
          <a:p>
            <a:r>
              <a:rPr lang="en-GB" sz="1200" b="1" dirty="0" smtClean="0">
                <a:solidFill>
                  <a:schemeClr val="tx1"/>
                </a:solidFill>
                <a:latin typeface="Times New Roman" panose="02020603050405020304" pitchFamily="18" charset="0"/>
                <a:cs typeface="Times New Roman" panose="02020603050405020304" pitchFamily="18" charset="0"/>
              </a:rPr>
              <a:t>7. KEY FINDINGS</a:t>
            </a:r>
          </a:p>
          <a:p>
            <a:r>
              <a:rPr lang="en-GB" sz="1200" b="1" dirty="0">
                <a:solidFill>
                  <a:schemeClr val="tx1"/>
                </a:solidFill>
                <a:latin typeface="Times New Roman" panose="02020603050405020304" pitchFamily="18" charset="0"/>
                <a:cs typeface="Times New Roman" panose="02020603050405020304" pitchFamily="18" charset="0"/>
              </a:rPr>
              <a:t>8</a:t>
            </a:r>
            <a:r>
              <a:rPr lang="en-GB" sz="1200" b="1" dirty="0" smtClean="0">
                <a:solidFill>
                  <a:schemeClr val="tx1"/>
                </a:solidFill>
                <a:latin typeface="Times New Roman" panose="02020603050405020304" pitchFamily="18" charset="0"/>
                <a:cs typeface="Times New Roman" panose="02020603050405020304" pitchFamily="18" charset="0"/>
              </a:rPr>
              <a:t>. Q&amp;A</a:t>
            </a: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38" y="57045"/>
            <a:ext cx="4186632" cy="235962"/>
          </a:xfrm>
          <a:prstGeom prst="rect">
            <a:avLst/>
          </a:prstGeom>
        </p:spPr>
        <p:txBody>
          <a:bodyPr vert="horz" wrap="square" lIns="0" tIns="12700" rIns="0" bIns="0" rtlCol="0">
            <a:spAutoFit/>
          </a:bodyPr>
          <a:lstStyle/>
          <a:p>
            <a:pPr marL="12700">
              <a:lnSpc>
                <a:spcPct val="100000"/>
              </a:lnSpc>
              <a:spcBef>
                <a:spcPts val="100"/>
              </a:spcBef>
            </a:pPr>
            <a:r>
              <a:rPr lang="en-GB" dirty="0" smtClean="0"/>
              <a:t>1. PROBLEM STATEMENT</a:t>
            </a:r>
            <a:endParaRPr spc="-10" dirty="0"/>
          </a:p>
        </p:txBody>
      </p:sp>
      <p:sp>
        <p:nvSpPr>
          <p:cNvPr id="18" name="object 18"/>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19" name="object 19"/>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20" name="object 20"/>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21" name="object 21"/>
          <p:cNvGrpSpPr/>
          <p:nvPr/>
        </p:nvGrpSpPr>
        <p:grpSpPr>
          <a:xfrm>
            <a:off x="3159290" y="3383695"/>
            <a:ext cx="203200" cy="55880"/>
            <a:chOff x="3159290" y="3383695"/>
            <a:chExt cx="203200" cy="55880"/>
          </a:xfrm>
        </p:grpSpPr>
        <p:sp>
          <p:nvSpPr>
            <p:cNvPr id="22" name="object 22"/>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23" name="object 23"/>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24" name="object 24"/>
          <p:cNvGrpSpPr/>
          <p:nvPr/>
        </p:nvGrpSpPr>
        <p:grpSpPr>
          <a:xfrm>
            <a:off x="3458235" y="3382429"/>
            <a:ext cx="203200" cy="58419"/>
            <a:chOff x="3458235" y="3382429"/>
            <a:chExt cx="203200" cy="58419"/>
          </a:xfrm>
        </p:grpSpPr>
        <p:sp>
          <p:nvSpPr>
            <p:cNvPr id="25" name="object 25"/>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26" name="object 26"/>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27" name="object 27"/>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28" name="object 28"/>
          <p:cNvGrpSpPr/>
          <p:nvPr/>
        </p:nvGrpSpPr>
        <p:grpSpPr>
          <a:xfrm>
            <a:off x="3757168" y="3382429"/>
            <a:ext cx="203200" cy="58419"/>
            <a:chOff x="3757168" y="3382429"/>
            <a:chExt cx="203200" cy="58419"/>
          </a:xfrm>
        </p:grpSpPr>
        <p:sp>
          <p:nvSpPr>
            <p:cNvPr id="29" name="object 29"/>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30" name="object 30"/>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31" name="object 31"/>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32" name="object 32"/>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33" name="object 33"/>
          <p:cNvGrpSpPr/>
          <p:nvPr/>
        </p:nvGrpSpPr>
        <p:grpSpPr>
          <a:xfrm>
            <a:off x="4337275" y="3383695"/>
            <a:ext cx="238760" cy="57150"/>
            <a:chOff x="4337275" y="3383695"/>
            <a:chExt cx="238760" cy="57150"/>
          </a:xfrm>
        </p:grpSpPr>
        <p:sp>
          <p:nvSpPr>
            <p:cNvPr id="34" name="object 34"/>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35" name="object 35"/>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36" name="object 36"/>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
        <p:nvSpPr>
          <p:cNvPr id="3" name="Rectangle 2"/>
          <p:cNvSpPr/>
          <p:nvPr/>
        </p:nvSpPr>
        <p:spPr>
          <a:xfrm>
            <a:off x="23237" y="329361"/>
            <a:ext cx="4491495" cy="2677656"/>
          </a:xfrm>
          <a:prstGeom prst="rect">
            <a:avLst/>
          </a:prstGeom>
        </p:spPr>
        <p:txBody>
          <a:bodyPr wrap="square">
            <a:spAutoFit/>
          </a:bodyPr>
          <a:lstStyle/>
          <a:p>
            <a:pPr marL="285750" indent="-285750">
              <a:buFont typeface="Wingdings" panose="05000000000000000000" pitchFamily="2" charset="2"/>
              <a:buChar char="q"/>
            </a:pPr>
            <a:r>
              <a:rPr lang="en-US" sz="1200" dirty="0" smtClean="0">
                <a:latin typeface="Times New Roman" panose="02020603050405020304" pitchFamily="18" charset="0"/>
                <a:cs typeface="Times New Roman" panose="02020603050405020304" pitchFamily="18" charset="0"/>
              </a:rPr>
              <a:t>Fall armyworm is a devastating pest in Africa, where it has no natural predators </a:t>
            </a:r>
          </a:p>
          <a:p>
            <a:pPr marL="285750" indent="-285750">
              <a:buFont typeface="Wingdings" panose="05000000000000000000" pitchFamily="2" charset="2"/>
              <a:buChar char="q"/>
            </a:pPr>
            <a:r>
              <a:rPr lang="en-US" sz="1200" dirty="0" smtClean="0">
                <a:latin typeface="Times New Roman" panose="02020603050405020304" pitchFamily="18" charset="0"/>
                <a:cs typeface="Times New Roman" panose="02020603050405020304" pitchFamily="18" charset="0"/>
              </a:rPr>
              <a:t>African farmers say the pest causes average maize losses of 31% annually. Maize is the most widely grown crop in Africa and a staple for around half the continent’s people </a:t>
            </a:r>
          </a:p>
          <a:p>
            <a:pPr marL="285750" indent="-285750">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O</a:t>
            </a:r>
            <a:r>
              <a:rPr lang="en-US" sz="1200" dirty="0" smtClean="0">
                <a:latin typeface="Times New Roman" panose="02020603050405020304" pitchFamily="18" charset="0"/>
                <a:cs typeface="Times New Roman" panose="02020603050405020304" pitchFamily="18" charset="0"/>
              </a:rPr>
              <a:t>ver 300 million Africans depend on the crop for food and nutritional security. For smallholder farmers in particular, maize is popular for its wide adaptability, valuable by-products and high yields.</a:t>
            </a:r>
          </a:p>
          <a:p>
            <a:pPr marL="285750" indent="-285750">
              <a:buFont typeface="Wingdings" panose="05000000000000000000" pitchFamily="2" charset="2"/>
              <a:buChar char="q"/>
            </a:pPr>
            <a:r>
              <a:rPr lang="en-US" sz="1200" dirty="0" smtClean="0">
                <a:latin typeface="Times New Roman" panose="02020603050405020304" pitchFamily="18" charset="0"/>
                <a:cs typeface="Times New Roman" panose="02020603050405020304" pitchFamily="18" charset="0"/>
              </a:rPr>
              <a:t>Because of this reliance on staple crops for food security, viral pests and diseases like fall armyworm are one of the leading causes of food insecurity and poverty in Africa. Thus there is an urgent need to design early intervention mechanisms to help prevent crop losses for smallholder farmers.</a:t>
            </a:r>
          </a:p>
        </p:txBody>
      </p:sp>
    </p:spTree>
    <p:extLst>
      <p:ext uri="{BB962C8B-B14F-4D97-AF65-F5344CB8AC3E}">
        <p14:creationId xmlns:p14="http://schemas.microsoft.com/office/powerpoint/2010/main" val="1333856792"/>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79" y="-28473"/>
            <a:ext cx="2424335" cy="292131"/>
          </a:xfrm>
          <a:prstGeom prst="rect">
            <a:avLst/>
          </a:prstGeom>
        </p:spPr>
        <p:txBody>
          <a:bodyPr vert="horz" wrap="square" lIns="0" tIns="12700" rIns="0" bIns="0" rtlCol="0">
            <a:spAutoFit/>
          </a:bodyPr>
          <a:lstStyle/>
          <a:p>
            <a:pPr marL="12700">
              <a:lnSpc>
                <a:spcPct val="100000"/>
              </a:lnSpc>
              <a:spcBef>
                <a:spcPts val="100"/>
              </a:spcBef>
            </a:pPr>
            <a:r>
              <a:rPr lang="en-GB" spc="-10" dirty="0" smtClean="0"/>
              <a:t>2. OBJECTIVE</a:t>
            </a:r>
            <a:endParaRPr spc="-10" dirty="0"/>
          </a:p>
        </p:txBody>
      </p:sp>
      <p:sp>
        <p:nvSpPr>
          <p:cNvPr id="27" name="object 27"/>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28" name="object 28"/>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29" name="object 29"/>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30" name="object 30"/>
          <p:cNvGrpSpPr/>
          <p:nvPr/>
        </p:nvGrpSpPr>
        <p:grpSpPr>
          <a:xfrm>
            <a:off x="3159290" y="3383695"/>
            <a:ext cx="203200" cy="55880"/>
            <a:chOff x="3159290" y="3383695"/>
            <a:chExt cx="203200" cy="55880"/>
          </a:xfrm>
        </p:grpSpPr>
        <p:sp>
          <p:nvSpPr>
            <p:cNvPr id="31" name="object 31"/>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32" name="object 32"/>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33" name="object 33"/>
          <p:cNvGrpSpPr/>
          <p:nvPr/>
        </p:nvGrpSpPr>
        <p:grpSpPr>
          <a:xfrm>
            <a:off x="3458235" y="3382429"/>
            <a:ext cx="203200" cy="58419"/>
            <a:chOff x="3458235" y="3382429"/>
            <a:chExt cx="203200" cy="58419"/>
          </a:xfrm>
        </p:grpSpPr>
        <p:sp>
          <p:nvSpPr>
            <p:cNvPr id="34" name="object 34"/>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35" name="object 35"/>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36" name="object 36"/>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37" name="object 37"/>
          <p:cNvGrpSpPr/>
          <p:nvPr/>
        </p:nvGrpSpPr>
        <p:grpSpPr>
          <a:xfrm>
            <a:off x="3757168" y="3382429"/>
            <a:ext cx="203200" cy="58419"/>
            <a:chOff x="3757168" y="3382429"/>
            <a:chExt cx="203200" cy="58419"/>
          </a:xfrm>
        </p:grpSpPr>
        <p:sp>
          <p:nvSpPr>
            <p:cNvPr id="38" name="object 38"/>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39" name="object 39"/>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40" name="object 40"/>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41" name="object 41"/>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42" name="object 42"/>
          <p:cNvGrpSpPr/>
          <p:nvPr/>
        </p:nvGrpSpPr>
        <p:grpSpPr>
          <a:xfrm>
            <a:off x="4337275" y="3383695"/>
            <a:ext cx="238760" cy="57150"/>
            <a:chOff x="4337275" y="3383695"/>
            <a:chExt cx="238760" cy="57150"/>
          </a:xfrm>
        </p:grpSpPr>
        <p:sp>
          <p:nvSpPr>
            <p:cNvPr id="43" name="object 43"/>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44" name="object 44"/>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45" name="object 45"/>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
        <p:nvSpPr>
          <p:cNvPr id="5" name="TextBox 4"/>
          <p:cNvSpPr txBox="1"/>
          <p:nvPr/>
        </p:nvSpPr>
        <p:spPr>
          <a:xfrm>
            <a:off x="-6348" y="117592"/>
            <a:ext cx="4478235" cy="5347618"/>
          </a:xfrm>
          <a:prstGeom prst="rect">
            <a:avLst/>
          </a:prstGeom>
          <a:noFill/>
        </p:spPr>
        <p:txBody>
          <a:bodyPr wrap="square" rtlCol="0">
            <a:spAutoFit/>
          </a:bodyPr>
          <a:lstStyle/>
          <a:p>
            <a:endParaRPr lang="en-GB" sz="1200" dirty="0">
              <a:solidFill>
                <a:schemeClr val="tx1"/>
              </a:solidFill>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US" sz="1200" dirty="0" smtClean="0"/>
              <a:t>The </a:t>
            </a:r>
            <a:r>
              <a:rPr lang="en-US" sz="1200" dirty="0"/>
              <a:t>aim of the project is to classify if a plant has been affected by a fall armyworm or not. </a:t>
            </a:r>
            <a:endParaRPr lang="en-US" sz="1200" dirty="0" smtClean="0"/>
          </a:p>
          <a:p>
            <a:pPr marL="171450" indent="-171450">
              <a:buFont typeface="Wingdings" panose="05000000000000000000" pitchFamily="2" charset="2"/>
              <a:buChar char="q"/>
            </a:pPr>
            <a:r>
              <a:rPr lang="en-US" sz="1200" dirty="0" smtClean="0"/>
              <a:t>This </a:t>
            </a:r>
            <a:r>
              <a:rPr lang="en-US" sz="1200" dirty="0"/>
              <a:t>is a binary </a:t>
            </a:r>
            <a:r>
              <a:rPr lang="en-US" sz="1200" dirty="0" smtClean="0"/>
              <a:t>classification(supervised </a:t>
            </a:r>
            <a:r>
              <a:rPr lang="en-US" sz="1200" dirty="0"/>
              <a:t>l</a:t>
            </a:r>
            <a:r>
              <a:rPr lang="en-US" sz="1200" dirty="0" smtClean="0"/>
              <a:t>earning technique) challenge</a:t>
            </a:r>
            <a:r>
              <a:rPr lang="en-US" sz="1200" dirty="0"/>
              <a:t> </a:t>
            </a:r>
            <a:r>
              <a:rPr lang="en-US" sz="1200" dirty="0" smtClean="0"/>
              <a:t>that needs to be looked in assisting  smallholder </a:t>
            </a:r>
            <a:r>
              <a:rPr lang="en-US" sz="1200" dirty="0"/>
              <a:t>farmers in Uganda and the rest of Africa </a:t>
            </a:r>
            <a:r>
              <a:rPr lang="en-US" sz="1200" dirty="0" smtClean="0"/>
              <a:t>in order to </a:t>
            </a:r>
            <a:r>
              <a:rPr lang="en-US" sz="1200" dirty="0"/>
              <a:t>carry out field-based diagnosis and intervene before fall armyworm devastates their maize crop for the season. </a:t>
            </a:r>
            <a:endParaRPr lang="en-US" sz="1200" dirty="0" smtClean="0"/>
          </a:p>
          <a:p>
            <a:pPr marL="171450" indent="-171450">
              <a:buFont typeface="Wingdings" panose="05000000000000000000" pitchFamily="2" charset="2"/>
              <a:buChar char="q"/>
            </a:pPr>
            <a:r>
              <a:rPr lang="en-US" sz="1200" dirty="0" smtClean="0"/>
              <a:t>Given the maize crop images, we need to build a model that will </a:t>
            </a:r>
            <a:r>
              <a:rPr lang="en-US" sz="1200" dirty="0"/>
              <a:t>determine if maize crops have been affected by the fall armyworm </a:t>
            </a:r>
            <a:r>
              <a:rPr lang="en-US" sz="1200" dirty="0" smtClean="0"/>
              <a:t>pest using binary classification of </a:t>
            </a:r>
            <a:r>
              <a:rPr lang="en-US" sz="1200" b="1" dirty="0" smtClean="0"/>
              <a:t>0 or 1</a:t>
            </a:r>
            <a:r>
              <a:rPr lang="en-US" sz="1200" dirty="0" smtClean="0"/>
              <a:t>. where</a:t>
            </a:r>
          </a:p>
          <a:p>
            <a:r>
              <a:rPr lang="en-US" sz="1200" dirty="0"/>
              <a:t> </a:t>
            </a:r>
            <a:r>
              <a:rPr lang="en-US" sz="1200" b="1" dirty="0" smtClean="0">
                <a:solidFill>
                  <a:schemeClr val="tx1"/>
                </a:solidFill>
              </a:rPr>
              <a:t>0</a:t>
            </a:r>
            <a:r>
              <a:rPr lang="en-US" sz="1200" dirty="0" smtClean="0"/>
              <a:t> : indicate that the image/maize crop is not affected by fall armyworm.</a:t>
            </a:r>
          </a:p>
          <a:p>
            <a:endParaRPr lang="en-US" sz="1200" dirty="0" smtClean="0"/>
          </a:p>
          <a:p>
            <a:r>
              <a:rPr lang="en-US" sz="1200" dirty="0" smtClean="0">
                <a:solidFill>
                  <a:schemeClr val="tx1"/>
                </a:solidFill>
              </a:rPr>
              <a:t>1</a:t>
            </a:r>
            <a:r>
              <a:rPr lang="en-US" sz="1200" dirty="0" smtClean="0"/>
              <a:t>: the image is affected by a fall armyworm</a:t>
            </a:r>
          </a:p>
          <a:p>
            <a:endParaRPr lang="en-US" sz="1200" dirty="0" smtClean="0"/>
          </a:p>
          <a:p>
            <a:endParaRPr lang="en-US" sz="1200" dirty="0" smtClean="0"/>
          </a:p>
          <a:p>
            <a:endParaRPr lang="en-US" sz="1200" dirty="0"/>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222250" indent="-171450" algn="l">
              <a:lnSpc>
                <a:spcPct val="100000"/>
              </a:lnSpc>
              <a:spcBef>
                <a:spcPts val="100"/>
              </a:spcBef>
              <a:buFont typeface="Wingdings" panose="05000000000000000000" pitchFamily="2" charset="2"/>
              <a:buChar char="q"/>
            </a:pPr>
            <a:endParaRPr lang="en-GB" sz="1800" b="1" dirty="0" smtClean="0">
              <a:solidFill>
                <a:srgbClr val="0070C0"/>
              </a:solidFill>
            </a:endParaRPr>
          </a:p>
          <a:p>
            <a:pPr marL="50800" algn="l">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100" b="1" dirty="0" smtClean="0">
              <a:latin typeface="Times New Roman"/>
              <a:cs typeface="Times New Roman"/>
            </a:endParaRPr>
          </a:p>
          <a:p>
            <a:pPr marL="1099185">
              <a:lnSpc>
                <a:spcPct val="100000"/>
              </a:lnSpc>
              <a:spcBef>
                <a:spcPts val="860"/>
              </a:spcBef>
              <a:tabLst>
                <a:tab pos="2296795" algn="l"/>
              </a:tabLst>
            </a:pPr>
            <a:r>
              <a:rPr lang="en-GB" sz="700" dirty="0" smtClean="0">
                <a:solidFill>
                  <a:srgbClr val="FFFFFF"/>
                </a:solidFill>
                <a:latin typeface="Georgia"/>
                <a:cs typeface="Georgia"/>
              </a:rPr>
              <a:t>Le</a:t>
            </a:r>
            <a:endParaRPr lang="en-GB" sz="1100" dirty="0" smtClean="0">
              <a:solidFill>
                <a:srgbClr val="00B0F0"/>
              </a:solidFill>
              <a:latin typeface="Times New Roman" panose="02020603050405020304" pitchFamily="18" charset="0"/>
              <a:cs typeface="Times New Roman" panose="02020603050405020304" pitchFamily="18" charset="0"/>
            </a:endParaRPr>
          </a:p>
          <a:p>
            <a:endParaRPr lang="en-GB" sz="1100" dirty="0" smtClean="0">
              <a:solidFill>
                <a:schemeClr val="tx1"/>
              </a:solidFill>
              <a:latin typeface="Times New Roman" panose="02020603050405020304" pitchFamily="18" charset="0"/>
              <a:cs typeface="Times New Roman" panose="02020603050405020304" pitchFamily="18" charset="0"/>
            </a:endParaRPr>
          </a:p>
        </p:txBody>
      </p:sp>
      <p:pic>
        <p:nvPicPr>
          <p:cNvPr id="3" name="Picture 2"/>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2988454" y="2687845"/>
            <a:ext cx="640080" cy="365760"/>
          </a:xfrm>
          <a:prstGeom prst="rect">
            <a:avLst/>
          </a:prstGeom>
        </p:spPr>
      </p:pic>
      <p:pic>
        <p:nvPicPr>
          <p:cNvPr id="4" name="Picture 3"/>
          <p:cNvPicPr preferRelativeResize="0">
            <a:picLocks/>
          </p:cNvPicPr>
          <p:nvPr/>
        </p:nvPicPr>
        <p:blipFill>
          <a:blip r:embed="rId4"/>
          <a:stretch>
            <a:fillRect/>
          </a:stretch>
        </p:blipFill>
        <p:spPr>
          <a:xfrm>
            <a:off x="857250" y="2333891"/>
            <a:ext cx="731520" cy="365760"/>
          </a:xfrm>
          <a:prstGeom prst="rect">
            <a:avLst/>
          </a:prstGeom>
        </p:spPr>
      </p:pic>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79" y="-28473"/>
            <a:ext cx="3987935" cy="292131"/>
          </a:xfrm>
          <a:prstGeom prst="rect">
            <a:avLst/>
          </a:prstGeom>
        </p:spPr>
        <p:txBody>
          <a:bodyPr vert="horz" wrap="square" lIns="0" tIns="12700" rIns="0" bIns="0" rtlCol="0">
            <a:spAutoFit/>
          </a:bodyPr>
          <a:lstStyle/>
          <a:p>
            <a:pPr marL="12700">
              <a:lnSpc>
                <a:spcPct val="100000"/>
              </a:lnSpc>
              <a:spcBef>
                <a:spcPts val="100"/>
              </a:spcBef>
            </a:pPr>
            <a:r>
              <a:rPr lang="en-GB" spc="-10" dirty="0"/>
              <a:t>3</a:t>
            </a:r>
            <a:r>
              <a:rPr lang="en-GB" spc="-10" dirty="0" smtClean="0"/>
              <a:t>. </a:t>
            </a:r>
            <a:r>
              <a:rPr lang="en-GB" spc="-10" dirty="0" smtClean="0"/>
              <a:t>DATA DESCRIPTION</a:t>
            </a:r>
            <a:endParaRPr spc="-10" dirty="0"/>
          </a:p>
        </p:txBody>
      </p:sp>
      <p:sp>
        <p:nvSpPr>
          <p:cNvPr id="27" name="object 27"/>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28" name="object 28"/>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29" name="object 29"/>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30" name="object 30"/>
          <p:cNvGrpSpPr/>
          <p:nvPr/>
        </p:nvGrpSpPr>
        <p:grpSpPr>
          <a:xfrm>
            <a:off x="3159290" y="3383695"/>
            <a:ext cx="203200" cy="55880"/>
            <a:chOff x="3159290" y="3383695"/>
            <a:chExt cx="203200" cy="55880"/>
          </a:xfrm>
        </p:grpSpPr>
        <p:sp>
          <p:nvSpPr>
            <p:cNvPr id="31" name="object 31"/>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32" name="object 32"/>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33" name="object 33"/>
          <p:cNvGrpSpPr/>
          <p:nvPr/>
        </p:nvGrpSpPr>
        <p:grpSpPr>
          <a:xfrm>
            <a:off x="3458235" y="3382429"/>
            <a:ext cx="203200" cy="58419"/>
            <a:chOff x="3458235" y="3382429"/>
            <a:chExt cx="203200" cy="58419"/>
          </a:xfrm>
        </p:grpSpPr>
        <p:sp>
          <p:nvSpPr>
            <p:cNvPr id="34" name="object 34"/>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35" name="object 35"/>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36" name="object 36"/>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37" name="object 37"/>
          <p:cNvGrpSpPr/>
          <p:nvPr/>
        </p:nvGrpSpPr>
        <p:grpSpPr>
          <a:xfrm>
            <a:off x="3757168" y="3382429"/>
            <a:ext cx="203200" cy="58419"/>
            <a:chOff x="3757168" y="3382429"/>
            <a:chExt cx="203200" cy="58419"/>
          </a:xfrm>
        </p:grpSpPr>
        <p:sp>
          <p:nvSpPr>
            <p:cNvPr id="38" name="object 38"/>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39" name="object 39"/>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40" name="object 40"/>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41" name="object 41"/>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42" name="object 42"/>
          <p:cNvGrpSpPr/>
          <p:nvPr/>
        </p:nvGrpSpPr>
        <p:grpSpPr>
          <a:xfrm>
            <a:off x="4337275" y="3383695"/>
            <a:ext cx="238760" cy="57150"/>
            <a:chOff x="4337275" y="3383695"/>
            <a:chExt cx="238760" cy="57150"/>
          </a:xfrm>
        </p:grpSpPr>
        <p:sp>
          <p:nvSpPr>
            <p:cNvPr id="43" name="object 43"/>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44" name="object 44"/>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45" name="object 45"/>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
        <p:nvSpPr>
          <p:cNvPr id="5" name="TextBox 4"/>
          <p:cNvSpPr txBox="1"/>
          <p:nvPr/>
        </p:nvSpPr>
        <p:spPr>
          <a:xfrm>
            <a:off x="0" y="21424"/>
            <a:ext cx="4514851" cy="5970865"/>
          </a:xfrm>
          <a:prstGeom prst="rect">
            <a:avLst/>
          </a:prstGeom>
          <a:noFill/>
        </p:spPr>
        <p:txBody>
          <a:bodyPr wrap="square" rtlCol="0">
            <a:spAutoFit/>
          </a:bodyPr>
          <a:lstStyle/>
          <a:p>
            <a:endParaRPr lang="en-GB" sz="1400" b="1" dirty="0">
              <a:solidFill>
                <a:srgbClr val="00B0F0"/>
              </a:solidFill>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US" sz="1200" dirty="0" smtClean="0"/>
              <a:t>The </a:t>
            </a:r>
            <a:r>
              <a:rPr lang="en-US" sz="1200" dirty="0"/>
              <a:t>dataset contains images of maize crop leaves collected by research scientists from the Makerere Artificial Intelligence Lab, the Marconi Machine Learning Lab, and the National Crops Research Institute in Uganda. </a:t>
            </a:r>
            <a:endParaRPr lang="en-US" sz="1200" dirty="0" smtClean="0"/>
          </a:p>
          <a:p>
            <a:endParaRPr lang="en-US" sz="1050" dirty="0" smtClean="0"/>
          </a:p>
          <a:p>
            <a:r>
              <a:rPr lang="en-US" sz="1050" dirty="0" smtClean="0"/>
              <a:t>About Makerere University Research </a:t>
            </a:r>
          </a:p>
          <a:p>
            <a:r>
              <a:rPr lang="en-US" sz="1050" dirty="0" smtClean="0"/>
              <a:t>Innovations Fund (RIF)(</a:t>
            </a:r>
            <a:r>
              <a:rPr lang="en-US" sz="1050" dirty="0" smtClean="0">
                <a:hlinkClick r:id="rId3"/>
              </a:rPr>
              <a:t>https://rif.mak.ac.ug/</a:t>
            </a:r>
            <a:r>
              <a:rPr lang="en-US" sz="1050" dirty="0" smtClean="0"/>
              <a:t>)</a:t>
            </a:r>
          </a:p>
          <a:p>
            <a:endParaRPr lang="en-US" sz="1200" dirty="0"/>
          </a:p>
          <a:p>
            <a:pPr marL="171450" indent="-171450">
              <a:buFont typeface="Wingdings" panose="05000000000000000000" pitchFamily="2" charset="2"/>
              <a:buChar char="q"/>
            </a:pPr>
            <a:r>
              <a:rPr lang="en-US" sz="1200" dirty="0" smtClean="0"/>
              <a:t>Makerere University is a research initiative of netLabs</a:t>
            </a:r>
            <a:r>
              <a:rPr lang="en-US" sz="1200" dirty="0"/>
              <a:t> </a:t>
            </a:r>
            <a:r>
              <a:rPr lang="en-US" sz="1200" dirty="0" smtClean="0"/>
              <a:t>in UG, Makerere University that focuses on machine learning research in diverse areas including Agriculture, Health and Natural Language Processing.</a:t>
            </a:r>
            <a:endParaRPr lang="en-US" sz="1200" dirty="0"/>
          </a:p>
          <a:p>
            <a:pPr marL="171450" indent="-171450">
              <a:buFont typeface="Wingdings" panose="05000000000000000000" pitchFamily="2" charset="2"/>
              <a:buChar char="q"/>
            </a:pPr>
            <a:r>
              <a:rPr lang="en-US" sz="1200" dirty="0" smtClean="0"/>
              <a:t>The downloaded dataset </a:t>
            </a:r>
            <a:r>
              <a:rPr lang="en-US" sz="1200" dirty="0"/>
              <a:t>contain three </a:t>
            </a:r>
            <a:r>
              <a:rPr lang="en-US" sz="1200" dirty="0" smtClean="0"/>
              <a:t>files namely train set with </a:t>
            </a:r>
            <a:r>
              <a:rPr lang="en-US" sz="1200" dirty="0"/>
              <a:t>Image IDs and </a:t>
            </a:r>
            <a:r>
              <a:rPr lang="en-US" sz="1200" dirty="0" smtClean="0"/>
              <a:t>Labels(0 &amp;1) , test </a:t>
            </a:r>
            <a:r>
              <a:rPr lang="en-US" sz="1200" dirty="0"/>
              <a:t>set with Image </a:t>
            </a:r>
            <a:r>
              <a:rPr lang="en-US" sz="1200" dirty="0" smtClean="0"/>
              <a:t>IDs and Image </a:t>
            </a:r>
            <a:r>
              <a:rPr lang="en-US" sz="1200" dirty="0"/>
              <a:t>Zip folder with Images for training and testing</a:t>
            </a:r>
            <a:r>
              <a:rPr lang="en-US" sz="1200" dirty="0" smtClean="0"/>
              <a:t>. </a:t>
            </a:r>
          </a:p>
          <a:p>
            <a:pPr marL="171450" indent="-171450">
              <a:buFont typeface="Wingdings" panose="05000000000000000000" pitchFamily="2" charset="2"/>
              <a:buChar char="q"/>
            </a:pPr>
            <a:r>
              <a:rPr lang="en-US" sz="1200" dirty="0" smtClean="0"/>
              <a:t>It contains 2699 images equally distributed across the healthy and fall armyworm classes. </a:t>
            </a:r>
            <a:endParaRPr lang="en-US" sz="1200" dirty="0"/>
          </a:p>
          <a:p>
            <a:pPr marL="222250" indent="-171450" algn="l">
              <a:lnSpc>
                <a:spcPct val="100000"/>
              </a:lnSpc>
              <a:spcBef>
                <a:spcPts val="100"/>
              </a:spcBef>
              <a:buFont typeface="Wingdings" panose="05000000000000000000" pitchFamily="2" charset="2"/>
              <a:buChar char="q"/>
            </a:pPr>
            <a:endParaRPr lang="en-GB" sz="1200" dirty="0">
              <a:solidFill>
                <a:schemeClr val="tx1"/>
              </a:solidFill>
              <a:latin typeface="Times New Roman" panose="02020603050405020304" pitchFamily="18" charset="0"/>
              <a:cs typeface="Times New Roman" panose="02020603050405020304" pitchFamily="18" charset="0"/>
            </a:endParaRPr>
          </a:p>
          <a:p>
            <a:pPr marL="222250" indent="-171450" algn="l">
              <a:lnSpc>
                <a:spcPct val="100000"/>
              </a:lnSpc>
              <a:spcBef>
                <a:spcPts val="100"/>
              </a:spcBef>
              <a:buFont typeface="Wingdings" panose="05000000000000000000" pitchFamily="2" charset="2"/>
              <a:buChar char="q"/>
            </a:pPr>
            <a:endParaRPr lang="en-GB" sz="1200" dirty="0" smtClean="0">
              <a:latin typeface="Times New Roman" panose="02020603050405020304" pitchFamily="18" charset="0"/>
              <a:cs typeface="Times New Roman" panose="02020603050405020304" pitchFamily="18" charset="0"/>
            </a:endParaRPr>
          </a:p>
          <a:p>
            <a:pPr marL="222250" indent="-171450" algn="l">
              <a:lnSpc>
                <a:spcPct val="100000"/>
              </a:lnSpc>
              <a:spcBef>
                <a:spcPts val="100"/>
              </a:spcBef>
              <a:buFont typeface="Wingdings" panose="05000000000000000000" pitchFamily="2" charset="2"/>
              <a:buChar char="q"/>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222250" indent="-171450" algn="l">
              <a:lnSpc>
                <a:spcPct val="100000"/>
              </a:lnSpc>
              <a:spcBef>
                <a:spcPts val="100"/>
              </a:spcBef>
              <a:buFont typeface="Wingdings" panose="05000000000000000000" pitchFamily="2" charset="2"/>
              <a:buChar char="q"/>
            </a:pPr>
            <a:endParaRPr lang="en-GB" sz="1200" dirty="0" smtClean="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800" dirty="0" smtClean="0"/>
              <a:t> </a:t>
            </a: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100" b="1" dirty="0" smtClean="0">
              <a:latin typeface="Times New Roman"/>
              <a:cs typeface="Times New Roman"/>
            </a:endParaRPr>
          </a:p>
          <a:p>
            <a:pPr marL="1099185">
              <a:lnSpc>
                <a:spcPct val="100000"/>
              </a:lnSpc>
              <a:spcBef>
                <a:spcPts val="860"/>
              </a:spcBef>
              <a:tabLst>
                <a:tab pos="2296795" algn="l"/>
              </a:tabLst>
            </a:pPr>
            <a:r>
              <a:rPr lang="en-GB" sz="700" dirty="0" smtClean="0">
                <a:solidFill>
                  <a:srgbClr val="FFFFFF"/>
                </a:solidFill>
                <a:latin typeface="Georgia"/>
                <a:cs typeface="Georgia"/>
              </a:rPr>
              <a:t>Le</a:t>
            </a:r>
            <a:endParaRPr lang="en-GB" sz="1100" dirty="0" smtClean="0">
              <a:solidFill>
                <a:srgbClr val="00B0F0"/>
              </a:solidFill>
              <a:latin typeface="Times New Roman" panose="02020603050405020304" pitchFamily="18" charset="0"/>
              <a:cs typeface="Times New Roman" panose="02020603050405020304" pitchFamily="18" charset="0"/>
            </a:endParaRPr>
          </a:p>
          <a:p>
            <a:endParaRPr lang="en-GB" sz="1100" dirty="0" smtClean="0">
              <a:solidFill>
                <a:schemeClr val="tx1"/>
              </a:solidFill>
              <a:latin typeface="Times New Roman" panose="02020603050405020304" pitchFamily="18" charset="0"/>
              <a:cs typeface="Times New Roman" panose="02020603050405020304" pitchFamily="18" charset="0"/>
            </a:endParaRPr>
          </a:p>
        </p:txBody>
      </p:sp>
      <p:pic>
        <p:nvPicPr>
          <p:cNvPr id="1026" name="Picture 2" descr="https://zindi-public-release.s3.eu-west-2.amazonaws.com/uploads/image_attachment/image/1280/944f89d4-a458-4556-a960-56abfea1494e.jpg"/>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76" y="815975"/>
            <a:ext cx="82296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705029"/>
      </p:ext>
    </p:ext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17" y="0"/>
            <a:ext cx="3517056" cy="571438"/>
          </a:xfrm>
          <a:prstGeom prst="rect">
            <a:avLst/>
          </a:prstGeom>
        </p:spPr>
        <p:txBody>
          <a:bodyPr vert="horz" wrap="square" lIns="0" tIns="12700" rIns="0" bIns="0" rtlCol="0">
            <a:spAutoFit/>
          </a:bodyPr>
          <a:lstStyle/>
          <a:p>
            <a:pPr marL="12700">
              <a:spcBef>
                <a:spcPts val="100"/>
              </a:spcBef>
            </a:pPr>
            <a:r>
              <a:rPr lang="en-GB" spc="-10" dirty="0" smtClean="0"/>
              <a:t>4. </a:t>
            </a:r>
            <a:r>
              <a:rPr lang="en-GB" sz="1400" spc="-10" dirty="0" smtClean="0"/>
              <a:t>METHODOLOGY</a:t>
            </a:r>
            <a:r>
              <a:rPr lang="en-GB" sz="1200" spc="-10" dirty="0" smtClean="0"/>
              <a:t>: </a:t>
            </a:r>
            <a:r>
              <a:rPr lang="en-GB" sz="1200" b="1" dirty="0">
                <a:solidFill>
                  <a:srgbClr val="00B0F0"/>
                </a:solidFill>
                <a:latin typeface="Times New Roman" panose="02020603050405020304" pitchFamily="18" charset="0"/>
                <a:cs typeface="Times New Roman" panose="02020603050405020304" pitchFamily="18" charset="0"/>
              </a:rPr>
              <a:t>FEATURE EXTRACTION</a:t>
            </a:r>
            <a:r>
              <a:rPr lang="en-GB" sz="2000" b="1" dirty="0">
                <a:solidFill>
                  <a:srgbClr val="00B0F0"/>
                </a:solidFill>
                <a:latin typeface="Times New Roman" panose="02020603050405020304" pitchFamily="18" charset="0"/>
                <a:cs typeface="Times New Roman" panose="02020603050405020304" pitchFamily="18" charset="0"/>
              </a:rPr>
              <a:t/>
            </a:r>
            <a:br>
              <a:rPr lang="en-GB" sz="2000" b="1" dirty="0">
                <a:solidFill>
                  <a:srgbClr val="00B0F0"/>
                </a:solidFill>
                <a:latin typeface="Times New Roman" panose="02020603050405020304" pitchFamily="18" charset="0"/>
                <a:cs typeface="Times New Roman" panose="02020603050405020304" pitchFamily="18" charset="0"/>
              </a:rPr>
            </a:br>
            <a:endParaRPr spc="-10" dirty="0"/>
          </a:p>
        </p:txBody>
      </p:sp>
      <p:sp>
        <p:nvSpPr>
          <p:cNvPr id="27" name="object 27"/>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28" name="object 28"/>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29" name="object 29"/>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30" name="object 30"/>
          <p:cNvGrpSpPr/>
          <p:nvPr/>
        </p:nvGrpSpPr>
        <p:grpSpPr>
          <a:xfrm>
            <a:off x="3159290" y="3383695"/>
            <a:ext cx="203200" cy="55880"/>
            <a:chOff x="3159290" y="3383695"/>
            <a:chExt cx="203200" cy="55880"/>
          </a:xfrm>
        </p:grpSpPr>
        <p:sp>
          <p:nvSpPr>
            <p:cNvPr id="31" name="object 31"/>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32" name="object 32"/>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33" name="object 33"/>
          <p:cNvGrpSpPr/>
          <p:nvPr/>
        </p:nvGrpSpPr>
        <p:grpSpPr>
          <a:xfrm>
            <a:off x="3458235" y="3382429"/>
            <a:ext cx="203200" cy="58419"/>
            <a:chOff x="3458235" y="3382429"/>
            <a:chExt cx="203200" cy="58419"/>
          </a:xfrm>
        </p:grpSpPr>
        <p:sp>
          <p:nvSpPr>
            <p:cNvPr id="34" name="object 34"/>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35" name="object 35"/>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36" name="object 36"/>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37" name="object 37"/>
          <p:cNvGrpSpPr/>
          <p:nvPr/>
        </p:nvGrpSpPr>
        <p:grpSpPr>
          <a:xfrm>
            <a:off x="3757168" y="3382429"/>
            <a:ext cx="203200" cy="58419"/>
            <a:chOff x="3757168" y="3382429"/>
            <a:chExt cx="203200" cy="58419"/>
          </a:xfrm>
        </p:grpSpPr>
        <p:sp>
          <p:nvSpPr>
            <p:cNvPr id="38" name="object 38"/>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39" name="object 39"/>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40" name="object 40"/>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41" name="object 41"/>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42" name="object 42"/>
          <p:cNvGrpSpPr/>
          <p:nvPr/>
        </p:nvGrpSpPr>
        <p:grpSpPr>
          <a:xfrm>
            <a:off x="4337275" y="3383695"/>
            <a:ext cx="238760" cy="57150"/>
            <a:chOff x="4337275" y="3383695"/>
            <a:chExt cx="238760" cy="57150"/>
          </a:xfrm>
        </p:grpSpPr>
        <p:sp>
          <p:nvSpPr>
            <p:cNvPr id="43" name="object 43"/>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44" name="object 44"/>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45" name="object 45"/>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
        <p:nvSpPr>
          <p:cNvPr id="5" name="TextBox 4"/>
          <p:cNvSpPr txBox="1"/>
          <p:nvPr/>
        </p:nvSpPr>
        <p:spPr>
          <a:xfrm>
            <a:off x="-23620" y="130175"/>
            <a:ext cx="4514851" cy="5669280"/>
          </a:xfrm>
          <a:prstGeom prst="rect">
            <a:avLst/>
          </a:prstGeom>
          <a:noFill/>
        </p:spPr>
        <p:txBody>
          <a:bodyPr wrap="square" rtlCol="0">
            <a:spAutoFit/>
          </a:bodyPr>
          <a:lstStyle/>
          <a:p>
            <a:pPr marL="50800" algn="l">
              <a:lnSpc>
                <a:spcPct val="100000"/>
              </a:lnSpc>
              <a:spcBef>
                <a:spcPts val="100"/>
              </a:spcBef>
            </a:pPr>
            <a:endParaRPr lang="en-GB" sz="1200" b="1" dirty="0" smtClean="0">
              <a:solidFill>
                <a:srgbClr val="00B0F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200" dirty="0" smtClean="0">
                <a:solidFill>
                  <a:schemeClr val="tx1"/>
                </a:solidFill>
                <a:latin typeface="Times New Roman" panose="02020603050405020304" pitchFamily="18" charset="0"/>
                <a:cs typeface="Times New Roman" panose="02020603050405020304" pitchFamily="18" charset="0"/>
              </a:rPr>
              <a:t>1. Extract image Zip file from my </a:t>
            </a:r>
            <a:r>
              <a:rPr lang="en-GB" sz="1200" dirty="0">
                <a:solidFill>
                  <a:schemeClr val="tx1"/>
                </a:solidFill>
                <a:latin typeface="Times New Roman" panose="02020603050405020304" pitchFamily="18" charset="0"/>
                <a:cs typeface="Times New Roman" panose="02020603050405020304" pitchFamily="18" charset="0"/>
              </a:rPr>
              <a:t>d</a:t>
            </a:r>
            <a:r>
              <a:rPr lang="en-GB" sz="1200" dirty="0" smtClean="0">
                <a:solidFill>
                  <a:schemeClr val="tx1"/>
                </a:solidFill>
                <a:latin typeface="Times New Roman" panose="02020603050405020304" pitchFamily="18" charset="0"/>
                <a:cs typeface="Times New Roman" panose="02020603050405020304" pitchFamily="18" charset="0"/>
              </a:rPr>
              <a:t>rive on google colab</a:t>
            </a:r>
          </a:p>
          <a:p>
            <a:pPr marL="50800" algn="l">
              <a:lnSpc>
                <a:spcPct val="100000"/>
              </a:lnSpc>
              <a:spcBef>
                <a:spcPts val="100"/>
              </a:spcBef>
            </a:pPr>
            <a:endParaRPr lang="en-GB" sz="1200" b="1" u="sng" dirty="0" smtClean="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b="1" u="sng" dirty="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b="1" u="sng" dirty="0" smtClean="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b="1" u="sng" dirty="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200" dirty="0" smtClean="0">
                <a:solidFill>
                  <a:schemeClr val="tx1"/>
                </a:solidFill>
                <a:latin typeface="Times New Roman" panose="02020603050405020304" pitchFamily="18" charset="0"/>
                <a:cs typeface="Times New Roman" panose="02020603050405020304" pitchFamily="18" charset="0"/>
              </a:rPr>
              <a:t>2. Read the train and test csv files with Image IDs &amp; labels</a:t>
            </a:r>
          </a:p>
          <a:p>
            <a:pPr marL="50800" algn="l">
              <a:lnSpc>
                <a:spcPct val="100000"/>
              </a:lnSpc>
              <a:spcBef>
                <a:spcPts val="100"/>
              </a:spcBef>
            </a:pPr>
            <a:r>
              <a:rPr lang="en-GB" sz="1200" dirty="0" smtClean="0">
                <a:solidFill>
                  <a:schemeClr val="tx1"/>
                </a:solidFill>
                <a:latin typeface="Times New Roman" panose="02020603050405020304" pitchFamily="18" charset="0"/>
                <a:cs typeface="Times New Roman" panose="02020603050405020304" pitchFamily="18" charset="0"/>
              </a:rPr>
              <a:t>by first creating the file path:</a:t>
            </a: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222250" indent="-171450" algn="l">
              <a:lnSpc>
                <a:spcPct val="100000"/>
              </a:lnSpc>
              <a:spcBef>
                <a:spcPts val="100"/>
              </a:spcBef>
              <a:buFont typeface="Wingdings" panose="05000000000000000000" pitchFamily="2" charset="2"/>
              <a:buChar char="q"/>
            </a:pPr>
            <a:endParaRPr lang="en-GB" sz="1200" dirty="0" smtClean="0">
              <a:solidFill>
                <a:schemeClr val="tx1"/>
              </a:solidFill>
              <a:latin typeface="Times New Roman" panose="02020603050405020304" pitchFamily="18" charset="0"/>
              <a:cs typeface="Times New Roman" panose="02020603050405020304" pitchFamily="18" charset="0"/>
            </a:endParaRPr>
          </a:p>
          <a:p>
            <a:pPr marL="222250" indent="-171450" algn="l">
              <a:lnSpc>
                <a:spcPct val="100000"/>
              </a:lnSpc>
              <a:spcBef>
                <a:spcPts val="100"/>
              </a:spcBef>
              <a:buFont typeface="Wingdings" panose="05000000000000000000" pitchFamily="2" charset="2"/>
              <a:buChar char="q"/>
            </a:pPr>
            <a:endParaRPr lang="en-GB" sz="1200" dirty="0" smtClean="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800" dirty="0" smtClean="0"/>
              <a:t> </a:t>
            </a: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100" b="1" dirty="0" smtClean="0">
              <a:latin typeface="Times New Roman"/>
              <a:cs typeface="Times New Roman"/>
            </a:endParaRPr>
          </a:p>
          <a:p>
            <a:pPr marL="1099185">
              <a:lnSpc>
                <a:spcPct val="100000"/>
              </a:lnSpc>
              <a:spcBef>
                <a:spcPts val="860"/>
              </a:spcBef>
              <a:tabLst>
                <a:tab pos="2296795" algn="l"/>
              </a:tabLst>
            </a:pPr>
            <a:r>
              <a:rPr lang="en-GB" sz="700" dirty="0" smtClean="0">
                <a:solidFill>
                  <a:srgbClr val="FFFFFF"/>
                </a:solidFill>
                <a:latin typeface="Georgia"/>
                <a:cs typeface="Georgia"/>
              </a:rPr>
              <a:t>Le</a:t>
            </a:r>
            <a:endParaRPr lang="en-GB" sz="1100" dirty="0" smtClean="0">
              <a:solidFill>
                <a:srgbClr val="00B0F0"/>
              </a:solidFill>
              <a:latin typeface="Times New Roman" panose="02020603050405020304" pitchFamily="18" charset="0"/>
              <a:cs typeface="Times New Roman" panose="02020603050405020304" pitchFamily="18" charset="0"/>
            </a:endParaRPr>
          </a:p>
          <a:p>
            <a:endParaRPr lang="en-GB" sz="1100" dirty="0" smtClean="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t="15130"/>
          <a:stretch/>
        </p:blipFill>
        <p:spPr>
          <a:xfrm>
            <a:off x="154811" y="2397656"/>
            <a:ext cx="3342826" cy="923482"/>
          </a:xfrm>
          <a:prstGeom prst="rect">
            <a:avLst/>
          </a:prstGeom>
        </p:spPr>
      </p:pic>
      <p:pic>
        <p:nvPicPr>
          <p:cNvPr id="7" name="Picture 6"/>
          <p:cNvPicPr preferRelativeResize="0">
            <a:picLocks/>
          </p:cNvPicPr>
          <p:nvPr/>
        </p:nvPicPr>
        <p:blipFill>
          <a:blip r:embed="rId4"/>
          <a:stretch>
            <a:fillRect/>
          </a:stretch>
        </p:blipFill>
        <p:spPr>
          <a:xfrm>
            <a:off x="132061" y="577789"/>
            <a:ext cx="3343744" cy="1371600"/>
          </a:xfrm>
          <a:prstGeom prst="rect">
            <a:avLst/>
          </a:prstGeom>
        </p:spPr>
      </p:pic>
    </p:spTree>
    <p:extLst>
      <p:ext uri="{BB962C8B-B14F-4D97-AF65-F5344CB8AC3E}">
        <p14:creationId xmlns:p14="http://schemas.microsoft.com/office/powerpoint/2010/main" val="1044922451"/>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17" y="0"/>
            <a:ext cx="3517056" cy="320601"/>
          </a:xfrm>
          <a:prstGeom prst="rect">
            <a:avLst/>
          </a:prstGeom>
        </p:spPr>
        <p:txBody>
          <a:bodyPr vert="horz" wrap="square" lIns="0" tIns="12700" rIns="0" bIns="0" rtlCol="0">
            <a:spAutoFit/>
          </a:bodyPr>
          <a:lstStyle/>
          <a:p>
            <a:pPr marL="12700">
              <a:lnSpc>
                <a:spcPct val="100000"/>
              </a:lnSpc>
              <a:spcBef>
                <a:spcPts val="100"/>
              </a:spcBef>
            </a:pPr>
            <a:r>
              <a:rPr lang="en-GB" spc="-10" dirty="0" smtClean="0"/>
              <a:t>4. </a:t>
            </a:r>
            <a:r>
              <a:rPr lang="en-GB" sz="1200" spc="-10" dirty="0" smtClean="0"/>
              <a:t>METHODOLOGY:</a:t>
            </a:r>
            <a:r>
              <a:rPr lang="en-GB" sz="1200" b="1" dirty="0">
                <a:solidFill>
                  <a:srgbClr val="00B0F0"/>
                </a:solidFill>
                <a:latin typeface="Times New Roman" panose="02020603050405020304" pitchFamily="18" charset="0"/>
                <a:cs typeface="Times New Roman" panose="02020603050405020304" pitchFamily="18" charset="0"/>
              </a:rPr>
              <a:t> FEATURE EXTRACTION</a:t>
            </a:r>
            <a:r>
              <a:rPr lang="en-GB" sz="2000" b="1" dirty="0">
                <a:solidFill>
                  <a:srgbClr val="00B0F0"/>
                </a:solidFill>
                <a:latin typeface="Times New Roman" panose="02020603050405020304" pitchFamily="18" charset="0"/>
                <a:cs typeface="Times New Roman" panose="02020603050405020304" pitchFamily="18" charset="0"/>
              </a:rPr>
              <a:t> </a:t>
            </a:r>
            <a:endParaRPr spc="-10" dirty="0"/>
          </a:p>
        </p:txBody>
      </p:sp>
      <p:sp>
        <p:nvSpPr>
          <p:cNvPr id="27" name="object 27"/>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28" name="object 28"/>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29" name="object 29"/>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30" name="object 30"/>
          <p:cNvGrpSpPr/>
          <p:nvPr/>
        </p:nvGrpSpPr>
        <p:grpSpPr>
          <a:xfrm>
            <a:off x="3159290" y="3383695"/>
            <a:ext cx="203200" cy="55880"/>
            <a:chOff x="3159290" y="3383695"/>
            <a:chExt cx="203200" cy="55880"/>
          </a:xfrm>
        </p:grpSpPr>
        <p:sp>
          <p:nvSpPr>
            <p:cNvPr id="31" name="object 31"/>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32" name="object 32"/>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33" name="object 33"/>
          <p:cNvGrpSpPr/>
          <p:nvPr/>
        </p:nvGrpSpPr>
        <p:grpSpPr>
          <a:xfrm>
            <a:off x="3458235" y="3382429"/>
            <a:ext cx="203200" cy="58419"/>
            <a:chOff x="3458235" y="3382429"/>
            <a:chExt cx="203200" cy="58419"/>
          </a:xfrm>
        </p:grpSpPr>
        <p:sp>
          <p:nvSpPr>
            <p:cNvPr id="34" name="object 34"/>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35" name="object 35"/>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36" name="object 36"/>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37" name="object 37"/>
          <p:cNvGrpSpPr/>
          <p:nvPr/>
        </p:nvGrpSpPr>
        <p:grpSpPr>
          <a:xfrm>
            <a:off x="3757168" y="3382429"/>
            <a:ext cx="203200" cy="58419"/>
            <a:chOff x="3757168" y="3382429"/>
            <a:chExt cx="203200" cy="58419"/>
          </a:xfrm>
        </p:grpSpPr>
        <p:sp>
          <p:nvSpPr>
            <p:cNvPr id="38" name="object 38"/>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39" name="object 39"/>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40" name="object 40"/>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41" name="object 41"/>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42" name="object 42"/>
          <p:cNvGrpSpPr/>
          <p:nvPr/>
        </p:nvGrpSpPr>
        <p:grpSpPr>
          <a:xfrm>
            <a:off x="4337275" y="3383695"/>
            <a:ext cx="238760" cy="57150"/>
            <a:chOff x="4337275" y="3383695"/>
            <a:chExt cx="238760" cy="57150"/>
          </a:xfrm>
        </p:grpSpPr>
        <p:sp>
          <p:nvSpPr>
            <p:cNvPr id="43" name="object 43"/>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44" name="object 44"/>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45" name="object 45"/>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
        <p:nvSpPr>
          <p:cNvPr id="5" name="TextBox 4"/>
          <p:cNvSpPr txBox="1"/>
          <p:nvPr/>
        </p:nvSpPr>
        <p:spPr>
          <a:xfrm>
            <a:off x="0" y="179060"/>
            <a:ext cx="4514851" cy="5250155"/>
          </a:xfrm>
          <a:prstGeom prst="rect">
            <a:avLst/>
          </a:prstGeom>
          <a:noFill/>
        </p:spPr>
        <p:txBody>
          <a:bodyPr wrap="square" rtlCol="0">
            <a:spAutoFit/>
          </a:bodyPr>
          <a:lstStyle/>
          <a:p>
            <a:pPr marL="50800" algn="l">
              <a:lnSpc>
                <a:spcPct val="100000"/>
              </a:lnSpc>
              <a:spcBef>
                <a:spcPts val="100"/>
              </a:spcBef>
            </a:pPr>
            <a:endParaRPr lang="en-GB" sz="1200" b="1" dirty="0" smtClean="0">
              <a:solidFill>
                <a:srgbClr val="00B0F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200" dirty="0">
                <a:solidFill>
                  <a:schemeClr val="tx1"/>
                </a:solidFill>
                <a:latin typeface="Times New Roman" panose="02020603050405020304" pitchFamily="18" charset="0"/>
                <a:cs typeface="Times New Roman" panose="02020603050405020304" pitchFamily="18" charset="0"/>
              </a:rPr>
              <a:t>3</a:t>
            </a:r>
            <a:r>
              <a:rPr lang="en-GB" sz="1200" dirty="0" smtClean="0">
                <a:solidFill>
                  <a:schemeClr val="tx1"/>
                </a:solidFill>
                <a:latin typeface="Times New Roman" panose="02020603050405020304" pitchFamily="18" charset="0"/>
                <a:cs typeface="Times New Roman" panose="02020603050405020304" pitchFamily="18" charset="0"/>
              </a:rPr>
              <a:t>. Display the first five rows  and data types info on the training set</a:t>
            </a: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b="1" u="sng" dirty="0" smtClean="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b="1" u="sng" dirty="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b="1" u="sng" dirty="0" smtClean="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b="1" u="sng" dirty="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200" dirty="0" smtClean="0">
                <a:solidFill>
                  <a:schemeClr val="accent4"/>
                </a:solidFill>
                <a:latin typeface="Times New Roman" panose="02020603050405020304" pitchFamily="18" charset="0"/>
                <a:cs typeface="Times New Roman" panose="02020603050405020304" pitchFamily="18" charset="0"/>
              </a:rPr>
              <a:t>Observation:</a:t>
            </a:r>
            <a:r>
              <a:rPr lang="en-GB" sz="1200" dirty="0" smtClean="0">
                <a:solidFill>
                  <a:schemeClr val="tx1"/>
                </a:solidFill>
                <a:latin typeface="Times New Roman" panose="02020603050405020304" pitchFamily="18" charset="0"/>
                <a:cs typeface="Times New Roman" panose="02020603050405020304" pitchFamily="18" charset="0"/>
              </a:rPr>
              <a:t> The train set consist of 1619 entries with Image IDs and Labels columns (with binary of 0 &amp;1)</a:t>
            </a:r>
          </a:p>
          <a:p>
            <a:pPr marL="50800" algn="l">
              <a:lnSpc>
                <a:spcPct val="100000"/>
              </a:lnSpc>
              <a:spcBef>
                <a:spcPts val="100"/>
              </a:spcBef>
            </a:pPr>
            <a:r>
              <a:rPr lang="en-GB" sz="1200" dirty="0" smtClean="0">
                <a:solidFill>
                  <a:schemeClr val="tx1"/>
                </a:solidFill>
                <a:latin typeface="Times New Roman" panose="02020603050405020304" pitchFamily="18" charset="0"/>
                <a:cs typeface="Times New Roman" panose="02020603050405020304" pitchFamily="18" charset="0"/>
              </a:rPr>
              <a:t>0 : Image not affected by fall armyworm  </a:t>
            </a:r>
            <a:endParaRPr lang="en-GB" sz="1200" dirty="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200" dirty="0" smtClean="0">
                <a:solidFill>
                  <a:schemeClr val="tx1"/>
                </a:solidFill>
                <a:latin typeface="Times New Roman" panose="02020603050405020304" pitchFamily="18" charset="0"/>
                <a:cs typeface="Times New Roman" panose="02020603050405020304" pitchFamily="18" charset="0"/>
              </a:rPr>
              <a:t>1: Image affected by fall armyworm</a:t>
            </a: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222250" indent="-171450" algn="l">
              <a:lnSpc>
                <a:spcPct val="100000"/>
              </a:lnSpc>
              <a:spcBef>
                <a:spcPts val="100"/>
              </a:spcBef>
              <a:buFont typeface="Wingdings" panose="05000000000000000000" pitchFamily="2" charset="2"/>
              <a:buChar char="q"/>
            </a:pPr>
            <a:endParaRPr lang="en-GB" sz="1200" dirty="0" smtClean="0">
              <a:solidFill>
                <a:schemeClr val="tx1"/>
              </a:solidFill>
              <a:latin typeface="Times New Roman" panose="02020603050405020304" pitchFamily="18" charset="0"/>
              <a:cs typeface="Times New Roman" panose="02020603050405020304" pitchFamily="18" charset="0"/>
            </a:endParaRPr>
          </a:p>
          <a:p>
            <a:pPr marL="222250" indent="-171450" algn="l">
              <a:lnSpc>
                <a:spcPct val="100000"/>
              </a:lnSpc>
              <a:spcBef>
                <a:spcPts val="100"/>
              </a:spcBef>
              <a:buFont typeface="Wingdings" panose="05000000000000000000" pitchFamily="2" charset="2"/>
              <a:buChar char="q"/>
            </a:pPr>
            <a:endParaRPr lang="en-GB" sz="1200" dirty="0" smtClean="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800" dirty="0" smtClean="0"/>
              <a:t> </a:t>
            </a: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100" b="1" dirty="0" smtClean="0">
              <a:latin typeface="Times New Roman"/>
              <a:cs typeface="Times New Roman"/>
            </a:endParaRPr>
          </a:p>
          <a:p>
            <a:pPr marL="1099185">
              <a:lnSpc>
                <a:spcPct val="100000"/>
              </a:lnSpc>
              <a:spcBef>
                <a:spcPts val="860"/>
              </a:spcBef>
              <a:tabLst>
                <a:tab pos="2296795" algn="l"/>
              </a:tabLst>
            </a:pPr>
            <a:r>
              <a:rPr lang="en-GB" sz="700" dirty="0" smtClean="0">
                <a:solidFill>
                  <a:srgbClr val="FFFFFF"/>
                </a:solidFill>
                <a:latin typeface="Georgia"/>
                <a:cs typeface="Georgia"/>
              </a:rPr>
              <a:t>Le</a:t>
            </a:r>
            <a:endParaRPr lang="en-GB" sz="1100" dirty="0" smtClean="0">
              <a:solidFill>
                <a:srgbClr val="00B0F0"/>
              </a:solidFill>
              <a:latin typeface="Times New Roman" panose="02020603050405020304" pitchFamily="18" charset="0"/>
              <a:cs typeface="Times New Roman" panose="02020603050405020304" pitchFamily="18" charset="0"/>
            </a:endParaRPr>
          </a:p>
          <a:p>
            <a:endParaRPr lang="en-GB" sz="1100" dirty="0" smtClean="0">
              <a:solidFill>
                <a:schemeClr val="tx1"/>
              </a:solidFill>
              <a:latin typeface="Times New Roman" panose="02020603050405020304" pitchFamily="18" charset="0"/>
              <a:cs typeface="Times New Roman" panose="02020603050405020304" pitchFamily="18" charset="0"/>
            </a:endParaRPr>
          </a:p>
        </p:txBody>
      </p:sp>
      <p:pic>
        <p:nvPicPr>
          <p:cNvPr id="3" name="Picture 2"/>
          <p:cNvPicPr preferRelativeResize="0">
            <a:picLocks/>
          </p:cNvPicPr>
          <p:nvPr/>
        </p:nvPicPr>
        <p:blipFill>
          <a:blip r:embed="rId3"/>
          <a:stretch>
            <a:fillRect/>
          </a:stretch>
        </p:blipFill>
        <p:spPr>
          <a:xfrm>
            <a:off x="195508" y="587375"/>
            <a:ext cx="1737360" cy="1828800"/>
          </a:xfrm>
          <a:prstGeom prst="rect">
            <a:avLst/>
          </a:prstGeom>
        </p:spPr>
      </p:pic>
      <p:pic>
        <p:nvPicPr>
          <p:cNvPr id="4" name="Picture 3"/>
          <p:cNvPicPr preferRelativeResize="0">
            <a:picLocks/>
          </p:cNvPicPr>
          <p:nvPr/>
        </p:nvPicPr>
        <p:blipFill>
          <a:blip r:embed="rId4"/>
          <a:stretch>
            <a:fillRect/>
          </a:stretch>
        </p:blipFill>
        <p:spPr>
          <a:xfrm>
            <a:off x="1938128" y="587375"/>
            <a:ext cx="1737360" cy="1828800"/>
          </a:xfrm>
          <a:prstGeom prst="rect">
            <a:avLst/>
          </a:prstGeom>
        </p:spPr>
      </p:pic>
    </p:spTree>
    <p:extLst>
      <p:ext uri="{BB962C8B-B14F-4D97-AF65-F5344CB8AC3E}">
        <p14:creationId xmlns:p14="http://schemas.microsoft.com/office/powerpoint/2010/main" val="2706547360"/>
      </p:ext>
    </p:ext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74625"/>
            <a:ext cx="4482047" cy="566822"/>
          </a:xfrm>
          <a:prstGeom prst="rect">
            <a:avLst/>
          </a:prstGeom>
        </p:spPr>
        <p:txBody>
          <a:bodyPr vert="horz" wrap="square" lIns="0" tIns="12700" rIns="0" bIns="0" rtlCol="0">
            <a:spAutoFit/>
          </a:bodyPr>
          <a:lstStyle/>
          <a:p>
            <a:pPr marL="12700">
              <a:lnSpc>
                <a:spcPct val="100000"/>
              </a:lnSpc>
              <a:spcBef>
                <a:spcPts val="100"/>
              </a:spcBef>
            </a:pPr>
            <a:r>
              <a:rPr lang="en-GB" spc="-10" dirty="0" smtClean="0"/>
              <a:t>4. </a:t>
            </a:r>
            <a:r>
              <a:rPr lang="en-GB" sz="1200" spc="-10" dirty="0" smtClean="0"/>
              <a:t>METHODOLOGY</a:t>
            </a:r>
            <a:r>
              <a:rPr lang="en-GB" sz="1200" spc="-10" dirty="0"/>
              <a:t>:</a:t>
            </a:r>
            <a:r>
              <a:rPr lang="en-GB" sz="1200" b="1" dirty="0">
                <a:solidFill>
                  <a:srgbClr val="00B0F0"/>
                </a:solidFill>
                <a:latin typeface="Times New Roman" panose="02020603050405020304" pitchFamily="18" charset="0"/>
                <a:cs typeface="Times New Roman" panose="02020603050405020304" pitchFamily="18" charset="0"/>
              </a:rPr>
              <a:t> FEATURE EXTRACTION</a:t>
            </a:r>
            <a:r>
              <a:rPr lang="en-GB" sz="3600" b="1" dirty="0">
                <a:solidFill>
                  <a:srgbClr val="00B0F0"/>
                </a:solidFill>
                <a:latin typeface="Times New Roman" panose="02020603050405020304" pitchFamily="18" charset="0"/>
                <a:cs typeface="Times New Roman" panose="02020603050405020304" pitchFamily="18" charset="0"/>
              </a:rPr>
              <a:t> </a:t>
            </a:r>
            <a:endParaRPr spc="-10" dirty="0"/>
          </a:p>
        </p:txBody>
      </p:sp>
      <p:sp>
        <p:nvSpPr>
          <p:cNvPr id="27" name="object 27"/>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28" name="object 28"/>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29" name="object 29"/>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30" name="object 30"/>
          <p:cNvGrpSpPr/>
          <p:nvPr/>
        </p:nvGrpSpPr>
        <p:grpSpPr>
          <a:xfrm>
            <a:off x="3159290" y="3383695"/>
            <a:ext cx="203200" cy="55880"/>
            <a:chOff x="3159290" y="3383695"/>
            <a:chExt cx="203200" cy="55880"/>
          </a:xfrm>
        </p:grpSpPr>
        <p:sp>
          <p:nvSpPr>
            <p:cNvPr id="31" name="object 31"/>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32" name="object 32"/>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33" name="object 33"/>
          <p:cNvGrpSpPr/>
          <p:nvPr/>
        </p:nvGrpSpPr>
        <p:grpSpPr>
          <a:xfrm>
            <a:off x="3458235" y="3382429"/>
            <a:ext cx="203200" cy="58419"/>
            <a:chOff x="3458235" y="3382429"/>
            <a:chExt cx="203200" cy="58419"/>
          </a:xfrm>
        </p:grpSpPr>
        <p:sp>
          <p:nvSpPr>
            <p:cNvPr id="34" name="object 34"/>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35" name="object 35"/>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36" name="object 36"/>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37" name="object 37"/>
          <p:cNvGrpSpPr/>
          <p:nvPr/>
        </p:nvGrpSpPr>
        <p:grpSpPr>
          <a:xfrm>
            <a:off x="3757168" y="3382429"/>
            <a:ext cx="203200" cy="58419"/>
            <a:chOff x="3757168" y="3382429"/>
            <a:chExt cx="203200" cy="58419"/>
          </a:xfrm>
        </p:grpSpPr>
        <p:sp>
          <p:nvSpPr>
            <p:cNvPr id="38" name="object 38"/>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39" name="object 39"/>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40" name="object 40"/>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41" name="object 41"/>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42" name="object 42"/>
          <p:cNvGrpSpPr/>
          <p:nvPr/>
        </p:nvGrpSpPr>
        <p:grpSpPr>
          <a:xfrm>
            <a:off x="4337275" y="3383695"/>
            <a:ext cx="238760" cy="57150"/>
            <a:chOff x="4337275" y="3383695"/>
            <a:chExt cx="238760" cy="57150"/>
          </a:xfrm>
        </p:grpSpPr>
        <p:sp>
          <p:nvSpPr>
            <p:cNvPr id="43" name="object 43"/>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44" name="object 44"/>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45" name="object 45"/>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
        <p:nvSpPr>
          <p:cNvPr id="5" name="TextBox 4"/>
          <p:cNvSpPr txBox="1"/>
          <p:nvPr/>
        </p:nvSpPr>
        <p:spPr>
          <a:xfrm>
            <a:off x="-42964" y="116153"/>
            <a:ext cx="4514851" cy="4855175"/>
          </a:xfrm>
          <a:prstGeom prst="rect">
            <a:avLst/>
          </a:prstGeom>
          <a:noFill/>
        </p:spPr>
        <p:txBody>
          <a:bodyPr wrap="square" rtlCol="0">
            <a:spAutoFit/>
          </a:bodyPr>
          <a:lstStyle/>
          <a:p>
            <a:pPr marL="50800" algn="l">
              <a:lnSpc>
                <a:spcPct val="100000"/>
              </a:lnSpc>
              <a:spcBef>
                <a:spcPts val="100"/>
              </a:spcBef>
            </a:pPr>
            <a:endParaRPr lang="en-GB" sz="1200" b="1" dirty="0">
              <a:solidFill>
                <a:srgbClr val="00B0F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200" dirty="0" smtClean="0">
                <a:solidFill>
                  <a:schemeClr val="tx1"/>
                </a:solidFill>
                <a:latin typeface="Times New Roman" panose="02020603050405020304" pitchFamily="18" charset="0"/>
                <a:cs typeface="Times New Roman" panose="02020603050405020304" pitchFamily="18" charset="0"/>
              </a:rPr>
              <a:t>4. Pie chart to display the percentage of maize crop affected by pesticide(Fall Armyworm) or not.</a:t>
            </a: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b="1" u="sng" dirty="0" smtClean="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b="1" u="sng" dirty="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b="1" u="sng" dirty="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b="1" u="sng" dirty="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endParaRPr lang="en-GB" sz="1200" dirty="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200" dirty="0" smtClean="0">
                <a:solidFill>
                  <a:schemeClr val="accent4"/>
                </a:solidFill>
                <a:latin typeface="Times New Roman" panose="02020603050405020304" pitchFamily="18" charset="0"/>
                <a:cs typeface="Times New Roman" panose="02020603050405020304" pitchFamily="18" charset="0"/>
              </a:rPr>
              <a:t>Observation:</a:t>
            </a:r>
            <a:r>
              <a:rPr lang="en-GB" sz="1200" dirty="0" smtClean="0">
                <a:solidFill>
                  <a:schemeClr val="tx1"/>
                </a:solidFill>
                <a:latin typeface="Times New Roman" panose="02020603050405020304" pitchFamily="18" charset="0"/>
                <a:cs typeface="Times New Roman" panose="02020603050405020304" pitchFamily="18" charset="0"/>
              </a:rPr>
              <a:t> The label for image  in the training set are equally distributed across the healthy and unhealthy (fall armyworm) classes</a:t>
            </a:r>
          </a:p>
          <a:p>
            <a:pPr marL="222250" indent="-171450" algn="l">
              <a:lnSpc>
                <a:spcPct val="100000"/>
              </a:lnSpc>
              <a:spcBef>
                <a:spcPts val="100"/>
              </a:spcBef>
              <a:buFont typeface="Wingdings" panose="05000000000000000000" pitchFamily="2" charset="2"/>
              <a:buChar char="q"/>
            </a:pPr>
            <a:endParaRPr lang="en-GB" sz="1200" dirty="0" smtClean="0">
              <a:solidFill>
                <a:schemeClr val="tx1"/>
              </a:solidFill>
              <a:latin typeface="Times New Roman" panose="02020603050405020304" pitchFamily="18" charset="0"/>
              <a:cs typeface="Times New Roman" panose="02020603050405020304" pitchFamily="18" charset="0"/>
            </a:endParaRPr>
          </a:p>
          <a:p>
            <a:pPr marL="222250" indent="-171450" algn="l">
              <a:lnSpc>
                <a:spcPct val="100000"/>
              </a:lnSpc>
              <a:spcBef>
                <a:spcPts val="100"/>
              </a:spcBef>
              <a:buFont typeface="Wingdings" panose="05000000000000000000" pitchFamily="2" charset="2"/>
              <a:buChar char="q"/>
            </a:pPr>
            <a:endParaRPr lang="en-GB" sz="1200" dirty="0" smtClean="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800" dirty="0" smtClean="0"/>
              <a:t> </a:t>
            </a: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50800">
              <a:lnSpc>
                <a:spcPct val="100000"/>
              </a:lnSpc>
              <a:spcBef>
                <a:spcPts val="100"/>
              </a:spcBef>
            </a:pPr>
            <a:endParaRPr lang="en-GB" sz="1100" b="1" dirty="0" smtClean="0">
              <a:latin typeface="Times New Roman"/>
              <a:cs typeface="Times New Roman"/>
            </a:endParaRPr>
          </a:p>
          <a:p>
            <a:pPr marL="1099185">
              <a:lnSpc>
                <a:spcPct val="100000"/>
              </a:lnSpc>
              <a:spcBef>
                <a:spcPts val="860"/>
              </a:spcBef>
              <a:tabLst>
                <a:tab pos="2296795" algn="l"/>
              </a:tabLst>
            </a:pPr>
            <a:r>
              <a:rPr lang="en-GB" sz="700" dirty="0" smtClean="0">
                <a:solidFill>
                  <a:srgbClr val="FFFFFF"/>
                </a:solidFill>
                <a:latin typeface="Georgia"/>
                <a:cs typeface="Georgia"/>
              </a:rPr>
              <a:t>Le</a:t>
            </a:r>
            <a:endParaRPr lang="en-GB" sz="1100" dirty="0" smtClean="0">
              <a:solidFill>
                <a:srgbClr val="00B0F0"/>
              </a:solidFill>
              <a:latin typeface="Times New Roman" panose="02020603050405020304" pitchFamily="18" charset="0"/>
              <a:cs typeface="Times New Roman" panose="02020603050405020304" pitchFamily="18" charset="0"/>
            </a:endParaRPr>
          </a:p>
          <a:p>
            <a:endParaRPr lang="en-GB" sz="1100" dirty="0" smtClean="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11341" y="757151"/>
            <a:ext cx="4206240" cy="674935"/>
          </a:xfrm>
          <a:prstGeom prst="rect">
            <a:avLst/>
          </a:prstGeom>
        </p:spPr>
      </p:pic>
      <p:pic>
        <p:nvPicPr>
          <p:cNvPr id="7" name="Picture 6"/>
          <p:cNvPicPr preferRelativeResize="0">
            <a:picLocks/>
          </p:cNvPicPr>
          <p:nvPr/>
        </p:nvPicPr>
        <p:blipFill>
          <a:blip r:embed="rId4"/>
          <a:stretch>
            <a:fillRect/>
          </a:stretch>
        </p:blipFill>
        <p:spPr>
          <a:xfrm>
            <a:off x="95250" y="1457209"/>
            <a:ext cx="1463040" cy="1280160"/>
          </a:xfrm>
          <a:prstGeom prst="rect">
            <a:avLst/>
          </a:prstGeom>
        </p:spPr>
      </p:pic>
    </p:spTree>
    <p:extLst>
      <p:ext uri="{BB962C8B-B14F-4D97-AF65-F5344CB8AC3E}">
        <p14:creationId xmlns:p14="http://schemas.microsoft.com/office/powerpoint/2010/main" val="2279672264"/>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17" y="0"/>
            <a:ext cx="3517056" cy="571438"/>
          </a:xfrm>
          <a:prstGeom prst="rect">
            <a:avLst/>
          </a:prstGeom>
        </p:spPr>
        <p:txBody>
          <a:bodyPr vert="horz" wrap="square" lIns="0" tIns="12700" rIns="0" bIns="0" rtlCol="0">
            <a:spAutoFit/>
          </a:bodyPr>
          <a:lstStyle/>
          <a:p>
            <a:pPr marL="12700">
              <a:spcBef>
                <a:spcPts val="100"/>
              </a:spcBef>
            </a:pPr>
            <a:r>
              <a:rPr lang="en-GB" spc="-10" dirty="0" smtClean="0"/>
              <a:t>4. </a:t>
            </a:r>
            <a:r>
              <a:rPr lang="en-GB" sz="1400" spc="-10" dirty="0" smtClean="0"/>
              <a:t>METHODOLOGY</a:t>
            </a:r>
            <a:r>
              <a:rPr lang="en-GB" sz="1200" spc="-10" dirty="0" smtClean="0"/>
              <a:t>:</a:t>
            </a:r>
            <a:r>
              <a:rPr lang="en-GB" sz="1200" b="1" dirty="0">
                <a:solidFill>
                  <a:srgbClr val="00B0F0"/>
                </a:solidFill>
                <a:latin typeface="Times New Roman" panose="02020603050405020304" pitchFamily="18" charset="0"/>
                <a:cs typeface="Times New Roman" panose="02020603050405020304" pitchFamily="18" charset="0"/>
              </a:rPr>
              <a:t>IMAGE PREPROCESSING</a:t>
            </a:r>
            <a:r>
              <a:rPr lang="en-GB" sz="2000" b="1" dirty="0">
                <a:solidFill>
                  <a:srgbClr val="00B0F0"/>
                </a:solidFill>
                <a:latin typeface="Times New Roman" panose="02020603050405020304" pitchFamily="18" charset="0"/>
                <a:cs typeface="Times New Roman" panose="02020603050405020304" pitchFamily="18" charset="0"/>
              </a:rPr>
              <a:t/>
            </a:r>
            <a:br>
              <a:rPr lang="en-GB" sz="2000" b="1" dirty="0">
                <a:solidFill>
                  <a:srgbClr val="00B0F0"/>
                </a:solidFill>
                <a:latin typeface="Times New Roman" panose="02020603050405020304" pitchFamily="18" charset="0"/>
                <a:cs typeface="Times New Roman" panose="02020603050405020304" pitchFamily="18" charset="0"/>
              </a:rPr>
            </a:br>
            <a:endParaRPr spc="-10" dirty="0"/>
          </a:p>
        </p:txBody>
      </p:sp>
      <p:sp>
        <p:nvSpPr>
          <p:cNvPr id="27" name="object 27"/>
          <p:cNvSpPr/>
          <p:nvPr/>
        </p:nvSpPr>
        <p:spPr>
          <a:xfrm>
            <a:off x="2939975"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dirty="0"/>
          </a:p>
        </p:txBody>
      </p:sp>
      <p:sp>
        <p:nvSpPr>
          <p:cNvPr id="28" name="object 28"/>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dirty="0"/>
          </a:p>
        </p:txBody>
      </p:sp>
      <p:sp>
        <p:nvSpPr>
          <p:cNvPr id="29" name="object 29"/>
          <p:cNvSpPr/>
          <p:nvPr/>
        </p:nvSpPr>
        <p:spPr>
          <a:xfrm>
            <a:off x="3038160"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dirty="0"/>
          </a:p>
        </p:txBody>
      </p:sp>
      <p:grpSp>
        <p:nvGrpSpPr>
          <p:cNvPr id="30" name="object 30"/>
          <p:cNvGrpSpPr/>
          <p:nvPr/>
        </p:nvGrpSpPr>
        <p:grpSpPr>
          <a:xfrm>
            <a:off x="3159290" y="3383695"/>
            <a:ext cx="203200" cy="55880"/>
            <a:chOff x="3159290" y="3383695"/>
            <a:chExt cx="203200" cy="55880"/>
          </a:xfrm>
        </p:grpSpPr>
        <p:sp>
          <p:nvSpPr>
            <p:cNvPr id="31" name="object 31"/>
            <p:cNvSpPr/>
            <p:nvPr/>
          </p:nvSpPr>
          <p:spPr>
            <a:xfrm>
              <a:off x="3222459"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dirty="0"/>
            </a:p>
          </p:txBody>
        </p:sp>
        <p:sp>
          <p:nvSpPr>
            <p:cNvPr id="32" name="object 32"/>
            <p:cNvSpPr/>
            <p:nvPr/>
          </p:nvSpPr>
          <p:spPr>
            <a:xfrm>
              <a:off x="3159290"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grpSp>
      <p:grpSp>
        <p:nvGrpSpPr>
          <p:cNvPr id="33" name="object 33"/>
          <p:cNvGrpSpPr/>
          <p:nvPr/>
        </p:nvGrpSpPr>
        <p:grpSpPr>
          <a:xfrm>
            <a:off x="3458235" y="3382429"/>
            <a:ext cx="203200" cy="58419"/>
            <a:chOff x="3458235" y="3382429"/>
            <a:chExt cx="203200" cy="58419"/>
          </a:xfrm>
        </p:grpSpPr>
        <p:sp>
          <p:nvSpPr>
            <p:cNvPr id="34" name="object 34"/>
            <p:cNvSpPr/>
            <p:nvPr/>
          </p:nvSpPr>
          <p:spPr>
            <a:xfrm>
              <a:off x="3547136"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dirty="0"/>
            </a:p>
          </p:txBody>
        </p:sp>
        <p:sp>
          <p:nvSpPr>
            <p:cNvPr id="35" name="object 35"/>
            <p:cNvSpPr/>
            <p:nvPr/>
          </p:nvSpPr>
          <p:spPr>
            <a:xfrm>
              <a:off x="3458235"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36" name="object 36"/>
            <p:cNvSpPr/>
            <p:nvPr/>
          </p:nvSpPr>
          <p:spPr>
            <a:xfrm>
              <a:off x="3534436"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dirty="0"/>
            </a:p>
          </p:txBody>
        </p:sp>
      </p:grpSp>
      <p:grpSp>
        <p:nvGrpSpPr>
          <p:cNvPr id="37" name="object 37"/>
          <p:cNvGrpSpPr/>
          <p:nvPr/>
        </p:nvGrpSpPr>
        <p:grpSpPr>
          <a:xfrm>
            <a:off x="3757168" y="3382429"/>
            <a:ext cx="203200" cy="58419"/>
            <a:chOff x="3757168" y="3382429"/>
            <a:chExt cx="203200" cy="58419"/>
          </a:xfrm>
        </p:grpSpPr>
        <p:sp>
          <p:nvSpPr>
            <p:cNvPr id="38" name="object 38"/>
            <p:cNvSpPr/>
            <p:nvPr/>
          </p:nvSpPr>
          <p:spPr>
            <a:xfrm>
              <a:off x="3833369"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dirty="0"/>
            </a:p>
          </p:txBody>
        </p:sp>
        <p:sp>
          <p:nvSpPr>
            <p:cNvPr id="39" name="object 39"/>
            <p:cNvSpPr/>
            <p:nvPr/>
          </p:nvSpPr>
          <p:spPr>
            <a:xfrm>
              <a:off x="3757168"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dirty="0"/>
            </a:p>
          </p:txBody>
        </p:sp>
        <p:sp>
          <p:nvSpPr>
            <p:cNvPr id="40" name="object 40"/>
            <p:cNvSpPr/>
            <p:nvPr/>
          </p:nvSpPr>
          <p:spPr>
            <a:xfrm>
              <a:off x="3833369"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dirty="0"/>
            </a:p>
          </p:txBody>
        </p:sp>
      </p:grpSp>
      <p:sp>
        <p:nvSpPr>
          <p:cNvPr id="41" name="object 41"/>
          <p:cNvSpPr/>
          <p:nvPr/>
        </p:nvSpPr>
        <p:spPr>
          <a:xfrm>
            <a:off x="4132314"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dirty="0"/>
          </a:p>
        </p:txBody>
      </p:sp>
      <p:grpSp>
        <p:nvGrpSpPr>
          <p:cNvPr id="42" name="object 42"/>
          <p:cNvGrpSpPr/>
          <p:nvPr/>
        </p:nvGrpSpPr>
        <p:grpSpPr>
          <a:xfrm>
            <a:off x="4337275" y="3383695"/>
            <a:ext cx="238760" cy="57150"/>
            <a:chOff x="4337275" y="3383695"/>
            <a:chExt cx="238760" cy="57150"/>
          </a:xfrm>
        </p:grpSpPr>
        <p:sp>
          <p:nvSpPr>
            <p:cNvPr id="43" name="object 43"/>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dirty="0"/>
            </a:p>
          </p:txBody>
        </p:sp>
        <p:sp>
          <p:nvSpPr>
            <p:cNvPr id="44" name="object 44"/>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dirty="0"/>
            </a:p>
          </p:txBody>
        </p:sp>
        <p:sp>
          <p:nvSpPr>
            <p:cNvPr id="45" name="object 45"/>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dirty="0"/>
            </a:p>
          </p:txBody>
        </p:sp>
      </p:grpSp>
      <p:sp>
        <p:nvSpPr>
          <p:cNvPr id="5" name="TextBox 4"/>
          <p:cNvSpPr txBox="1"/>
          <p:nvPr/>
        </p:nvSpPr>
        <p:spPr>
          <a:xfrm>
            <a:off x="-16602" y="275331"/>
            <a:ext cx="4514851" cy="2777683"/>
          </a:xfrm>
          <a:prstGeom prst="rect">
            <a:avLst/>
          </a:prstGeom>
          <a:noFill/>
        </p:spPr>
        <p:txBody>
          <a:bodyPr wrap="square" rtlCol="0">
            <a:spAutoFit/>
          </a:bodyPr>
          <a:lstStyle/>
          <a:p>
            <a:pPr marL="50800" algn="l">
              <a:lnSpc>
                <a:spcPct val="100000"/>
              </a:lnSpc>
              <a:spcBef>
                <a:spcPts val="100"/>
              </a:spcBef>
            </a:pPr>
            <a:r>
              <a:rPr lang="en-GB" sz="1200" dirty="0" smtClean="0">
                <a:solidFill>
                  <a:schemeClr val="tx1"/>
                </a:solidFill>
                <a:latin typeface="Times New Roman" panose="02020603050405020304" pitchFamily="18" charset="0"/>
                <a:cs typeface="Times New Roman" panose="02020603050405020304" pitchFamily="18" charset="0"/>
              </a:rPr>
              <a:t>1. Splitting the extracted Image Zip file according to the ImageIDs in the train and test csv file, store the images in the new train and test directory and after we rescale and split the new train set into train and validation set using </a:t>
            </a:r>
            <a:r>
              <a:rPr lang="en-GB" sz="1200" dirty="0" smtClean="0">
                <a:solidFill>
                  <a:schemeClr val="accent5"/>
                </a:solidFill>
                <a:latin typeface="Times New Roman" panose="02020603050405020304" pitchFamily="18" charset="0"/>
                <a:cs typeface="Times New Roman" panose="02020603050405020304" pitchFamily="18" charset="0"/>
              </a:rPr>
              <a:t>DataImage</a:t>
            </a:r>
            <a:r>
              <a:rPr lang="en-GB" sz="1200" dirty="0">
                <a:solidFill>
                  <a:schemeClr val="accent5"/>
                </a:solidFill>
                <a:latin typeface="Times New Roman" panose="02020603050405020304" pitchFamily="18" charset="0"/>
                <a:cs typeface="Times New Roman" panose="02020603050405020304" pitchFamily="18" charset="0"/>
              </a:rPr>
              <a:t>G</a:t>
            </a:r>
            <a:r>
              <a:rPr lang="en-GB" sz="1200" dirty="0" smtClean="0">
                <a:solidFill>
                  <a:schemeClr val="accent5"/>
                </a:solidFill>
                <a:latin typeface="Times New Roman" panose="02020603050405020304" pitchFamily="18" charset="0"/>
                <a:cs typeface="Times New Roman" panose="02020603050405020304" pitchFamily="18" charset="0"/>
              </a:rPr>
              <a:t>enerator</a:t>
            </a:r>
            <a:r>
              <a:rPr lang="en-GB" sz="1200" dirty="0" smtClean="0">
                <a:solidFill>
                  <a:schemeClr val="tx1"/>
                </a:solidFill>
                <a:latin typeface="Times New Roman" panose="02020603050405020304" pitchFamily="18" charset="0"/>
                <a:cs typeface="Times New Roman" panose="02020603050405020304" pitchFamily="18" charset="0"/>
              </a:rPr>
              <a:t> library</a:t>
            </a:r>
          </a:p>
          <a:p>
            <a:pPr marL="50800" algn="l">
              <a:lnSpc>
                <a:spcPct val="100000"/>
              </a:lnSpc>
              <a:spcBef>
                <a:spcPts val="100"/>
              </a:spcBef>
            </a:pPr>
            <a:r>
              <a:rPr lang="en-GB" sz="1200" dirty="0" smtClean="0">
                <a:solidFill>
                  <a:schemeClr val="tx1"/>
                </a:solidFill>
                <a:latin typeface="Times New Roman" panose="02020603050405020304" pitchFamily="18" charset="0"/>
                <a:cs typeface="Times New Roman" panose="02020603050405020304" pitchFamily="18" charset="0"/>
              </a:rPr>
              <a:t>2. Display one Image file in the train set with the corresponding train set info to confirm the labels with the Image.</a:t>
            </a:r>
          </a:p>
          <a:p>
            <a:pPr marL="50800" algn="l">
              <a:lnSpc>
                <a:spcPct val="100000"/>
              </a:lnSpc>
              <a:spcBef>
                <a:spcPts val="100"/>
              </a:spcBef>
            </a:pPr>
            <a:endParaRPr lang="en-GB" sz="1200" dirty="0" smtClean="0">
              <a:solidFill>
                <a:schemeClr val="tx1"/>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200" dirty="0" smtClean="0">
                <a:solidFill>
                  <a:schemeClr val="tx1"/>
                </a:solidFill>
                <a:latin typeface="Times New Roman" panose="02020603050405020304" pitchFamily="18" charset="0"/>
                <a:cs typeface="Times New Roman" panose="02020603050405020304" pitchFamily="18" charset="0"/>
              </a:rPr>
              <a:t> </a:t>
            </a:r>
          </a:p>
          <a:p>
            <a:pPr marL="222250" indent="-171450" algn="l">
              <a:lnSpc>
                <a:spcPct val="100000"/>
              </a:lnSpc>
              <a:spcBef>
                <a:spcPts val="100"/>
              </a:spcBef>
              <a:buFont typeface="Wingdings" panose="05000000000000000000" pitchFamily="2" charset="2"/>
              <a:buChar char="q"/>
            </a:pPr>
            <a:endParaRPr lang="en-GB" sz="1200" dirty="0" smtClean="0">
              <a:solidFill>
                <a:srgbClr val="FF0000"/>
              </a:solidFill>
              <a:latin typeface="Times New Roman" panose="02020603050405020304" pitchFamily="18" charset="0"/>
              <a:cs typeface="Times New Roman" panose="02020603050405020304" pitchFamily="18" charset="0"/>
            </a:endParaRPr>
          </a:p>
          <a:p>
            <a:pPr marL="50800" algn="l">
              <a:lnSpc>
                <a:spcPct val="100000"/>
              </a:lnSpc>
              <a:spcBef>
                <a:spcPts val="100"/>
              </a:spcBef>
            </a:pPr>
            <a:r>
              <a:rPr lang="en-GB" sz="1800" dirty="0" smtClean="0"/>
              <a:t> </a:t>
            </a:r>
            <a:endParaRPr lang="en-GB" sz="1800" dirty="0" smtClean="0">
              <a:latin typeface="Times New Roman"/>
              <a:cs typeface="Times New Roman"/>
            </a:endParaRPr>
          </a:p>
          <a:p>
            <a:pPr marL="50800">
              <a:lnSpc>
                <a:spcPct val="100000"/>
              </a:lnSpc>
              <a:spcBef>
                <a:spcPts val="100"/>
              </a:spcBef>
            </a:pPr>
            <a:endParaRPr lang="en-GB" sz="1800" dirty="0" smtClean="0">
              <a:latin typeface="Times New Roman"/>
              <a:cs typeface="Times New Roman"/>
            </a:endParaRPr>
          </a:p>
          <a:p>
            <a:pPr marL="1099185">
              <a:lnSpc>
                <a:spcPct val="100000"/>
              </a:lnSpc>
              <a:spcBef>
                <a:spcPts val="860"/>
              </a:spcBef>
              <a:tabLst>
                <a:tab pos="2296795" algn="l"/>
              </a:tabLst>
            </a:pPr>
            <a:r>
              <a:rPr lang="en-GB" sz="700" dirty="0" smtClean="0">
                <a:solidFill>
                  <a:srgbClr val="FFFFFF"/>
                </a:solidFill>
                <a:latin typeface="Georgia"/>
                <a:cs typeface="Georgia"/>
              </a:rPr>
              <a:t>Le</a:t>
            </a:r>
            <a:endParaRPr lang="en-GB" sz="1100" dirty="0" smtClean="0">
              <a:solidFill>
                <a:srgbClr val="00B0F0"/>
              </a:solidFill>
              <a:latin typeface="Times New Roman" panose="02020603050405020304" pitchFamily="18" charset="0"/>
              <a:cs typeface="Times New Roman" panose="02020603050405020304" pitchFamily="18" charset="0"/>
            </a:endParaRPr>
          </a:p>
          <a:p>
            <a:endParaRPr lang="en-GB" sz="1100" dirty="0" smtClean="0">
              <a:solidFill>
                <a:schemeClr val="tx1"/>
              </a:solidFill>
              <a:latin typeface="Times New Roman" panose="02020603050405020304" pitchFamily="18" charset="0"/>
              <a:cs typeface="Times New Roman" panose="02020603050405020304" pitchFamily="18" charset="0"/>
            </a:endParaRPr>
          </a:p>
        </p:txBody>
      </p:sp>
      <p:pic>
        <p:nvPicPr>
          <p:cNvPr id="3" name="Picture 2"/>
          <p:cNvPicPr preferRelativeResize="0">
            <a:picLocks/>
          </p:cNvPicPr>
          <p:nvPr/>
        </p:nvPicPr>
        <p:blipFill rotWithShape="1">
          <a:blip r:embed="rId3"/>
          <a:srcRect t="50000"/>
          <a:stretch/>
        </p:blipFill>
        <p:spPr>
          <a:xfrm>
            <a:off x="30016" y="1425575"/>
            <a:ext cx="4082177" cy="522736"/>
          </a:xfrm>
          <a:prstGeom prst="rect">
            <a:avLst/>
          </a:prstGeom>
        </p:spPr>
      </p:pic>
      <p:pic>
        <p:nvPicPr>
          <p:cNvPr id="4" name="Picture 3"/>
          <p:cNvPicPr preferRelativeResize="0">
            <a:picLocks/>
          </p:cNvPicPr>
          <p:nvPr/>
        </p:nvPicPr>
        <p:blipFill>
          <a:blip r:embed="rId4"/>
          <a:stretch>
            <a:fillRect/>
          </a:stretch>
        </p:blipFill>
        <p:spPr>
          <a:xfrm>
            <a:off x="21087" y="1955734"/>
            <a:ext cx="1129285" cy="1097280"/>
          </a:xfrm>
          <a:prstGeom prst="rect">
            <a:avLst/>
          </a:prstGeom>
        </p:spPr>
      </p:pic>
      <p:pic>
        <p:nvPicPr>
          <p:cNvPr id="8" name="Picture 7"/>
          <p:cNvPicPr preferRelativeResize="0">
            <a:picLocks/>
          </p:cNvPicPr>
          <p:nvPr/>
        </p:nvPicPr>
        <p:blipFill>
          <a:blip r:embed="rId5"/>
          <a:stretch>
            <a:fillRect/>
          </a:stretch>
        </p:blipFill>
        <p:spPr>
          <a:xfrm>
            <a:off x="1143543" y="1955734"/>
            <a:ext cx="1097280" cy="1097280"/>
          </a:xfrm>
          <a:prstGeom prst="rect">
            <a:avLst/>
          </a:prstGeom>
        </p:spPr>
      </p:pic>
      <p:sp>
        <p:nvSpPr>
          <p:cNvPr id="9" name="TextBox 8"/>
          <p:cNvSpPr txBox="1"/>
          <p:nvPr/>
        </p:nvSpPr>
        <p:spPr>
          <a:xfrm>
            <a:off x="2206385" y="1949384"/>
            <a:ext cx="1905809" cy="1015663"/>
          </a:xfrm>
          <a:prstGeom prst="rect">
            <a:avLst/>
          </a:prstGeom>
          <a:noFill/>
        </p:spPr>
        <p:txBody>
          <a:bodyPr wrap="square" rtlCol="0">
            <a:spAutoFit/>
          </a:bodyPr>
          <a:lstStyle/>
          <a:p>
            <a:r>
              <a:rPr kumimoji="0" lang="en-GB" sz="1200" b="0" i="0" u="none" strike="noStrike" kern="0" cap="none" spc="0" normalizeH="0" baseline="0" noProof="0" dirty="0" smtClean="0">
                <a:ln>
                  <a:noFill/>
                </a:ln>
                <a:solidFill>
                  <a:srgbClr val="E76618"/>
                </a:solidFill>
                <a:effectLst/>
                <a:uLnTx/>
                <a:uFillTx/>
                <a:latin typeface="Times New Roman" panose="02020603050405020304" pitchFamily="18" charset="0"/>
                <a:cs typeface="Times New Roman" panose="02020603050405020304" pitchFamily="18" charset="0"/>
              </a:rPr>
              <a:t>Observation:</a:t>
            </a:r>
          </a:p>
          <a:p>
            <a:r>
              <a:rPr lang="en-GB" sz="1200" dirty="0" smtClean="0">
                <a:solidFill>
                  <a:srgbClr val="002060"/>
                </a:solidFill>
                <a:latin typeface="Times New Roman" panose="02020603050405020304" pitchFamily="18" charset="0"/>
                <a:cs typeface="Times New Roman" panose="02020603050405020304" pitchFamily="18" charset="0"/>
              </a:rPr>
              <a:t>The image_id and Label used correspond with the Image</a:t>
            </a:r>
            <a:r>
              <a:rPr lang="en-GB" sz="1200" dirty="0">
                <a:solidFill>
                  <a:srgbClr val="E76618"/>
                </a:solidFill>
                <a:latin typeface="Times New Roman" panose="02020603050405020304" pitchFamily="18" charset="0"/>
                <a:cs typeface="Times New Roman" panose="02020603050405020304" pitchFamily="18" charset="0"/>
              </a:rPr>
              <a:t> </a:t>
            </a:r>
            <a:r>
              <a:rPr lang="en-GB" sz="1200" dirty="0" smtClean="0">
                <a:solidFill>
                  <a:srgbClr val="002060"/>
                </a:solidFill>
                <a:latin typeface="Times New Roman" panose="02020603050405020304" pitchFamily="18" charset="0"/>
                <a:cs typeface="Times New Roman" panose="02020603050405020304" pitchFamily="18" charset="0"/>
              </a:rPr>
              <a:t>affected by fall armyworm.</a:t>
            </a:r>
            <a:endParaRPr kumimoji="0" lang="en-GB" sz="1200" b="0" i="0" u="none" strike="noStrike" kern="0" cap="none" spc="0" normalizeH="0" baseline="0" noProof="0" dirty="0" smtClean="0">
              <a:ln>
                <a:noFill/>
              </a:ln>
              <a:solidFill>
                <a:srgbClr val="00206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208032"/>
      </p:ext>
    </p:extLst>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2524</TotalTime>
  <Words>1435</Words>
  <Application>Microsoft Office PowerPoint</Application>
  <PresentationFormat>Custom</PresentationFormat>
  <Paragraphs>242</Paragraphs>
  <Slides>19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Georgia</vt:lpstr>
      <vt:lpstr>Times New Roman</vt:lpstr>
      <vt:lpstr>Trebuchet MS</vt:lpstr>
      <vt:lpstr>Wingdings</vt:lpstr>
      <vt:lpstr>Wingdings 3</vt:lpstr>
      <vt:lpstr>Facet</vt:lpstr>
      <vt:lpstr>Fall Armyworm Maize Crop Project </vt:lpstr>
      <vt:lpstr>AGENDA</vt:lpstr>
      <vt:lpstr>1. PROBLEM STATEMENT</vt:lpstr>
      <vt:lpstr>2. OBJECTIVE</vt:lpstr>
      <vt:lpstr>3. DATA DESCRIPTION</vt:lpstr>
      <vt:lpstr>4. METHODOLOGY: FEATURE EXTRACTION </vt:lpstr>
      <vt:lpstr>4. METHODOLOGY: FEATURE EXTRACTION </vt:lpstr>
      <vt:lpstr>4. METHODOLOGY: FEATURE EXTRACTION </vt:lpstr>
      <vt:lpstr>4. METHODOLOGY:IMAGE PREPROCESSING </vt:lpstr>
      <vt:lpstr>4. METHODOLOGY :Model Architecture </vt:lpstr>
      <vt:lpstr>4. Methodology :Model Building and Breakdown </vt:lpstr>
      <vt:lpstr>4.Methodology:Model Building &amp;Breakdown(Cont.) </vt:lpstr>
      <vt:lpstr>5. Model Performance Evaluation</vt:lpstr>
      <vt:lpstr>6. Model Prediction</vt:lpstr>
      <vt:lpstr>6. Model Prediction</vt:lpstr>
      <vt:lpstr>7. Key findings</vt:lpstr>
      <vt:lpstr>7. Key findings(Cont..) </vt:lpstr>
      <vt:lpstr>8. Fall Armyworm Maize Crop Project </vt:lpstr>
      <vt:lpstr>Fall Armyworm Maize Crop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01: ntegration and its App ications</dc:title>
  <dc:creator>Given Mashele</dc:creator>
  <cp:lastModifiedBy>USER</cp:lastModifiedBy>
  <cp:revision>221</cp:revision>
  <dcterms:created xsi:type="dcterms:W3CDTF">2024-04-08T10:42:57Z</dcterms:created>
  <dcterms:modified xsi:type="dcterms:W3CDTF">2024-07-08T10:36:50Z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LaTeX with Beamer class</vt:lpwstr>
  </property>
  <property fmtid="{D5CDD505-2E9C-101B-9397-08002B2CF9AE}" pid="4" name="LastSaved">
    <vt:filetime>2024-04-08T00:00:00Z</vt:filetime>
  </property>
  <property fmtid="{D5CDD505-2E9C-101B-9397-08002B2CF9AE}" pid="5" name="PTEX.Fullbanner">
    <vt:lpwstr>This is MiKTeX-pdfTeX 4.18.0 (1.40.25)</vt:lpwstr>
  </property>
  <property fmtid="{D5CDD505-2E9C-101B-9397-08002B2CF9AE}" pid="6" name="Producer">
    <vt:lpwstr>MiKTeX pdfTeX-1.40.25</vt:lpwstr>
  </property>
</Properties>
</file>