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82" r:id="rId4"/>
    <p:sldId id="262" r:id="rId5"/>
    <p:sldId id="284" r:id="rId6"/>
    <p:sldId id="286" r:id="rId7"/>
    <p:sldId id="283" r:id="rId8"/>
    <p:sldId id="288" r:id="rId9"/>
    <p:sldId id="263" r:id="rId10"/>
    <p:sldId id="280" r:id="rId11"/>
    <p:sldId id="289" r:id="rId12"/>
    <p:sldId id="276" r:id="rId13"/>
    <p:sldId id="279" r:id="rId14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3366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83" autoAdjust="0"/>
  </p:normalViewPr>
  <p:slideViewPr>
    <p:cSldViewPr>
      <p:cViewPr varScale="1">
        <p:scale>
          <a:sx n="141" d="100"/>
          <a:sy n="141" d="100"/>
        </p:scale>
        <p:origin x="1350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D6E02-55B9-4D0A-BCD9-2CF39C8B6694}" type="datetimeFigureOut">
              <a:rPr lang="en-ZA" smtClean="0"/>
              <a:t>2024/06/22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237AA-56A0-4E68-8023-F64FB822DD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142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237AA-56A0-4E68-8023-F64FB822DDD3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5868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237AA-56A0-4E68-8023-F64FB822DDD3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4214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237AA-56A0-4E68-8023-F64FB822DDD3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3607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237AA-56A0-4E68-8023-F64FB822DDD3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30507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237AA-56A0-4E68-8023-F64FB822DDD3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7330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237AA-56A0-4E68-8023-F64FB822DDD3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14886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60" cy="28746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50668" y="32488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2971051" y="324488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3148853" y="324488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3308882" y="3238537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3245713" y="324488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3609277" y="325123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3520376" y="324488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3596577" y="323853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3871227" y="323853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3795026" y="324488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g object 26"/>
          <p:cNvSpPr/>
          <p:nvPr/>
        </p:nvSpPr>
        <p:spPr>
          <a:xfrm>
            <a:off x="3871227" y="327663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g object 27"/>
          <p:cNvSpPr/>
          <p:nvPr/>
        </p:nvSpPr>
        <p:spPr>
          <a:xfrm>
            <a:off x="4145890" y="323853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g object 28"/>
          <p:cNvSpPr/>
          <p:nvPr/>
        </p:nvSpPr>
        <p:spPr>
          <a:xfrm>
            <a:off x="4451033" y="3269017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g object 29"/>
          <p:cNvSpPr/>
          <p:nvPr/>
        </p:nvSpPr>
        <p:spPr>
          <a:xfrm>
            <a:off x="4423969" y="324252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g object 30"/>
          <p:cNvSpPr/>
          <p:nvPr/>
        </p:nvSpPr>
        <p:spPr>
          <a:xfrm>
            <a:off x="4329112" y="3238537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2304415" cy="473075"/>
          </a:xfrm>
          <a:custGeom>
            <a:avLst/>
            <a:gdLst/>
            <a:ahLst/>
            <a:cxnLst/>
            <a:rect l="l" t="t" r="r" b="b"/>
            <a:pathLst>
              <a:path w="2304415" h="473075">
                <a:moveTo>
                  <a:pt x="2303995" y="0"/>
                </a:moveTo>
                <a:lnTo>
                  <a:pt x="0" y="0"/>
                </a:lnTo>
                <a:lnTo>
                  <a:pt x="0" y="473075"/>
                </a:lnTo>
                <a:lnTo>
                  <a:pt x="2303995" y="473075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3174" y="-28473"/>
            <a:ext cx="2415540" cy="247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1234008"/>
            <a:ext cx="3913504" cy="708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193" y="318439"/>
            <a:ext cx="4040504" cy="532765"/>
            <a:chOff x="309193" y="318439"/>
            <a:chExt cx="4040504" cy="532765"/>
          </a:xfrm>
        </p:grpSpPr>
        <p:sp>
          <p:nvSpPr>
            <p:cNvPr id="3" name="object 3"/>
            <p:cNvSpPr/>
            <p:nvPr/>
          </p:nvSpPr>
          <p:spPr>
            <a:xfrm>
              <a:off x="309193" y="318439"/>
              <a:ext cx="3989704" cy="82550"/>
            </a:xfrm>
            <a:custGeom>
              <a:avLst/>
              <a:gdLst/>
              <a:ahLst/>
              <a:cxnLst/>
              <a:rect l="l" t="t" r="r" b="b"/>
              <a:pathLst>
                <a:path w="3989704" h="8255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359994" y="381692"/>
              <a:ext cx="3989704" cy="469900"/>
            </a:xfrm>
            <a:custGeom>
              <a:avLst/>
              <a:gdLst/>
              <a:ahLst/>
              <a:cxnLst/>
              <a:rect l="l" t="t" r="r" b="b"/>
              <a:pathLst>
                <a:path w="3989704" h="469900">
                  <a:moveTo>
                    <a:pt x="3989652" y="0"/>
                  </a:moveTo>
                  <a:lnTo>
                    <a:pt x="0" y="0"/>
                  </a:lnTo>
                  <a:lnTo>
                    <a:pt x="0" y="469462"/>
                  </a:lnTo>
                  <a:lnTo>
                    <a:pt x="3989652" y="469462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309193" y="362856"/>
              <a:ext cx="3989704" cy="437515"/>
            </a:xfrm>
            <a:custGeom>
              <a:avLst/>
              <a:gdLst/>
              <a:ahLst/>
              <a:cxnLst/>
              <a:rect l="l" t="t" r="r" b="b"/>
              <a:pathLst>
                <a:path w="3989704" h="437515">
                  <a:moveTo>
                    <a:pt x="3989652" y="0"/>
                  </a:moveTo>
                  <a:lnTo>
                    <a:pt x="0" y="0"/>
                  </a:lnTo>
                  <a:lnTo>
                    <a:pt x="0" y="386697"/>
                  </a:lnTo>
                  <a:lnTo>
                    <a:pt x="4008" y="406422"/>
                  </a:lnTo>
                  <a:lnTo>
                    <a:pt x="14922" y="422575"/>
                  </a:lnTo>
                  <a:lnTo>
                    <a:pt x="31075" y="433489"/>
                  </a:lnTo>
                  <a:lnTo>
                    <a:pt x="50800" y="437498"/>
                  </a:lnTo>
                  <a:lnTo>
                    <a:pt x="3938852" y="437498"/>
                  </a:lnTo>
                  <a:lnTo>
                    <a:pt x="3958576" y="433489"/>
                  </a:lnTo>
                  <a:lnTo>
                    <a:pt x="3974729" y="422575"/>
                  </a:lnTo>
                  <a:lnTo>
                    <a:pt x="3985644" y="406422"/>
                  </a:lnTo>
                  <a:lnTo>
                    <a:pt x="3989652" y="386697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250" y="381693"/>
            <a:ext cx="4254448" cy="27699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420"/>
              </a:spcBef>
            </a:pPr>
            <a:r>
              <a:rPr lang="en-GB" spc="-10" dirty="0" smtClean="0"/>
              <a:t>Unit</a:t>
            </a:r>
            <a:r>
              <a:rPr dirty="0" smtClean="0"/>
              <a:t>:</a:t>
            </a:r>
            <a:r>
              <a:rPr lang="en-GB" dirty="0" smtClean="0"/>
              <a:t> FASTAG  FRAUD</a:t>
            </a:r>
            <a:r>
              <a:rPr lang="en-GB" dirty="0"/>
              <a:t> </a:t>
            </a:r>
            <a:r>
              <a:rPr lang="en-GB" dirty="0" smtClean="0"/>
              <a:t>DETECTION PROJECT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397761" y="1014310"/>
            <a:ext cx="1812925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GB" sz="1100" dirty="0" smtClean="0">
                <a:latin typeface="Times New Roman"/>
                <a:cs typeface="Times New Roman"/>
              </a:rPr>
              <a:t>Prepared by</a:t>
            </a:r>
            <a:r>
              <a:rPr sz="1100" dirty="0" smtClean="0">
                <a:latin typeface="Times New Roman"/>
                <a:cs typeface="Times New Roman"/>
              </a:rPr>
              <a:t>:</a:t>
            </a:r>
            <a:r>
              <a:rPr sz="1100" spc="155" dirty="0" smtClean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Mr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Mashele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G.P</a:t>
            </a:r>
            <a:endParaRPr sz="11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39975" y="339653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860357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38160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2" name="object 12"/>
          <p:cNvGrpSpPr/>
          <p:nvPr/>
        </p:nvGrpSpPr>
        <p:grpSpPr>
          <a:xfrm>
            <a:off x="3159290" y="3383695"/>
            <a:ext cx="203200" cy="55880"/>
            <a:chOff x="3159290" y="3383695"/>
            <a:chExt cx="203200" cy="55880"/>
          </a:xfrm>
        </p:grpSpPr>
        <p:sp>
          <p:nvSpPr>
            <p:cNvPr id="13" name="object 13"/>
            <p:cNvSpPr/>
            <p:nvPr/>
          </p:nvSpPr>
          <p:spPr>
            <a:xfrm>
              <a:off x="3222459" y="338622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159290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458235" y="3382429"/>
            <a:ext cx="203200" cy="58419"/>
            <a:chOff x="3458235" y="3382429"/>
            <a:chExt cx="203200" cy="58419"/>
          </a:xfrm>
        </p:grpSpPr>
        <p:sp>
          <p:nvSpPr>
            <p:cNvPr id="16" name="object 16"/>
            <p:cNvSpPr/>
            <p:nvPr/>
          </p:nvSpPr>
          <p:spPr>
            <a:xfrm>
              <a:off x="3547136" y="33989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3458235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3534436" y="33862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3757168" y="3382429"/>
            <a:ext cx="203200" cy="58419"/>
            <a:chOff x="3757168" y="3382429"/>
            <a:chExt cx="203200" cy="58419"/>
          </a:xfrm>
        </p:grpSpPr>
        <p:sp>
          <p:nvSpPr>
            <p:cNvPr id="20" name="object 20"/>
            <p:cNvSpPr/>
            <p:nvPr/>
          </p:nvSpPr>
          <p:spPr>
            <a:xfrm>
              <a:off x="3833369" y="338622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3757168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3833369" y="342432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object 23"/>
          <p:cNvSpPr/>
          <p:nvPr/>
        </p:nvSpPr>
        <p:spPr>
          <a:xfrm>
            <a:off x="4132314" y="33862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4" name="object 24"/>
          <p:cNvGrpSpPr/>
          <p:nvPr/>
        </p:nvGrpSpPr>
        <p:grpSpPr>
          <a:xfrm>
            <a:off x="4337275" y="3383695"/>
            <a:ext cx="238760" cy="57150"/>
            <a:chOff x="4337275" y="3383695"/>
            <a:chExt cx="238760" cy="57150"/>
          </a:xfrm>
        </p:grpSpPr>
        <p:sp>
          <p:nvSpPr>
            <p:cNvPr id="25" name="object 25"/>
            <p:cNvSpPr/>
            <p:nvPr/>
          </p:nvSpPr>
          <p:spPr>
            <a:xfrm>
              <a:off x="4461727" y="341670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4434663" y="339021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4339806" y="338622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50" y="1273175"/>
            <a:ext cx="2712586" cy="1562423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74" y="-28473"/>
            <a:ext cx="3904476" cy="235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dirty="0" smtClean="0"/>
              <a:t>Key findings &amp; recommendation</a:t>
            </a:r>
            <a:endParaRPr dirty="0"/>
          </a:p>
        </p:txBody>
      </p:sp>
      <p:sp>
        <p:nvSpPr>
          <p:cNvPr id="70" name="Text Placeholder 69"/>
          <p:cNvSpPr>
            <a:spLocks noGrp="1"/>
          </p:cNvSpPr>
          <p:nvPr>
            <p:ph type="body" idx="1"/>
          </p:nvPr>
        </p:nvSpPr>
        <p:spPr>
          <a:xfrm>
            <a:off x="25676" y="358775"/>
            <a:ext cx="4419600" cy="3098284"/>
          </a:xfrm>
        </p:spPr>
        <p:txBody>
          <a:bodyPr/>
          <a:lstStyle/>
          <a:p>
            <a:pPr algn="l"/>
            <a:r>
              <a:rPr lang="en-GB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Several classification models  such as  logistic regression, random forest ,bagging and  boosting  where  used  to build  and trained on the training and  testing dataset.</a:t>
            </a:r>
          </a:p>
          <a:p>
            <a:pPr algn="l"/>
            <a:r>
              <a:rPr lang="en-GB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for classification such as  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ecall,precision,accuracy and f1-score where used  for evaluation.</a:t>
            </a:r>
          </a:p>
          <a:p>
            <a:pPr algn="l"/>
            <a:r>
              <a:rPr lang="en-GB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tuning the parameters for XGBoost classification model with higher F1 score, accuracy, precision and recall score, it is found that  the </a:t>
            </a:r>
            <a:r>
              <a:rPr lang="en-GB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amount, amount paid, vehicle dimensions and latitute</a:t>
            </a:r>
            <a:r>
              <a:rPr lang="en-GB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major five determinants for fraud detection.</a:t>
            </a:r>
          </a:p>
          <a:p>
            <a:pPr algn="l"/>
            <a:endParaRPr lang="en-GB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1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100" b="1" u="sng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>
              <a:lnSpc>
                <a:spcPct val="100000"/>
              </a:lnSpc>
              <a:spcBef>
                <a:spcPts val="100"/>
              </a:spcBef>
            </a:pPr>
            <a:endParaRPr lang="en-GB" sz="1100" b="1" dirty="0" smtClean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00"/>
              </a:spcBef>
            </a:pPr>
            <a:endParaRPr lang="en-GB" sz="1100" b="1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00"/>
              </a:spcBef>
            </a:pPr>
            <a:endParaRPr lang="en-GB" sz="1100" b="1" dirty="0" smtClean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00"/>
              </a:spcBef>
            </a:pPr>
            <a:endParaRPr lang="en-GB" sz="1100" b="1" dirty="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939975" y="339653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2860357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3038160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52" name="object 52"/>
          <p:cNvGrpSpPr/>
          <p:nvPr/>
        </p:nvGrpSpPr>
        <p:grpSpPr>
          <a:xfrm>
            <a:off x="3159290" y="3383695"/>
            <a:ext cx="203200" cy="55880"/>
            <a:chOff x="3159290" y="3383695"/>
            <a:chExt cx="203200" cy="55880"/>
          </a:xfrm>
        </p:grpSpPr>
        <p:sp>
          <p:nvSpPr>
            <p:cNvPr id="53" name="object 53"/>
            <p:cNvSpPr/>
            <p:nvPr/>
          </p:nvSpPr>
          <p:spPr>
            <a:xfrm>
              <a:off x="3222459" y="338622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4" name="object 54"/>
            <p:cNvSpPr/>
            <p:nvPr/>
          </p:nvSpPr>
          <p:spPr>
            <a:xfrm>
              <a:off x="3159290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3458235" y="3382429"/>
            <a:ext cx="203200" cy="58419"/>
            <a:chOff x="3458235" y="3382429"/>
            <a:chExt cx="203200" cy="58419"/>
          </a:xfrm>
        </p:grpSpPr>
        <p:sp>
          <p:nvSpPr>
            <p:cNvPr id="56" name="object 56"/>
            <p:cNvSpPr/>
            <p:nvPr/>
          </p:nvSpPr>
          <p:spPr>
            <a:xfrm>
              <a:off x="3547136" y="33989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7" name="object 57"/>
            <p:cNvSpPr/>
            <p:nvPr/>
          </p:nvSpPr>
          <p:spPr>
            <a:xfrm>
              <a:off x="3458235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8" name="object 58"/>
            <p:cNvSpPr/>
            <p:nvPr/>
          </p:nvSpPr>
          <p:spPr>
            <a:xfrm>
              <a:off x="3534436" y="33862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3757168" y="3382429"/>
            <a:ext cx="203200" cy="58419"/>
            <a:chOff x="3757168" y="3382429"/>
            <a:chExt cx="203200" cy="58419"/>
          </a:xfrm>
        </p:grpSpPr>
        <p:sp>
          <p:nvSpPr>
            <p:cNvPr id="60" name="object 60"/>
            <p:cNvSpPr/>
            <p:nvPr/>
          </p:nvSpPr>
          <p:spPr>
            <a:xfrm>
              <a:off x="3833369" y="338622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1" name="object 61"/>
            <p:cNvSpPr/>
            <p:nvPr/>
          </p:nvSpPr>
          <p:spPr>
            <a:xfrm>
              <a:off x="3757168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2" name="object 62"/>
            <p:cNvSpPr/>
            <p:nvPr/>
          </p:nvSpPr>
          <p:spPr>
            <a:xfrm>
              <a:off x="3833369" y="342432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3" name="object 63"/>
          <p:cNvSpPr/>
          <p:nvPr/>
        </p:nvSpPr>
        <p:spPr>
          <a:xfrm>
            <a:off x="4132314" y="33862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64" name="object 64"/>
          <p:cNvGrpSpPr/>
          <p:nvPr/>
        </p:nvGrpSpPr>
        <p:grpSpPr>
          <a:xfrm>
            <a:off x="4337275" y="3383695"/>
            <a:ext cx="238760" cy="57150"/>
            <a:chOff x="4337275" y="3383695"/>
            <a:chExt cx="238760" cy="57150"/>
          </a:xfrm>
        </p:grpSpPr>
        <p:sp>
          <p:nvSpPr>
            <p:cNvPr id="65" name="object 65"/>
            <p:cNvSpPr/>
            <p:nvPr/>
          </p:nvSpPr>
          <p:spPr>
            <a:xfrm>
              <a:off x="4461727" y="341670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6" name="object 66"/>
            <p:cNvSpPr/>
            <p:nvPr/>
          </p:nvSpPr>
          <p:spPr>
            <a:xfrm>
              <a:off x="4434663" y="339021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7" name="object 67"/>
            <p:cNvSpPr/>
            <p:nvPr/>
          </p:nvSpPr>
          <p:spPr>
            <a:xfrm>
              <a:off x="4339806" y="338622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51165807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74" y="-28473"/>
            <a:ext cx="3904476" cy="235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dirty="0" smtClean="0"/>
              <a:t>Key findings &amp; recommendation(Continues…)</a:t>
            </a:r>
            <a:endParaRPr dirty="0"/>
          </a:p>
        </p:txBody>
      </p:sp>
      <p:sp>
        <p:nvSpPr>
          <p:cNvPr id="70" name="Text Placeholder 69"/>
          <p:cNvSpPr>
            <a:spLocks noGrp="1"/>
          </p:cNvSpPr>
          <p:nvPr>
            <p:ph type="body" idx="1"/>
          </p:nvPr>
        </p:nvSpPr>
        <p:spPr>
          <a:xfrm>
            <a:off x="15063" y="282575"/>
            <a:ext cx="4419600" cy="1744067"/>
          </a:xfrm>
        </p:spPr>
        <p:txBody>
          <a:bodyPr/>
          <a:lstStyle/>
          <a:p>
            <a:pPr algn="l"/>
            <a:endParaRPr lang="en-GB" sz="1100" b="1" u="sng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100" b="1" u="sng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1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100" b="1" u="sng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1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100" b="1" u="sng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>
              <a:lnSpc>
                <a:spcPct val="100000"/>
              </a:lnSpc>
              <a:spcBef>
                <a:spcPts val="100"/>
              </a:spcBef>
            </a:pPr>
            <a:endParaRPr lang="en-GB" sz="1100" b="1" dirty="0" smtClean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00"/>
              </a:spcBef>
            </a:pPr>
            <a:endParaRPr lang="en-GB" sz="1100" b="1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00"/>
              </a:spcBef>
            </a:pPr>
            <a:endParaRPr lang="en-GB" sz="1100" b="1" dirty="0" smtClean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00"/>
              </a:spcBef>
            </a:pPr>
            <a:endParaRPr lang="en-GB" sz="1100" b="1" dirty="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939975" y="339653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2860357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3038160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52" name="object 52"/>
          <p:cNvGrpSpPr/>
          <p:nvPr/>
        </p:nvGrpSpPr>
        <p:grpSpPr>
          <a:xfrm>
            <a:off x="3159290" y="3383695"/>
            <a:ext cx="203200" cy="55880"/>
            <a:chOff x="3159290" y="3383695"/>
            <a:chExt cx="203200" cy="55880"/>
          </a:xfrm>
        </p:grpSpPr>
        <p:sp>
          <p:nvSpPr>
            <p:cNvPr id="53" name="object 53"/>
            <p:cNvSpPr/>
            <p:nvPr/>
          </p:nvSpPr>
          <p:spPr>
            <a:xfrm>
              <a:off x="3222459" y="338622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4" name="object 54"/>
            <p:cNvSpPr/>
            <p:nvPr/>
          </p:nvSpPr>
          <p:spPr>
            <a:xfrm>
              <a:off x="3159290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3458235" y="3382429"/>
            <a:ext cx="203200" cy="58419"/>
            <a:chOff x="3458235" y="3382429"/>
            <a:chExt cx="203200" cy="58419"/>
          </a:xfrm>
        </p:grpSpPr>
        <p:sp>
          <p:nvSpPr>
            <p:cNvPr id="56" name="object 56"/>
            <p:cNvSpPr/>
            <p:nvPr/>
          </p:nvSpPr>
          <p:spPr>
            <a:xfrm>
              <a:off x="3547136" y="33989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7" name="object 57"/>
            <p:cNvSpPr/>
            <p:nvPr/>
          </p:nvSpPr>
          <p:spPr>
            <a:xfrm>
              <a:off x="3458235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8" name="object 58"/>
            <p:cNvSpPr/>
            <p:nvPr/>
          </p:nvSpPr>
          <p:spPr>
            <a:xfrm>
              <a:off x="3534436" y="33862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3757168" y="3382429"/>
            <a:ext cx="203200" cy="58419"/>
            <a:chOff x="3757168" y="3382429"/>
            <a:chExt cx="203200" cy="58419"/>
          </a:xfrm>
        </p:grpSpPr>
        <p:sp>
          <p:nvSpPr>
            <p:cNvPr id="60" name="object 60"/>
            <p:cNvSpPr/>
            <p:nvPr/>
          </p:nvSpPr>
          <p:spPr>
            <a:xfrm>
              <a:off x="3833369" y="338622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1" name="object 61"/>
            <p:cNvSpPr/>
            <p:nvPr/>
          </p:nvSpPr>
          <p:spPr>
            <a:xfrm>
              <a:off x="3757168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2" name="object 62"/>
            <p:cNvSpPr/>
            <p:nvPr/>
          </p:nvSpPr>
          <p:spPr>
            <a:xfrm>
              <a:off x="3833369" y="342432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3" name="object 63"/>
          <p:cNvSpPr/>
          <p:nvPr/>
        </p:nvSpPr>
        <p:spPr>
          <a:xfrm>
            <a:off x="4132314" y="33862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64" name="object 64"/>
          <p:cNvGrpSpPr/>
          <p:nvPr/>
        </p:nvGrpSpPr>
        <p:grpSpPr>
          <a:xfrm>
            <a:off x="4337275" y="3383695"/>
            <a:ext cx="238760" cy="57150"/>
            <a:chOff x="4337275" y="3383695"/>
            <a:chExt cx="238760" cy="57150"/>
          </a:xfrm>
        </p:grpSpPr>
        <p:sp>
          <p:nvSpPr>
            <p:cNvPr id="65" name="object 65"/>
            <p:cNvSpPr/>
            <p:nvPr/>
          </p:nvSpPr>
          <p:spPr>
            <a:xfrm>
              <a:off x="4461727" y="341670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6" name="object 66"/>
            <p:cNvSpPr/>
            <p:nvPr/>
          </p:nvSpPr>
          <p:spPr>
            <a:xfrm>
              <a:off x="4434663" y="339021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7" name="object 67"/>
            <p:cNvSpPr/>
            <p:nvPr/>
          </p:nvSpPr>
          <p:spPr>
            <a:xfrm>
              <a:off x="4339806" y="338622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5" name="Picture 4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063" y="282575"/>
            <a:ext cx="4595037" cy="1905000"/>
          </a:xfrm>
          <a:prstGeom prst="rect">
            <a:avLst/>
          </a:prstGeom>
        </p:spPr>
      </p:pic>
      <p:pic>
        <p:nvPicPr>
          <p:cNvPr id="6" name="Picture 5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02252" y="2108869"/>
            <a:ext cx="4154065" cy="128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552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98" y="11463"/>
            <a:ext cx="4301652" cy="223138"/>
          </a:xfrm>
        </p:spPr>
        <p:txBody>
          <a:bodyPr/>
          <a:lstStyle/>
          <a:p>
            <a:r>
              <a:rPr lang="en-GB" dirty="0" smtClean="0"/>
              <a:t>FASTAG FRAUD DETECTION  PROJECT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792" y="358775"/>
            <a:ext cx="3913504" cy="2123658"/>
          </a:xfrm>
        </p:spPr>
        <p:txBody>
          <a:bodyPr/>
          <a:lstStyle/>
          <a:p>
            <a:pPr algn="r"/>
            <a:r>
              <a:rPr lang="en-GB" sz="13800" dirty="0" smtClean="0">
                <a:solidFill>
                  <a:schemeClr val="accent2">
                    <a:lumMod val="75000"/>
                  </a:schemeClr>
                </a:solidFill>
              </a:rPr>
              <a:t>Q &amp;A</a:t>
            </a:r>
            <a:endParaRPr lang="en-ZA" sz="13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5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74" y="-28473"/>
            <a:ext cx="4285476" cy="223138"/>
          </a:xfrm>
        </p:spPr>
        <p:txBody>
          <a:bodyPr/>
          <a:lstStyle/>
          <a:p>
            <a:r>
              <a:rPr lang="en-GB" dirty="0" smtClean="0"/>
              <a:t>FasTag FRAUD DETECTION PROJECT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294" y="1234008"/>
            <a:ext cx="3913504" cy="923330"/>
          </a:xfrm>
        </p:spPr>
        <p:txBody>
          <a:bodyPr/>
          <a:lstStyle/>
          <a:p>
            <a:pPr algn="ctr"/>
            <a:r>
              <a:rPr lang="en-GB" sz="6000" dirty="0" smtClean="0">
                <a:solidFill>
                  <a:schemeClr val="accent2"/>
                </a:solidFill>
              </a:rPr>
              <a:t>THANK YOU</a:t>
            </a:r>
            <a:endParaRPr lang="en-ZA" sz="6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8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38" y="57045"/>
            <a:ext cx="4186632" cy="235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dirty="0" smtClean="0"/>
              <a:t>AGENDA</a:t>
            </a:r>
            <a:endParaRPr spc="-10" dirty="0"/>
          </a:p>
        </p:txBody>
      </p:sp>
      <p:sp>
        <p:nvSpPr>
          <p:cNvPr id="18" name="object 18"/>
          <p:cNvSpPr/>
          <p:nvPr/>
        </p:nvSpPr>
        <p:spPr>
          <a:xfrm>
            <a:off x="2939975" y="339653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2860357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038160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1" name="object 21"/>
          <p:cNvGrpSpPr/>
          <p:nvPr/>
        </p:nvGrpSpPr>
        <p:grpSpPr>
          <a:xfrm>
            <a:off x="3159290" y="3383695"/>
            <a:ext cx="203200" cy="55880"/>
            <a:chOff x="3159290" y="3383695"/>
            <a:chExt cx="203200" cy="55880"/>
          </a:xfrm>
        </p:grpSpPr>
        <p:sp>
          <p:nvSpPr>
            <p:cNvPr id="22" name="object 22"/>
            <p:cNvSpPr/>
            <p:nvPr/>
          </p:nvSpPr>
          <p:spPr>
            <a:xfrm>
              <a:off x="3222459" y="338622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3159290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458235" y="3382429"/>
            <a:ext cx="203200" cy="58419"/>
            <a:chOff x="3458235" y="3382429"/>
            <a:chExt cx="203200" cy="58419"/>
          </a:xfrm>
        </p:grpSpPr>
        <p:sp>
          <p:nvSpPr>
            <p:cNvPr id="25" name="object 25"/>
            <p:cNvSpPr/>
            <p:nvPr/>
          </p:nvSpPr>
          <p:spPr>
            <a:xfrm>
              <a:off x="3547136" y="33989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3458235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3534436" y="33862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3757168" y="3382429"/>
            <a:ext cx="203200" cy="58419"/>
            <a:chOff x="3757168" y="3382429"/>
            <a:chExt cx="203200" cy="58419"/>
          </a:xfrm>
        </p:grpSpPr>
        <p:sp>
          <p:nvSpPr>
            <p:cNvPr id="29" name="object 29"/>
            <p:cNvSpPr/>
            <p:nvPr/>
          </p:nvSpPr>
          <p:spPr>
            <a:xfrm>
              <a:off x="3833369" y="338622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3757168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31"/>
            <p:cNvSpPr/>
            <p:nvPr/>
          </p:nvSpPr>
          <p:spPr>
            <a:xfrm>
              <a:off x="3833369" y="342432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2" name="object 32"/>
          <p:cNvSpPr/>
          <p:nvPr/>
        </p:nvSpPr>
        <p:spPr>
          <a:xfrm>
            <a:off x="4132314" y="33862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3" name="object 33"/>
          <p:cNvGrpSpPr/>
          <p:nvPr/>
        </p:nvGrpSpPr>
        <p:grpSpPr>
          <a:xfrm>
            <a:off x="4337275" y="3383695"/>
            <a:ext cx="238760" cy="57150"/>
            <a:chOff x="4337275" y="3383695"/>
            <a:chExt cx="238760" cy="57150"/>
          </a:xfrm>
        </p:grpSpPr>
        <p:sp>
          <p:nvSpPr>
            <p:cNvPr id="34" name="object 34"/>
            <p:cNvSpPr/>
            <p:nvPr/>
          </p:nvSpPr>
          <p:spPr>
            <a:xfrm>
              <a:off x="4461727" y="341670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5"/>
            <p:cNvSpPr/>
            <p:nvPr/>
          </p:nvSpPr>
          <p:spPr>
            <a:xfrm>
              <a:off x="4434663" y="339021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" name="object 36"/>
            <p:cNvSpPr/>
            <p:nvPr/>
          </p:nvSpPr>
          <p:spPr>
            <a:xfrm>
              <a:off x="4339806" y="338622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3238" y="417722"/>
            <a:ext cx="45502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PROBLEM STATEMENT </a:t>
            </a:r>
            <a:endParaRPr lang="en-GB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SOLUTION PROCESS</a:t>
            </a:r>
            <a:endParaRPr lang="en-GB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MODELS  PERFROMANCE COMPARISON</a:t>
            </a:r>
          </a:p>
          <a:p>
            <a:r>
              <a:rPr lang="en-GB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KEY FINDINGS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RECOMMENDATIONS</a:t>
            </a:r>
          </a:p>
          <a:p>
            <a:r>
              <a:rPr lang="en-GB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Q&amp;A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38" y="57045"/>
            <a:ext cx="4186632" cy="235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dirty="0" smtClean="0"/>
              <a:t>1. PROBLEM STATEMENT</a:t>
            </a:r>
            <a:endParaRPr spc="-10" dirty="0"/>
          </a:p>
        </p:txBody>
      </p:sp>
      <p:sp>
        <p:nvSpPr>
          <p:cNvPr id="18" name="object 18"/>
          <p:cNvSpPr/>
          <p:nvPr/>
        </p:nvSpPr>
        <p:spPr>
          <a:xfrm>
            <a:off x="2939975" y="339653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2860357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038160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1" name="object 21"/>
          <p:cNvGrpSpPr/>
          <p:nvPr/>
        </p:nvGrpSpPr>
        <p:grpSpPr>
          <a:xfrm>
            <a:off x="3159290" y="3383695"/>
            <a:ext cx="203200" cy="55880"/>
            <a:chOff x="3159290" y="3383695"/>
            <a:chExt cx="203200" cy="55880"/>
          </a:xfrm>
        </p:grpSpPr>
        <p:sp>
          <p:nvSpPr>
            <p:cNvPr id="22" name="object 22"/>
            <p:cNvSpPr/>
            <p:nvPr/>
          </p:nvSpPr>
          <p:spPr>
            <a:xfrm>
              <a:off x="3222459" y="338622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3159290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458235" y="3382429"/>
            <a:ext cx="203200" cy="58419"/>
            <a:chOff x="3458235" y="3382429"/>
            <a:chExt cx="203200" cy="58419"/>
          </a:xfrm>
        </p:grpSpPr>
        <p:sp>
          <p:nvSpPr>
            <p:cNvPr id="25" name="object 25"/>
            <p:cNvSpPr/>
            <p:nvPr/>
          </p:nvSpPr>
          <p:spPr>
            <a:xfrm>
              <a:off x="3547136" y="33989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3458235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3534436" y="33862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3757168" y="3382429"/>
            <a:ext cx="203200" cy="58419"/>
            <a:chOff x="3757168" y="3382429"/>
            <a:chExt cx="203200" cy="58419"/>
          </a:xfrm>
        </p:grpSpPr>
        <p:sp>
          <p:nvSpPr>
            <p:cNvPr id="29" name="object 29"/>
            <p:cNvSpPr/>
            <p:nvPr/>
          </p:nvSpPr>
          <p:spPr>
            <a:xfrm>
              <a:off x="3833369" y="338622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3757168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31"/>
            <p:cNvSpPr/>
            <p:nvPr/>
          </p:nvSpPr>
          <p:spPr>
            <a:xfrm>
              <a:off x="3833369" y="342432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2" name="object 32"/>
          <p:cNvSpPr/>
          <p:nvPr/>
        </p:nvSpPr>
        <p:spPr>
          <a:xfrm>
            <a:off x="4132314" y="33862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3" name="object 33"/>
          <p:cNvGrpSpPr/>
          <p:nvPr/>
        </p:nvGrpSpPr>
        <p:grpSpPr>
          <a:xfrm>
            <a:off x="4337275" y="3383695"/>
            <a:ext cx="238760" cy="57150"/>
            <a:chOff x="4337275" y="3383695"/>
            <a:chExt cx="238760" cy="57150"/>
          </a:xfrm>
        </p:grpSpPr>
        <p:sp>
          <p:nvSpPr>
            <p:cNvPr id="34" name="object 34"/>
            <p:cNvSpPr/>
            <p:nvPr/>
          </p:nvSpPr>
          <p:spPr>
            <a:xfrm>
              <a:off x="4461727" y="341670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5"/>
            <p:cNvSpPr/>
            <p:nvPr/>
          </p:nvSpPr>
          <p:spPr>
            <a:xfrm>
              <a:off x="4434663" y="339021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" name="object 36"/>
            <p:cNvSpPr/>
            <p:nvPr/>
          </p:nvSpPr>
          <p:spPr>
            <a:xfrm>
              <a:off x="4339806" y="338622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23237" y="329361"/>
            <a:ext cx="4491495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FASTag 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electronic toll collection system in India, operated by the National Highways Authority of </a:t>
            </a: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employs Radio Frequency Identification technology(RFID) for making toll payments directly from the prepaid or savings account linked to it or directly toll owner</a:t>
            </a: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Fastag payment system is adopted in India in order to minimise the hindrances faced by travellers while passing through the toll booths</a:t>
            </a:r>
            <a:r>
              <a:rPr lang="en-GB" sz="1200" dirty="0" smtClean="0"/>
              <a:t>.</a:t>
            </a:r>
            <a:endParaRPr lang="en-GB" sz="1200" dirty="0" smtClean="0">
              <a:solidFill>
                <a:srgbClr val="4D515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 of the project 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create a robust model that can accurately identify instances of fraudulent activity, ensuring the integrity and security of Fastag transactions.</a:t>
            </a:r>
            <a:endParaRPr lang="en-GB" sz="1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200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85679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79" y="-28473"/>
            <a:ext cx="2424335" cy="235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10" dirty="0" smtClean="0"/>
              <a:t>2. SOLUTION PROCESS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187990" y="336959"/>
                <a:ext cx="1583660" cy="12926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035"/>
                  </a:lnSpc>
                </a:pPr>
                <a:r>
                  <a:rPr lang="en-GB" sz="1100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Example: Cases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𝑎</m:t>
                    </m:r>
                    <m:r>
                      <a:rPr lang="en-GB" sz="11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=1</m:t>
                    </m:r>
                  </m:oMath>
                </a14:m>
                <a:endParaRPr sz="11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90" y="336959"/>
                <a:ext cx="1583660" cy="129266"/>
              </a:xfrm>
              <a:prstGeom prst="rect">
                <a:avLst/>
              </a:prstGeom>
              <a:blipFill>
                <a:blip r:embed="rId3"/>
                <a:stretch>
                  <a:fillRect l="-5769" t="-61905" b="-7619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bject 27"/>
          <p:cNvSpPr/>
          <p:nvPr/>
        </p:nvSpPr>
        <p:spPr>
          <a:xfrm>
            <a:off x="2939975" y="339653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2860357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038160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0"/>
          <p:cNvGrpSpPr/>
          <p:nvPr/>
        </p:nvGrpSpPr>
        <p:grpSpPr>
          <a:xfrm>
            <a:off x="3159290" y="3383695"/>
            <a:ext cx="203200" cy="55880"/>
            <a:chOff x="3159290" y="3383695"/>
            <a:chExt cx="203200" cy="55880"/>
          </a:xfrm>
        </p:grpSpPr>
        <p:sp>
          <p:nvSpPr>
            <p:cNvPr id="31" name="object 31"/>
            <p:cNvSpPr/>
            <p:nvPr/>
          </p:nvSpPr>
          <p:spPr>
            <a:xfrm>
              <a:off x="3222459" y="338622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3159290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458235" y="3382429"/>
            <a:ext cx="203200" cy="58419"/>
            <a:chOff x="3458235" y="3382429"/>
            <a:chExt cx="203200" cy="58419"/>
          </a:xfrm>
        </p:grpSpPr>
        <p:sp>
          <p:nvSpPr>
            <p:cNvPr id="34" name="object 34"/>
            <p:cNvSpPr/>
            <p:nvPr/>
          </p:nvSpPr>
          <p:spPr>
            <a:xfrm>
              <a:off x="3547136" y="33989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5"/>
            <p:cNvSpPr/>
            <p:nvPr/>
          </p:nvSpPr>
          <p:spPr>
            <a:xfrm>
              <a:off x="3458235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" name="object 36"/>
            <p:cNvSpPr/>
            <p:nvPr/>
          </p:nvSpPr>
          <p:spPr>
            <a:xfrm>
              <a:off x="3534436" y="33862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3757168" y="3382429"/>
            <a:ext cx="203200" cy="58419"/>
            <a:chOff x="3757168" y="3382429"/>
            <a:chExt cx="203200" cy="58419"/>
          </a:xfrm>
        </p:grpSpPr>
        <p:sp>
          <p:nvSpPr>
            <p:cNvPr id="38" name="object 38"/>
            <p:cNvSpPr/>
            <p:nvPr/>
          </p:nvSpPr>
          <p:spPr>
            <a:xfrm>
              <a:off x="3833369" y="338622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9" name="object 39"/>
            <p:cNvSpPr/>
            <p:nvPr/>
          </p:nvSpPr>
          <p:spPr>
            <a:xfrm>
              <a:off x="3757168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" name="object 40"/>
            <p:cNvSpPr/>
            <p:nvPr/>
          </p:nvSpPr>
          <p:spPr>
            <a:xfrm>
              <a:off x="3833369" y="342432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1" name="object 41"/>
          <p:cNvSpPr/>
          <p:nvPr/>
        </p:nvSpPr>
        <p:spPr>
          <a:xfrm>
            <a:off x="4132314" y="33862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2" name="object 42"/>
          <p:cNvGrpSpPr/>
          <p:nvPr/>
        </p:nvGrpSpPr>
        <p:grpSpPr>
          <a:xfrm>
            <a:off x="4337275" y="3383695"/>
            <a:ext cx="238760" cy="57150"/>
            <a:chOff x="4337275" y="3383695"/>
            <a:chExt cx="238760" cy="57150"/>
          </a:xfrm>
        </p:grpSpPr>
        <p:sp>
          <p:nvSpPr>
            <p:cNvPr id="43" name="object 43"/>
            <p:cNvSpPr/>
            <p:nvPr/>
          </p:nvSpPr>
          <p:spPr>
            <a:xfrm>
              <a:off x="4461727" y="341670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" name="object 44"/>
            <p:cNvSpPr/>
            <p:nvPr/>
          </p:nvSpPr>
          <p:spPr>
            <a:xfrm>
              <a:off x="4434663" y="339021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" name="object 45"/>
            <p:cNvSpPr/>
            <p:nvPr/>
          </p:nvSpPr>
          <p:spPr>
            <a:xfrm>
              <a:off x="4339806" y="338622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5249" y="338382"/>
            <a:ext cx="4478235" cy="4188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algn="l">
              <a:lnSpc>
                <a:spcPct val="100000"/>
              </a:lnSpc>
              <a:spcBef>
                <a:spcPts val="100"/>
              </a:spcBef>
            </a:pPr>
            <a:r>
              <a:rPr lang="en-GB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 About the dataset</a:t>
            </a:r>
          </a:p>
          <a:p>
            <a:pPr marL="222250" indent="-171450" algn="l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GB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fastag fraud prediction dataset consists of  5000 rows and 13 columns</a:t>
            </a: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2250" indent="-171450" algn="l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GB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consist of  four(4) numerical data columns and nine(9) categorical data.</a:t>
            </a:r>
          </a:p>
          <a:p>
            <a:pPr marL="222250" indent="-171450" algn="l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GB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has the following columns:</a:t>
            </a:r>
          </a:p>
          <a:p>
            <a:pPr marL="279400" indent="-228600" algn="l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en-GB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ID , Date and time(Timestamp)</a:t>
            </a:r>
          </a:p>
          <a:p>
            <a:pPr marL="279400" indent="-228600" algn="l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en-GB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 type and Lane Type</a:t>
            </a:r>
          </a:p>
          <a:p>
            <a:pPr marL="279400" indent="-228600" algn="l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en-GB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Fastag ID &amp; TollBoothID</a:t>
            </a:r>
          </a:p>
          <a:p>
            <a:pPr marL="279400" indent="-228600" algn="l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en-GB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Amount and Amount paid for the transaction</a:t>
            </a:r>
          </a:p>
          <a:p>
            <a:pPr marL="279400" indent="-228600" algn="l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en-GB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location and Vehicle Dimensions</a:t>
            </a:r>
          </a:p>
          <a:p>
            <a:pPr marL="279400" indent="-228600" algn="l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en-GB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 Plate number and Speed</a:t>
            </a:r>
          </a:p>
          <a:p>
            <a:pPr marL="279400" indent="-228600" algn="l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en-GB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Fraud indicator: Target variable</a:t>
            </a:r>
            <a:r>
              <a:rPr lang="en-GB" sz="1800" b="1" dirty="0" smtClean="0">
                <a:solidFill>
                  <a:srgbClr val="0070C0"/>
                </a:solidFill>
              </a:rPr>
              <a:t> </a:t>
            </a:r>
          </a:p>
          <a:p>
            <a:pPr marL="50800" algn="l">
              <a:lnSpc>
                <a:spcPct val="100000"/>
              </a:lnSpc>
              <a:spcBef>
                <a:spcPts val="100"/>
              </a:spcBef>
            </a:pPr>
            <a:endParaRPr lang="en-GB" sz="1800" dirty="0" smtClean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00"/>
              </a:spcBef>
            </a:pPr>
            <a:endParaRPr lang="en-GB" sz="1800" dirty="0" smtClean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00"/>
              </a:spcBef>
            </a:pPr>
            <a:endParaRPr lang="en-GB" sz="1800" dirty="0" smtClean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00"/>
              </a:spcBef>
            </a:pPr>
            <a:endParaRPr lang="en-GB" sz="1100" b="1" dirty="0" smtClean="0">
              <a:latin typeface="Times New Roman"/>
              <a:cs typeface="Times New Roman"/>
            </a:endParaRPr>
          </a:p>
          <a:p>
            <a:pPr marL="1099185">
              <a:lnSpc>
                <a:spcPct val="100000"/>
              </a:lnSpc>
              <a:spcBef>
                <a:spcPts val="860"/>
              </a:spcBef>
              <a:tabLst>
                <a:tab pos="2296795" algn="l"/>
              </a:tabLst>
            </a:pPr>
            <a:r>
              <a:rPr lang="en-GB" sz="700" dirty="0" smtClean="0">
                <a:solidFill>
                  <a:srgbClr val="FFFFFF"/>
                </a:solidFill>
                <a:latin typeface="Georgia"/>
                <a:cs typeface="Georgia"/>
              </a:rPr>
              <a:t>Le</a:t>
            </a:r>
            <a:endParaRPr lang="en-GB" sz="11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79" y="-28473"/>
            <a:ext cx="2424335" cy="235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10" dirty="0" smtClean="0"/>
              <a:t>2. SOLUTION PROCESS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187990" y="336959"/>
                <a:ext cx="1583660" cy="12926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035"/>
                  </a:lnSpc>
                </a:pPr>
                <a:r>
                  <a:rPr lang="en-GB" sz="1100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Example: Cases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𝑎</m:t>
                    </m:r>
                    <m:r>
                      <a:rPr lang="en-GB" sz="11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=1</m:t>
                    </m:r>
                  </m:oMath>
                </a14:m>
                <a:endParaRPr sz="11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90" y="336959"/>
                <a:ext cx="1583660" cy="129266"/>
              </a:xfrm>
              <a:prstGeom prst="rect">
                <a:avLst/>
              </a:prstGeom>
              <a:blipFill>
                <a:blip r:embed="rId3"/>
                <a:stretch>
                  <a:fillRect l="-5769" t="-61905" b="-7619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bject 27"/>
          <p:cNvSpPr/>
          <p:nvPr/>
        </p:nvSpPr>
        <p:spPr>
          <a:xfrm>
            <a:off x="2939975" y="339653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2860357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038160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0"/>
          <p:cNvGrpSpPr/>
          <p:nvPr/>
        </p:nvGrpSpPr>
        <p:grpSpPr>
          <a:xfrm>
            <a:off x="3159290" y="3383695"/>
            <a:ext cx="203200" cy="55880"/>
            <a:chOff x="3159290" y="3383695"/>
            <a:chExt cx="203200" cy="55880"/>
          </a:xfrm>
        </p:grpSpPr>
        <p:sp>
          <p:nvSpPr>
            <p:cNvPr id="31" name="object 31"/>
            <p:cNvSpPr/>
            <p:nvPr/>
          </p:nvSpPr>
          <p:spPr>
            <a:xfrm>
              <a:off x="3222459" y="338622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3159290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458235" y="3382429"/>
            <a:ext cx="203200" cy="58419"/>
            <a:chOff x="3458235" y="3382429"/>
            <a:chExt cx="203200" cy="58419"/>
          </a:xfrm>
        </p:grpSpPr>
        <p:sp>
          <p:nvSpPr>
            <p:cNvPr id="34" name="object 34"/>
            <p:cNvSpPr/>
            <p:nvPr/>
          </p:nvSpPr>
          <p:spPr>
            <a:xfrm>
              <a:off x="3547136" y="33989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5"/>
            <p:cNvSpPr/>
            <p:nvPr/>
          </p:nvSpPr>
          <p:spPr>
            <a:xfrm>
              <a:off x="3458235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" name="object 36"/>
            <p:cNvSpPr/>
            <p:nvPr/>
          </p:nvSpPr>
          <p:spPr>
            <a:xfrm>
              <a:off x="3534436" y="33862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3757168" y="3382429"/>
            <a:ext cx="203200" cy="58419"/>
            <a:chOff x="3757168" y="3382429"/>
            <a:chExt cx="203200" cy="58419"/>
          </a:xfrm>
        </p:grpSpPr>
        <p:sp>
          <p:nvSpPr>
            <p:cNvPr id="38" name="object 38"/>
            <p:cNvSpPr/>
            <p:nvPr/>
          </p:nvSpPr>
          <p:spPr>
            <a:xfrm>
              <a:off x="3833369" y="338622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9" name="object 39"/>
            <p:cNvSpPr/>
            <p:nvPr/>
          </p:nvSpPr>
          <p:spPr>
            <a:xfrm>
              <a:off x="3757168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" name="object 40"/>
            <p:cNvSpPr/>
            <p:nvPr/>
          </p:nvSpPr>
          <p:spPr>
            <a:xfrm>
              <a:off x="3833369" y="342432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1" name="object 41"/>
          <p:cNvSpPr/>
          <p:nvPr/>
        </p:nvSpPr>
        <p:spPr>
          <a:xfrm>
            <a:off x="4132314" y="33862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2" name="object 42"/>
          <p:cNvGrpSpPr/>
          <p:nvPr/>
        </p:nvGrpSpPr>
        <p:grpSpPr>
          <a:xfrm>
            <a:off x="4337275" y="3383695"/>
            <a:ext cx="238760" cy="57150"/>
            <a:chOff x="4337275" y="3383695"/>
            <a:chExt cx="238760" cy="57150"/>
          </a:xfrm>
        </p:grpSpPr>
        <p:sp>
          <p:nvSpPr>
            <p:cNvPr id="43" name="object 43"/>
            <p:cNvSpPr/>
            <p:nvPr/>
          </p:nvSpPr>
          <p:spPr>
            <a:xfrm>
              <a:off x="4461727" y="341670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" name="object 44"/>
            <p:cNvSpPr/>
            <p:nvPr/>
          </p:nvSpPr>
          <p:spPr>
            <a:xfrm>
              <a:off x="4434663" y="339021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" name="object 45"/>
            <p:cNvSpPr/>
            <p:nvPr/>
          </p:nvSpPr>
          <p:spPr>
            <a:xfrm>
              <a:off x="4339806" y="338622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5249" y="338382"/>
            <a:ext cx="4514851" cy="4649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algn="l">
              <a:lnSpc>
                <a:spcPct val="100000"/>
              </a:lnSpc>
              <a:spcBef>
                <a:spcPts val="100"/>
              </a:spcBef>
            </a:pPr>
            <a:r>
              <a:rPr lang="en-GB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 Data analysis</a:t>
            </a:r>
          </a:p>
          <a:p>
            <a:pPr marL="222250" indent="-171450" algn="l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GB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  549 missing values  from the FastagID column.</a:t>
            </a:r>
            <a:endParaRPr lang="en-GB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2250" indent="-171450" algn="l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indicator consists of an unbalanced </a:t>
            </a: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</a:p>
          <a:p>
            <a:pPr marL="222250" indent="-171450" algn="l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80.3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of the transaction are without fraud whereas 19.7% constitute fraudulent </a:t>
            </a: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r>
              <a:rPr lang="en-GB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2250" indent="-171450" algn="l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speed data is skewed to the right with mean greater than the </a:t>
            </a: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median.</a:t>
            </a:r>
          </a:p>
          <a:p>
            <a:pPr marL="222250" indent="-171450" algn="l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25% of the vehicle using the fasttag system make transactions of 100INR(Indian rupees) and above</a:t>
            </a:r>
          </a:p>
          <a:p>
            <a:pPr marL="222250" indent="-171450" algn="l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paid for the Fastag system range from a 0.000 to a maximum of </a:t>
            </a: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350.0</a:t>
            </a:r>
          </a:p>
          <a:p>
            <a:pPr marL="222250" indent="-171450" algn="l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75% of the vehicle pass through the Tollbooth travel as a speed of</a:t>
            </a:r>
          </a:p>
          <a:p>
            <a:pPr marL="50800" algn="l">
              <a:lnSpc>
                <a:spcPct val="100000"/>
              </a:lnSpc>
              <a:spcBef>
                <a:spcPts val="100"/>
              </a:spcBef>
            </a:pP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82  And above to a maximum of  118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2250" indent="-171450" algn="l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GB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2250" indent="-171450" algn="l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GB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algn="l">
              <a:lnSpc>
                <a:spcPct val="100000"/>
              </a:lnSpc>
              <a:spcBef>
                <a:spcPts val="100"/>
              </a:spcBef>
            </a:pPr>
            <a:r>
              <a:rPr lang="en-GB" sz="1800" dirty="0" smtClean="0"/>
              <a:t> </a:t>
            </a:r>
            <a:endParaRPr lang="en-GB" sz="1800" dirty="0" smtClean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00"/>
              </a:spcBef>
            </a:pPr>
            <a:endParaRPr lang="en-GB" sz="1800" dirty="0" smtClean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00"/>
              </a:spcBef>
            </a:pPr>
            <a:endParaRPr lang="en-GB" sz="1800" dirty="0" smtClean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00"/>
              </a:spcBef>
            </a:pPr>
            <a:endParaRPr lang="en-GB" sz="1100" b="1" dirty="0" smtClean="0">
              <a:latin typeface="Times New Roman"/>
              <a:cs typeface="Times New Roman"/>
            </a:endParaRPr>
          </a:p>
          <a:p>
            <a:pPr marL="1099185">
              <a:lnSpc>
                <a:spcPct val="100000"/>
              </a:lnSpc>
              <a:spcBef>
                <a:spcPts val="860"/>
              </a:spcBef>
              <a:tabLst>
                <a:tab pos="2296795" algn="l"/>
              </a:tabLst>
            </a:pPr>
            <a:r>
              <a:rPr lang="en-GB" sz="700" dirty="0" smtClean="0">
                <a:solidFill>
                  <a:srgbClr val="FFFFFF"/>
                </a:solidFill>
                <a:latin typeface="Georgia"/>
                <a:cs typeface="Georgia"/>
              </a:rPr>
              <a:t>Le</a:t>
            </a:r>
            <a:endParaRPr lang="en-GB" sz="11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70502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79" y="-28473"/>
            <a:ext cx="2424335" cy="235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10" dirty="0" smtClean="0"/>
              <a:t>2. SOLUTION PROCESS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187990" y="336959"/>
                <a:ext cx="1583660" cy="12926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035"/>
                  </a:lnSpc>
                </a:pPr>
                <a:r>
                  <a:rPr lang="en-GB" sz="1100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Example: Cases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𝑎</m:t>
                    </m:r>
                    <m:r>
                      <a:rPr lang="en-GB" sz="11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=1</m:t>
                    </m:r>
                  </m:oMath>
                </a14:m>
                <a:endParaRPr sz="11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90" y="336959"/>
                <a:ext cx="1583660" cy="129266"/>
              </a:xfrm>
              <a:prstGeom prst="rect">
                <a:avLst/>
              </a:prstGeom>
              <a:blipFill>
                <a:blip r:embed="rId3"/>
                <a:stretch>
                  <a:fillRect l="-5769" t="-61905" b="-7619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bject 27"/>
          <p:cNvSpPr/>
          <p:nvPr/>
        </p:nvSpPr>
        <p:spPr>
          <a:xfrm>
            <a:off x="2939975" y="339653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2860357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038160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0"/>
          <p:cNvGrpSpPr/>
          <p:nvPr/>
        </p:nvGrpSpPr>
        <p:grpSpPr>
          <a:xfrm>
            <a:off x="3159290" y="3383695"/>
            <a:ext cx="203200" cy="55880"/>
            <a:chOff x="3159290" y="3383695"/>
            <a:chExt cx="203200" cy="55880"/>
          </a:xfrm>
        </p:grpSpPr>
        <p:sp>
          <p:nvSpPr>
            <p:cNvPr id="31" name="object 31"/>
            <p:cNvSpPr/>
            <p:nvPr/>
          </p:nvSpPr>
          <p:spPr>
            <a:xfrm>
              <a:off x="3222459" y="338622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3159290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458235" y="3382429"/>
            <a:ext cx="203200" cy="58419"/>
            <a:chOff x="3458235" y="3382429"/>
            <a:chExt cx="203200" cy="58419"/>
          </a:xfrm>
        </p:grpSpPr>
        <p:sp>
          <p:nvSpPr>
            <p:cNvPr id="34" name="object 34"/>
            <p:cNvSpPr/>
            <p:nvPr/>
          </p:nvSpPr>
          <p:spPr>
            <a:xfrm>
              <a:off x="3547136" y="33989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5"/>
            <p:cNvSpPr/>
            <p:nvPr/>
          </p:nvSpPr>
          <p:spPr>
            <a:xfrm>
              <a:off x="3458235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" name="object 36"/>
            <p:cNvSpPr/>
            <p:nvPr/>
          </p:nvSpPr>
          <p:spPr>
            <a:xfrm>
              <a:off x="3534436" y="33862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3757168" y="3382429"/>
            <a:ext cx="203200" cy="58419"/>
            <a:chOff x="3757168" y="3382429"/>
            <a:chExt cx="203200" cy="58419"/>
          </a:xfrm>
        </p:grpSpPr>
        <p:sp>
          <p:nvSpPr>
            <p:cNvPr id="38" name="object 38"/>
            <p:cNvSpPr/>
            <p:nvPr/>
          </p:nvSpPr>
          <p:spPr>
            <a:xfrm>
              <a:off x="3833369" y="338622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9" name="object 39"/>
            <p:cNvSpPr/>
            <p:nvPr/>
          </p:nvSpPr>
          <p:spPr>
            <a:xfrm>
              <a:off x="3757168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" name="object 40"/>
            <p:cNvSpPr/>
            <p:nvPr/>
          </p:nvSpPr>
          <p:spPr>
            <a:xfrm>
              <a:off x="3833369" y="342432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1" name="object 41"/>
          <p:cNvSpPr/>
          <p:nvPr/>
        </p:nvSpPr>
        <p:spPr>
          <a:xfrm>
            <a:off x="4132314" y="33862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2" name="object 42"/>
          <p:cNvGrpSpPr/>
          <p:nvPr/>
        </p:nvGrpSpPr>
        <p:grpSpPr>
          <a:xfrm>
            <a:off x="4337275" y="3383695"/>
            <a:ext cx="238760" cy="57150"/>
            <a:chOff x="4337275" y="3383695"/>
            <a:chExt cx="238760" cy="57150"/>
          </a:xfrm>
        </p:grpSpPr>
        <p:sp>
          <p:nvSpPr>
            <p:cNvPr id="43" name="object 43"/>
            <p:cNvSpPr/>
            <p:nvPr/>
          </p:nvSpPr>
          <p:spPr>
            <a:xfrm>
              <a:off x="4461727" y="341670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" name="object 44"/>
            <p:cNvSpPr/>
            <p:nvPr/>
          </p:nvSpPr>
          <p:spPr>
            <a:xfrm>
              <a:off x="4434663" y="339021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" name="object 45"/>
            <p:cNvSpPr/>
            <p:nvPr/>
          </p:nvSpPr>
          <p:spPr>
            <a:xfrm>
              <a:off x="4339806" y="338622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5249" y="338382"/>
            <a:ext cx="4514851" cy="5083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algn="l">
              <a:lnSpc>
                <a:spcPct val="100000"/>
              </a:lnSpc>
              <a:spcBef>
                <a:spcPts val="100"/>
              </a:spcBef>
            </a:pPr>
            <a:r>
              <a:rPr lang="en-GB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Data analysis </a:t>
            </a:r>
            <a:r>
              <a:rPr lang="en-GB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algn="l">
              <a:lnSpc>
                <a:spcPct val="100000"/>
              </a:lnSpc>
              <a:spcBef>
                <a:spcPts val="100"/>
              </a:spcBef>
            </a:pPr>
            <a:endParaRPr lang="en-GB" sz="1200" b="1" u="sng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algn="l">
              <a:lnSpc>
                <a:spcPct val="100000"/>
              </a:lnSpc>
              <a:spcBef>
                <a:spcPts val="100"/>
              </a:spcBef>
            </a:pPr>
            <a:endParaRPr lang="en-GB" sz="12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algn="l">
              <a:lnSpc>
                <a:spcPct val="100000"/>
              </a:lnSpc>
              <a:spcBef>
                <a:spcPts val="100"/>
              </a:spcBef>
            </a:pPr>
            <a:endParaRPr lang="en-GB" sz="1200" b="1" u="sng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algn="l">
              <a:lnSpc>
                <a:spcPct val="100000"/>
              </a:lnSpc>
              <a:spcBef>
                <a:spcPts val="100"/>
              </a:spcBef>
            </a:pPr>
            <a:endParaRPr lang="en-GB" sz="12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algn="l">
              <a:lnSpc>
                <a:spcPct val="100000"/>
              </a:lnSpc>
              <a:spcBef>
                <a:spcPts val="100"/>
              </a:spcBef>
            </a:pPr>
            <a:endParaRPr lang="en-GB" sz="1200" b="1" u="sng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algn="l">
              <a:lnSpc>
                <a:spcPct val="100000"/>
              </a:lnSpc>
              <a:spcBef>
                <a:spcPts val="100"/>
              </a:spcBef>
            </a:pPr>
            <a:endParaRPr lang="en-GB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algn="l">
              <a:lnSpc>
                <a:spcPct val="100000"/>
              </a:lnSpc>
              <a:spcBef>
                <a:spcPts val="100"/>
              </a:spcBef>
            </a:pPr>
            <a:endParaRPr lang="en-GB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algn="l">
              <a:lnSpc>
                <a:spcPct val="100000"/>
              </a:lnSpc>
              <a:spcBef>
                <a:spcPts val="100"/>
              </a:spcBef>
            </a:pPr>
            <a:endParaRPr lang="en-GB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algn="l">
              <a:lnSpc>
                <a:spcPct val="100000"/>
              </a:lnSpc>
              <a:spcBef>
                <a:spcPts val="100"/>
              </a:spcBef>
            </a:pPr>
            <a:endParaRPr lang="en-GB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algn="l">
              <a:lnSpc>
                <a:spcPct val="100000"/>
              </a:lnSpc>
              <a:spcBef>
                <a:spcPts val="100"/>
              </a:spcBef>
            </a:pPr>
            <a:endParaRPr lang="en-GB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algn="l">
              <a:lnSpc>
                <a:spcPct val="100000"/>
              </a:lnSpc>
              <a:spcBef>
                <a:spcPts val="100"/>
              </a:spcBef>
            </a:pPr>
            <a:endParaRPr lang="en-GB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2250" indent="-171450" algn="l"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80.3% of the transaction are without fraud whereas 19.7% constitute fraudulent transactions</a:t>
            </a:r>
            <a:r>
              <a:rPr lang="en-GB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2250" indent="-171450" algn="l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vehicle type are evenly distributed in term of involvement in the transactions</a:t>
            </a:r>
          </a:p>
          <a:p>
            <a:pPr marL="222250" indent="-171450" algn="l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GB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2250" indent="-171450" algn="l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GB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algn="l">
              <a:lnSpc>
                <a:spcPct val="100000"/>
              </a:lnSpc>
              <a:spcBef>
                <a:spcPts val="100"/>
              </a:spcBef>
            </a:pPr>
            <a:r>
              <a:rPr lang="en-GB" sz="1800" dirty="0" smtClean="0"/>
              <a:t> </a:t>
            </a:r>
            <a:endParaRPr lang="en-GB" sz="1800" dirty="0" smtClean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00"/>
              </a:spcBef>
            </a:pPr>
            <a:endParaRPr lang="en-GB" sz="1800" dirty="0" smtClean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00"/>
              </a:spcBef>
            </a:pPr>
            <a:endParaRPr lang="en-GB" sz="1800" dirty="0" smtClean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00"/>
              </a:spcBef>
            </a:pPr>
            <a:endParaRPr lang="en-GB" sz="1100" b="1" dirty="0" smtClean="0">
              <a:latin typeface="Times New Roman"/>
              <a:cs typeface="Times New Roman"/>
            </a:endParaRPr>
          </a:p>
          <a:p>
            <a:pPr marL="1099185">
              <a:lnSpc>
                <a:spcPct val="100000"/>
              </a:lnSpc>
              <a:spcBef>
                <a:spcPts val="860"/>
              </a:spcBef>
              <a:tabLst>
                <a:tab pos="2296795" algn="l"/>
              </a:tabLst>
            </a:pPr>
            <a:r>
              <a:rPr lang="en-GB" sz="700" dirty="0" smtClean="0">
                <a:solidFill>
                  <a:srgbClr val="FFFFFF"/>
                </a:solidFill>
                <a:latin typeface="Georgia"/>
                <a:cs typeface="Georgia"/>
              </a:rPr>
              <a:t>Le</a:t>
            </a:r>
            <a:endParaRPr lang="en-GB" sz="11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51576" y="739775"/>
            <a:ext cx="1872000" cy="1836000"/>
          </a:xfrm>
          <a:prstGeom prst="rect">
            <a:avLst/>
          </a:prstGeom>
        </p:spPr>
      </p:pic>
      <p:pic>
        <p:nvPicPr>
          <p:cNvPr id="8" name="Picture 7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048169" y="766657"/>
            <a:ext cx="1836000" cy="1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2245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79" y="-28473"/>
            <a:ext cx="3688990" cy="235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10" dirty="0" smtClean="0"/>
              <a:t>2. SOLUTION PROCESS(</a:t>
            </a:r>
            <a:r>
              <a:rPr lang="en-GB" spc="-10" dirty="0" err="1" smtClean="0"/>
              <a:t>Cont</a:t>
            </a:r>
            <a:r>
              <a:rPr lang="en-GB" spc="-10" dirty="0" smtClean="0"/>
              <a:t>…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187990" y="336959"/>
                <a:ext cx="1583660" cy="12926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035"/>
                  </a:lnSpc>
                </a:pPr>
                <a:r>
                  <a:rPr lang="en-GB" sz="1100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Example: Cases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𝑎</m:t>
                    </m:r>
                    <m:r>
                      <a:rPr lang="en-GB" sz="11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=1</m:t>
                    </m:r>
                  </m:oMath>
                </a14:m>
                <a:endParaRPr sz="11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90" y="336959"/>
                <a:ext cx="1583660" cy="129266"/>
              </a:xfrm>
              <a:prstGeom prst="rect">
                <a:avLst/>
              </a:prstGeom>
              <a:blipFill>
                <a:blip r:embed="rId3"/>
                <a:stretch>
                  <a:fillRect l="-5769" t="-61905" b="-7619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bject 27"/>
          <p:cNvSpPr/>
          <p:nvPr/>
        </p:nvSpPr>
        <p:spPr>
          <a:xfrm>
            <a:off x="2939975" y="339653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2860357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038160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0"/>
          <p:cNvGrpSpPr/>
          <p:nvPr/>
        </p:nvGrpSpPr>
        <p:grpSpPr>
          <a:xfrm>
            <a:off x="3159290" y="3383695"/>
            <a:ext cx="203200" cy="55880"/>
            <a:chOff x="3159290" y="3383695"/>
            <a:chExt cx="203200" cy="55880"/>
          </a:xfrm>
        </p:grpSpPr>
        <p:sp>
          <p:nvSpPr>
            <p:cNvPr id="31" name="object 31"/>
            <p:cNvSpPr/>
            <p:nvPr/>
          </p:nvSpPr>
          <p:spPr>
            <a:xfrm>
              <a:off x="3222459" y="338622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3159290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458235" y="3382429"/>
            <a:ext cx="203200" cy="58419"/>
            <a:chOff x="3458235" y="3382429"/>
            <a:chExt cx="203200" cy="58419"/>
          </a:xfrm>
        </p:grpSpPr>
        <p:sp>
          <p:nvSpPr>
            <p:cNvPr id="34" name="object 34"/>
            <p:cNvSpPr/>
            <p:nvPr/>
          </p:nvSpPr>
          <p:spPr>
            <a:xfrm>
              <a:off x="3547136" y="33989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5"/>
            <p:cNvSpPr/>
            <p:nvPr/>
          </p:nvSpPr>
          <p:spPr>
            <a:xfrm>
              <a:off x="3458235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" name="object 36"/>
            <p:cNvSpPr/>
            <p:nvPr/>
          </p:nvSpPr>
          <p:spPr>
            <a:xfrm>
              <a:off x="3534436" y="33862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3757168" y="3382429"/>
            <a:ext cx="203200" cy="58419"/>
            <a:chOff x="3757168" y="3382429"/>
            <a:chExt cx="203200" cy="58419"/>
          </a:xfrm>
        </p:grpSpPr>
        <p:sp>
          <p:nvSpPr>
            <p:cNvPr id="38" name="object 38"/>
            <p:cNvSpPr/>
            <p:nvPr/>
          </p:nvSpPr>
          <p:spPr>
            <a:xfrm>
              <a:off x="3833369" y="338622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9" name="object 39"/>
            <p:cNvSpPr/>
            <p:nvPr/>
          </p:nvSpPr>
          <p:spPr>
            <a:xfrm>
              <a:off x="3757168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" name="object 40"/>
            <p:cNvSpPr/>
            <p:nvPr/>
          </p:nvSpPr>
          <p:spPr>
            <a:xfrm>
              <a:off x="3833369" y="342432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1" name="object 41"/>
          <p:cNvSpPr/>
          <p:nvPr/>
        </p:nvSpPr>
        <p:spPr>
          <a:xfrm>
            <a:off x="4132314" y="33862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2" name="object 42"/>
          <p:cNvGrpSpPr/>
          <p:nvPr/>
        </p:nvGrpSpPr>
        <p:grpSpPr>
          <a:xfrm>
            <a:off x="4337275" y="3383695"/>
            <a:ext cx="238760" cy="57150"/>
            <a:chOff x="4337275" y="3383695"/>
            <a:chExt cx="238760" cy="57150"/>
          </a:xfrm>
        </p:grpSpPr>
        <p:sp>
          <p:nvSpPr>
            <p:cNvPr id="43" name="object 43"/>
            <p:cNvSpPr/>
            <p:nvPr/>
          </p:nvSpPr>
          <p:spPr>
            <a:xfrm>
              <a:off x="4461727" y="341670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" name="object 44"/>
            <p:cNvSpPr/>
            <p:nvPr/>
          </p:nvSpPr>
          <p:spPr>
            <a:xfrm>
              <a:off x="4434663" y="339021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" name="object 45"/>
            <p:cNvSpPr/>
            <p:nvPr/>
          </p:nvSpPr>
          <p:spPr>
            <a:xfrm>
              <a:off x="4339806" y="338622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5249" y="338382"/>
            <a:ext cx="4478235" cy="45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algn="l">
              <a:lnSpc>
                <a:spcPct val="100000"/>
              </a:lnSpc>
              <a:spcBef>
                <a:spcPts val="100"/>
              </a:spcBef>
            </a:pPr>
            <a:r>
              <a:rPr lang="en-GB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 Analytical &amp; Preparations</a:t>
            </a:r>
          </a:p>
          <a:p>
            <a:pPr marL="222250" indent="-171450" algn="l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GB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consist of inputs (independent variables) and outputs(dependent variables: Fraud indicator).</a:t>
            </a:r>
          </a:p>
          <a:p>
            <a:pPr marL="222250" indent="-171450" algn="l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classification models, which are supervised learning technique will be used in order to predict the fraudulent activities</a:t>
            </a: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2250" indent="-171450" algn="l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methods will be done in transforming the dataset by creating new features using the existing ones, changing the object/categorical columns with dates with date time format.</a:t>
            </a:r>
          </a:p>
          <a:p>
            <a:pPr marL="222250" indent="-171450" algn="l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GB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 techniques of dealing with missing values,  and  dropping of unnecessary columns, encoding of categorical variables , normalizing/scaling of features </a:t>
            </a: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2250" indent="-171450" algn="l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dataset into train and validation(testing).</a:t>
            </a:r>
          </a:p>
          <a:p>
            <a:pPr marL="222250" indent="-171450" algn="l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 and train the classification models such as Logistic regression, Kneighbor classifier, random forest, bagging and boosting and Support vector Machine(SVM).</a:t>
            </a:r>
          </a:p>
          <a:p>
            <a:pPr marL="222250" indent="-171450" algn="l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GB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2250" indent="-171450" algn="l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GB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>
              <a:lnSpc>
                <a:spcPct val="100000"/>
              </a:lnSpc>
              <a:spcBef>
                <a:spcPts val="100"/>
              </a:spcBef>
            </a:pPr>
            <a:endParaRPr lang="en-GB" sz="1800" dirty="0" smtClean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00"/>
              </a:spcBef>
            </a:pPr>
            <a:endParaRPr lang="en-GB" sz="1800" dirty="0" smtClean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00"/>
              </a:spcBef>
            </a:pPr>
            <a:endParaRPr lang="en-GB" sz="1100" b="1" dirty="0" smtClean="0">
              <a:latin typeface="Times New Roman"/>
              <a:cs typeface="Times New Roman"/>
            </a:endParaRPr>
          </a:p>
          <a:p>
            <a:pPr marL="1099185">
              <a:lnSpc>
                <a:spcPct val="100000"/>
              </a:lnSpc>
              <a:spcBef>
                <a:spcPts val="860"/>
              </a:spcBef>
              <a:tabLst>
                <a:tab pos="2296795" algn="l"/>
              </a:tabLst>
            </a:pPr>
            <a:r>
              <a:rPr lang="en-GB" sz="700" dirty="0" smtClean="0">
                <a:solidFill>
                  <a:srgbClr val="FFFFFF"/>
                </a:solidFill>
                <a:latin typeface="Georgia"/>
                <a:cs typeface="Georgia"/>
              </a:rPr>
              <a:t>Le</a:t>
            </a:r>
            <a:endParaRPr lang="en-GB" sz="11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25375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79" y="-28473"/>
            <a:ext cx="3688990" cy="235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10" dirty="0" smtClean="0"/>
              <a:t>2. SOLUTION PROCESS(</a:t>
            </a:r>
            <a:r>
              <a:rPr lang="en-GB" spc="-10" dirty="0" err="1" smtClean="0"/>
              <a:t>Cont</a:t>
            </a:r>
            <a:r>
              <a:rPr lang="en-GB" spc="-10" dirty="0" smtClean="0"/>
              <a:t>…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187990" y="336959"/>
                <a:ext cx="1583660" cy="12926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035"/>
                  </a:lnSpc>
                </a:pPr>
                <a:r>
                  <a:rPr lang="en-GB" sz="1100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Example: Cases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𝑎</m:t>
                    </m:r>
                    <m:r>
                      <a:rPr lang="en-GB" sz="11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=1</m:t>
                    </m:r>
                  </m:oMath>
                </a14:m>
                <a:endParaRPr sz="11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90" y="336959"/>
                <a:ext cx="1583660" cy="129266"/>
              </a:xfrm>
              <a:prstGeom prst="rect">
                <a:avLst/>
              </a:prstGeom>
              <a:blipFill>
                <a:blip r:embed="rId3"/>
                <a:stretch>
                  <a:fillRect l="-5769" t="-61905" b="-7619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bject 27"/>
          <p:cNvSpPr/>
          <p:nvPr/>
        </p:nvSpPr>
        <p:spPr>
          <a:xfrm>
            <a:off x="2939975" y="339653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2860357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038160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0"/>
          <p:cNvGrpSpPr/>
          <p:nvPr/>
        </p:nvGrpSpPr>
        <p:grpSpPr>
          <a:xfrm>
            <a:off x="3159290" y="3383695"/>
            <a:ext cx="203200" cy="55880"/>
            <a:chOff x="3159290" y="3383695"/>
            <a:chExt cx="203200" cy="55880"/>
          </a:xfrm>
        </p:grpSpPr>
        <p:sp>
          <p:nvSpPr>
            <p:cNvPr id="31" name="object 31"/>
            <p:cNvSpPr/>
            <p:nvPr/>
          </p:nvSpPr>
          <p:spPr>
            <a:xfrm>
              <a:off x="3222459" y="338622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3159290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458235" y="3382429"/>
            <a:ext cx="203200" cy="58419"/>
            <a:chOff x="3458235" y="3382429"/>
            <a:chExt cx="203200" cy="58419"/>
          </a:xfrm>
        </p:grpSpPr>
        <p:sp>
          <p:nvSpPr>
            <p:cNvPr id="34" name="object 34"/>
            <p:cNvSpPr/>
            <p:nvPr/>
          </p:nvSpPr>
          <p:spPr>
            <a:xfrm>
              <a:off x="3547136" y="33989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5"/>
            <p:cNvSpPr/>
            <p:nvPr/>
          </p:nvSpPr>
          <p:spPr>
            <a:xfrm>
              <a:off x="3458235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" name="object 36"/>
            <p:cNvSpPr/>
            <p:nvPr/>
          </p:nvSpPr>
          <p:spPr>
            <a:xfrm>
              <a:off x="3534436" y="33862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3757168" y="3382429"/>
            <a:ext cx="203200" cy="58419"/>
            <a:chOff x="3757168" y="3382429"/>
            <a:chExt cx="203200" cy="58419"/>
          </a:xfrm>
        </p:grpSpPr>
        <p:sp>
          <p:nvSpPr>
            <p:cNvPr id="38" name="object 38"/>
            <p:cNvSpPr/>
            <p:nvPr/>
          </p:nvSpPr>
          <p:spPr>
            <a:xfrm>
              <a:off x="3833369" y="338622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9" name="object 39"/>
            <p:cNvSpPr/>
            <p:nvPr/>
          </p:nvSpPr>
          <p:spPr>
            <a:xfrm>
              <a:off x="3757168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" name="object 40"/>
            <p:cNvSpPr/>
            <p:nvPr/>
          </p:nvSpPr>
          <p:spPr>
            <a:xfrm>
              <a:off x="3833369" y="342432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1" name="object 41"/>
          <p:cNvSpPr/>
          <p:nvPr/>
        </p:nvSpPr>
        <p:spPr>
          <a:xfrm>
            <a:off x="4132314" y="33862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2" name="object 42"/>
          <p:cNvGrpSpPr/>
          <p:nvPr/>
        </p:nvGrpSpPr>
        <p:grpSpPr>
          <a:xfrm>
            <a:off x="4337275" y="3383695"/>
            <a:ext cx="238760" cy="57150"/>
            <a:chOff x="4337275" y="3383695"/>
            <a:chExt cx="238760" cy="57150"/>
          </a:xfrm>
        </p:grpSpPr>
        <p:sp>
          <p:nvSpPr>
            <p:cNvPr id="43" name="object 43"/>
            <p:cNvSpPr/>
            <p:nvPr/>
          </p:nvSpPr>
          <p:spPr>
            <a:xfrm>
              <a:off x="4461727" y="341670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" name="object 44"/>
            <p:cNvSpPr/>
            <p:nvPr/>
          </p:nvSpPr>
          <p:spPr>
            <a:xfrm>
              <a:off x="4434663" y="339021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" name="object 45"/>
            <p:cNvSpPr/>
            <p:nvPr/>
          </p:nvSpPr>
          <p:spPr>
            <a:xfrm>
              <a:off x="4339806" y="338622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5249" y="338382"/>
            <a:ext cx="4478235" cy="387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algn="l">
              <a:lnSpc>
                <a:spcPct val="100000"/>
              </a:lnSpc>
              <a:spcBef>
                <a:spcPts val="100"/>
              </a:spcBef>
            </a:pPr>
            <a:r>
              <a:rPr lang="en-GB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   Model preparation</a:t>
            </a:r>
          </a:p>
          <a:p>
            <a:pPr marL="50800" algn="l">
              <a:lnSpc>
                <a:spcPct val="100000"/>
              </a:lnSpc>
              <a:spcBef>
                <a:spcPts val="100"/>
              </a:spcBef>
            </a:pPr>
            <a:r>
              <a:rPr lang="en-GB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steps where followed in model building and evaluation:</a:t>
            </a:r>
          </a:p>
          <a:p>
            <a:pPr marL="50800" algn="l">
              <a:lnSpc>
                <a:spcPct val="100000"/>
              </a:lnSpc>
              <a:spcBef>
                <a:spcPts val="100"/>
              </a:spcBef>
            </a:pP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Perform feature engineering in the dataset</a:t>
            </a:r>
          </a:p>
          <a:p>
            <a:pPr marL="50800" algn="l">
              <a:lnSpc>
                <a:spcPct val="100000"/>
              </a:lnSpc>
              <a:spcBef>
                <a:spcPts val="100"/>
              </a:spcBef>
            </a:pP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 Changing the timestamps into date time format and convert to month for analysis</a:t>
            </a:r>
          </a:p>
          <a:p>
            <a:pPr marL="50800" algn="l">
              <a:lnSpc>
                <a:spcPct val="100000"/>
              </a:lnSpc>
              <a:spcBef>
                <a:spcPts val="100"/>
              </a:spcBef>
            </a:pPr>
            <a:r>
              <a:rPr lang="en-GB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r>
              <a:rPr lang="en-GB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Drop/remove the unnecessary columns such as TransactionID,FastagID and etc.</a:t>
            </a:r>
          </a:p>
          <a:p>
            <a:pPr marL="50800" algn="l">
              <a:spcBef>
                <a:spcPts val="100"/>
              </a:spcBef>
            </a:pPr>
            <a:r>
              <a:rPr lang="en-GB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GB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dataset into training and validation/testing dataset</a:t>
            </a:r>
          </a:p>
          <a:p>
            <a:pPr marL="50800" algn="l">
              <a:lnSpc>
                <a:spcPct val="100000"/>
              </a:lnSpc>
              <a:spcBef>
                <a:spcPts val="100"/>
              </a:spcBef>
            </a:pP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data pre-processing before model building</a:t>
            </a:r>
          </a:p>
          <a:p>
            <a:pPr marL="50800" algn="l">
              <a:lnSpc>
                <a:spcPct val="100000"/>
              </a:lnSpc>
              <a:spcBef>
                <a:spcPts val="100"/>
              </a:spcBef>
            </a:pP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GB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and fit the classification models for  performance evaluation.</a:t>
            </a:r>
          </a:p>
          <a:p>
            <a:pPr marL="50800" algn="l">
              <a:lnSpc>
                <a:spcPct val="100000"/>
              </a:lnSpc>
              <a:spcBef>
                <a:spcPts val="100"/>
              </a:spcBef>
            </a:pPr>
            <a:r>
              <a:rPr lang="en-GB" sz="1800" dirty="0" smtClean="0"/>
              <a:t> </a:t>
            </a:r>
            <a:endParaRPr lang="en-GB" sz="1800" dirty="0" smtClean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00"/>
              </a:spcBef>
            </a:pPr>
            <a:endParaRPr lang="en-GB" sz="1800" dirty="0" smtClean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00"/>
              </a:spcBef>
            </a:pPr>
            <a:endParaRPr lang="en-GB" sz="1800" dirty="0" smtClean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00"/>
              </a:spcBef>
            </a:pPr>
            <a:endParaRPr lang="en-GB" sz="1100" b="1" dirty="0" smtClean="0">
              <a:latin typeface="Times New Roman"/>
              <a:cs typeface="Times New Roman"/>
            </a:endParaRPr>
          </a:p>
          <a:p>
            <a:pPr marL="1099185">
              <a:lnSpc>
                <a:spcPct val="100000"/>
              </a:lnSpc>
              <a:spcBef>
                <a:spcPts val="860"/>
              </a:spcBef>
              <a:tabLst>
                <a:tab pos="2296795" algn="l"/>
              </a:tabLst>
            </a:pPr>
            <a:r>
              <a:rPr lang="en-GB" sz="700" dirty="0" smtClean="0">
                <a:solidFill>
                  <a:srgbClr val="FFFFFF"/>
                </a:solidFill>
                <a:latin typeface="Georgia"/>
                <a:cs typeface="Georgia"/>
              </a:rPr>
              <a:t>Le</a:t>
            </a:r>
            <a:endParaRPr lang="en-GB" sz="11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9006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1241" y="8539"/>
            <a:ext cx="39044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dirty="0" smtClean="0"/>
              <a:t>3. </a:t>
            </a:r>
            <a:r>
              <a:rPr lang="en-GB" sz="1800" dirty="0" smtClean="0"/>
              <a:t>Model Comparison</a:t>
            </a:r>
            <a:endParaRPr sz="1800" dirty="0"/>
          </a:p>
        </p:txBody>
      </p:sp>
      <p:sp>
        <p:nvSpPr>
          <p:cNvPr id="70" name="Text Placeholder 69"/>
          <p:cNvSpPr>
            <a:spLocks noGrp="1"/>
          </p:cNvSpPr>
          <p:nvPr>
            <p:ph type="body" idx="1"/>
          </p:nvPr>
        </p:nvSpPr>
        <p:spPr>
          <a:xfrm>
            <a:off x="95250" y="324856"/>
            <a:ext cx="4419600" cy="3005719"/>
          </a:xfrm>
        </p:spPr>
        <p:txBody>
          <a:bodyPr/>
          <a:lstStyle/>
          <a:p>
            <a:pPr algn="l"/>
            <a:endParaRPr lang="en-GB" sz="11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100" b="1" u="sng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1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100" b="1" u="sng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1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100" b="1" u="sng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>
              <a:lnSpc>
                <a:spcPct val="100000"/>
              </a:lnSpc>
              <a:spcBef>
                <a:spcPts val="100"/>
              </a:spcBef>
            </a:pPr>
            <a:endParaRPr lang="en-GB" sz="1100" b="1" dirty="0" smtClean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00"/>
              </a:spcBef>
            </a:pPr>
            <a:endParaRPr lang="en-GB" sz="1100" b="1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00"/>
              </a:spcBef>
            </a:pPr>
            <a:endParaRPr lang="en-GB" sz="1100" b="1" dirty="0" smtClean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00"/>
              </a:spcBef>
            </a:pPr>
            <a:endParaRPr lang="en-GB" sz="1100" b="1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00"/>
              </a:spcBef>
            </a:pPr>
            <a:endParaRPr lang="en-GB" sz="1100" b="1" dirty="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939975" y="339653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2860357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3038160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52" name="object 52"/>
          <p:cNvGrpSpPr/>
          <p:nvPr/>
        </p:nvGrpSpPr>
        <p:grpSpPr>
          <a:xfrm>
            <a:off x="3159290" y="3383695"/>
            <a:ext cx="203200" cy="55880"/>
            <a:chOff x="3159290" y="3383695"/>
            <a:chExt cx="203200" cy="55880"/>
          </a:xfrm>
        </p:grpSpPr>
        <p:sp>
          <p:nvSpPr>
            <p:cNvPr id="53" name="object 53"/>
            <p:cNvSpPr/>
            <p:nvPr/>
          </p:nvSpPr>
          <p:spPr>
            <a:xfrm>
              <a:off x="3222459" y="338622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4" name="object 54"/>
            <p:cNvSpPr/>
            <p:nvPr/>
          </p:nvSpPr>
          <p:spPr>
            <a:xfrm>
              <a:off x="3159290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3458235" y="3382429"/>
            <a:ext cx="203200" cy="58419"/>
            <a:chOff x="3458235" y="3382429"/>
            <a:chExt cx="203200" cy="58419"/>
          </a:xfrm>
        </p:grpSpPr>
        <p:sp>
          <p:nvSpPr>
            <p:cNvPr id="56" name="object 56"/>
            <p:cNvSpPr/>
            <p:nvPr/>
          </p:nvSpPr>
          <p:spPr>
            <a:xfrm>
              <a:off x="3547136" y="33989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7" name="object 57"/>
            <p:cNvSpPr/>
            <p:nvPr/>
          </p:nvSpPr>
          <p:spPr>
            <a:xfrm>
              <a:off x="3458235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8" name="object 58"/>
            <p:cNvSpPr/>
            <p:nvPr/>
          </p:nvSpPr>
          <p:spPr>
            <a:xfrm>
              <a:off x="3534436" y="33862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3757168" y="3382429"/>
            <a:ext cx="203200" cy="58419"/>
            <a:chOff x="3757168" y="3382429"/>
            <a:chExt cx="203200" cy="58419"/>
          </a:xfrm>
        </p:grpSpPr>
        <p:sp>
          <p:nvSpPr>
            <p:cNvPr id="60" name="object 60"/>
            <p:cNvSpPr/>
            <p:nvPr/>
          </p:nvSpPr>
          <p:spPr>
            <a:xfrm>
              <a:off x="3833369" y="338622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1" name="object 61"/>
            <p:cNvSpPr/>
            <p:nvPr/>
          </p:nvSpPr>
          <p:spPr>
            <a:xfrm>
              <a:off x="3757168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2" name="object 62"/>
            <p:cNvSpPr/>
            <p:nvPr/>
          </p:nvSpPr>
          <p:spPr>
            <a:xfrm>
              <a:off x="3833369" y="342432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3" name="object 63"/>
          <p:cNvSpPr/>
          <p:nvPr/>
        </p:nvSpPr>
        <p:spPr>
          <a:xfrm>
            <a:off x="4132314" y="33862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64" name="object 64"/>
          <p:cNvGrpSpPr/>
          <p:nvPr/>
        </p:nvGrpSpPr>
        <p:grpSpPr>
          <a:xfrm>
            <a:off x="4337275" y="3383695"/>
            <a:ext cx="238760" cy="57150"/>
            <a:chOff x="4337275" y="3383695"/>
            <a:chExt cx="238760" cy="57150"/>
          </a:xfrm>
        </p:grpSpPr>
        <p:sp>
          <p:nvSpPr>
            <p:cNvPr id="65" name="object 65"/>
            <p:cNvSpPr/>
            <p:nvPr/>
          </p:nvSpPr>
          <p:spPr>
            <a:xfrm>
              <a:off x="4461727" y="341670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6" name="object 66"/>
            <p:cNvSpPr/>
            <p:nvPr/>
          </p:nvSpPr>
          <p:spPr>
            <a:xfrm>
              <a:off x="4434663" y="339021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7" name="object 67"/>
            <p:cNvSpPr/>
            <p:nvPr/>
          </p:nvSpPr>
          <p:spPr>
            <a:xfrm>
              <a:off x="4339806" y="338622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0" y="318103"/>
            <a:ext cx="4536000" cy="3118923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1715</TotalTime>
  <Words>731</Words>
  <Application>Microsoft Office PowerPoint</Application>
  <PresentationFormat>Custom</PresentationFormat>
  <Paragraphs>143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Cambria Math</vt:lpstr>
      <vt:lpstr>Georgia</vt:lpstr>
      <vt:lpstr>Times New Roman</vt:lpstr>
      <vt:lpstr>Wingdings</vt:lpstr>
      <vt:lpstr>Office Theme</vt:lpstr>
      <vt:lpstr>Unit: FASTAG  FRAUD DETECTION PROJECT</vt:lpstr>
      <vt:lpstr>AGENDA</vt:lpstr>
      <vt:lpstr>1. PROBLEM STATEMENT</vt:lpstr>
      <vt:lpstr>2. SOLUTION PROCESS</vt:lpstr>
      <vt:lpstr>2. SOLUTION PROCESS</vt:lpstr>
      <vt:lpstr>2. SOLUTION PROCESS</vt:lpstr>
      <vt:lpstr>2. SOLUTION PROCESS(Cont…</vt:lpstr>
      <vt:lpstr>2. SOLUTION PROCESS(Cont…</vt:lpstr>
      <vt:lpstr>3. Model Comparison</vt:lpstr>
      <vt:lpstr>Key findings &amp; recommendation</vt:lpstr>
      <vt:lpstr>Key findings &amp; recommendation(Continues…)</vt:lpstr>
      <vt:lpstr>FASTAG FRAUD DETECTION  PROJECT</vt:lpstr>
      <vt:lpstr>FasTag FRAUD DETECTION PROJECT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ntegration and its App ications</dc:title>
  <dc:creator>Given Mashele</dc:creator>
  <cp:lastModifiedBy>Microsoft account</cp:lastModifiedBy>
  <cp:revision>162</cp:revision>
  <dcterms:created xsi:type="dcterms:W3CDTF">2024-04-08T10:42:57Z</dcterms:created>
  <dcterms:modified xsi:type="dcterms:W3CDTF">2024-06-22T21:47:29Z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2024-04-08T00:00:00Z</vt:filetime>
  </property>
  <property fmtid="{D5CDD505-2E9C-101B-9397-08002B2CF9AE}" pid="5" name="PTEX.Fullbanner">
    <vt:lpwstr>This is MiKTeX-pdfTeX 4.18.0 (1.40.25)</vt:lpwstr>
  </property>
  <property fmtid="{D5CDD505-2E9C-101B-9397-08002B2CF9AE}" pid="6" name="Producer">
    <vt:lpwstr>MiKTeX pdfTeX-1.40.25</vt:lpwstr>
  </property>
</Properties>
</file>