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975" r:id="rId2"/>
    <p:sldId id="869" r:id="rId3"/>
    <p:sldId id="1002" r:id="rId4"/>
    <p:sldId id="1004" r:id="rId5"/>
    <p:sldId id="1006" r:id="rId6"/>
    <p:sldId id="985" r:id="rId7"/>
    <p:sldId id="992" r:id="rId8"/>
    <p:sldId id="993" r:id="rId9"/>
    <p:sldId id="998" r:id="rId10"/>
    <p:sldId id="999" r:id="rId11"/>
    <p:sldId id="1001" r:id="rId12"/>
    <p:sldId id="995" r:id="rId13"/>
    <p:sldId id="994" r:id="rId14"/>
    <p:sldId id="996" r:id="rId15"/>
    <p:sldId id="984" r:id="rId16"/>
    <p:sldId id="988" r:id="rId17"/>
    <p:sldId id="989" r:id="rId18"/>
    <p:sldId id="1000" r:id="rId19"/>
    <p:sldId id="982" r:id="rId20"/>
    <p:sldId id="990" r:id="rId21"/>
    <p:sldId id="981" r:id="rId22"/>
    <p:sldId id="991" r:id="rId23"/>
    <p:sldId id="980" r:id="rId24"/>
    <p:sldId id="978" r:id="rId25"/>
    <p:sldId id="1007" r:id="rId26"/>
    <p:sldId id="1008" r:id="rId27"/>
    <p:sldId id="977" r:id="rId28"/>
    <p:sldId id="876" r:id="rId29"/>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2" charset="-122"/>
        <a:cs typeface="+mn-cs"/>
      </a:defRPr>
    </a:lvl1pPr>
    <a:lvl2pPr marL="457200" algn="ctr" rtl="0" fontAlgn="base">
      <a:spcBef>
        <a:spcPct val="0"/>
      </a:spcBef>
      <a:spcAft>
        <a:spcPct val="0"/>
      </a:spcAft>
      <a:defRPr sz="2400" kern="1200">
        <a:solidFill>
          <a:schemeClr val="tx1"/>
        </a:solidFill>
        <a:latin typeface="Arial" charset="0"/>
        <a:ea typeface="黑体" pitchFamily="2" charset="-122"/>
        <a:cs typeface="+mn-cs"/>
      </a:defRPr>
    </a:lvl2pPr>
    <a:lvl3pPr marL="914400" algn="ctr" rtl="0" fontAlgn="base">
      <a:spcBef>
        <a:spcPct val="0"/>
      </a:spcBef>
      <a:spcAft>
        <a:spcPct val="0"/>
      </a:spcAft>
      <a:defRPr sz="2400" kern="1200">
        <a:solidFill>
          <a:schemeClr val="tx1"/>
        </a:solidFill>
        <a:latin typeface="Arial" charset="0"/>
        <a:ea typeface="黑体" pitchFamily="2" charset="-122"/>
        <a:cs typeface="+mn-cs"/>
      </a:defRPr>
    </a:lvl3pPr>
    <a:lvl4pPr marL="1371600" algn="ctr" rtl="0" fontAlgn="base">
      <a:spcBef>
        <a:spcPct val="0"/>
      </a:spcBef>
      <a:spcAft>
        <a:spcPct val="0"/>
      </a:spcAft>
      <a:defRPr sz="2400" kern="1200">
        <a:solidFill>
          <a:schemeClr val="tx1"/>
        </a:solidFill>
        <a:latin typeface="Arial" charset="0"/>
        <a:ea typeface="黑体" pitchFamily="2" charset="-122"/>
        <a:cs typeface="+mn-cs"/>
      </a:defRPr>
    </a:lvl4pPr>
    <a:lvl5pPr marL="1828800" algn="ctr" rtl="0" fontAlgn="base">
      <a:spcBef>
        <a:spcPct val="0"/>
      </a:spcBef>
      <a:spcAft>
        <a:spcPct val="0"/>
      </a:spcAft>
      <a:defRPr sz="2400" kern="1200">
        <a:solidFill>
          <a:schemeClr val="tx1"/>
        </a:solidFill>
        <a:latin typeface="Arial" charset="0"/>
        <a:ea typeface="黑体" pitchFamily="2" charset="-122"/>
        <a:cs typeface="+mn-cs"/>
      </a:defRPr>
    </a:lvl5pPr>
    <a:lvl6pPr marL="2286000" algn="l" defTabSz="914400" rtl="0" eaLnBrk="1" latinLnBrk="0" hangingPunct="1">
      <a:defRPr sz="2400" kern="1200">
        <a:solidFill>
          <a:schemeClr val="tx1"/>
        </a:solidFill>
        <a:latin typeface="Arial" charset="0"/>
        <a:ea typeface="黑体" pitchFamily="2" charset="-122"/>
        <a:cs typeface="+mn-cs"/>
      </a:defRPr>
    </a:lvl6pPr>
    <a:lvl7pPr marL="2743200" algn="l" defTabSz="914400" rtl="0" eaLnBrk="1" latinLnBrk="0" hangingPunct="1">
      <a:defRPr sz="2400" kern="1200">
        <a:solidFill>
          <a:schemeClr val="tx1"/>
        </a:solidFill>
        <a:latin typeface="Arial" charset="0"/>
        <a:ea typeface="黑体" pitchFamily="2" charset="-122"/>
        <a:cs typeface="+mn-cs"/>
      </a:defRPr>
    </a:lvl7pPr>
    <a:lvl8pPr marL="3200400" algn="l" defTabSz="914400" rtl="0" eaLnBrk="1" latinLnBrk="0" hangingPunct="1">
      <a:defRPr sz="2400" kern="1200">
        <a:solidFill>
          <a:schemeClr val="tx1"/>
        </a:solidFill>
        <a:latin typeface="Arial" charset="0"/>
        <a:ea typeface="黑体" pitchFamily="2" charset="-122"/>
        <a:cs typeface="+mn-cs"/>
      </a:defRPr>
    </a:lvl8pPr>
    <a:lvl9pPr marL="3657600" algn="l" defTabSz="914400" rtl="0" eaLnBrk="1" latinLnBrk="0" hangingPunct="1">
      <a:defRPr sz="2400"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32584"/>
    <a:srgbClr val="FFFF00"/>
    <a:srgbClr val="12357C"/>
    <a:srgbClr val="DDDDDD"/>
    <a:srgbClr val="1339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90517" autoAdjust="0"/>
  </p:normalViewPr>
  <p:slideViewPr>
    <p:cSldViewPr snapToObjects="1">
      <p:cViewPr>
        <p:scale>
          <a:sx n="57" d="100"/>
          <a:sy n="57" d="100"/>
        </p:scale>
        <p:origin x="-606" y="-54"/>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3.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ea typeface="宋体"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ea typeface="宋体"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0432AA12-2C22-42FE-8530-509FD34D56B7}" type="slidenum">
              <a:rPr lang="en-US" altLang="zh-CN"/>
              <a:pPr>
                <a:defRPr/>
              </a:pPr>
              <a:t>‹#›</a:t>
            </a:fld>
            <a:endParaRPr lang="en-US" altLang="zh-CN"/>
          </a:p>
        </p:txBody>
      </p:sp>
    </p:spTree>
    <p:extLst>
      <p:ext uri="{BB962C8B-B14F-4D97-AF65-F5344CB8AC3E}">
        <p14:creationId xmlns:p14="http://schemas.microsoft.com/office/powerpoint/2010/main" val="2878087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B587E13F-BE4C-4602-80D7-34342CC33FEA}" type="slidenum">
              <a:rPr lang="en-US" altLang="zh-CN"/>
              <a:pPr>
                <a:defRPr/>
              </a:pPr>
              <a:t>‹#›</a:t>
            </a:fld>
            <a:endParaRPr lang="en-US" altLang="zh-CN"/>
          </a:p>
        </p:txBody>
      </p:sp>
    </p:spTree>
    <p:extLst>
      <p:ext uri="{BB962C8B-B14F-4D97-AF65-F5344CB8AC3E}">
        <p14:creationId xmlns:p14="http://schemas.microsoft.com/office/powerpoint/2010/main" val="4284393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A4DEC34-849F-4104-9177-3F448B01941F}" type="slidenum">
              <a:rPr lang="en-US" altLang="zh-CN" smtClean="0">
                <a:latin typeface="Arial" charset="0"/>
                <a:ea typeface="宋体" charset="-122"/>
              </a:rPr>
              <a:pPr/>
              <a:t>1</a:t>
            </a:fld>
            <a:endParaRPr lang="en-US" altLang="zh-CN" smtClean="0">
              <a:latin typeface="Arial" charset="0"/>
              <a:ea typeface="宋体" charset="-122"/>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7B46523-EBF3-42F2-BDE9-1D712A0A1A6A}" type="slidenum">
              <a:rPr lang="en-US" altLang="zh-CN" smtClean="0">
                <a:latin typeface="Arial" charset="0"/>
                <a:ea typeface="宋体" charset="-122"/>
              </a:rPr>
              <a:pPr/>
              <a:t>2</a:t>
            </a:fld>
            <a:endParaRPr lang="en-US" altLang="zh-CN" smtClean="0">
              <a:latin typeface="Arial" charset="0"/>
              <a:ea typeface="宋体" charset="-122"/>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34820" name="灯片编号占位符 3"/>
          <p:cNvSpPr>
            <a:spLocks noGrp="1"/>
          </p:cNvSpPr>
          <p:nvPr>
            <p:ph type="sldNum" sz="quarter" idx="5"/>
          </p:nvPr>
        </p:nvSpPr>
        <p:spPr>
          <a:noFill/>
        </p:spPr>
        <p:txBody>
          <a:bodyPr/>
          <a:lstStyle/>
          <a:p>
            <a:fld id="{F77856E6-FAAE-4DFF-9591-A182CE39A5B3}" type="slidenum">
              <a:rPr lang="en-US" altLang="zh-CN" smtClean="0">
                <a:latin typeface="Arial" charset="0"/>
                <a:ea typeface="宋体" charset="-122"/>
              </a:rPr>
              <a:pPr/>
              <a:t>15</a:t>
            </a:fld>
            <a:endParaRPr lang="en-US" altLang="zh-CN" smtClean="0">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cstate="print"/>
          <a:srcRect/>
          <a:stretch>
            <a:fillRect/>
          </a:stretch>
        </p:blipFill>
        <p:spPr bwMode="auto">
          <a:xfrm>
            <a:off x="6229350" y="3979863"/>
            <a:ext cx="2914650" cy="2878137"/>
          </a:xfrm>
          <a:prstGeom prst="rect">
            <a:avLst/>
          </a:prstGeom>
          <a:noFill/>
          <a:ln w="9525">
            <a:noFill/>
            <a:miter lim="800000"/>
            <a:headEnd/>
            <a:tailEnd/>
          </a:ln>
        </p:spPr>
      </p:pic>
      <p:pic>
        <p:nvPicPr>
          <p:cNvPr id="5" name="Picture 27" descr="北方交通大学—世纪钟（校钟）"/>
          <p:cNvPicPr>
            <a:picLocks noChangeAspect="1" noChangeArrowheads="1"/>
          </p:cNvPicPr>
          <p:nvPr userDrawn="1"/>
        </p:nvPicPr>
        <p:blipFill>
          <a:blip r:embed="rId3" cstate="print"/>
          <a:srcRect/>
          <a:stretch>
            <a:fillRect/>
          </a:stretch>
        </p:blipFill>
        <p:spPr bwMode="auto">
          <a:xfrm>
            <a:off x="5748338" y="179388"/>
            <a:ext cx="842962" cy="568325"/>
          </a:xfrm>
          <a:prstGeom prst="rect">
            <a:avLst/>
          </a:prstGeom>
          <a:noFill/>
          <a:ln w="9525">
            <a:noFill/>
            <a:miter lim="800000"/>
            <a:headEnd/>
            <a:tailEnd/>
          </a:ln>
        </p:spPr>
      </p:pic>
      <p:pic>
        <p:nvPicPr>
          <p:cNvPr id="6" name="Picture 28" descr="北方交通大学—思源楼"/>
          <p:cNvPicPr>
            <a:picLocks noChangeAspect="1" noChangeArrowheads="1"/>
          </p:cNvPicPr>
          <p:nvPr userDrawn="1"/>
        </p:nvPicPr>
        <p:blipFill>
          <a:blip r:embed="rId4" cstate="print"/>
          <a:srcRect/>
          <a:stretch>
            <a:fillRect/>
          </a:stretch>
        </p:blipFill>
        <p:spPr bwMode="auto">
          <a:xfrm>
            <a:off x="7429500" y="184150"/>
            <a:ext cx="952500" cy="563563"/>
          </a:xfrm>
          <a:prstGeom prst="rect">
            <a:avLst/>
          </a:prstGeom>
          <a:noFill/>
          <a:ln w="9525">
            <a:noFill/>
            <a:miter lim="800000"/>
            <a:headEnd/>
            <a:tailEnd/>
          </a:ln>
        </p:spPr>
      </p:pic>
      <p:pic>
        <p:nvPicPr>
          <p:cNvPr id="7" name="Picture 29" descr="09525834336"/>
          <p:cNvPicPr>
            <a:picLocks noChangeAspect="1" noChangeArrowheads="1"/>
          </p:cNvPicPr>
          <p:nvPr userDrawn="1"/>
        </p:nvPicPr>
        <p:blipFill>
          <a:blip r:embed="rId5" cstate="print"/>
          <a:srcRect/>
          <a:stretch>
            <a:fillRect/>
          </a:stretch>
        </p:blipFill>
        <p:spPr bwMode="auto">
          <a:xfrm>
            <a:off x="6591300" y="179388"/>
            <a:ext cx="838200" cy="568325"/>
          </a:xfrm>
          <a:prstGeom prst="rect">
            <a:avLst/>
          </a:prstGeom>
          <a:noFill/>
          <a:ln w="9525">
            <a:noFill/>
            <a:miter lim="800000"/>
            <a:headEnd/>
            <a:tailEnd/>
          </a:ln>
        </p:spPr>
      </p:pic>
      <p:pic>
        <p:nvPicPr>
          <p:cNvPr id="8" name="Picture 31" descr="19楼"/>
          <p:cNvPicPr>
            <a:picLocks noChangeAspect="1" noChangeArrowheads="1"/>
          </p:cNvPicPr>
          <p:nvPr userDrawn="1"/>
        </p:nvPicPr>
        <p:blipFill>
          <a:blip r:embed="rId6" cstate="print"/>
          <a:srcRect/>
          <a:stretch>
            <a:fillRect/>
          </a:stretch>
        </p:blipFill>
        <p:spPr bwMode="auto">
          <a:xfrm>
            <a:off x="8382000" y="184150"/>
            <a:ext cx="762000" cy="563563"/>
          </a:xfrm>
          <a:prstGeom prst="rect">
            <a:avLst/>
          </a:prstGeom>
          <a:noFill/>
          <a:ln w="9525">
            <a:noFill/>
            <a:miter lim="800000"/>
            <a:headEnd/>
            <a:tailEnd/>
          </a:ln>
        </p:spPr>
      </p:pic>
      <p:pic>
        <p:nvPicPr>
          <p:cNvPr id="9" name="Picture 32" descr="20055131012136649"/>
          <p:cNvPicPr>
            <a:picLocks noChangeAspect="1" noChangeArrowheads="1"/>
          </p:cNvPicPr>
          <p:nvPr userDrawn="1"/>
        </p:nvPicPr>
        <p:blipFill>
          <a:blip r:embed="rId7" cstate="print"/>
          <a:srcRect/>
          <a:stretch>
            <a:fillRect/>
          </a:stretch>
        </p:blipFill>
        <p:spPr bwMode="auto">
          <a:xfrm>
            <a:off x="4867275" y="184150"/>
            <a:ext cx="881063" cy="563563"/>
          </a:xfrm>
          <a:prstGeom prst="rect">
            <a:avLst/>
          </a:prstGeom>
          <a:noFill/>
          <a:ln w="9525">
            <a:noFill/>
            <a:miter lim="800000"/>
            <a:headEnd/>
            <a:tailEnd/>
          </a:ln>
        </p:spPr>
      </p:pic>
      <p:sp>
        <p:nvSpPr>
          <p:cNvPr id="57353" name="Rectangle 9"/>
          <p:cNvSpPr>
            <a:spLocks noGrp="1" noChangeArrowheads="1"/>
          </p:cNvSpPr>
          <p:nvPr>
            <p:ph type="ctrTitle"/>
          </p:nvPr>
        </p:nvSpPr>
        <p:spPr>
          <a:xfrm>
            <a:off x="685800" y="1798638"/>
            <a:ext cx="7772400" cy="1470025"/>
          </a:xfrm>
          <a:ln/>
        </p:spPr>
        <p:txBody>
          <a:bodyPr tIns="45720" anchor="ctr"/>
          <a:lstStyle>
            <a:lvl1pPr>
              <a:defRPr sz="4400"/>
            </a:lvl1pPr>
          </a:lstStyle>
          <a:p>
            <a:r>
              <a:rPr lang="zh-CN" altLang="en-US"/>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13314" name="Picture 12" descr="badgebg"/>
          <p:cNvPicPr>
            <a:picLocks noChangeAspect="1" noChangeArrowheads="1"/>
          </p:cNvPicPr>
          <p:nvPr userDrawn="1"/>
        </p:nvPicPr>
        <p:blipFill>
          <a:blip r:embed="rId14" cstate="print"/>
          <a:srcRect/>
          <a:stretch>
            <a:fillRect/>
          </a:stretch>
        </p:blipFill>
        <p:spPr bwMode="auto">
          <a:xfrm>
            <a:off x="1279525" y="1131888"/>
            <a:ext cx="7092950" cy="5373687"/>
          </a:xfrm>
          <a:prstGeom prst="rect">
            <a:avLst/>
          </a:prstGeom>
          <a:noFill/>
          <a:ln w="9525">
            <a:noFill/>
            <a:miter lim="800000"/>
            <a:headEnd/>
            <a:tailEnd/>
          </a:ln>
        </p:spPr>
      </p:pic>
      <p:sp>
        <p:nvSpPr>
          <p:cNvPr id="56322" name="Rectangle 2"/>
          <p:cNvSpPr>
            <a:spLocks noChangeArrowheads="1"/>
          </p:cNvSpPr>
          <p:nvPr/>
        </p:nvSpPr>
        <p:spPr bwMode="auto">
          <a:xfrm>
            <a:off x="287338" y="9906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latin typeface="Arial" pitchFamily="34" charset="0"/>
            </a:endParaRPr>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latin typeface="Arial" pitchFamily="34" charset="0"/>
            </a:endParaRPr>
          </a:p>
        </p:txBody>
      </p:sp>
      <p:sp>
        <p:nvSpPr>
          <p:cNvPr id="13317" name="Rectangle 4"/>
          <p:cNvSpPr>
            <a:spLocks noGrp="1" noChangeArrowheads="1"/>
          </p:cNvSpPr>
          <p:nvPr>
            <p:ph type="title"/>
          </p:nvPr>
        </p:nvSpPr>
        <p:spPr bwMode="auto">
          <a:xfrm>
            <a:off x="2438400" y="152400"/>
            <a:ext cx="6705600" cy="838200"/>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3318" name="Rectangle 5"/>
          <p:cNvSpPr>
            <a:spLocks noGrp="1" noChangeArrowheads="1"/>
          </p:cNvSpPr>
          <p:nvPr>
            <p:ph type="body" idx="1"/>
          </p:nvPr>
        </p:nvSpPr>
        <p:spPr bwMode="auto">
          <a:xfrm>
            <a:off x="490538"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rtl="0" eaLnBrk="0" fontAlgn="base" hangingPunct="0">
        <a:spcBef>
          <a:spcPct val="0"/>
        </a:spcBef>
        <a:spcAft>
          <a:spcPct val="0"/>
        </a:spcAft>
        <a:defRPr sz="2800" b="1">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itchFamily="34" charset="0"/>
          <a:ea typeface="华文新魏" pitchFamily="2" charset="-122"/>
        </a:defRPr>
      </a:lvl2pPr>
      <a:lvl3pPr algn="l" rtl="0" eaLnBrk="0" fontAlgn="base" hangingPunct="0">
        <a:spcBef>
          <a:spcPct val="0"/>
        </a:spcBef>
        <a:spcAft>
          <a:spcPct val="0"/>
        </a:spcAft>
        <a:defRPr sz="2800" b="1">
          <a:solidFill>
            <a:srgbClr val="133984"/>
          </a:solidFill>
          <a:latin typeface="Arial" pitchFamily="34" charset="0"/>
          <a:ea typeface="华文新魏" pitchFamily="2" charset="-122"/>
        </a:defRPr>
      </a:lvl3pPr>
      <a:lvl4pPr algn="l" rtl="0" eaLnBrk="0" fontAlgn="base" hangingPunct="0">
        <a:spcBef>
          <a:spcPct val="0"/>
        </a:spcBef>
        <a:spcAft>
          <a:spcPct val="0"/>
        </a:spcAft>
        <a:defRPr sz="2800" b="1">
          <a:solidFill>
            <a:srgbClr val="133984"/>
          </a:solidFill>
          <a:latin typeface="Arial" pitchFamily="34" charset="0"/>
          <a:ea typeface="华文新魏" pitchFamily="2" charset="-122"/>
        </a:defRPr>
      </a:lvl4pPr>
      <a:lvl5pPr algn="l" rtl="0" eaLnBrk="0" fontAlgn="base" hangingPunct="0">
        <a:spcBef>
          <a:spcPct val="0"/>
        </a:spcBef>
        <a:spcAft>
          <a:spcPct val="0"/>
        </a:spcAft>
        <a:defRPr sz="2800" b="1">
          <a:solidFill>
            <a:srgbClr val="133984"/>
          </a:solidFill>
          <a:latin typeface="Arial" pitchFamily="34" charset="0"/>
          <a:ea typeface="华文新魏" pitchFamily="2" charset="-122"/>
        </a:defRPr>
      </a:lvl5pPr>
      <a:lvl6pPr marL="457200" algn="l" rtl="0" fontAlgn="base">
        <a:spcBef>
          <a:spcPct val="0"/>
        </a:spcBef>
        <a:spcAft>
          <a:spcPct val="0"/>
        </a:spcAft>
        <a:defRPr sz="2800" b="1">
          <a:solidFill>
            <a:srgbClr val="133984"/>
          </a:solidFill>
          <a:latin typeface="Arial" pitchFamily="34" charset="0"/>
          <a:ea typeface="华文新魏" pitchFamily="2" charset="-122"/>
        </a:defRPr>
      </a:lvl6pPr>
      <a:lvl7pPr marL="914400" algn="l" rtl="0" fontAlgn="base">
        <a:spcBef>
          <a:spcPct val="0"/>
        </a:spcBef>
        <a:spcAft>
          <a:spcPct val="0"/>
        </a:spcAft>
        <a:defRPr sz="2800" b="1">
          <a:solidFill>
            <a:srgbClr val="133984"/>
          </a:solidFill>
          <a:latin typeface="Arial" pitchFamily="34" charset="0"/>
          <a:ea typeface="华文新魏" pitchFamily="2" charset="-122"/>
        </a:defRPr>
      </a:lvl7pPr>
      <a:lvl8pPr marL="1371600" algn="l" rtl="0" fontAlgn="base">
        <a:spcBef>
          <a:spcPct val="0"/>
        </a:spcBef>
        <a:spcAft>
          <a:spcPct val="0"/>
        </a:spcAft>
        <a:defRPr sz="2800" b="1">
          <a:solidFill>
            <a:srgbClr val="133984"/>
          </a:solidFill>
          <a:latin typeface="Arial" pitchFamily="34" charset="0"/>
          <a:ea typeface="华文新魏" pitchFamily="2" charset="-122"/>
        </a:defRPr>
      </a:lvl8pPr>
      <a:lvl9pPr marL="1828800" algn="l" rtl="0" fontAlgn="base">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6.wmf"/><Relationship Id="rId3" Type="http://schemas.openxmlformats.org/officeDocument/2006/relationships/slide" Target="slide16.xml"/><Relationship Id="rId7" Type="http://schemas.openxmlformats.org/officeDocument/2006/relationships/image" Target="../media/image33.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4.wmf"/></Relationships>
</file>

<file path=ppt/slides/_rels/slide1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0.bin"/><Relationship Id="rId18" Type="http://schemas.openxmlformats.org/officeDocument/2006/relationships/image" Target="../media/image44.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1.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43.wmf"/><Relationship Id="rId1" Type="http://schemas.openxmlformats.org/officeDocument/2006/relationships/vmlDrawing" Target="../drawings/vmlDrawing6.vml"/><Relationship Id="rId6" Type="http://schemas.openxmlformats.org/officeDocument/2006/relationships/image" Target="../media/image38.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8.bin"/><Relationship Id="rId14" Type="http://schemas.openxmlformats.org/officeDocument/2006/relationships/image" Target="../media/image42.wmf"/></Relationships>
</file>

<file path=ppt/slides/_rels/slide1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7.bin"/><Relationship Id="rId3" Type="http://schemas.openxmlformats.org/officeDocument/2006/relationships/notesSlide" Target="../notesSlides/notesSlide3.xml"/><Relationship Id="rId7" Type="http://schemas.openxmlformats.org/officeDocument/2006/relationships/oleObject" Target="../embeddings/oleObject34.bin"/><Relationship Id="rId12"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image" Target="../media/image52.wmf"/><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49.wmf"/><Relationship Id="rId4" Type="http://schemas.openxmlformats.org/officeDocument/2006/relationships/slide" Target="slide9.xml"/><Relationship Id="rId9" Type="http://schemas.openxmlformats.org/officeDocument/2006/relationships/oleObject" Target="../embeddings/oleObject35.bin"/><Relationship Id="rId14" Type="http://schemas.openxmlformats.org/officeDocument/2006/relationships/image" Target="../media/image5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4.png"/><Relationship Id="rId4" Type="http://schemas.openxmlformats.org/officeDocument/2006/relationships/image" Target="../media/image53.wmf"/></Relationships>
</file>

<file path=ppt/slides/_rels/slide17.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45.bin"/><Relationship Id="rId18" Type="http://schemas.openxmlformats.org/officeDocument/2006/relationships/oleObject" Target="../embeddings/oleObject48.bin"/><Relationship Id="rId26" Type="http://schemas.openxmlformats.org/officeDocument/2006/relationships/oleObject" Target="../embeddings/oleObject52.bin"/><Relationship Id="rId3" Type="http://schemas.openxmlformats.org/officeDocument/2006/relationships/oleObject" Target="../embeddings/oleObject40.bin"/><Relationship Id="rId21" Type="http://schemas.openxmlformats.org/officeDocument/2006/relationships/image" Target="../media/image62.wmf"/><Relationship Id="rId7" Type="http://schemas.openxmlformats.org/officeDocument/2006/relationships/oleObject" Target="../embeddings/oleObject42.bin"/><Relationship Id="rId12" Type="http://schemas.openxmlformats.org/officeDocument/2006/relationships/image" Target="../media/image58.wmf"/><Relationship Id="rId17" Type="http://schemas.openxmlformats.org/officeDocument/2006/relationships/image" Target="../media/image60.wmf"/><Relationship Id="rId25"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oleObject" Target="../embeddings/oleObject47.bin"/><Relationship Id="rId20" Type="http://schemas.openxmlformats.org/officeDocument/2006/relationships/oleObject" Target="../embeddings/oleObject49.bin"/><Relationship Id="rId1" Type="http://schemas.openxmlformats.org/officeDocument/2006/relationships/vmlDrawing" Target="../drawings/vmlDrawing9.vml"/><Relationship Id="rId6" Type="http://schemas.openxmlformats.org/officeDocument/2006/relationships/image" Target="../media/image55.wmf"/><Relationship Id="rId11" Type="http://schemas.openxmlformats.org/officeDocument/2006/relationships/oleObject" Target="../embeddings/oleObject44.bin"/><Relationship Id="rId24" Type="http://schemas.openxmlformats.org/officeDocument/2006/relationships/oleObject" Target="../embeddings/oleObject51.bin"/><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image" Target="../media/image63.wmf"/><Relationship Id="rId10" Type="http://schemas.openxmlformats.org/officeDocument/2006/relationships/image" Target="../media/image57.wmf"/><Relationship Id="rId19" Type="http://schemas.openxmlformats.org/officeDocument/2006/relationships/image" Target="../media/image61.wmf"/><Relationship Id="rId4" Type="http://schemas.openxmlformats.org/officeDocument/2006/relationships/image" Target="../media/image53.wmf"/><Relationship Id="rId9" Type="http://schemas.openxmlformats.org/officeDocument/2006/relationships/oleObject" Target="../embeddings/oleObject43.bin"/><Relationship Id="rId14" Type="http://schemas.openxmlformats.org/officeDocument/2006/relationships/image" Target="../media/image59.wmf"/><Relationship Id="rId22" Type="http://schemas.openxmlformats.org/officeDocument/2006/relationships/oleObject" Target="../embeddings/oleObject50.bin"/><Relationship Id="rId27" Type="http://schemas.openxmlformats.org/officeDocument/2006/relationships/image" Target="../media/image65.wmf"/></Relationships>
</file>

<file path=ppt/slides/_rels/slide18.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7.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56.bin"/><Relationship Id="rId14" Type="http://schemas.openxmlformats.org/officeDocument/2006/relationships/image" Target="../media/image71.wmf"/></Relationships>
</file>

<file path=ppt/slides/_rels/slide19.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75.wmf"/><Relationship Id="rId4" Type="http://schemas.openxmlformats.org/officeDocument/2006/relationships/oleObject" Target="../embeddings/oleObject60.bin"/></Relationships>
</file>

<file path=ppt/slides/_rels/slide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8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1.bin"/><Relationship Id="rId18" Type="http://schemas.openxmlformats.org/officeDocument/2006/relationships/image" Target="../media/image23.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20.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9.wmf"/><Relationship Id="rId19" Type="http://schemas.openxmlformats.org/officeDocument/2006/relationships/oleObject" Target="../embeddings/oleObject14.bin"/><Relationship Id="rId4" Type="http://schemas.openxmlformats.org/officeDocument/2006/relationships/image" Target="../media/image16.wmf"/><Relationship Id="rId9" Type="http://schemas.openxmlformats.org/officeDocument/2006/relationships/oleObject" Target="../embeddings/oleObject9.bin"/><Relationship Id="rId14" Type="http://schemas.openxmlformats.org/officeDocument/2006/relationships/image" Target="../media/image21.wmf"/><Relationship Id="rId22" Type="http://schemas.openxmlformats.org/officeDocument/2006/relationships/image" Target="../media/image25.wmf"/></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1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52400" y="1501775"/>
            <a:ext cx="8839200" cy="1927225"/>
          </a:xfrm>
        </p:spPr>
        <p:txBody>
          <a:bodyPr/>
          <a:lstStyle/>
          <a:p>
            <a:pPr eaLnBrk="1" hangingPunct="1"/>
            <a:r>
              <a:rPr lang="en-US" altLang="zh-CN" sz="4000" smtClean="0">
                <a:solidFill>
                  <a:schemeClr val="tx1"/>
                </a:solidFill>
              </a:rPr>
              <a:t>Box-Cox </a:t>
            </a:r>
            <a:r>
              <a:rPr lang="zh-CN" altLang="en-US" sz="4000" smtClean="0">
                <a:solidFill>
                  <a:schemeClr val="tx1"/>
                </a:solidFill>
              </a:rPr>
              <a:t>变换方法及其实现运用</a:t>
            </a:r>
            <a:endParaRPr lang="zh-CN" altLang="zh-CN" sz="3700" smtClean="0">
              <a:solidFill>
                <a:schemeClr val="tx1"/>
              </a:solidFill>
            </a:endParaRPr>
          </a:p>
        </p:txBody>
      </p:sp>
      <p:sp>
        <p:nvSpPr>
          <p:cNvPr id="15363" name="Rectangle 3"/>
          <p:cNvSpPr>
            <a:spLocks noGrp="1" noChangeArrowheads="1"/>
          </p:cNvSpPr>
          <p:nvPr>
            <p:ph type="subTitle" idx="1"/>
          </p:nvPr>
        </p:nvSpPr>
        <p:spPr>
          <a:xfrm>
            <a:off x="1066800" y="3276600"/>
            <a:ext cx="7010400" cy="1524000"/>
          </a:xfrm>
        </p:spPr>
        <p:txBody>
          <a:bodyPr/>
          <a:lstStyle/>
          <a:p>
            <a:pPr eaLnBrk="1" hangingPunct="1"/>
            <a:endParaRPr lang="zh-CN" altLang="zh-CN" sz="3200" b="1" dirty="0" smtClean="0">
              <a:solidFill>
                <a:srgbClr val="133984"/>
              </a:solidFill>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标题 1"/>
          <p:cNvSpPr>
            <a:spLocks noGrp="1"/>
          </p:cNvSpPr>
          <p:nvPr>
            <p:ph type="title"/>
          </p:nvPr>
        </p:nvSpPr>
        <p:spPr/>
        <p:txBody>
          <a:bodyPr/>
          <a:lstStyle/>
          <a:p>
            <a:pPr eaLnBrk="1" hangingPunct="1"/>
            <a:r>
              <a:rPr lang="zh-CN" altLang="en-US" smtClean="0">
                <a:hlinkClick r:id="rId3" action="ppaction://hlinksldjump"/>
              </a:rPr>
              <a:t>广义的</a:t>
            </a:r>
            <a:r>
              <a:rPr lang="en-US" altLang="zh-CN" smtClean="0">
                <a:hlinkClick r:id="rId3" action="ppaction://hlinksldjump"/>
              </a:rPr>
              <a:t>Box-Cox</a:t>
            </a:r>
            <a:r>
              <a:rPr lang="zh-CN" altLang="en-US" smtClean="0">
                <a:hlinkClick r:id="rId3" action="ppaction://hlinksldjump"/>
              </a:rPr>
              <a:t>变换公式</a:t>
            </a:r>
            <a:endParaRPr lang="zh-CN" altLang="en-US" smtClean="0"/>
          </a:p>
        </p:txBody>
      </p:sp>
      <p:sp>
        <p:nvSpPr>
          <p:cNvPr id="4104" name="内容占位符 2"/>
          <p:cNvSpPr>
            <a:spLocks noGrp="1"/>
          </p:cNvSpPr>
          <p:nvPr>
            <p:ph idx="1"/>
          </p:nvPr>
        </p:nvSpPr>
        <p:spPr/>
        <p:txBody>
          <a:bodyPr/>
          <a:lstStyle/>
          <a:p>
            <a:pPr eaLnBrk="1" hangingPunct="1"/>
            <a:r>
              <a:rPr lang="zh-CN" altLang="en-US" smtClean="0"/>
              <a:t>在前面的变换中，运用的</a:t>
            </a:r>
            <a:r>
              <a:rPr lang="en-US" altLang="zh-CN" smtClean="0"/>
              <a:t>log(y),</a:t>
            </a:r>
            <a:r>
              <a:rPr lang="zh-CN" altLang="en-US" smtClean="0"/>
              <a:t>因此必须要求</a:t>
            </a:r>
            <a:r>
              <a:rPr lang="en-US" altLang="zh-CN" smtClean="0"/>
              <a:t>y&gt;0.</a:t>
            </a:r>
            <a:r>
              <a:rPr lang="zh-CN" altLang="en-US" smtClean="0"/>
              <a:t>但对于一般的数据，对于任意取值的</a:t>
            </a:r>
            <a:r>
              <a:rPr lang="en-US" altLang="zh-CN" smtClean="0"/>
              <a:t>y</a:t>
            </a:r>
            <a:r>
              <a:rPr lang="zh-CN" altLang="en-US" smtClean="0"/>
              <a:t>的</a:t>
            </a:r>
            <a:r>
              <a:rPr lang="en-US" altLang="zh-CN" smtClean="0"/>
              <a:t>Box-Cox</a:t>
            </a:r>
            <a:r>
              <a:rPr lang="zh-CN" altLang="en-US" smtClean="0"/>
              <a:t>变换可用下面的公式：</a:t>
            </a:r>
            <a:endParaRPr lang="en-US" altLang="zh-CN" smtClean="0"/>
          </a:p>
          <a:p>
            <a:pPr eaLnBrk="1" hangingPunct="1"/>
            <a:endParaRPr lang="en-US" altLang="zh-CN" smtClean="0"/>
          </a:p>
          <a:p>
            <a:pPr eaLnBrk="1" hangingPunct="1"/>
            <a:endParaRPr lang="en-US" altLang="zh-CN" smtClean="0"/>
          </a:p>
          <a:p>
            <a:pPr eaLnBrk="1" hangingPunct="1"/>
            <a:r>
              <a:rPr lang="zh-CN" altLang="en-US" smtClean="0"/>
              <a:t>其中，参数</a:t>
            </a:r>
            <a:r>
              <a:rPr lang="en-US" altLang="zh-CN" smtClean="0"/>
              <a:t>c</a:t>
            </a:r>
            <a:r>
              <a:rPr lang="zh-CN" altLang="en-US" smtClean="0"/>
              <a:t>就是为了使        ，</a:t>
            </a:r>
            <a:r>
              <a:rPr lang="en-US" altLang="zh-CN" smtClean="0"/>
              <a:t>g</a:t>
            </a:r>
            <a:r>
              <a:rPr lang="zh-CN" altLang="en-US" smtClean="0"/>
              <a:t>的默认取值为</a:t>
            </a:r>
            <a:r>
              <a:rPr lang="en-US" altLang="zh-CN" smtClean="0"/>
              <a:t>1</a:t>
            </a:r>
            <a:r>
              <a:rPr lang="zh-CN" altLang="en-US" smtClean="0"/>
              <a:t>，也可取      ，为</a:t>
            </a:r>
            <a:r>
              <a:rPr lang="en-US" altLang="zh-CN" smtClean="0"/>
              <a:t>y</a:t>
            </a:r>
            <a:r>
              <a:rPr lang="zh-CN" altLang="en-US" smtClean="0"/>
              <a:t>的几何平均。显然参数</a:t>
            </a:r>
            <a:r>
              <a:rPr lang="en-US" altLang="zh-CN" smtClean="0"/>
              <a:t>c</a:t>
            </a:r>
            <a:r>
              <a:rPr lang="zh-CN" altLang="en-US" smtClean="0"/>
              <a:t>的取值很好确定，公式中需要估计的参数就是   </a:t>
            </a:r>
            <a:r>
              <a:rPr lang="en-US" altLang="zh-CN" smtClean="0"/>
              <a:t>.</a:t>
            </a:r>
            <a:r>
              <a:rPr lang="zh-CN" altLang="en-US" smtClean="0"/>
              <a:t>为了简便处理，一般理论上我们假定反应变量</a:t>
            </a:r>
            <a:r>
              <a:rPr lang="en-US" altLang="zh-CN" smtClean="0"/>
              <a:t>y&gt;0.</a:t>
            </a:r>
          </a:p>
          <a:p>
            <a:pPr eaLnBrk="1" hangingPunct="1"/>
            <a:endParaRPr lang="zh-CN" altLang="en-US" smtClean="0"/>
          </a:p>
        </p:txBody>
      </p:sp>
      <p:graphicFrame>
        <p:nvGraphicFramePr>
          <p:cNvPr id="4098" name="Object 3"/>
          <p:cNvGraphicFramePr>
            <a:graphicFrameLocks noChangeAspect="1"/>
          </p:cNvGraphicFramePr>
          <p:nvPr/>
        </p:nvGraphicFramePr>
        <p:xfrm>
          <a:off x="4038600" y="2743200"/>
          <a:ext cx="3200400" cy="1143000"/>
        </p:xfrm>
        <a:graphic>
          <a:graphicData uri="http://schemas.openxmlformats.org/presentationml/2006/ole">
            <mc:AlternateContent xmlns:mc="http://schemas.openxmlformats.org/markup-compatibility/2006">
              <mc:Choice xmlns:v="urn:schemas-microsoft-com:vml" Requires="v">
                <p:oleObj spid="_x0000_s5127" name="Equation" r:id="rId4" imgW="1041120" imgH="520560" progId="Equation.DSMT4">
                  <p:embed/>
                </p:oleObj>
              </mc:Choice>
              <mc:Fallback>
                <p:oleObj name="Equation" r:id="rId4" imgW="1041120" imgH="5205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743200"/>
                        <a:ext cx="3200400" cy="1143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4"/>
          <p:cNvGraphicFramePr>
            <a:graphicFrameLocks noChangeAspect="1"/>
          </p:cNvGraphicFramePr>
          <p:nvPr/>
        </p:nvGraphicFramePr>
        <p:xfrm>
          <a:off x="4724400" y="3886200"/>
          <a:ext cx="914400" cy="374650"/>
        </p:xfrm>
        <a:graphic>
          <a:graphicData uri="http://schemas.openxmlformats.org/presentationml/2006/ole">
            <mc:AlternateContent xmlns:mc="http://schemas.openxmlformats.org/markup-compatibility/2006">
              <mc:Choice xmlns:v="urn:schemas-microsoft-com:vml" Requires="v">
                <p:oleObj spid="_x0000_s5128" name="Equation" r:id="rId6" imgW="304560" imgH="139680" progId="Equation.DSMT4">
                  <p:embed/>
                </p:oleObj>
              </mc:Choice>
              <mc:Fallback>
                <p:oleObj name="Equation" r:id="rId6" imgW="304560" imgH="139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3886200"/>
                        <a:ext cx="914400" cy="3746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7061200" y="4883150"/>
          <a:ext cx="355600" cy="368300"/>
        </p:xfrm>
        <a:graphic>
          <a:graphicData uri="http://schemas.openxmlformats.org/presentationml/2006/ole">
            <mc:AlternateContent xmlns:mc="http://schemas.openxmlformats.org/markup-compatibility/2006">
              <mc:Choice xmlns:v="urn:schemas-microsoft-com:vml" Requires="v">
                <p:oleObj spid="_x0000_s5129" name="Equation" r:id="rId8" imgW="101520" imgH="126720" progId="Equation.DSMT4">
                  <p:embed/>
                </p:oleObj>
              </mc:Choice>
              <mc:Fallback>
                <p:oleObj name="Equation" r:id="rId8" imgW="101520" imgH="12672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1200" y="4883150"/>
                        <a:ext cx="355600" cy="368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7"/>
          <p:cNvGraphicFramePr>
            <a:graphicFrameLocks noChangeAspect="1"/>
          </p:cNvGraphicFramePr>
          <p:nvPr/>
        </p:nvGraphicFramePr>
        <p:xfrm>
          <a:off x="2139950" y="4260850"/>
          <a:ext cx="596900" cy="622300"/>
        </p:xfrm>
        <a:graphic>
          <a:graphicData uri="http://schemas.openxmlformats.org/presentationml/2006/ole">
            <mc:AlternateContent xmlns:mc="http://schemas.openxmlformats.org/markup-compatibility/2006">
              <mc:Choice xmlns:v="urn:schemas-microsoft-com:vml" Requires="v">
                <p:oleObj spid="_x0000_s5130" name="Equation" r:id="rId10" imgW="279360" imgH="330120" progId="Equation.DSMT4">
                  <p:embed/>
                </p:oleObj>
              </mc:Choice>
              <mc:Fallback>
                <p:oleObj name="Equation" r:id="rId10" imgW="279360" imgH="33012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9950" y="4260850"/>
                        <a:ext cx="596900" cy="622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8"/>
          <p:cNvGraphicFramePr>
            <a:graphicFrameLocks noChangeAspect="1"/>
          </p:cNvGraphicFramePr>
          <p:nvPr/>
        </p:nvGraphicFramePr>
        <p:xfrm>
          <a:off x="2794000" y="4273550"/>
          <a:ext cx="374650" cy="609600"/>
        </p:xfrm>
        <a:graphic>
          <a:graphicData uri="http://schemas.openxmlformats.org/presentationml/2006/ole">
            <mc:AlternateContent xmlns:mc="http://schemas.openxmlformats.org/markup-compatibility/2006">
              <mc:Choice xmlns:v="urn:schemas-microsoft-com:vml" Requires="v">
                <p:oleObj spid="_x0000_s5131" name="Equation" r:id="rId12" imgW="139680" imgH="304560" progId="Equation.DSMT4">
                  <p:embed/>
                </p:oleObj>
              </mc:Choice>
              <mc:Fallback>
                <p:oleObj name="Equation" r:id="rId12" imgW="139680" imgH="30456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4000" y="4273550"/>
                        <a:ext cx="374650" cy="6096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4104">
                                            <p:txEl>
                                              <p:pRg st="3" end="3"/>
                                            </p:txEl>
                                          </p:spTgt>
                                        </p:tgtEl>
                                        <p:attrNameLst>
                                          <p:attrName>style.visibility</p:attrName>
                                        </p:attrNameLst>
                                      </p:cBhvr>
                                      <p:to>
                                        <p:strVal val="visible"/>
                                      </p:to>
                                    </p:set>
                                    <p:anim calcmode="lin" valueType="num">
                                      <p:cBhvr additive="base">
                                        <p:cTn id="13" dur="5000" fill="hold"/>
                                        <p:tgtEl>
                                          <p:spTgt spid="4104">
                                            <p:txEl>
                                              <p:pRg st="3" end="3"/>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41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标题 1"/>
          <p:cNvSpPr>
            <a:spLocks noGrp="1"/>
          </p:cNvSpPr>
          <p:nvPr>
            <p:ph type="title"/>
          </p:nvPr>
        </p:nvSpPr>
        <p:spPr/>
        <p:txBody>
          <a:bodyPr/>
          <a:lstStyle/>
          <a:p>
            <a:r>
              <a:rPr lang="zh-CN" altLang="en-US" smtClean="0"/>
              <a:t>两种公式对比</a:t>
            </a:r>
          </a:p>
        </p:txBody>
      </p:sp>
      <p:sp>
        <p:nvSpPr>
          <p:cNvPr id="6155"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通过对比</a:t>
            </a:r>
            <a:r>
              <a:rPr lang="en-US" altLang="zh-CN" smtClean="0"/>
              <a:t>Box-Cox</a:t>
            </a:r>
            <a:r>
              <a:rPr lang="zh-CN" altLang="en-US" smtClean="0"/>
              <a:t>特殊变换公式和数据变换公式，我们可以发现</a:t>
            </a:r>
            <a:r>
              <a:rPr lang="en-US" altLang="zh-CN" smtClean="0"/>
              <a:t>Box-Cox</a:t>
            </a:r>
            <a:r>
              <a:rPr lang="zh-CN" altLang="en-US" smtClean="0"/>
              <a:t>特殊变换公式就是数据变换，只是在形式上有一定的改进。</a:t>
            </a:r>
          </a:p>
          <a:p>
            <a:endParaRPr lang="en-US" altLang="zh-CN" smtClean="0"/>
          </a:p>
          <a:p>
            <a:pPr>
              <a:buFontTx/>
              <a:buNone/>
            </a:pPr>
            <a:endParaRPr lang="zh-CN" altLang="en-US" smtClean="0"/>
          </a:p>
        </p:txBody>
      </p:sp>
      <p:sp>
        <p:nvSpPr>
          <p:cNvPr id="10" name="Rectangle 2"/>
          <p:cNvSpPr>
            <a:spLocks noChangeArrowheads="1"/>
          </p:cNvSpPr>
          <p:nvPr/>
        </p:nvSpPr>
        <p:spPr bwMode="auto">
          <a:xfrm rot="480270">
            <a:off x="1431925" y="3914775"/>
            <a:ext cx="6288088" cy="136525"/>
          </a:xfrm>
          <a:prstGeom prst="rect">
            <a:avLst/>
          </a:prstGeom>
          <a:noFill/>
          <a:ln w="9525">
            <a:solidFill>
              <a:schemeClr val="hlink"/>
            </a:solidFill>
            <a:prstDash val="dash"/>
            <a:miter lim="800000"/>
            <a:headEnd/>
            <a:tailEnd/>
          </a:ln>
        </p:spPr>
        <p:txBody>
          <a:bodyPr wrap="none" lIns="72000" tIns="0" rIns="0" bIns="0" anchor="ctr"/>
          <a:lstStyle/>
          <a:p>
            <a:endParaRPr lang="zh-CN" altLang="en-US"/>
          </a:p>
        </p:txBody>
      </p:sp>
      <p:sp>
        <p:nvSpPr>
          <p:cNvPr id="11" name="Rectangle 4"/>
          <p:cNvSpPr>
            <a:spLocks noChangeArrowheads="1"/>
          </p:cNvSpPr>
          <p:nvPr/>
        </p:nvSpPr>
        <p:spPr bwMode="auto">
          <a:xfrm>
            <a:off x="1420813" y="3927475"/>
            <a:ext cx="6288087" cy="136525"/>
          </a:xfrm>
          <a:prstGeom prst="rect">
            <a:avLst/>
          </a:prstGeom>
          <a:solidFill>
            <a:schemeClr val="hlink"/>
          </a:solidFill>
          <a:ln w="6350">
            <a:noFill/>
            <a:miter lim="800000"/>
            <a:headEnd/>
            <a:tailEnd/>
          </a:ln>
        </p:spPr>
        <p:txBody>
          <a:bodyPr wrap="none" lIns="72000" tIns="0" rIns="0" bIns="0" anchor="ctr"/>
          <a:lstStyle/>
          <a:p>
            <a:endParaRPr lang="zh-CN" altLang="en-US"/>
          </a:p>
        </p:txBody>
      </p:sp>
      <p:sp>
        <p:nvSpPr>
          <p:cNvPr id="12" name="AutoShape 5"/>
          <p:cNvSpPr>
            <a:spLocks noChangeArrowheads="1"/>
          </p:cNvSpPr>
          <p:nvPr/>
        </p:nvSpPr>
        <p:spPr bwMode="auto">
          <a:xfrm>
            <a:off x="4384675" y="4064000"/>
            <a:ext cx="360363" cy="406400"/>
          </a:xfrm>
          <a:prstGeom prst="triangle">
            <a:avLst>
              <a:gd name="adj" fmla="val 50000"/>
            </a:avLst>
          </a:prstGeom>
          <a:solidFill>
            <a:schemeClr val="hlink"/>
          </a:solidFill>
          <a:ln w="6350">
            <a:solidFill>
              <a:srgbClr val="808080"/>
            </a:solidFill>
            <a:miter lim="800000"/>
            <a:headEnd/>
            <a:tailEnd/>
          </a:ln>
        </p:spPr>
        <p:txBody>
          <a:bodyPr wrap="none" lIns="72000" tIns="0" rIns="0" bIns="0" anchor="ctr"/>
          <a:lstStyle/>
          <a:p>
            <a:endParaRPr lang="zh-CN" altLang="en-US"/>
          </a:p>
        </p:txBody>
      </p:sp>
      <p:sp>
        <p:nvSpPr>
          <p:cNvPr id="13" name="AutoShape 6"/>
          <p:cNvSpPr>
            <a:spLocks noChangeArrowheads="1"/>
          </p:cNvSpPr>
          <p:nvPr/>
        </p:nvSpPr>
        <p:spPr bwMode="auto">
          <a:xfrm>
            <a:off x="1662113" y="1390650"/>
            <a:ext cx="2347912" cy="2571750"/>
          </a:xfrm>
          <a:prstGeom prst="bracketPair">
            <a:avLst>
              <a:gd name="adj" fmla="val 0"/>
            </a:avLst>
          </a:prstGeom>
          <a:noFill/>
          <a:ln w="22225">
            <a:solidFill>
              <a:schemeClr val="hlink"/>
            </a:solidFill>
            <a:round/>
            <a:headEnd/>
            <a:tailEnd/>
          </a:ln>
        </p:spPr>
        <p:txBody>
          <a:bodyPr wrap="none" lIns="0" tIns="0" rIns="0" bIns="0" anchor="ctr"/>
          <a:lstStyle/>
          <a:p>
            <a:endParaRPr lang="zh-CN" altLang="en-US"/>
          </a:p>
        </p:txBody>
      </p:sp>
      <p:sp>
        <p:nvSpPr>
          <p:cNvPr id="14" name="AutoShape 7"/>
          <p:cNvSpPr>
            <a:spLocks noChangeArrowheads="1"/>
          </p:cNvSpPr>
          <p:nvPr/>
        </p:nvSpPr>
        <p:spPr bwMode="auto">
          <a:xfrm>
            <a:off x="5116513" y="1371600"/>
            <a:ext cx="2347912" cy="2571750"/>
          </a:xfrm>
          <a:prstGeom prst="bracketPair">
            <a:avLst>
              <a:gd name="adj" fmla="val 0"/>
            </a:avLst>
          </a:prstGeom>
          <a:noFill/>
          <a:ln w="22225">
            <a:solidFill>
              <a:schemeClr val="hlink"/>
            </a:solidFill>
            <a:round/>
            <a:headEnd/>
            <a:tailEnd/>
          </a:ln>
        </p:spPr>
        <p:txBody>
          <a:bodyPr wrap="none" lIns="0" tIns="0" rIns="0" bIns="0" anchor="ctr"/>
          <a:lstStyle/>
          <a:p>
            <a:endParaRPr lang="zh-CN" altLang="en-US"/>
          </a:p>
        </p:txBody>
      </p:sp>
      <p:sp>
        <p:nvSpPr>
          <p:cNvPr id="15" name="Line 8"/>
          <p:cNvSpPr>
            <a:spLocks noChangeShapeType="1"/>
          </p:cNvSpPr>
          <p:nvPr/>
        </p:nvSpPr>
        <p:spPr bwMode="auto">
          <a:xfrm flipV="1">
            <a:off x="1301750" y="3524250"/>
            <a:ext cx="0" cy="390525"/>
          </a:xfrm>
          <a:prstGeom prst="line">
            <a:avLst/>
          </a:prstGeom>
          <a:noFill/>
          <a:ln w="22225">
            <a:solidFill>
              <a:schemeClr val="hlink"/>
            </a:solidFill>
            <a:round/>
            <a:headEnd/>
            <a:tailEnd type="triangle" w="med" len="med"/>
          </a:ln>
        </p:spPr>
        <p:txBody>
          <a:bodyPr wrap="none" lIns="0" tIns="0" rIns="0" bIns="0" anchor="ctr"/>
          <a:lstStyle/>
          <a:p>
            <a:endParaRPr lang="zh-CN" altLang="en-US"/>
          </a:p>
        </p:txBody>
      </p:sp>
      <p:sp>
        <p:nvSpPr>
          <p:cNvPr id="6162" name="Rectangle 10"/>
          <p:cNvSpPr>
            <a:spLocks noChangeArrowheads="1"/>
          </p:cNvSpPr>
          <p:nvPr/>
        </p:nvSpPr>
        <p:spPr bwMode="auto">
          <a:xfrm>
            <a:off x="5207000" y="1371600"/>
            <a:ext cx="2193925" cy="1643063"/>
          </a:xfrm>
          <a:prstGeom prst="rect">
            <a:avLst/>
          </a:prstGeom>
          <a:noFill/>
          <a:ln w="6350">
            <a:noFill/>
            <a:miter lim="800000"/>
            <a:headEnd/>
            <a:tailEnd/>
          </a:ln>
        </p:spPr>
        <p:txBody>
          <a:bodyPr lIns="0" tIns="0" rIns="0" bIns="0">
            <a:spAutoFit/>
          </a:bodyPr>
          <a:lstStyle/>
          <a:p>
            <a:pPr marL="161925" lvl="1" indent="-160338" algn="l" defTabSz="330200">
              <a:lnSpc>
                <a:spcPct val="115000"/>
              </a:lnSpc>
              <a:spcBef>
                <a:spcPct val="25000"/>
              </a:spcBef>
              <a:spcAft>
                <a:spcPct val="25000"/>
              </a:spcAft>
              <a:buClr>
                <a:srgbClr val="4E9EA2"/>
              </a:buClr>
              <a:buSzPct val="80000"/>
              <a:buFont typeface="Wingdings" pitchFamily="2" charset="2"/>
              <a:buChar char="n"/>
              <a:tabLst>
                <a:tab pos="8521700" algn="r"/>
              </a:tabLst>
            </a:pPr>
            <a:r>
              <a:rPr lang="zh-CN" altLang="en-US" b="1">
                <a:ea typeface="楷体_GB2312" pitchFamily="49" charset="-122"/>
              </a:rPr>
              <a:t>当          时，</a:t>
            </a:r>
            <a:endParaRPr lang="en-US" altLang="zh-CN" b="1">
              <a:ea typeface="楷体_GB2312" pitchFamily="49" charset="-122"/>
            </a:endParaRPr>
          </a:p>
          <a:p>
            <a:pPr marL="161925" lvl="1" indent="-160338" algn="l" defTabSz="330200">
              <a:lnSpc>
                <a:spcPct val="115000"/>
              </a:lnSpc>
              <a:spcBef>
                <a:spcPct val="25000"/>
              </a:spcBef>
              <a:spcAft>
                <a:spcPct val="25000"/>
              </a:spcAft>
              <a:buClr>
                <a:srgbClr val="4E9EA2"/>
              </a:buClr>
              <a:buSzPct val="80000"/>
              <a:buFont typeface="Wingdings" pitchFamily="2" charset="2"/>
              <a:buChar char="n"/>
              <a:tabLst>
                <a:tab pos="8521700" algn="r"/>
              </a:tabLst>
            </a:pPr>
            <a:endParaRPr lang="en-US" altLang="de-DE" b="1">
              <a:ea typeface="楷体_GB2312" pitchFamily="49" charset="-122"/>
            </a:endParaRPr>
          </a:p>
          <a:p>
            <a:pPr marL="161925" lvl="1" indent="-160338" algn="l" defTabSz="330200">
              <a:lnSpc>
                <a:spcPct val="115000"/>
              </a:lnSpc>
              <a:spcBef>
                <a:spcPct val="25000"/>
              </a:spcBef>
              <a:spcAft>
                <a:spcPct val="25000"/>
              </a:spcAft>
              <a:buClr>
                <a:srgbClr val="4E9EA2"/>
              </a:buClr>
              <a:buSzPct val="80000"/>
              <a:buFont typeface="Wingdings" pitchFamily="2" charset="2"/>
              <a:buChar char="n"/>
              <a:tabLst>
                <a:tab pos="8521700" algn="r"/>
              </a:tabLst>
            </a:pPr>
            <a:r>
              <a:rPr lang="zh-CN" altLang="en-US" b="1">
                <a:ea typeface="楷体_GB2312" pitchFamily="49" charset="-122"/>
              </a:rPr>
              <a:t>当</a:t>
            </a:r>
            <a:r>
              <a:rPr lang="en-US" altLang="de-DE" b="1">
                <a:ea typeface="楷体_GB2312" pitchFamily="49" charset="-122"/>
              </a:rPr>
              <a:t>         </a:t>
            </a:r>
            <a:r>
              <a:rPr lang="zh-CN" altLang="en-US" b="1">
                <a:ea typeface="楷体_GB2312" pitchFamily="49" charset="-122"/>
              </a:rPr>
              <a:t>时</a:t>
            </a:r>
            <a:endParaRPr lang="en-US" altLang="de-DE" b="1">
              <a:ea typeface="楷体_GB2312" pitchFamily="49" charset="-122"/>
            </a:endParaRPr>
          </a:p>
        </p:txBody>
      </p:sp>
      <p:sp>
        <p:nvSpPr>
          <p:cNvPr id="6163" name="Rectangle 11"/>
          <p:cNvSpPr>
            <a:spLocks noChangeArrowheads="1"/>
          </p:cNvSpPr>
          <p:nvPr/>
        </p:nvSpPr>
        <p:spPr bwMode="auto">
          <a:xfrm>
            <a:off x="1747838" y="1371600"/>
            <a:ext cx="2195512" cy="1643063"/>
          </a:xfrm>
          <a:prstGeom prst="rect">
            <a:avLst/>
          </a:prstGeom>
          <a:noFill/>
          <a:ln w="6350">
            <a:noFill/>
            <a:miter lim="800000"/>
            <a:headEnd/>
            <a:tailEnd/>
          </a:ln>
        </p:spPr>
        <p:txBody>
          <a:bodyPr lIns="0" tIns="0" rIns="0" bIns="0">
            <a:spAutoFit/>
          </a:bodyPr>
          <a:lstStyle/>
          <a:p>
            <a:pPr marL="161925" lvl="1" indent="-160338" algn="l" defTabSz="330200">
              <a:lnSpc>
                <a:spcPct val="115000"/>
              </a:lnSpc>
              <a:spcBef>
                <a:spcPct val="25000"/>
              </a:spcBef>
              <a:spcAft>
                <a:spcPct val="25000"/>
              </a:spcAft>
              <a:buClr>
                <a:srgbClr val="4E9EA2"/>
              </a:buClr>
              <a:buSzPct val="80000"/>
              <a:buFont typeface="Wingdings" pitchFamily="2" charset="2"/>
              <a:buChar char="n"/>
              <a:tabLst>
                <a:tab pos="8521700" algn="r"/>
              </a:tabLst>
            </a:pPr>
            <a:r>
              <a:rPr lang="zh-CN" altLang="en-US" b="1">
                <a:ea typeface="楷体_GB2312" pitchFamily="49" charset="-122"/>
              </a:rPr>
              <a:t>当</a:t>
            </a:r>
            <a:r>
              <a:rPr lang="en-US" altLang="zh-CN" b="1">
                <a:ea typeface="楷体_GB2312" pitchFamily="49" charset="-122"/>
              </a:rPr>
              <a:t>         </a:t>
            </a:r>
            <a:r>
              <a:rPr lang="zh-CN" altLang="en-US" b="1">
                <a:ea typeface="楷体_GB2312" pitchFamily="49" charset="-122"/>
              </a:rPr>
              <a:t>时，</a:t>
            </a:r>
            <a:endParaRPr lang="en-US" altLang="zh-CN" b="1">
              <a:ea typeface="楷体_GB2312" pitchFamily="49" charset="-122"/>
            </a:endParaRPr>
          </a:p>
          <a:p>
            <a:pPr marL="161925" lvl="1" indent="-160338" algn="l" defTabSz="330200">
              <a:lnSpc>
                <a:spcPct val="115000"/>
              </a:lnSpc>
              <a:spcBef>
                <a:spcPct val="25000"/>
              </a:spcBef>
              <a:spcAft>
                <a:spcPct val="25000"/>
              </a:spcAft>
              <a:buClr>
                <a:srgbClr val="4E9EA2"/>
              </a:buClr>
              <a:buSzPct val="80000"/>
              <a:buFont typeface="Wingdings" pitchFamily="2" charset="2"/>
              <a:buChar char="n"/>
              <a:tabLst>
                <a:tab pos="8521700" algn="r"/>
              </a:tabLst>
            </a:pPr>
            <a:endParaRPr lang="en-US" altLang="de-DE" b="1">
              <a:ea typeface="楷体_GB2312" pitchFamily="49" charset="-122"/>
            </a:endParaRPr>
          </a:p>
          <a:p>
            <a:pPr marL="161925" lvl="1" indent="-160338" algn="l" defTabSz="330200">
              <a:lnSpc>
                <a:spcPct val="115000"/>
              </a:lnSpc>
              <a:spcBef>
                <a:spcPct val="25000"/>
              </a:spcBef>
              <a:spcAft>
                <a:spcPct val="25000"/>
              </a:spcAft>
              <a:buClr>
                <a:srgbClr val="4E9EA2"/>
              </a:buClr>
              <a:buSzPct val="80000"/>
              <a:buFont typeface="Wingdings" pitchFamily="2" charset="2"/>
              <a:buChar char="n"/>
              <a:tabLst>
                <a:tab pos="8521700" algn="r"/>
              </a:tabLst>
            </a:pPr>
            <a:r>
              <a:rPr lang="zh-CN" altLang="en-US" b="1">
                <a:ea typeface="楷体_GB2312" pitchFamily="49" charset="-122"/>
              </a:rPr>
              <a:t>当         时</a:t>
            </a:r>
            <a:r>
              <a:rPr lang="zh-CN" altLang="en-US" sz="1500" b="1">
                <a:ea typeface="楷体_GB2312" pitchFamily="49" charset="-122"/>
              </a:rPr>
              <a:t>，</a:t>
            </a:r>
            <a:endParaRPr lang="en-US" altLang="de-DE" sz="1500" b="1">
              <a:ea typeface="楷体_GB2312" pitchFamily="49" charset="-122"/>
            </a:endParaRPr>
          </a:p>
        </p:txBody>
      </p:sp>
      <p:graphicFrame>
        <p:nvGraphicFramePr>
          <p:cNvPr id="17412" name="Object 4"/>
          <p:cNvGraphicFramePr>
            <a:graphicFrameLocks noChangeAspect="1"/>
          </p:cNvGraphicFramePr>
          <p:nvPr/>
        </p:nvGraphicFramePr>
        <p:xfrm>
          <a:off x="2006600" y="1741488"/>
          <a:ext cx="1422400" cy="514350"/>
        </p:xfrm>
        <a:graphic>
          <a:graphicData uri="http://schemas.openxmlformats.org/presentationml/2006/ole">
            <mc:AlternateContent xmlns:mc="http://schemas.openxmlformats.org/markup-compatibility/2006">
              <mc:Choice xmlns:v="urn:schemas-microsoft-com:vml" Requires="v">
                <p:oleObj spid="_x0000_s6154" name="Equation" r:id="rId3" imgW="558720" imgH="266400" progId="Equation.DSMT4">
                  <p:embed/>
                </p:oleObj>
              </mc:Choice>
              <mc:Fallback>
                <p:oleObj name="Equation" r:id="rId3" imgW="558720" imgH="266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1741488"/>
                        <a:ext cx="1422400" cy="514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5"/>
          <p:cNvGraphicFramePr>
            <a:graphicFrameLocks noChangeAspect="1"/>
          </p:cNvGraphicFramePr>
          <p:nvPr/>
        </p:nvGraphicFramePr>
        <p:xfrm>
          <a:off x="2155825" y="1397000"/>
          <a:ext cx="933450" cy="444500"/>
        </p:xfrm>
        <a:graphic>
          <a:graphicData uri="http://schemas.openxmlformats.org/presentationml/2006/ole">
            <mc:AlternateContent xmlns:mc="http://schemas.openxmlformats.org/markup-compatibility/2006">
              <mc:Choice xmlns:v="urn:schemas-microsoft-com:vml" Requires="v">
                <p:oleObj spid="_x0000_s6155" name="Equation" r:id="rId5" imgW="266400" imgH="126720" progId="Equation.DSMT4">
                  <p:embed/>
                </p:oleObj>
              </mc:Choice>
              <mc:Fallback>
                <p:oleObj name="Equation" r:id="rId5" imgW="266400" imgH="1267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825" y="1397000"/>
                        <a:ext cx="933450" cy="4445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2006600" y="2624138"/>
          <a:ext cx="1173163" cy="368300"/>
        </p:xfrm>
        <a:graphic>
          <a:graphicData uri="http://schemas.openxmlformats.org/presentationml/2006/ole">
            <mc:AlternateContent xmlns:mc="http://schemas.openxmlformats.org/markup-compatibility/2006">
              <mc:Choice xmlns:v="urn:schemas-microsoft-com:vml" Requires="v">
                <p:oleObj spid="_x0000_s6156" name="Equation" r:id="rId7" imgW="228600" imgH="126720" progId="Equation.DSMT4">
                  <p:embed/>
                </p:oleObj>
              </mc:Choice>
              <mc:Fallback>
                <p:oleObj name="Equation" r:id="rId7" imgW="228600" imgH="1267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600" y="2624138"/>
                        <a:ext cx="1173163" cy="368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1981200" y="2984500"/>
          <a:ext cx="1371600" cy="749300"/>
        </p:xfrm>
        <a:graphic>
          <a:graphicData uri="http://schemas.openxmlformats.org/presentationml/2006/ole">
            <mc:AlternateContent xmlns:mc="http://schemas.openxmlformats.org/markup-compatibility/2006">
              <mc:Choice xmlns:v="urn:schemas-microsoft-com:vml" Requires="v">
                <p:oleObj spid="_x0000_s6157" name="Equation" r:id="rId9" imgW="457200" imgH="431640" progId="Equation.DSMT4">
                  <p:embed/>
                </p:oleObj>
              </mc:Choice>
              <mc:Fallback>
                <p:oleObj name="Equation" r:id="rId9" imgW="45720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984500"/>
                        <a:ext cx="1371600" cy="749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8"/>
          <p:cNvGraphicFramePr>
            <a:graphicFrameLocks noChangeAspect="1"/>
          </p:cNvGraphicFramePr>
          <p:nvPr/>
        </p:nvGraphicFramePr>
        <p:xfrm>
          <a:off x="5207000" y="1752600"/>
          <a:ext cx="1644650" cy="622300"/>
        </p:xfrm>
        <a:graphic>
          <a:graphicData uri="http://schemas.openxmlformats.org/presentationml/2006/ole">
            <mc:AlternateContent xmlns:mc="http://schemas.openxmlformats.org/markup-compatibility/2006">
              <mc:Choice xmlns:v="urn:schemas-microsoft-com:vml" Requires="v">
                <p:oleObj spid="_x0000_s6158" name="Equation" r:id="rId11" imgW="545760" imgH="177480" progId="Equation.DSMT4">
                  <p:embed/>
                </p:oleObj>
              </mc:Choice>
              <mc:Fallback>
                <p:oleObj name="Equation" r:id="rId11" imgW="545760" imgH="17748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7000" y="1752600"/>
                        <a:ext cx="1644650" cy="622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9"/>
          <p:cNvGraphicFramePr>
            <a:graphicFrameLocks noChangeAspect="1"/>
          </p:cNvGraphicFramePr>
          <p:nvPr/>
        </p:nvGraphicFramePr>
        <p:xfrm>
          <a:off x="5410200" y="3036888"/>
          <a:ext cx="1676400" cy="620712"/>
        </p:xfrm>
        <a:graphic>
          <a:graphicData uri="http://schemas.openxmlformats.org/presentationml/2006/ole">
            <mc:AlternateContent xmlns:mc="http://schemas.openxmlformats.org/markup-compatibility/2006">
              <mc:Choice xmlns:v="urn:schemas-microsoft-com:vml" Requires="v">
                <p:oleObj spid="_x0000_s6159" name="Equation" r:id="rId13" imgW="419040" imgH="266400" progId="Equation.DSMT4">
                  <p:embed/>
                </p:oleObj>
              </mc:Choice>
              <mc:Fallback>
                <p:oleObj name="Equation" r:id="rId13" imgW="419040" imgH="2664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10200" y="3036888"/>
                        <a:ext cx="1676400" cy="620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8" name="Object 10"/>
          <p:cNvGraphicFramePr>
            <a:graphicFrameLocks noChangeAspect="1"/>
          </p:cNvGraphicFramePr>
          <p:nvPr/>
        </p:nvGraphicFramePr>
        <p:xfrm>
          <a:off x="5575300" y="1397000"/>
          <a:ext cx="971550" cy="368300"/>
        </p:xfrm>
        <a:graphic>
          <a:graphicData uri="http://schemas.openxmlformats.org/presentationml/2006/ole">
            <mc:AlternateContent xmlns:mc="http://schemas.openxmlformats.org/markup-compatibility/2006">
              <mc:Choice xmlns:v="urn:schemas-microsoft-com:vml" Requires="v">
                <p:oleObj spid="_x0000_s6160" name="Equation" r:id="rId15" imgW="266400" imgH="126720" progId="Equation.DSMT4">
                  <p:embed/>
                </p:oleObj>
              </mc:Choice>
              <mc:Fallback>
                <p:oleObj name="Equation" r:id="rId15" imgW="266400" imgH="12672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75300" y="1397000"/>
                        <a:ext cx="971550" cy="368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9" name="Object 11"/>
          <p:cNvGraphicFramePr>
            <a:graphicFrameLocks noChangeAspect="1"/>
          </p:cNvGraphicFramePr>
          <p:nvPr/>
        </p:nvGraphicFramePr>
        <p:xfrm>
          <a:off x="5575300" y="2590800"/>
          <a:ext cx="952500" cy="368300"/>
        </p:xfrm>
        <a:graphic>
          <a:graphicData uri="http://schemas.openxmlformats.org/presentationml/2006/ole">
            <mc:AlternateContent xmlns:mc="http://schemas.openxmlformats.org/markup-compatibility/2006">
              <mc:Choice xmlns:v="urn:schemas-microsoft-com:vml" Requires="v">
                <p:oleObj spid="_x0000_s6161" name="Equation" r:id="rId17" imgW="228600" imgH="126720" progId="Equation.DSMT4">
                  <p:embed/>
                </p:oleObj>
              </mc:Choice>
              <mc:Fallback>
                <p:oleObj name="Equation" r:id="rId17" imgW="228600" imgH="12672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75300" y="2590800"/>
                        <a:ext cx="952500" cy="368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blinds(horizontal)">
                                      <p:cBhvr>
                                        <p:cTn id="7" dur="500"/>
                                        <p:tgtEl>
                                          <p:spTgt spid="17414"/>
                                        </p:tgtEl>
                                      </p:cBhvr>
                                    </p:animEffect>
                                  </p:childTnLst>
                                </p:cTn>
                              </p:par>
                              <p:par>
                                <p:cTn id="8" presetID="3" presetClass="entr" presetSubtype="10" fill="hold" nodeType="withEffect">
                                  <p:stCondLst>
                                    <p:cond delay="0"/>
                                  </p:stCondLst>
                                  <p:childTnLst>
                                    <p:set>
                                      <p:cBhvr>
                                        <p:cTn id="9" dur="1" fill="hold">
                                          <p:stCondLst>
                                            <p:cond delay="0"/>
                                          </p:stCondLst>
                                        </p:cTn>
                                        <p:tgtEl>
                                          <p:spTgt spid="17412"/>
                                        </p:tgtEl>
                                        <p:attrNameLst>
                                          <p:attrName>style.visibility</p:attrName>
                                        </p:attrNameLst>
                                      </p:cBhvr>
                                      <p:to>
                                        <p:strVal val="visible"/>
                                      </p:to>
                                    </p:set>
                                    <p:animEffect transition="in" filter="blinds(horizontal)">
                                      <p:cBhvr>
                                        <p:cTn id="10" dur="500"/>
                                        <p:tgtEl>
                                          <p:spTgt spid="17412"/>
                                        </p:tgtEl>
                                      </p:cBhvr>
                                    </p:animEffect>
                                  </p:childTnLst>
                                </p:cTn>
                              </p:par>
                              <p:par>
                                <p:cTn id="11" presetID="3" presetClass="entr" presetSubtype="10" fill="hold" nodeType="withEffect">
                                  <p:stCondLst>
                                    <p:cond delay="0"/>
                                  </p:stCondLst>
                                  <p:childTnLst>
                                    <p:set>
                                      <p:cBhvr>
                                        <p:cTn id="12" dur="1" fill="hold">
                                          <p:stCondLst>
                                            <p:cond delay="0"/>
                                          </p:stCondLst>
                                        </p:cTn>
                                        <p:tgtEl>
                                          <p:spTgt spid="17413"/>
                                        </p:tgtEl>
                                        <p:attrNameLst>
                                          <p:attrName>style.visibility</p:attrName>
                                        </p:attrNameLst>
                                      </p:cBhvr>
                                      <p:to>
                                        <p:strVal val="visible"/>
                                      </p:to>
                                    </p:set>
                                    <p:animEffect transition="in" filter="blinds(horizontal)">
                                      <p:cBhvr>
                                        <p:cTn id="13" dur="500"/>
                                        <p:tgtEl>
                                          <p:spTgt spid="17413"/>
                                        </p:tgtEl>
                                      </p:cBhvr>
                                    </p:animEffect>
                                  </p:childTnLst>
                                </p:cTn>
                              </p:par>
                              <p:par>
                                <p:cTn id="14" presetID="3" presetClass="entr" presetSubtype="10" fill="hold" nodeType="withEffect">
                                  <p:stCondLst>
                                    <p:cond delay="0"/>
                                  </p:stCondLst>
                                  <p:childTnLst>
                                    <p:set>
                                      <p:cBhvr>
                                        <p:cTn id="15" dur="1" fill="hold">
                                          <p:stCondLst>
                                            <p:cond delay="0"/>
                                          </p:stCondLst>
                                        </p:cTn>
                                        <p:tgtEl>
                                          <p:spTgt spid="17415"/>
                                        </p:tgtEl>
                                        <p:attrNameLst>
                                          <p:attrName>style.visibility</p:attrName>
                                        </p:attrNameLst>
                                      </p:cBhvr>
                                      <p:to>
                                        <p:strVal val="visible"/>
                                      </p:to>
                                    </p:set>
                                    <p:animEffect transition="in" filter="blinds(horizontal)">
                                      <p:cBhvr>
                                        <p:cTn id="16" dur="500"/>
                                        <p:tgtEl>
                                          <p:spTgt spid="174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nodeType="withEffect">
                                  <p:stCondLst>
                                    <p:cond delay="0"/>
                                  </p:stCondLst>
                                  <p:childTnLst>
                                    <p:set>
                                      <p:cBhvr>
                                        <p:cTn id="24" dur="1" fill="hold">
                                          <p:stCondLst>
                                            <p:cond delay="0"/>
                                          </p:stCondLst>
                                        </p:cTn>
                                        <p:tgtEl>
                                          <p:spTgt spid="17418"/>
                                        </p:tgtEl>
                                        <p:attrNameLst>
                                          <p:attrName>style.visibility</p:attrName>
                                        </p:attrNameLst>
                                      </p:cBhvr>
                                      <p:to>
                                        <p:strVal val="visible"/>
                                      </p:to>
                                    </p:set>
                                    <p:animEffect transition="in" filter="blinds(horizontal)">
                                      <p:cBhvr>
                                        <p:cTn id="25" dur="500"/>
                                        <p:tgtEl>
                                          <p:spTgt spid="17418"/>
                                        </p:tgtEl>
                                      </p:cBhvr>
                                    </p:animEffect>
                                  </p:childTnLst>
                                </p:cTn>
                              </p:par>
                              <p:par>
                                <p:cTn id="26" presetID="3" presetClass="entr" presetSubtype="10" fill="hold" nodeType="withEffect">
                                  <p:stCondLst>
                                    <p:cond delay="0"/>
                                  </p:stCondLst>
                                  <p:childTnLst>
                                    <p:set>
                                      <p:cBhvr>
                                        <p:cTn id="27" dur="1" fill="hold">
                                          <p:stCondLst>
                                            <p:cond delay="0"/>
                                          </p:stCondLst>
                                        </p:cTn>
                                        <p:tgtEl>
                                          <p:spTgt spid="17416"/>
                                        </p:tgtEl>
                                        <p:attrNameLst>
                                          <p:attrName>style.visibility</p:attrName>
                                        </p:attrNameLst>
                                      </p:cBhvr>
                                      <p:to>
                                        <p:strVal val="visible"/>
                                      </p:to>
                                    </p:set>
                                    <p:animEffect transition="in" filter="blinds(horizontal)">
                                      <p:cBhvr>
                                        <p:cTn id="28" dur="500"/>
                                        <p:tgtEl>
                                          <p:spTgt spid="17416"/>
                                        </p:tgtEl>
                                      </p:cBhvr>
                                    </p:animEffect>
                                  </p:childTnLst>
                                </p:cTn>
                              </p:par>
                              <p:par>
                                <p:cTn id="29" presetID="3" presetClass="entr" presetSubtype="10" fill="hold" nodeType="withEffect">
                                  <p:stCondLst>
                                    <p:cond delay="0"/>
                                  </p:stCondLst>
                                  <p:childTnLst>
                                    <p:set>
                                      <p:cBhvr>
                                        <p:cTn id="30" dur="1" fill="hold">
                                          <p:stCondLst>
                                            <p:cond delay="0"/>
                                          </p:stCondLst>
                                        </p:cTn>
                                        <p:tgtEl>
                                          <p:spTgt spid="17419"/>
                                        </p:tgtEl>
                                        <p:attrNameLst>
                                          <p:attrName>style.visibility</p:attrName>
                                        </p:attrNameLst>
                                      </p:cBhvr>
                                      <p:to>
                                        <p:strVal val="visible"/>
                                      </p:to>
                                    </p:set>
                                    <p:animEffect transition="in" filter="blinds(horizontal)">
                                      <p:cBhvr>
                                        <p:cTn id="31" dur="500"/>
                                        <p:tgtEl>
                                          <p:spTgt spid="17419"/>
                                        </p:tgtEl>
                                      </p:cBhvr>
                                    </p:animEffect>
                                  </p:childTnLst>
                                </p:cTn>
                              </p:par>
                              <p:par>
                                <p:cTn id="32" presetID="3" presetClass="entr" presetSubtype="10" fill="hold" nodeType="withEffect">
                                  <p:stCondLst>
                                    <p:cond delay="0"/>
                                  </p:stCondLst>
                                  <p:childTnLst>
                                    <p:set>
                                      <p:cBhvr>
                                        <p:cTn id="33" dur="1" fill="hold">
                                          <p:stCondLst>
                                            <p:cond delay="0"/>
                                          </p:stCondLst>
                                        </p:cTn>
                                        <p:tgtEl>
                                          <p:spTgt spid="17417"/>
                                        </p:tgtEl>
                                        <p:attrNameLst>
                                          <p:attrName>style.visibility</p:attrName>
                                        </p:attrNameLst>
                                      </p:cBhvr>
                                      <p:to>
                                        <p:strVal val="visible"/>
                                      </p:to>
                                    </p:set>
                                    <p:animEffect transition="in" filter="blinds(horizontal)">
                                      <p:cBhvr>
                                        <p:cTn id="34" dur="500"/>
                                        <p:tgtEl>
                                          <p:spTgt spid="174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ox(in)">
                                      <p:cBhvr>
                                        <p:cTn id="46" dur="500"/>
                                        <p:tgtEl>
                                          <p:spTgt spid="11"/>
                                        </p:tgtEl>
                                      </p:cBhvr>
                                    </p:animEffect>
                                  </p:childTnLst>
                                </p:cTn>
                              </p:par>
                              <p:par>
                                <p:cTn id="47" presetID="3" presetClass="entr" presetSubtype="10" fill="hold" nodeType="withEffect">
                                  <p:stCondLst>
                                    <p:cond delay="0"/>
                                  </p:stCondLst>
                                  <p:childTnLst>
                                    <p:set>
                                      <p:cBhvr>
                                        <p:cTn id="48" dur="1" fill="hold">
                                          <p:stCondLst>
                                            <p:cond delay="0"/>
                                          </p:stCondLst>
                                        </p:cTn>
                                        <p:tgtEl>
                                          <p:spTgt spid="6163">
                                            <p:txEl>
                                              <p:pRg st="0" end="0"/>
                                            </p:txEl>
                                          </p:spTgt>
                                        </p:tgtEl>
                                        <p:attrNameLst>
                                          <p:attrName>style.visibility</p:attrName>
                                        </p:attrNameLst>
                                      </p:cBhvr>
                                      <p:to>
                                        <p:strVal val="visible"/>
                                      </p:to>
                                    </p:set>
                                    <p:animEffect transition="in" filter="blinds(horizontal)">
                                      <p:cBhvr>
                                        <p:cTn id="49" dur="500"/>
                                        <p:tgtEl>
                                          <p:spTgt spid="6163">
                                            <p:txEl>
                                              <p:pRg st="0" end="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6163">
                                            <p:txEl>
                                              <p:pRg st="2" end="2"/>
                                            </p:txEl>
                                          </p:spTgt>
                                        </p:tgtEl>
                                        <p:attrNameLst>
                                          <p:attrName>style.visibility</p:attrName>
                                        </p:attrNameLst>
                                      </p:cBhvr>
                                      <p:to>
                                        <p:strVal val="visible"/>
                                      </p:to>
                                    </p:set>
                                    <p:animEffect transition="in" filter="blinds(horizontal)">
                                      <p:cBhvr>
                                        <p:cTn id="52" dur="500"/>
                                        <p:tgtEl>
                                          <p:spTgt spid="6163">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6162">
                                            <p:txEl>
                                              <p:pRg st="0" end="0"/>
                                            </p:txEl>
                                          </p:spTgt>
                                        </p:tgtEl>
                                        <p:attrNameLst>
                                          <p:attrName>style.visibility</p:attrName>
                                        </p:attrNameLst>
                                      </p:cBhvr>
                                      <p:to>
                                        <p:strVal val="visible"/>
                                      </p:to>
                                    </p:set>
                                    <p:animEffect transition="in" filter="blinds(horizontal)">
                                      <p:cBhvr>
                                        <p:cTn id="55" dur="500"/>
                                        <p:tgtEl>
                                          <p:spTgt spid="6162">
                                            <p:txEl>
                                              <p:pRg st="0" end="0"/>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6162">
                                            <p:txEl>
                                              <p:pRg st="2" end="2"/>
                                            </p:txEl>
                                          </p:spTgt>
                                        </p:tgtEl>
                                        <p:attrNameLst>
                                          <p:attrName>style.visibility</p:attrName>
                                        </p:attrNameLst>
                                      </p:cBhvr>
                                      <p:to>
                                        <p:strVal val="visible"/>
                                      </p:to>
                                    </p:set>
                                    <p:animEffect transition="in" filter="blinds(horizontal)">
                                      <p:cBhvr>
                                        <p:cTn id="58" dur="500"/>
                                        <p:tgtEl>
                                          <p:spTgt spid="6162">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7" presetClass="entr" presetSubtype="4" fill="hold" nodeType="clickEffect">
                                  <p:stCondLst>
                                    <p:cond delay="0"/>
                                  </p:stCondLst>
                                  <p:childTnLst>
                                    <p:set>
                                      <p:cBhvr>
                                        <p:cTn id="62" dur="1" fill="hold">
                                          <p:stCondLst>
                                            <p:cond delay="0"/>
                                          </p:stCondLst>
                                        </p:cTn>
                                        <p:tgtEl>
                                          <p:spTgt spid="6155">
                                            <p:txEl>
                                              <p:pRg st="6" end="6"/>
                                            </p:txEl>
                                          </p:spTgt>
                                        </p:tgtEl>
                                        <p:attrNameLst>
                                          <p:attrName>style.visibility</p:attrName>
                                        </p:attrNameLst>
                                      </p:cBhvr>
                                      <p:to>
                                        <p:strVal val="visible"/>
                                      </p:to>
                                    </p:set>
                                    <p:anim calcmode="lin" valueType="num">
                                      <p:cBhvr additive="base">
                                        <p:cTn id="63" dur="5000" fill="hold"/>
                                        <p:tgtEl>
                                          <p:spTgt spid="6155">
                                            <p:txEl>
                                              <p:pRg st="6" end="6"/>
                                            </p:txEl>
                                          </p:spTgt>
                                        </p:tgtEl>
                                        <p:attrNameLst>
                                          <p:attrName>ppt_x</p:attrName>
                                        </p:attrNameLst>
                                      </p:cBhvr>
                                      <p:tavLst>
                                        <p:tav tm="0">
                                          <p:val>
                                            <p:strVal val="#ppt_x"/>
                                          </p:val>
                                        </p:tav>
                                        <p:tav tm="100000">
                                          <p:val>
                                            <p:strVal val="#ppt_x"/>
                                          </p:val>
                                        </p:tav>
                                      </p:tavLst>
                                    </p:anim>
                                    <p:anim calcmode="lin" valueType="num">
                                      <p:cBhvr additive="base">
                                        <p:cTn id="64" dur="5000" fill="hold"/>
                                        <p:tgtEl>
                                          <p:spTgt spid="61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两种转换方式的优劣势对比</a:t>
            </a:r>
          </a:p>
        </p:txBody>
      </p:sp>
      <p:pic>
        <p:nvPicPr>
          <p:cNvPr id="18435" name="内容占位符 3" descr="QS5RUT[FYT9(4$SQ524@`KU.jpg"/>
          <p:cNvPicPr>
            <a:picLocks noGrp="1" noChangeAspect="1"/>
          </p:cNvPicPr>
          <p:nvPr>
            <p:ph idx="1"/>
          </p:nvPr>
        </p:nvPicPr>
        <p:blipFill>
          <a:blip r:embed="rId2" cstate="print"/>
          <a:srcRect/>
          <a:stretch>
            <a:fillRect/>
          </a:stretch>
        </p:blipFill>
        <p:spPr>
          <a:xfrm>
            <a:off x="457200" y="1371600"/>
            <a:ext cx="4271963" cy="3810000"/>
          </a:xfrm>
        </p:spPr>
      </p:pic>
      <p:pic>
        <p:nvPicPr>
          <p:cNvPr id="18436" name="Picture 4" descr="C:\Documents and Settings\thtf\Application Data\Tencent\Users\659012113\QQ\WinTemp\RichOle\5M@Z`H7GDS6KDFJJ{61$Q~9.jpg"/>
          <p:cNvPicPr>
            <a:picLocks noChangeAspect="1" noChangeArrowheads="1"/>
          </p:cNvPicPr>
          <p:nvPr/>
        </p:nvPicPr>
        <p:blipFill>
          <a:blip r:embed="rId3" cstate="print"/>
          <a:srcRect/>
          <a:stretch>
            <a:fillRect/>
          </a:stretch>
        </p:blipFill>
        <p:spPr bwMode="auto">
          <a:xfrm>
            <a:off x="4729163" y="1371600"/>
            <a:ext cx="4138612" cy="381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linds(horizontal)">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dissolve">
                                      <p:cBhvr>
                                        <p:cTn id="12"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两种转换方式的优劣势对比</a:t>
            </a:r>
          </a:p>
        </p:txBody>
      </p:sp>
      <p:sp>
        <p:nvSpPr>
          <p:cNvPr id="21507" name="内容占位符 2"/>
          <p:cNvSpPr>
            <a:spLocks noGrp="1"/>
          </p:cNvSpPr>
          <p:nvPr>
            <p:ph idx="1"/>
          </p:nvPr>
        </p:nvSpPr>
        <p:spPr/>
        <p:txBody>
          <a:bodyPr/>
          <a:lstStyle/>
          <a:p>
            <a:r>
              <a:rPr lang="zh-CN" altLang="en-US" smtClean="0"/>
              <a:t>保持原始数据集中数据的大小次序。也就是说，变换函数应该是个严格递增的函数，这样能够保证在原有尺度下比较大的数据，在数据变换后的新尺度下仍然比较大，只是数据间的相对距离有所改变</a:t>
            </a:r>
            <a:endParaRPr lang="en-US" altLang="zh-CN" smtClean="0"/>
          </a:p>
          <a:p>
            <a:r>
              <a:rPr lang="zh-CN" altLang="en-US" smtClean="0"/>
              <a:t>是连续函数，这保证原始数据比较集中接近的数据，在转换后仍然比较接近，至少相对于新的尺度来说很接近</a:t>
            </a:r>
            <a:endParaRPr lang="en-US" altLang="zh-CN" smtClean="0"/>
          </a:p>
          <a:p>
            <a:r>
              <a:rPr lang="zh-CN" altLang="en-US" smtClean="0"/>
              <a:t>函数可导，变换函数族没有尖锐“拐角”</a:t>
            </a:r>
            <a:endParaRPr lang="en-US" altLang="zh-CN" smtClean="0"/>
          </a:p>
          <a:p>
            <a:r>
              <a:rPr lang="zh-CN" altLang="en-US" smtClean="0"/>
              <a:t>函数族各函数之间随参数改变平滑过渡，且都经过一个公共点，以增强不同函数之间的可比性</a:t>
            </a:r>
            <a:endParaRPr lang="en-US" altLang="zh-CN" smtClean="0"/>
          </a:p>
          <a:p>
            <a:pPr>
              <a:buFontTx/>
              <a:buNone/>
            </a:pP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两种转换方式的优劣势对比</a:t>
            </a:r>
          </a:p>
        </p:txBody>
      </p:sp>
      <p:sp>
        <p:nvSpPr>
          <p:cNvPr id="22531" name="内容占位符 2"/>
          <p:cNvSpPr>
            <a:spLocks noGrp="1"/>
          </p:cNvSpPr>
          <p:nvPr>
            <p:ph idx="1"/>
          </p:nvPr>
        </p:nvSpPr>
        <p:spPr/>
        <p:txBody>
          <a:bodyPr/>
          <a:lstStyle/>
          <a:p>
            <a:r>
              <a:rPr lang="zh-CN" altLang="en-US" smtClean="0"/>
              <a:t>函数族内每个函数在公共点两边的变化趋势有一定的对称性</a:t>
            </a:r>
            <a:endParaRPr lang="en-US" altLang="zh-CN" smtClean="0"/>
          </a:p>
          <a:p>
            <a:r>
              <a:rPr lang="zh-CN" altLang="en-US" smtClean="0"/>
              <a:t>除具有一个公共点（</a:t>
            </a:r>
            <a:r>
              <a:rPr lang="en-US" altLang="zh-CN" smtClean="0"/>
              <a:t>1,0</a:t>
            </a:r>
            <a:r>
              <a:rPr lang="zh-CN" altLang="en-US" smtClean="0"/>
              <a:t>）外，函数族所有的曲线都以同样的方向通过这公共点，即在（</a:t>
            </a:r>
            <a:r>
              <a:rPr lang="en-US" altLang="zh-CN" smtClean="0"/>
              <a:t>1,0</a:t>
            </a:r>
            <a:r>
              <a:rPr lang="zh-CN" altLang="en-US" smtClean="0"/>
              <a:t>）点有同样的斜率，在公共点附近的函数图象几乎重合</a:t>
            </a:r>
            <a:endParaRPr lang="en-US" altLang="zh-CN" smtClean="0"/>
          </a:p>
          <a:p>
            <a:r>
              <a:rPr lang="zh-CN" altLang="en-US" smtClean="0"/>
              <a:t>函数族的曲线是按</a:t>
            </a:r>
            <a:r>
              <a:rPr lang="en-US" altLang="zh-CN" smtClean="0"/>
              <a:t>P</a:t>
            </a:r>
            <a:r>
              <a:rPr lang="zh-CN" altLang="en-US" smtClean="0"/>
              <a:t>值大小排序的，较大的</a:t>
            </a:r>
            <a:r>
              <a:rPr lang="en-US" altLang="zh-CN" smtClean="0"/>
              <a:t>P</a:t>
            </a:r>
            <a:r>
              <a:rPr lang="zh-CN" altLang="en-US" smtClean="0"/>
              <a:t>值对应的函数曲线位于较小</a:t>
            </a:r>
            <a:r>
              <a:rPr lang="en-US" altLang="zh-CN" smtClean="0"/>
              <a:t>P</a:t>
            </a:r>
            <a:r>
              <a:rPr lang="zh-CN" altLang="en-US" smtClean="0"/>
              <a:t>值得上方。</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标题 1"/>
          <p:cNvSpPr>
            <a:spLocks noGrp="1"/>
          </p:cNvSpPr>
          <p:nvPr>
            <p:ph type="title"/>
          </p:nvPr>
        </p:nvSpPr>
        <p:spPr/>
        <p:txBody>
          <a:bodyPr/>
          <a:lstStyle/>
          <a:p>
            <a:pPr eaLnBrk="1" hangingPunct="1"/>
            <a:r>
              <a:rPr lang="en-US" altLang="zh-CN" smtClean="0">
                <a:hlinkClick r:id="rId4" action="ppaction://hlinksldjump"/>
              </a:rPr>
              <a:t>Box-Cox</a:t>
            </a:r>
            <a:r>
              <a:rPr lang="zh-CN" altLang="en-US" smtClean="0">
                <a:hlinkClick r:id="rId4" action="ppaction://hlinksldjump"/>
              </a:rPr>
              <a:t>变换的具体内容</a:t>
            </a:r>
            <a:endParaRPr lang="zh-CN" altLang="en-US" smtClean="0"/>
          </a:p>
        </p:txBody>
      </p:sp>
      <p:sp>
        <p:nvSpPr>
          <p:cNvPr id="7177" name="内容占位符 2"/>
          <p:cNvSpPr>
            <a:spLocks noGrp="1"/>
          </p:cNvSpPr>
          <p:nvPr>
            <p:ph idx="1"/>
          </p:nvPr>
        </p:nvSpPr>
        <p:spPr/>
        <p:txBody>
          <a:bodyPr/>
          <a:lstStyle/>
          <a:p>
            <a:pPr eaLnBrk="1" hangingPunct="1"/>
            <a:r>
              <a:rPr lang="zh-CN" altLang="en-US" smtClean="0"/>
              <a:t>对因变量的</a:t>
            </a:r>
            <a:r>
              <a:rPr lang="en-US" altLang="zh-CN" smtClean="0"/>
              <a:t>n</a:t>
            </a:r>
            <a:r>
              <a:rPr lang="zh-CN" altLang="en-US" smtClean="0"/>
              <a:t>个观测值            应用上述提到的</a:t>
            </a:r>
            <a:r>
              <a:rPr lang="en-US" altLang="zh-CN" smtClean="0"/>
              <a:t>Box-Cox</a:t>
            </a:r>
            <a:r>
              <a:rPr lang="zh-CN" altLang="en-US" smtClean="0"/>
              <a:t>变换公式，得到变换后的向量                            </a:t>
            </a:r>
            <a:endParaRPr lang="en-US" altLang="zh-CN" smtClean="0"/>
          </a:p>
          <a:p>
            <a:pPr eaLnBrk="1" hangingPunct="1">
              <a:buFontTx/>
              <a:buNone/>
            </a:pPr>
            <a:r>
              <a:rPr lang="en-US" altLang="zh-CN" smtClean="0"/>
              <a:t>     </a:t>
            </a:r>
            <a:r>
              <a:rPr lang="zh-CN" altLang="en-US" smtClean="0"/>
              <a:t>即要确定变换参数  的值，使得新向量      满足</a:t>
            </a:r>
            <a:endParaRPr lang="en-US" altLang="zh-CN" smtClean="0"/>
          </a:p>
          <a:p>
            <a:pPr eaLnBrk="1" hangingPunct="1">
              <a:buFontTx/>
              <a:buNone/>
            </a:pPr>
            <a:endParaRPr lang="en-US" altLang="zh-CN" smtClean="0"/>
          </a:p>
          <a:p>
            <a:pPr eaLnBrk="1" hangingPunct="1">
              <a:buFontTx/>
              <a:buNone/>
            </a:pPr>
            <a:r>
              <a:rPr lang="zh-CN" altLang="en-US" smtClean="0"/>
              <a:t>    也就是说，通过对因变量的变换，使得变换过的向量    与回归自变量具有线性相依关系，误差服从正态分布，同时各个误差是等方差且相互独立。</a:t>
            </a:r>
          </a:p>
        </p:txBody>
      </p:sp>
      <p:graphicFrame>
        <p:nvGraphicFramePr>
          <p:cNvPr id="7170" name="Object 4"/>
          <p:cNvGraphicFramePr>
            <a:graphicFrameLocks noChangeAspect="1"/>
          </p:cNvGraphicFramePr>
          <p:nvPr/>
        </p:nvGraphicFramePr>
        <p:xfrm>
          <a:off x="4419600" y="1268413"/>
          <a:ext cx="1225550" cy="495300"/>
        </p:xfrm>
        <a:graphic>
          <a:graphicData uri="http://schemas.openxmlformats.org/presentationml/2006/ole">
            <mc:AlternateContent xmlns:mc="http://schemas.openxmlformats.org/markup-compatibility/2006">
              <mc:Choice xmlns:v="urn:schemas-microsoft-com:vml" Requires="v">
                <p:oleObj spid="_x0000_s7176" name="Equation" r:id="rId5" imgW="774360" imgH="228600" progId="Equation.DSMT4">
                  <p:embed/>
                </p:oleObj>
              </mc:Choice>
              <mc:Fallback>
                <p:oleObj name="Equation" r:id="rId5" imgW="77436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268413"/>
                        <a:ext cx="1225550" cy="495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5"/>
          <p:cNvGraphicFramePr>
            <a:graphicFrameLocks noChangeAspect="1"/>
          </p:cNvGraphicFramePr>
          <p:nvPr/>
        </p:nvGraphicFramePr>
        <p:xfrm>
          <a:off x="7010400" y="1763713"/>
          <a:ext cx="2336800" cy="425450"/>
        </p:xfrm>
        <a:graphic>
          <a:graphicData uri="http://schemas.openxmlformats.org/presentationml/2006/ole">
            <mc:AlternateContent xmlns:mc="http://schemas.openxmlformats.org/markup-compatibility/2006">
              <mc:Choice xmlns:v="urn:schemas-microsoft-com:vml" Requires="v">
                <p:oleObj spid="_x0000_s7177" name="Equation" r:id="rId7" imgW="1625400" imgH="241200" progId="Equation.DSMT4">
                  <p:embed/>
                </p:oleObj>
              </mc:Choice>
              <mc:Fallback>
                <p:oleObj name="Equation" r:id="rId7" imgW="1625400" imgH="24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1763713"/>
                        <a:ext cx="2336800" cy="425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6"/>
          <p:cNvGraphicFramePr>
            <a:graphicFrameLocks noChangeAspect="1"/>
          </p:cNvGraphicFramePr>
          <p:nvPr/>
        </p:nvGraphicFramePr>
        <p:xfrm>
          <a:off x="3771900" y="2362200"/>
          <a:ext cx="431800" cy="444500"/>
        </p:xfrm>
        <a:graphic>
          <a:graphicData uri="http://schemas.openxmlformats.org/presentationml/2006/ole">
            <mc:AlternateContent xmlns:mc="http://schemas.openxmlformats.org/markup-compatibility/2006">
              <mc:Choice xmlns:v="urn:schemas-microsoft-com:vml" Requires="v">
                <p:oleObj spid="_x0000_s7178" name="Equation" r:id="rId9" imgW="101520" imgH="126720" progId="Equation.DSMT4">
                  <p:embed/>
                </p:oleObj>
              </mc:Choice>
              <mc:Fallback>
                <p:oleObj name="Equation" r:id="rId9" imgW="101520" imgH="12672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1900" y="2362200"/>
                        <a:ext cx="431800" cy="4445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7"/>
          <p:cNvGraphicFramePr>
            <a:graphicFrameLocks noChangeAspect="1"/>
          </p:cNvGraphicFramePr>
          <p:nvPr/>
        </p:nvGraphicFramePr>
        <p:xfrm>
          <a:off x="7010400" y="2411413"/>
          <a:ext cx="514350" cy="419100"/>
        </p:xfrm>
        <a:graphic>
          <a:graphicData uri="http://schemas.openxmlformats.org/presentationml/2006/ole">
            <mc:AlternateContent xmlns:mc="http://schemas.openxmlformats.org/markup-compatibility/2006">
              <mc:Choice xmlns:v="urn:schemas-microsoft-com:vml" Requires="v">
                <p:oleObj spid="_x0000_s7179" name="Equation" r:id="rId11" imgW="266400" imgH="228600" progId="Equation.DSMT4">
                  <p:embed/>
                </p:oleObj>
              </mc:Choice>
              <mc:Fallback>
                <p:oleObj name="Equation" r:id="rId11" imgW="26640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2411413"/>
                        <a:ext cx="514350" cy="4191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8"/>
          <p:cNvGraphicFramePr>
            <a:graphicFrameLocks noChangeAspect="1"/>
          </p:cNvGraphicFramePr>
          <p:nvPr/>
        </p:nvGraphicFramePr>
        <p:xfrm>
          <a:off x="1066800" y="2830513"/>
          <a:ext cx="2432050" cy="419100"/>
        </p:xfrm>
        <a:graphic>
          <a:graphicData uri="http://schemas.openxmlformats.org/presentationml/2006/ole">
            <mc:AlternateContent xmlns:mc="http://schemas.openxmlformats.org/markup-compatibility/2006">
              <mc:Choice xmlns:v="urn:schemas-microsoft-com:vml" Requires="v">
                <p:oleObj spid="_x0000_s7180" name="Equation" r:id="rId13" imgW="1815840" imgH="228600" progId="Equation.DSMT4">
                  <p:embed/>
                </p:oleObj>
              </mc:Choice>
              <mc:Fallback>
                <p:oleObj name="Equation" r:id="rId13" imgW="1815840" imgH="2286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2830513"/>
                        <a:ext cx="2432050" cy="4191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9"/>
          <p:cNvGraphicFramePr>
            <a:graphicFrameLocks noChangeAspect="1"/>
          </p:cNvGraphicFramePr>
          <p:nvPr/>
        </p:nvGraphicFramePr>
        <p:xfrm>
          <a:off x="1676400" y="3886200"/>
          <a:ext cx="514350" cy="419100"/>
        </p:xfrm>
        <a:graphic>
          <a:graphicData uri="http://schemas.openxmlformats.org/presentationml/2006/ole">
            <mc:AlternateContent xmlns:mc="http://schemas.openxmlformats.org/markup-compatibility/2006">
              <mc:Choice xmlns:v="urn:schemas-microsoft-com:vml" Requires="v">
                <p:oleObj spid="_x0000_s7181" name="Equation" r:id="rId15" imgW="266400" imgH="228600" progId="Equation.DSMT4">
                  <p:embed/>
                </p:oleObj>
              </mc:Choice>
              <mc:Fallback>
                <p:oleObj name="Equation" r:id="rId15" imgW="266400" imgH="2286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3886200"/>
                        <a:ext cx="514350" cy="4191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lstStyle/>
          <a:p>
            <a:r>
              <a:rPr lang="zh-CN" altLang="en-US" smtClean="0"/>
              <a:t>参数    的确定方法</a:t>
            </a:r>
          </a:p>
        </p:txBody>
      </p:sp>
      <p:sp>
        <p:nvSpPr>
          <p:cNvPr id="8196" name="内容占位符 2"/>
          <p:cNvSpPr>
            <a:spLocks noGrp="1"/>
          </p:cNvSpPr>
          <p:nvPr>
            <p:ph idx="1"/>
          </p:nvPr>
        </p:nvSpPr>
        <p:spPr>
          <a:xfrm>
            <a:off x="490538" y="1268413"/>
            <a:ext cx="3090862" cy="1855787"/>
          </a:xfrm>
        </p:spPr>
        <p:txBody>
          <a:bodyPr/>
          <a:lstStyle/>
          <a:p>
            <a:r>
              <a:rPr lang="zh-CN" altLang="en-US" smtClean="0"/>
              <a:t>最大似然估计</a:t>
            </a:r>
            <a:endParaRPr lang="en-US" altLang="zh-CN" smtClean="0"/>
          </a:p>
          <a:p>
            <a:r>
              <a:rPr lang="en-US" altLang="zh-CN" smtClean="0"/>
              <a:t>Bayes</a:t>
            </a:r>
            <a:r>
              <a:rPr lang="zh-CN" altLang="en-US" smtClean="0"/>
              <a:t>方法</a:t>
            </a:r>
            <a:endParaRPr lang="en-US" altLang="zh-CN" smtClean="0"/>
          </a:p>
          <a:p>
            <a:pPr>
              <a:buFontTx/>
              <a:buNone/>
            </a:pPr>
            <a:endParaRPr lang="zh-CN" altLang="en-US" smtClean="0"/>
          </a:p>
        </p:txBody>
      </p:sp>
      <p:graphicFrame>
        <p:nvGraphicFramePr>
          <p:cNvPr id="8194" name="Object 9"/>
          <p:cNvGraphicFramePr>
            <a:graphicFrameLocks noChangeAspect="1"/>
          </p:cNvGraphicFramePr>
          <p:nvPr/>
        </p:nvGraphicFramePr>
        <p:xfrm>
          <a:off x="4953000" y="152400"/>
          <a:ext cx="698500" cy="609600"/>
        </p:xfrm>
        <a:graphic>
          <a:graphicData uri="http://schemas.openxmlformats.org/presentationml/2006/ole">
            <mc:AlternateContent xmlns:mc="http://schemas.openxmlformats.org/markup-compatibility/2006">
              <mc:Choice xmlns:v="urn:schemas-microsoft-com:vml" Requires="v">
                <p:oleObj spid="_x0000_s8195" name="Equation" r:id="rId3" imgW="101520" imgH="126720" progId="Equation.DSMT4">
                  <p:embed/>
                </p:oleObj>
              </mc:Choice>
              <mc:Fallback>
                <p:oleObj name="Equation" r:id="rId3" imgW="101520" imgH="12672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52400"/>
                        <a:ext cx="698500" cy="6096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490538" y="4343400"/>
            <a:ext cx="4462462" cy="954088"/>
          </a:xfrm>
          <a:prstGeom prst="rect">
            <a:avLst/>
          </a:prstGeom>
          <a:noFill/>
        </p:spPr>
        <p:txBody>
          <a:bodyPr>
            <a:spAutoFit/>
          </a:bodyPr>
          <a:lstStyle/>
          <a:p>
            <a:pPr>
              <a:defRPr/>
            </a:pPr>
            <a:r>
              <a:rPr lang="en-US" altLang="zh-CN" sz="2800" dirty="0">
                <a:solidFill>
                  <a:srgbClr val="132584"/>
                </a:solidFill>
                <a:latin typeface="+mn-ea"/>
                <a:ea typeface="+mn-ea"/>
              </a:rPr>
              <a:t>Box-Cox</a:t>
            </a:r>
            <a:r>
              <a:rPr lang="zh-CN" altLang="en-US" sz="2800" dirty="0">
                <a:solidFill>
                  <a:srgbClr val="132584"/>
                </a:solidFill>
                <a:latin typeface="+mn-ea"/>
                <a:ea typeface="+mn-ea"/>
              </a:rPr>
              <a:t>变换软件：</a:t>
            </a:r>
            <a:endParaRPr lang="en-US" altLang="zh-CN" sz="2800" dirty="0">
              <a:solidFill>
                <a:srgbClr val="132584"/>
              </a:solidFill>
              <a:latin typeface="+mn-ea"/>
              <a:ea typeface="+mn-ea"/>
            </a:endParaRPr>
          </a:p>
          <a:p>
            <a:pPr>
              <a:defRPr/>
            </a:pPr>
            <a:r>
              <a:rPr lang="en-US" altLang="zh-CN" sz="2800" dirty="0">
                <a:solidFill>
                  <a:srgbClr val="132584"/>
                </a:solidFill>
                <a:latin typeface="+mn-ea"/>
                <a:ea typeface="+mn-ea"/>
              </a:rPr>
              <a:t>SAS</a:t>
            </a:r>
            <a:r>
              <a:rPr lang="zh-CN" altLang="en-US" sz="2800" dirty="0">
                <a:solidFill>
                  <a:srgbClr val="132584"/>
                </a:solidFill>
                <a:latin typeface="+mn-ea"/>
                <a:ea typeface="+mn-ea"/>
              </a:rPr>
              <a:t>、</a:t>
            </a:r>
            <a:r>
              <a:rPr lang="en-US" altLang="zh-CN" sz="2800" dirty="0">
                <a:solidFill>
                  <a:srgbClr val="132584"/>
                </a:solidFill>
                <a:latin typeface="+mn-ea"/>
                <a:ea typeface="+mn-ea"/>
              </a:rPr>
              <a:t>STATA</a:t>
            </a:r>
            <a:r>
              <a:rPr lang="zh-CN" altLang="en-US" sz="2800" dirty="0">
                <a:solidFill>
                  <a:srgbClr val="132584"/>
                </a:solidFill>
                <a:latin typeface="+mn-ea"/>
                <a:ea typeface="+mn-ea"/>
              </a:rPr>
              <a:t>、</a:t>
            </a:r>
            <a:r>
              <a:rPr lang="en-US" altLang="zh-CN" sz="2800" dirty="0">
                <a:solidFill>
                  <a:srgbClr val="132584"/>
                </a:solidFill>
                <a:latin typeface="+mn-ea"/>
                <a:ea typeface="+mn-ea"/>
              </a:rPr>
              <a:t>Minitab……</a:t>
            </a:r>
            <a:endParaRPr lang="zh-CN" altLang="en-US" sz="2800" dirty="0">
              <a:solidFill>
                <a:srgbClr val="132584"/>
              </a:solidFill>
              <a:latin typeface="+mn-ea"/>
              <a:ea typeface="+mn-ea"/>
            </a:endParaRPr>
          </a:p>
        </p:txBody>
      </p:sp>
      <p:pic>
        <p:nvPicPr>
          <p:cNvPr id="8198" name="Picture 2"/>
          <p:cNvPicPr>
            <a:picLocks noChangeAspect="1" noChangeArrowheads="1"/>
          </p:cNvPicPr>
          <p:nvPr/>
        </p:nvPicPr>
        <p:blipFill>
          <a:blip r:embed="rId5" cstate="print"/>
          <a:srcRect/>
          <a:stretch>
            <a:fillRect/>
          </a:stretch>
        </p:blipFill>
        <p:spPr bwMode="auto">
          <a:xfrm>
            <a:off x="4876800" y="1524000"/>
            <a:ext cx="33528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标题 1"/>
          <p:cNvSpPr>
            <a:spLocks noGrp="1"/>
          </p:cNvSpPr>
          <p:nvPr>
            <p:ph type="title"/>
          </p:nvPr>
        </p:nvSpPr>
        <p:spPr/>
        <p:txBody>
          <a:bodyPr/>
          <a:lstStyle/>
          <a:p>
            <a:r>
              <a:rPr lang="zh-CN" altLang="en-US" smtClean="0"/>
              <a:t>最大似然法估计参数 </a:t>
            </a:r>
          </a:p>
        </p:txBody>
      </p:sp>
      <p:sp>
        <p:nvSpPr>
          <p:cNvPr id="9232" name="内容占位符 2"/>
          <p:cNvSpPr>
            <a:spLocks noGrp="1"/>
          </p:cNvSpPr>
          <p:nvPr>
            <p:ph idx="1"/>
          </p:nvPr>
        </p:nvSpPr>
        <p:spPr/>
        <p:txBody>
          <a:bodyPr/>
          <a:lstStyle/>
          <a:p>
            <a:r>
              <a:rPr lang="zh-CN" altLang="en-US" smtClean="0"/>
              <a:t>由于                          ，     的似然函数为</a:t>
            </a:r>
            <a:endParaRPr lang="en-US" altLang="zh-CN" smtClean="0"/>
          </a:p>
          <a:p>
            <a:endParaRPr lang="en-US" altLang="zh-CN" smtClean="0"/>
          </a:p>
          <a:p>
            <a:pPr lvl="1"/>
            <a:r>
              <a:rPr lang="zh-CN" altLang="en-US" smtClean="0"/>
              <a:t>其中：</a:t>
            </a:r>
            <a:endParaRPr lang="en-US" altLang="zh-CN" smtClean="0"/>
          </a:p>
          <a:p>
            <a:endParaRPr lang="en-US" altLang="zh-CN" smtClean="0"/>
          </a:p>
          <a:p>
            <a:r>
              <a:rPr lang="zh-CN" altLang="en-US" smtClean="0"/>
              <a:t>上式分别对        求导，令导函数为</a:t>
            </a:r>
            <a:r>
              <a:rPr lang="en-US" altLang="zh-CN" smtClean="0"/>
              <a:t>0</a:t>
            </a:r>
            <a:r>
              <a:rPr lang="zh-CN" altLang="en-US" smtClean="0"/>
              <a:t>，得到        的最大似然估计：</a:t>
            </a:r>
            <a:endParaRPr lang="en-US" altLang="zh-CN" smtClean="0"/>
          </a:p>
          <a:p>
            <a:r>
              <a:rPr lang="zh-CN" altLang="en-US" smtClean="0"/>
              <a:t>将      的最大似然估计值带入步骤一的式子中，得到似然函数的最大值：</a:t>
            </a:r>
            <a:endParaRPr lang="en-US" altLang="zh-CN" smtClean="0"/>
          </a:p>
          <a:p>
            <a:r>
              <a:rPr lang="zh-CN" altLang="en-US" smtClean="0"/>
              <a:t>为计算方便，求              ，得到参数   的最优值     </a:t>
            </a:r>
            <a:endParaRPr lang="en-US" altLang="zh-CN" smtClean="0"/>
          </a:p>
          <a:p>
            <a:pPr>
              <a:buFontTx/>
              <a:buNone/>
            </a:pPr>
            <a:endParaRPr lang="en-US" altLang="zh-CN" smtClean="0"/>
          </a:p>
        </p:txBody>
      </p:sp>
      <p:graphicFrame>
        <p:nvGraphicFramePr>
          <p:cNvPr id="9218" name="Object 4"/>
          <p:cNvGraphicFramePr>
            <a:graphicFrameLocks noChangeAspect="1"/>
          </p:cNvGraphicFramePr>
          <p:nvPr/>
        </p:nvGraphicFramePr>
        <p:xfrm>
          <a:off x="7391400" y="152400"/>
          <a:ext cx="698500" cy="609600"/>
        </p:xfrm>
        <a:graphic>
          <a:graphicData uri="http://schemas.openxmlformats.org/presentationml/2006/ole">
            <mc:AlternateContent xmlns:mc="http://schemas.openxmlformats.org/markup-compatibility/2006">
              <mc:Choice xmlns:v="urn:schemas-microsoft-com:vml" Requires="v">
                <p:oleObj spid="_x0000_s9231" name="Equation" r:id="rId3" imgW="101520" imgH="126720" progId="Equation.DSMT4">
                  <p:embed/>
                </p:oleObj>
              </mc:Choice>
              <mc:Fallback>
                <p:oleObj name="Equation" r:id="rId3" imgW="101520" imgH="1267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52400"/>
                        <a:ext cx="698500" cy="6096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
          <p:cNvGraphicFramePr>
            <a:graphicFrameLocks noChangeAspect="1"/>
          </p:cNvGraphicFramePr>
          <p:nvPr/>
        </p:nvGraphicFramePr>
        <p:xfrm>
          <a:off x="2184400" y="1687513"/>
          <a:ext cx="4826000" cy="908050"/>
        </p:xfrm>
        <a:graphic>
          <a:graphicData uri="http://schemas.openxmlformats.org/presentationml/2006/ole">
            <mc:AlternateContent xmlns:mc="http://schemas.openxmlformats.org/markup-compatibility/2006">
              <mc:Choice xmlns:v="urn:schemas-microsoft-com:vml" Requires="v">
                <p:oleObj spid="_x0000_s9232" name="Equation" r:id="rId5" imgW="3479760" imgH="596880" progId="Equation.DSMT4">
                  <p:embed/>
                </p:oleObj>
              </mc:Choice>
              <mc:Fallback>
                <p:oleObj name="Equation" r:id="rId5" imgW="3479760" imgH="596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400" y="1687513"/>
                        <a:ext cx="4826000" cy="9080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9"/>
          <p:cNvGraphicFramePr>
            <a:graphicFrameLocks noChangeAspect="1"/>
          </p:cNvGraphicFramePr>
          <p:nvPr/>
        </p:nvGraphicFramePr>
        <p:xfrm>
          <a:off x="1676400" y="1268413"/>
          <a:ext cx="2590800" cy="495300"/>
        </p:xfrm>
        <a:graphic>
          <a:graphicData uri="http://schemas.openxmlformats.org/presentationml/2006/ole">
            <mc:AlternateContent xmlns:mc="http://schemas.openxmlformats.org/markup-compatibility/2006">
              <mc:Choice xmlns:v="urn:schemas-microsoft-com:vml" Requires="v">
                <p:oleObj spid="_x0000_s9233" name="Equation" r:id="rId7" imgW="1815840" imgH="228600" progId="Equation.DSMT4">
                  <p:embed/>
                </p:oleObj>
              </mc:Choice>
              <mc:Fallback>
                <p:oleObj name="Equation" r:id="rId7" imgW="181584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268413"/>
                        <a:ext cx="2590800" cy="495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10"/>
          <p:cNvGraphicFramePr>
            <a:graphicFrameLocks noChangeAspect="1"/>
          </p:cNvGraphicFramePr>
          <p:nvPr/>
        </p:nvGraphicFramePr>
        <p:xfrm>
          <a:off x="4349750" y="1268413"/>
          <a:ext cx="755650" cy="419100"/>
        </p:xfrm>
        <a:graphic>
          <a:graphicData uri="http://schemas.openxmlformats.org/presentationml/2006/ole">
            <mc:AlternateContent xmlns:mc="http://schemas.openxmlformats.org/markup-compatibility/2006">
              <mc:Choice xmlns:v="urn:schemas-microsoft-com:vml" Requires="v">
                <p:oleObj spid="_x0000_s9234" name="Equation" r:id="rId9" imgW="444240" imgH="228600" progId="Equation.DSMT4">
                  <p:embed/>
                </p:oleObj>
              </mc:Choice>
              <mc:Fallback>
                <p:oleObj name="Equation" r:id="rId9" imgW="44424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9750" y="1268413"/>
                        <a:ext cx="755650" cy="4191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11"/>
          <p:cNvGraphicFramePr>
            <a:graphicFrameLocks noChangeAspect="1"/>
          </p:cNvGraphicFramePr>
          <p:nvPr/>
        </p:nvGraphicFramePr>
        <p:xfrm>
          <a:off x="2984500" y="2595563"/>
          <a:ext cx="2565400" cy="685800"/>
        </p:xfrm>
        <a:graphic>
          <a:graphicData uri="http://schemas.openxmlformats.org/presentationml/2006/ole">
            <mc:AlternateContent xmlns:mc="http://schemas.openxmlformats.org/markup-compatibility/2006">
              <mc:Choice xmlns:v="urn:schemas-microsoft-com:vml" Requires="v">
                <p:oleObj spid="_x0000_s9235" name="Equation" r:id="rId11" imgW="1777680" imgH="482400" progId="Equation.DSMT4">
                  <p:embed/>
                </p:oleObj>
              </mc:Choice>
              <mc:Fallback>
                <p:oleObj name="Equation" r:id="rId11" imgW="1777680" imgH="4824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4500" y="2595563"/>
                        <a:ext cx="2565400" cy="685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3" name="Object 13"/>
          <p:cNvGraphicFramePr>
            <a:graphicFrameLocks noChangeAspect="1"/>
          </p:cNvGraphicFramePr>
          <p:nvPr/>
        </p:nvGraphicFramePr>
        <p:xfrm>
          <a:off x="2743200" y="3524250"/>
          <a:ext cx="908050" cy="419100"/>
        </p:xfrm>
        <a:graphic>
          <a:graphicData uri="http://schemas.openxmlformats.org/presentationml/2006/ole">
            <mc:AlternateContent xmlns:mc="http://schemas.openxmlformats.org/markup-compatibility/2006">
              <mc:Choice xmlns:v="urn:schemas-microsoft-com:vml" Requires="v">
                <p:oleObj spid="_x0000_s9236" name="Equation" r:id="rId13" imgW="444240" imgH="228600" progId="Equation.DSMT4">
                  <p:embed/>
                </p:oleObj>
              </mc:Choice>
              <mc:Fallback>
                <p:oleObj name="Equation" r:id="rId13" imgW="44424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3524250"/>
                        <a:ext cx="908050" cy="4191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4" name="Object 14"/>
          <p:cNvGraphicFramePr>
            <a:graphicFrameLocks noChangeAspect="1"/>
          </p:cNvGraphicFramePr>
          <p:nvPr/>
        </p:nvGraphicFramePr>
        <p:xfrm>
          <a:off x="7712075" y="3524250"/>
          <a:ext cx="755650" cy="419100"/>
        </p:xfrm>
        <a:graphic>
          <a:graphicData uri="http://schemas.openxmlformats.org/presentationml/2006/ole">
            <mc:AlternateContent xmlns:mc="http://schemas.openxmlformats.org/markup-compatibility/2006">
              <mc:Choice xmlns:v="urn:schemas-microsoft-com:vml" Requires="v">
                <p:oleObj spid="_x0000_s9237" name="Equation" r:id="rId15" imgW="444240" imgH="228600" progId="Equation.DSMT4">
                  <p:embed/>
                </p:oleObj>
              </mc:Choice>
              <mc:Fallback>
                <p:oleObj name="Equation" r:id="rId15" imgW="444240" imgH="2286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2075" y="3524250"/>
                        <a:ext cx="755650" cy="4191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5" name="Object 16"/>
          <p:cNvGraphicFramePr>
            <a:graphicFrameLocks noChangeAspect="1"/>
          </p:cNvGraphicFramePr>
          <p:nvPr/>
        </p:nvGraphicFramePr>
        <p:xfrm>
          <a:off x="5462588" y="3943350"/>
          <a:ext cx="3859212" cy="609600"/>
        </p:xfrm>
        <a:graphic>
          <a:graphicData uri="http://schemas.openxmlformats.org/presentationml/2006/ole">
            <mc:AlternateContent xmlns:mc="http://schemas.openxmlformats.org/markup-compatibility/2006">
              <mc:Choice xmlns:v="urn:schemas-microsoft-com:vml" Requires="v">
                <p:oleObj spid="_x0000_s9238" name="Equation" r:id="rId16" imgW="2793960" imgH="419040" progId="Equation.DSMT4">
                  <p:embed/>
                </p:oleObj>
              </mc:Choice>
              <mc:Fallback>
                <p:oleObj name="Equation" r:id="rId16" imgW="2793960" imgH="419040" progId="Equation.DSMT4">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2588" y="3943350"/>
                        <a:ext cx="3859212" cy="6096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6" name="Object 17"/>
          <p:cNvGraphicFramePr>
            <a:graphicFrameLocks noChangeAspect="1"/>
          </p:cNvGraphicFramePr>
          <p:nvPr/>
        </p:nvGraphicFramePr>
        <p:xfrm>
          <a:off x="1454150" y="4552950"/>
          <a:ext cx="527050" cy="314325"/>
        </p:xfrm>
        <a:graphic>
          <a:graphicData uri="http://schemas.openxmlformats.org/presentationml/2006/ole">
            <mc:AlternateContent xmlns:mc="http://schemas.openxmlformats.org/markup-compatibility/2006">
              <mc:Choice xmlns:v="urn:schemas-microsoft-com:vml" Requires="v">
                <p:oleObj spid="_x0000_s9239" name="Equation" r:id="rId18" imgW="444240" imgH="228600" progId="Equation.DSMT4">
                  <p:embed/>
                </p:oleObj>
              </mc:Choice>
              <mc:Fallback>
                <p:oleObj name="Equation" r:id="rId18" imgW="444240" imgH="228600" progId="Equation.DSMT4">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54150" y="4552950"/>
                        <a:ext cx="527050" cy="3143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7" name="Object 18"/>
          <p:cNvGraphicFramePr>
            <a:graphicFrameLocks noChangeAspect="1"/>
          </p:cNvGraphicFramePr>
          <p:nvPr/>
        </p:nvGraphicFramePr>
        <p:xfrm>
          <a:off x="4727575" y="4867275"/>
          <a:ext cx="4216400" cy="542925"/>
        </p:xfrm>
        <a:graphic>
          <a:graphicData uri="http://schemas.openxmlformats.org/presentationml/2006/ole">
            <mc:AlternateContent xmlns:mc="http://schemas.openxmlformats.org/markup-compatibility/2006">
              <mc:Choice xmlns:v="urn:schemas-microsoft-com:vml" Requires="v">
                <p:oleObj spid="_x0000_s9240" name="Equation" r:id="rId20" imgW="2222280" imgH="241200" progId="Equation.DSMT4">
                  <p:embed/>
                </p:oleObj>
              </mc:Choice>
              <mc:Fallback>
                <p:oleObj name="Equation" r:id="rId20" imgW="2222280" imgH="241200" progId="Equation.DSMT4">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27575" y="4867275"/>
                        <a:ext cx="4216400" cy="5429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8" name="Object 19"/>
          <p:cNvGraphicFramePr>
            <a:graphicFrameLocks noChangeAspect="1"/>
          </p:cNvGraphicFramePr>
          <p:nvPr/>
        </p:nvGraphicFramePr>
        <p:xfrm>
          <a:off x="3651250" y="5638800"/>
          <a:ext cx="1184275" cy="381000"/>
        </p:xfrm>
        <a:graphic>
          <a:graphicData uri="http://schemas.openxmlformats.org/presentationml/2006/ole">
            <mc:AlternateContent xmlns:mc="http://schemas.openxmlformats.org/markup-compatibility/2006">
              <mc:Choice xmlns:v="urn:schemas-microsoft-com:vml" Requires="v">
                <p:oleObj spid="_x0000_s9241" name="Equation" r:id="rId22" imgW="723600" imgH="228600" progId="Equation.DSMT4">
                  <p:embed/>
                </p:oleObj>
              </mc:Choice>
              <mc:Fallback>
                <p:oleObj name="Equation" r:id="rId22" imgW="723600" imgH="228600" progId="Equation.DSMT4">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51250" y="5638800"/>
                        <a:ext cx="1184275" cy="381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9" name="Object 20"/>
          <p:cNvGraphicFramePr>
            <a:graphicFrameLocks noChangeAspect="1"/>
          </p:cNvGraphicFramePr>
          <p:nvPr/>
        </p:nvGraphicFramePr>
        <p:xfrm>
          <a:off x="6643688" y="5441950"/>
          <a:ext cx="333375" cy="393700"/>
        </p:xfrm>
        <a:graphic>
          <a:graphicData uri="http://schemas.openxmlformats.org/presentationml/2006/ole">
            <mc:AlternateContent xmlns:mc="http://schemas.openxmlformats.org/markup-compatibility/2006">
              <mc:Choice xmlns:v="urn:schemas-microsoft-com:vml" Requires="v">
                <p:oleObj spid="_x0000_s9242" name="Equation" r:id="rId24" imgW="139680" imgH="177480" progId="Equation.DSMT4">
                  <p:embed/>
                </p:oleObj>
              </mc:Choice>
              <mc:Fallback>
                <p:oleObj name="Equation" r:id="rId24" imgW="139680" imgH="177480" progId="Equation.DSMT4">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43688" y="5441950"/>
                        <a:ext cx="333375" cy="3937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0" name="Object 21"/>
          <p:cNvGraphicFramePr>
            <a:graphicFrameLocks noChangeAspect="1"/>
          </p:cNvGraphicFramePr>
          <p:nvPr/>
        </p:nvGraphicFramePr>
        <p:xfrm>
          <a:off x="3651250" y="3943350"/>
          <a:ext cx="2187575" cy="400050"/>
        </p:xfrm>
        <a:graphic>
          <a:graphicData uri="http://schemas.openxmlformats.org/presentationml/2006/ole">
            <mc:AlternateContent xmlns:mc="http://schemas.openxmlformats.org/markup-compatibility/2006">
              <mc:Choice xmlns:v="urn:schemas-microsoft-com:vml" Requires="v">
                <p:oleObj spid="_x0000_s9243" name="Equation" r:id="rId26" imgW="1358640" imgH="228600" progId="Equation.DSMT4">
                  <p:embed/>
                </p:oleObj>
              </mc:Choice>
              <mc:Fallback>
                <p:oleObj name="Equation" r:id="rId26" imgW="1358640" imgH="228600" progId="Equation.DSMT4">
                  <p:embed/>
                  <p:pic>
                    <p:nvPicPr>
                      <p:cNvPr id="0" name="Object 2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51250" y="3943350"/>
                        <a:ext cx="2187575" cy="4000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标题 1"/>
          <p:cNvSpPr>
            <a:spLocks noGrp="1"/>
          </p:cNvSpPr>
          <p:nvPr>
            <p:ph type="title"/>
          </p:nvPr>
        </p:nvSpPr>
        <p:spPr/>
        <p:txBody>
          <a:bodyPr/>
          <a:lstStyle/>
          <a:p>
            <a:r>
              <a:rPr lang="zh-CN" altLang="en-US" smtClean="0"/>
              <a:t>参数估计步骤</a:t>
            </a:r>
          </a:p>
        </p:txBody>
      </p:sp>
      <p:sp>
        <p:nvSpPr>
          <p:cNvPr id="8202" name="内容占位符 2"/>
          <p:cNvSpPr>
            <a:spLocks noGrp="1"/>
          </p:cNvSpPr>
          <p:nvPr>
            <p:ph idx="1"/>
          </p:nvPr>
        </p:nvSpPr>
        <p:spPr/>
        <p:txBody>
          <a:bodyPr/>
          <a:lstStyle/>
          <a:p>
            <a:endParaRPr lang="zh-CN" altLang="en-US" smtClean="0"/>
          </a:p>
        </p:txBody>
      </p:sp>
      <p:sp>
        <p:nvSpPr>
          <p:cNvPr id="34" name="五边形 33"/>
          <p:cNvSpPr/>
          <p:nvPr/>
        </p:nvSpPr>
        <p:spPr>
          <a:xfrm>
            <a:off x="490538" y="1905000"/>
            <a:ext cx="2163762" cy="3048000"/>
          </a:xfrm>
          <a:prstGeom prst="homePlate">
            <a:avLst>
              <a:gd name="adj" fmla="val 24923"/>
            </a:avLst>
          </a:prstGeom>
          <a:gradFill rotWithShape="1">
            <a:gsLst>
              <a:gs pos="0">
                <a:srgbClr val="FFFFFF">
                  <a:lumMod val="50000"/>
                </a:srgbClr>
              </a:gs>
              <a:gs pos="80000">
                <a:srgbClr val="FFFFFF">
                  <a:lumMod val="75000"/>
                </a:srgbClr>
              </a:gs>
              <a:gs pos="100000">
                <a:srgbClr val="FFFFFF">
                  <a:lumMod val="85000"/>
                </a:srgbClr>
              </a:gs>
            </a:gsLst>
            <a:lin ang="16200000" scaled="0"/>
          </a:gradFill>
          <a:ln w="9525" cap="flat" cmpd="sng" algn="ctr">
            <a:noFill/>
            <a:prstDash val="solid"/>
          </a:ln>
          <a:effectLst/>
        </p:spPr>
        <p:txBody>
          <a:bodyPr anchor="ctr"/>
          <a:lstStyle/>
          <a:p>
            <a:pPr fontAlgn="auto">
              <a:spcBef>
                <a:spcPts val="0"/>
              </a:spcBef>
              <a:spcAft>
                <a:spcPts val="0"/>
              </a:spcAft>
              <a:defRPr/>
            </a:pPr>
            <a:endParaRPr lang="zh-CN" altLang="en-US" sz="2000" kern="0" dirty="0">
              <a:solidFill>
                <a:srgbClr val="FFFFFF"/>
              </a:solidFill>
              <a:latin typeface="Arial"/>
              <a:ea typeface="微软雅黑"/>
            </a:endParaRPr>
          </a:p>
        </p:txBody>
      </p:sp>
      <p:sp>
        <p:nvSpPr>
          <p:cNvPr id="35" name="五边形 34"/>
          <p:cNvSpPr/>
          <p:nvPr/>
        </p:nvSpPr>
        <p:spPr>
          <a:xfrm>
            <a:off x="857251" y="2209997"/>
            <a:ext cx="2176382" cy="3047802"/>
          </a:xfrm>
          <a:prstGeom prst="homePlate">
            <a:avLst>
              <a:gd name="adj" fmla="val 20797"/>
            </a:avLst>
          </a:prstGeom>
          <a:gradFill rotWithShape="1">
            <a:gsLst>
              <a:gs pos="0">
                <a:srgbClr val="0070C0">
                  <a:shade val="51000"/>
                  <a:satMod val="130000"/>
                </a:srgbClr>
              </a:gs>
              <a:gs pos="80000">
                <a:srgbClr val="0070C0">
                  <a:shade val="93000"/>
                  <a:satMod val="130000"/>
                </a:srgbClr>
              </a:gs>
              <a:gs pos="100000">
                <a:srgbClr val="0070C0">
                  <a:shade val="94000"/>
                  <a:satMod val="135000"/>
                </a:srgbClr>
              </a:gs>
            </a:gsLst>
            <a:lin ang="16200000" scaled="0"/>
          </a:gradFill>
          <a:ln w="9525" cap="flat" cmpd="sng" algn="ctr">
            <a:noFill/>
            <a:prstDash val="solid"/>
          </a:ln>
          <a:effectLst/>
        </p:spPr>
        <p:txBody>
          <a:bodyPr/>
          <a:lstStyle/>
          <a:p>
            <a:pPr marL="177800" fontAlgn="auto">
              <a:spcBef>
                <a:spcPts val="0"/>
              </a:spcBef>
              <a:spcAft>
                <a:spcPts val="0"/>
              </a:spcAft>
              <a:defRPr/>
            </a:pPr>
            <a:r>
              <a:rPr lang="en-US" altLang="zh-CN" sz="3200" b="1" kern="0" dirty="0">
                <a:solidFill>
                  <a:srgbClr val="FFFFFF"/>
                </a:solidFill>
                <a:effectLst>
                  <a:innerShdw dist="50800" dir="16200000">
                    <a:prstClr val="black">
                      <a:alpha val="80000"/>
                    </a:prstClr>
                  </a:innerShdw>
                </a:effectLst>
                <a:latin typeface="Arial"/>
                <a:ea typeface="微软雅黑"/>
              </a:rPr>
              <a:t>1</a:t>
            </a:r>
          </a:p>
          <a:p>
            <a:pPr marL="177800" fontAlgn="auto">
              <a:spcBef>
                <a:spcPts val="0"/>
              </a:spcBef>
              <a:spcAft>
                <a:spcPts val="0"/>
              </a:spcAft>
              <a:defRPr/>
            </a:pPr>
            <a:r>
              <a:rPr lang="zh-CN" altLang="en-US" sz="2800" b="1" kern="0" dirty="0">
                <a:solidFill>
                  <a:srgbClr val="FFFFFF"/>
                </a:solidFill>
                <a:effectLst>
                  <a:innerShdw dist="50800" dir="16200000">
                    <a:prstClr val="black">
                      <a:alpha val="80000"/>
                    </a:prstClr>
                  </a:innerShdw>
                </a:effectLst>
                <a:latin typeface="Arial"/>
                <a:ea typeface="微软雅黑"/>
              </a:rPr>
              <a:t>对于给定的   值，计算</a:t>
            </a:r>
            <a:endParaRPr lang="en-US" altLang="zh-CN" sz="2800"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endParaRPr lang="zh-CN" altLang="en-US" sz="3200" b="1" kern="0" dirty="0">
              <a:solidFill>
                <a:srgbClr val="FFFFFF"/>
              </a:solidFill>
              <a:effectLst>
                <a:innerShdw dist="50800" dir="16200000">
                  <a:prstClr val="black">
                    <a:alpha val="80000"/>
                  </a:prstClr>
                </a:innerShdw>
              </a:effectLst>
              <a:latin typeface="Arial"/>
              <a:ea typeface="微软雅黑"/>
            </a:endParaRPr>
          </a:p>
        </p:txBody>
      </p:sp>
      <p:sp>
        <p:nvSpPr>
          <p:cNvPr id="36" name="平行四边形 35"/>
          <p:cNvSpPr/>
          <p:nvPr/>
        </p:nvSpPr>
        <p:spPr>
          <a:xfrm rot="16200000">
            <a:off x="-1002506" y="3398044"/>
            <a:ext cx="3352800" cy="366712"/>
          </a:xfrm>
          <a:prstGeom prst="parallelogram">
            <a:avLst>
              <a:gd name="adj" fmla="val 73301"/>
            </a:avLst>
          </a:prstGeom>
          <a:gradFill rotWithShape="1">
            <a:gsLst>
              <a:gs pos="0">
                <a:srgbClr val="0070C0">
                  <a:lumMod val="50000"/>
                </a:srgbClr>
              </a:gs>
              <a:gs pos="80000">
                <a:srgbClr val="0070C0">
                  <a:shade val="93000"/>
                  <a:satMod val="130000"/>
                </a:srgbClr>
              </a:gs>
              <a:gs pos="100000">
                <a:srgbClr val="0070C0">
                  <a:shade val="94000"/>
                  <a:satMod val="135000"/>
                </a:srgbClr>
              </a:gs>
            </a:gsLst>
            <a:lin ang="18000000" scaled="0"/>
          </a:gradFill>
          <a:ln w="9525" cap="flat" cmpd="sng" algn="ctr">
            <a:noFill/>
            <a:prstDash val="solid"/>
          </a:ln>
          <a:effectLst/>
        </p:spPr>
        <p:txBody>
          <a:bodyPr anchor="ctr"/>
          <a:lstStyle/>
          <a:p>
            <a:pPr fontAlgn="auto">
              <a:spcBef>
                <a:spcPts val="0"/>
              </a:spcBef>
              <a:spcAft>
                <a:spcPts val="0"/>
              </a:spcAft>
              <a:defRPr/>
            </a:pPr>
            <a:endParaRPr lang="zh-CN" altLang="en-US" sz="2000" kern="0" dirty="0">
              <a:solidFill>
                <a:srgbClr val="FFFFFF"/>
              </a:solidFill>
              <a:latin typeface="Arial"/>
              <a:ea typeface="微软雅黑"/>
            </a:endParaRPr>
          </a:p>
        </p:txBody>
      </p:sp>
      <p:sp>
        <p:nvSpPr>
          <p:cNvPr id="37" name="五边形 36"/>
          <p:cNvSpPr/>
          <p:nvPr/>
        </p:nvSpPr>
        <p:spPr>
          <a:xfrm>
            <a:off x="3259138" y="1905000"/>
            <a:ext cx="2536825" cy="3048000"/>
          </a:xfrm>
          <a:prstGeom prst="homePlate">
            <a:avLst>
              <a:gd name="adj" fmla="val 24923"/>
            </a:avLst>
          </a:prstGeom>
          <a:gradFill rotWithShape="1">
            <a:gsLst>
              <a:gs pos="0">
                <a:srgbClr val="FFFFFF">
                  <a:lumMod val="50000"/>
                </a:srgbClr>
              </a:gs>
              <a:gs pos="80000">
                <a:srgbClr val="FFFFFF">
                  <a:lumMod val="75000"/>
                </a:srgbClr>
              </a:gs>
              <a:gs pos="100000">
                <a:srgbClr val="FFFFFF">
                  <a:lumMod val="85000"/>
                </a:srgbClr>
              </a:gs>
            </a:gsLst>
            <a:lin ang="16200000" scaled="0"/>
          </a:gradFill>
          <a:ln w="9525" cap="flat" cmpd="sng" algn="ctr">
            <a:noFill/>
            <a:prstDash val="solid"/>
          </a:ln>
          <a:effectLst/>
        </p:spPr>
        <p:txBody>
          <a:bodyPr anchor="ctr"/>
          <a:lstStyle/>
          <a:p>
            <a:pPr fontAlgn="auto">
              <a:spcBef>
                <a:spcPts val="0"/>
              </a:spcBef>
              <a:spcAft>
                <a:spcPts val="0"/>
              </a:spcAft>
              <a:defRPr/>
            </a:pPr>
            <a:endParaRPr lang="zh-CN" altLang="en-US" sz="2000" kern="0" dirty="0">
              <a:solidFill>
                <a:srgbClr val="FFFFFF"/>
              </a:solidFill>
              <a:latin typeface="Arial"/>
              <a:ea typeface="微软雅黑"/>
            </a:endParaRPr>
          </a:p>
        </p:txBody>
      </p:sp>
      <p:sp>
        <p:nvSpPr>
          <p:cNvPr id="38" name="五边形 37"/>
          <p:cNvSpPr/>
          <p:nvPr/>
        </p:nvSpPr>
        <p:spPr>
          <a:xfrm>
            <a:off x="3619501" y="2209799"/>
            <a:ext cx="2465390" cy="3048000"/>
          </a:xfrm>
          <a:prstGeom prst="homePlate">
            <a:avLst>
              <a:gd name="adj" fmla="val 20797"/>
            </a:avLst>
          </a:prstGeom>
          <a:gradFill rotWithShape="1">
            <a:gsLst>
              <a:gs pos="0">
                <a:srgbClr val="0070C0">
                  <a:shade val="51000"/>
                  <a:satMod val="130000"/>
                </a:srgbClr>
              </a:gs>
              <a:gs pos="80000">
                <a:srgbClr val="0070C0">
                  <a:shade val="93000"/>
                  <a:satMod val="130000"/>
                </a:srgbClr>
              </a:gs>
              <a:gs pos="100000">
                <a:srgbClr val="0070C0">
                  <a:shade val="94000"/>
                  <a:satMod val="135000"/>
                </a:srgbClr>
              </a:gs>
            </a:gsLst>
            <a:lin ang="16200000" scaled="0"/>
          </a:gradFill>
          <a:ln w="9525" cap="flat" cmpd="sng" algn="ctr">
            <a:noFill/>
            <a:prstDash val="solid"/>
          </a:ln>
          <a:effectLst/>
        </p:spPr>
        <p:txBody>
          <a:bodyPr/>
          <a:lstStyle/>
          <a:p>
            <a:pPr marL="177800" fontAlgn="auto">
              <a:spcBef>
                <a:spcPts val="0"/>
              </a:spcBef>
              <a:spcAft>
                <a:spcPts val="0"/>
              </a:spcAft>
              <a:defRPr/>
            </a:pPr>
            <a:r>
              <a:rPr lang="en-US" altLang="zh-CN" sz="3200" b="1" kern="0" dirty="0">
                <a:solidFill>
                  <a:srgbClr val="FFFFFF"/>
                </a:solidFill>
                <a:effectLst>
                  <a:innerShdw dist="50800" dir="16200000">
                    <a:prstClr val="black">
                      <a:alpha val="80000"/>
                    </a:prstClr>
                  </a:innerShdw>
                </a:effectLst>
                <a:latin typeface="Arial"/>
                <a:ea typeface="微软雅黑"/>
              </a:rPr>
              <a:t>2</a:t>
            </a:r>
          </a:p>
          <a:p>
            <a:pPr marL="177800" fontAlgn="auto">
              <a:spcBef>
                <a:spcPts val="0"/>
              </a:spcBef>
              <a:spcAft>
                <a:spcPts val="0"/>
              </a:spcAft>
              <a:defRPr/>
            </a:pPr>
            <a:r>
              <a:rPr lang="zh-CN" altLang="en-US" sz="3200" b="1" kern="0" dirty="0">
                <a:solidFill>
                  <a:srgbClr val="FFFFFF"/>
                </a:solidFill>
                <a:effectLst>
                  <a:innerShdw dist="50800" dir="16200000">
                    <a:prstClr val="black">
                      <a:alpha val="80000"/>
                    </a:prstClr>
                  </a:innerShdw>
                </a:effectLst>
                <a:latin typeface="Arial"/>
                <a:ea typeface="微软雅黑"/>
              </a:rPr>
              <a:t>利用最大似然估计公式求</a:t>
            </a:r>
            <a:endParaRPr lang="en-US" altLang="zh-CN" sz="3200"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endParaRPr lang="en-US" altLang="zh-CN" sz="3200"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endParaRPr lang="en-US" altLang="zh-CN" sz="2800"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endParaRPr lang="zh-CN" altLang="en-US" sz="3200" b="1" kern="0" dirty="0">
              <a:solidFill>
                <a:srgbClr val="FFFFFF"/>
              </a:solidFill>
              <a:effectLst>
                <a:innerShdw dist="50800" dir="16200000">
                  <a:prstClr val="black">
                    <a:alpha val="80000"/>
                  </a:prstClr>
                </a:innerShdw>
              </a:effectLst>
              <a:latin typeface="Arial"/>
              <a:ea typeface="微软雅黑"/>
            </a:endParaRPr>
          </a:p>
        </p:txBody>
      </p:sp>
      <p:sp>
        <p:nvSpPr>
          <p:cNvPr id="39" name="平行四边形 38"/>
          <p:cNvSpPr/>
          <p:nvPr/>
        </p:nvSpPr>
        <p:spPr>
          <a:xfrm rot="16200000">
            <a:off x="1759744" y="3398044"/>
            <a:ext cx="3352800" cy="366712"/>
          </a:xfrm>
          <a:prstGeom prst="parallelogram">
            <a:avLst>
              <a:gd name="adj" fmla="val 73301"/>
            </a:avLst>
          </a:prstGeom>
          <a:gradFill rotWithShape="1">
            <a:gsLst>
              <a:gs pos="0">
                <a:srgbClr val="0070C0">
                  <a:lumMod val="50000"/>
                </a:srgbClr>
              </a:gs>
              <a:gs pos="80000">
                <a:srgbClr val="0070C0">
                  <a:shade val="93000"/>
                  <a:satMod val="130000"/>
                </a:srgbClr>
              </a:gs>
              <a:gs pos="100000">
                <a:srgbClr val="0070C0">
                  <a:shade val="94000"/>
                  <a:satMod val="135000"/>
                </a:srgbClr>
              </a:gs>
            </a:gsLst>
            <a:lin ang="18000000" scaled="0"/>
          </a:gradFill>
          <a:ln w="9525" cap="flat" cmpd="sng" algn="ctr">
            <a:noFill/>
            <a:prstDash val="solid"/>
          </a:ln>
          <a:effectLst/>
        </p:spPr>
        <p:txBody>
          <a:bodyPr anchor="ctr"/>
          <a:lstStyle/>
          <a:p>
            <a:pPr fontAlgn="auto">
              <a:spcBef>
                <a:spcPts val="0"/>
              </a:spcBef>
              <a:spcAft>
                <a:spcPts val="0"/>
              </a:spcAft>
              <a:defRPr/>
            </a:pPr>
            <a:endParaRPr lang="zh-CN" altLang="en-US" sz="2000" kern="0" dirty="0">
              <a:solidFill>
                <a:srgbClr val="FFFFFF"/>
              </a:solidFill>
              <a:latin typeface="Arial"/>
              <a:ea typeface="微软雅黑"/>
            </a:endParaRPr>
          </a:p>
        </p:txBody>
      </p:sp>
      <p:sp>
        <p:nvSpPr>
          <p:cNvPr id="40" name="五边形 39"/>
          <p:cNvSpPr/>
          <p:nvPr/>
        </p:nvSpPr>
        <p:spPr>
          <a:xfrm>
            <a:off x="6089650" y="1905000"/>
            <a:ext cx="2165350" cy="3048000"/>
          </a:xfrm>
          <a:prstGeom prst="homePlate">
            <a:avLst>
              <a:gd name="adj" fmla="val 24923"/>
            </a:avLst>
          </a:prstGeom>
          <a:gradFill rotWithShape="1">
            <a:gsLst>
              <a:gs pos="0">
                <a:srgbClr val="FFFFFF">
                  <a:lumMod val="50000"/>
                </a:srgbClr>
              </a:gs>
              <a:gs pos="80000">
                <a:srgbClr val="FFFFFF">
                  <a:lumMod val="75000"/>
                </a:srgbClr>
              </a:gs>
              <a:gs pos="100000">
                <a:srgbClr val="FFFFFF">
                  <a:lumMod val="85000"/>
                </a:srgbClr>
              </a:gs>
            </a:gsLst>
            <a:lin ang="16200000" scaled="0"/>
          </a:gradFill>
          <a:ln w="9525" cap="flat" cmpd="sng" algn="ctr">
            <a:noFill/>
            <a:prstDash val="solid"/>
          </a:ln>
          <a:effectLst/>
        </p:spPr>
        <p:txBody>
          <a:bodyPr anchor="ctr"/>
          <a:lstStyle/>
          <a:p>
            <a:pPr fontAlgn="auto">
              <a:spcBef>
                <a:spcPts val="0"/>
              </a:spcBef>
              <a:spcAft>
                <a:spcPts val="0"/>
              </a:spcAft>
              <a:defRPr/>
            </a:pPr>
            <a:endParaRPr lang="zh-CN" altLang="en-US" sz="2000" kern="0" dirty="0">
              <a:solidFill>
                <a:srgbClr val="FFFFFF"/>
              </a:solidFill>
              <a:latin typeface="Arial"/>
              <a:ea typeface="微软雅黑"/>
            </a:endParaRPr>
          </a:p>
        </p:txBody>
      </p:sp>
      <p:sp>
        <p:nvSpPr>
          <p:cNvPr id="41" name="五边形 40"/>
          <p:cNvSpPr/>
          <p:nvPr/>
        </p:nvSpPr>
        <p:spPr>
          <a:xfrm>
            <a:off x="6450354" y="2209799"/>
            <a:ext cx="2176382" cy="3047802"/>
          </a:xfrm>
          <a:prstGeom prst="homePlate">
            <a:avLst>
              <a:gd name="adj" fmla="val 20797"/>
            </a:avLst>
          </a:prstGeom>
          <a:gradFill rotWithShape="1">
            <a:gsLst>
              <a:gs pos="0">
                <a:srgbClr val="0070C0">
                  <a:shade val="51000"/>
                  <a:satMod val="130000"/>
                </a:srgbClr>
              </a:gs>
              <a:gs pos="80000">
                <a:srgbClr val="0070C0">
                  <a:shade val="93000"/>
                  <a:satMod val="130000"/>
                </a:srgbClr>
              </a:gs>
              <a:gs pos="100000">
                <a:srgbClr val="0070C0">
                  <a:shade val="94000"/>
                  <a:satMod val="135000"/>
                </a:srgbClr>
              </a:gs>
            </a:gsLst>
            <a:lin ang="16200000" scaled="0"/>
          </a:gradFill>
          <a:ln w="9525" cap="flat" cmpd="sng" algn="ctr">
            <a:noFill/>
            <a:prstDash val="solid"/>
          </a:ln>
          <a:effectLst/>
        </p:spPr>
        <p:txBody>
          <a:bodyPr/>
          <a:lstStyle/>
          <a:p>
            <a:pPr marL="177800" fontAlgn="auto">
              <a:spcBef>
                <a:spcPts val="0"/>
              </a:spcBef>
              <a:spcAft>
                <a:spcPts val="0"/>
              </a:spcAft>
              <a:defRPr/>
            </a:pPr>
            <a:r>
              <a:rPr lang="en-US" altLang="zh-CN" sz="3200" b="1" kern="0" dirty="0">
                <a:solidFill>
                  <a:srgbClr val="FFFFFF"/>
                </a:solidFill>
                <a:effectLst>
                  <a:innerShdw dist="50800" dir="16200000">
                    <a:prstClr val="black">
                      <a:alpha val="80000"/>
                    </a:prstClr>
                  </a:innerShdw>
                </a:effectLst>
                <a:latin typeface="Arial"/>
                <a:ea typeface="微软雅黑"/>
              </a:rPr>
              <a:t>3</a:t>
            </a:r>
          </a:p>
          <a:p>
            <a:pPr marL="177800" fontAlgn="auto">
              <a:spcBef>
                <a:spcPts val="0"/>
              </a:spcBef>
              <a:spcAft>
                <a:spcPts val="0"/>
              </a:spcAft>
              <a:defRPr/>
            </a:pPr>
            <a:r>
              <a:rPr lang="zh-CN" altLang="en-US" b="1" kern="0" dirty="0">
                <a:solidFill>
                  <a:srgbClr val="FFFFFF"/>
                </a:solidFill>
                <a:effectLst>
                  <a:innerShdw dist="50800" dir="16200000">
                    <a:prstClr val="black">
                      <a:alpha val="80000"/>
                    </a:prstClr>
                  </a:innerShdw>
                </a:effectLst>
                <a:latin typeface="Arial"/>
                <a:ea typeface="微软雅黑"/>
              </a:rPr>
              <a:t>对一系列 值，绘制        </a:t>
            </a:r>
            <a:endParaRPr lang="en-US" altLang="zh-CN"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endParaRPr lang="en-US" altLang="zh-CN"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r>
              <a:rPr lang="zh-CN" altLang="en-US" b="1" kern="0" dirty="0">
                <a:solidFill>
                  <a:srgbClr val="FFFFFF"/>
                </a:solidFill>
                <a:effectLst>
                  <a:innerShdw dist="50800" dir="16200000">
                    <a:prstClr val="black">
                      <a:alpha val="80000"/>
                    </a:prstClr>
                  </a:innerShdw>
                </a:effectLst>
                <a:latin typeface="Arial"/>
                <a:ea typeface="微软雅黑"/>
              </a:rPr>
              <a:t>随    的变化曲线，得出最</a:t>
            </a:r>
            <a:endParaRPr lang="en-US" altLang="zh-CN"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r>
              <a:rPr lang="zh-CN" altLang="en-US" b="1" kern="0" dirty="0">
                <a:solidFill>
                  <a:srgbClr val="FFFFFF"/>
                </a:solidFill>
                <a:effectLst>
                  <a:innerShdw dist="50800" dir="16200000">
                    <a:prstClr val="black">
                      <a:alpha val="80000"/>
                    </a:prstClr>
                  </a:innerShdw>
                </a:effectLst>
                <a:latin typeface="Arial"/>
                <a:ea typeface="微软雅黑"/>
              </a:rPr>
              <a:t>优     值</a:t>
            </a:r>
            <a:endParaRPr lang="en-US" altLang="zh-CN" b="1" kern="0" dirty="0">
              <a:solidFill>
                <a:srgbClr val="FFFFFF"/>
              </a:solidFill>
              <a:effectLst>
                <a:innerShdw dist="50800" dir="16200000">
                  <a:prstClr val="black">
                    <a:alpha val="80000"/>
                  </a:prstClr>
                </a:innerShdw>
              </a:effectLst>
              <a:latin typeface="Arial"/>
              <a:ea typeface="微软雅黑"/>
            </a:endParaRPr>
          </a:p>
          <a:p>
            <a:pPr marL="177800" fontAlgn="auto">
              <a:spcBef>
                <a:spcPts val="0"/>
              </a:spcBef>
              <a:spcAft>
                <a:spcPts val="0"/>
              </a:spcAft>
              <a:defRPr/>
            </a:pPr>
            <a:endParaRPr lang="zh-CN" altLang="en-US" sz="3200" b="1" kern="0" dirty="0">
              <a:solidFill>
                <a:srgbClr val="FFFFFF"/>
              </a:solidFill>
              <a:effectLst>
                <a:innerShdw dist="50800" dir="16200000">
                  <a:prstClr val="black">
                    <a:alpha val="80000"/>
                  </a:prstClr>
                </a:innerShdw>
              </a:effectLst>
              <a:latin typeface="Arial"/>
              <a:ea typeface="微软雅黑"/>
            </a:endParaRPr>
          </a:p>
        </p:txBody>
      </p:sp>
      <p:sp>
        <p:nvSpPr>
          <p:cNvPr id="42" name="平行四边形 41"/>
          <p:cNvSpPr/>
          <p:nvPr/>
        </p:nvSpPr>
        <p:spPr>
          <a:xfrm rot="16200000">
            <a:off x="4591051" y="3398837"/>
            <a:ext cx="3352800" cy="365125"/>
          </a:xfrm>
          <a:prstGeom prst="parallelogram">
            <a:avLst>
              <a:gd name="adj" fmla="val 73301"/>
            </a:avLst>
          </a:prstGeom>
          <a:gradFill rotWithShape="1">
            <a:gsLst>
              <a:gs pos="0">
                <a:srgbClr val="0070C0">
                  <a:lumMod val="50000"/>
                </a:srgbClr>
              </a:gs>
              <a:gs pos="80000">
                <a:srgbClr val="0070C0">
                  <a:shade val="93000"/>
                  <a:satMod val="130000"/>
                </a:srgbClr>
              </a:gs>
              <a:gs pos="100000">
                <a:srgbClr val="0070C0">
                  <a:shade val="94000"/>
                  <a:satMod val="135000"/>
                </a:srgbClr>
              </a:gs>
            </a:gsLst>
            <a:lin ang="18000000" scaled="0"/>
          </a:gradFill>
          <a:ln w="9525" cap="flat" cmpd="sng" algn="ctr">
            <a:noFill/>
            <a:prstDash val="solid"/>
          </a:ln>
          <a:effectLst/>
        </p:spPr>
        <p:txBody>
          <a:bodyPr anchor="ctr"/>
          <a:lstStyle/>
          <a:p>
            <a:pPr fontAlgn="auto">
              <a:spcBef>
                <a:spcPts val="0"/>
              </a:spcBef>
              <a:spcAft>
                <a:spcPts val="0"/>
              </a:spcAft>
              <a:defRPr/>
            </a:pPr>
            <a:endParaRPr lang="zh-CN" altLang="en-US" sz="2000" kern="0" dirty="0">
              <a:solidFill>
                <a:srgbClr val="FFFFFF"/>
              </a:solidFill>
              <a:latin typeface="Arial"/>
              <a:ea typeface="微软雅黑"/>
            </a:endParaRPr>
          </a:p>
        </p:txBody>
      </p:sp>
      <p:graphicFrame>
        <p:nvGraphicFramePr>
          <p:cNvPr id="8194" name="Object 2"/>
          <p:cNvGraphicFramePr>
            <a:graphicFrameLocks noChangeAspect="1"/>
          </p:cNvGraphicFramePr>
          <p:nvPr/>
        </p:nvGraphicFramePr>
        <p:xfrm>
          <a:off x="1536700" y="3200400"/>
          <a:ext cx="450850" cy="393700"/>
        </p:xfrm>
        <a:graphic>
          <a:graphicData uri="http://schemas.openxmlformats.org/presentationml/2006/ole">
            <mc:AlternateContent xmlns:mc="http://schemas.openxmlformats.org/markup-compatibility/2006">
              <mc:Choice xmlns:v="urn:schemas-microsoft-com:vml" Requires="v">
                <p:oleObj spid="_x0000_s10249" name="Equation" r:id="rId3" imgW="139680" imgH="177480" progId="Equation.DSMT4">
                  <p:embed/>
                </p:oleObj>
              </mc:Choice>
              <mc:Fallback>
                <p:oleObj name="Equation" r:id="rId3" imgW="139680" imgH="177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3200400"/>
                        <a:ext cx="450850" cy="3937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noChangeAspect="1"/>
          </p:cNvGraphicFramePr>
          <p:nvPr/>
        </p:nvGraphicFramePr>
        <p:xfrm>
          <a:off x="1103313" y="4046538"/>
          <a:ext cx="1335087" cy="450850"/>
        </p:xfrm>
        <a:graphic>
          <a:graphicData uri="http://schemas.openxmlformats.org/presentationml/2006/ole">
            <mc:AlternateContent xmlns:mc="http://schemas.openxmlformats.org/markup-compatibility/2006">
              <mc:Choice xmlns:v="urn:schemas-microsoft-com:vml" Requires="v">
                <p:oleObj spid="_x0000_s10250" name="Equation" r:id="rId5" imgW="965160" imgH="228600" progId="Equation.DSMT4">
                  <p:embed/>
                </p:oleObj>
              </mc:Choice>
              <mc:Fallback>
                <p:oleObj name="Equation" r:id="rId5" imgW="96516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313" y="4046538"/>
                        <a:ext cx="1335087" cy="4508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p:cNvGraphicFramePr>
            <a:graphicFrameLocks noChangeAspect="1"/>
          </p:cNvGraphicFramePr>
          <p:nvPr/>
        </p:nvGraphicFramePr>
        <p:xfrm>
          <a:off x="3810000" y="4403725"/>
          <a:ext cx="1833563" cy="366713"/>
        </p:xfrm>
        <a:graphic>
          <a:graphicData uri="http://schemas.openxmlformats.org/presentationml/2006/ole">
            <mc:AlternateContent xmlns:mc="http://schemas.openxmlformats.org/markup-compatibility/2006">
              <mc:Choice xmlns:v="urn:schemas-microsoft-com:vml" Requires="v">
                <p:oleObj spid="_x0000_s10251" name="Equation" r:id="rId7" imgW="723600" imgH="228600" progId="Equation.DSMT4">
                  <p:embed/>
                </p:oleObj>
              </mc:Choice>
              <mc:Fallback>
                <p:oleObj name="Equation" r:id="rId7" imgW="7236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4403725"/>
                        <a:ext cx="1833563"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7010400" y="3811588"/>
          <a:ext cx="374650" cy="469900"/>
        </p:xfrm>
        <a:graphic>
          <a:graphicData uri="http://schemas.openxmlformats.org/presentationml/2006/ole">
            <mc:AlternateContent xmlns:mc="http://schemas.openxmlformats.org/markup-compatibility/2006">
              <mc:Choice xmlns:v="urn:schemas-microsoft-com:vml" Requires="v">
                <p:oleObj spid="_x0000_s10252" name="Equation" r:id="rId9" imgW="139680" imgH="177480" progId="Equation.DSMT4">
                  <p:embed/>
                </p:oleObj>
              </mc:Choice>
              <mc:Fallback>
                <p:oleObj name="Equation" r:id="rId9" imgW="139680" imgH="1774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3811588"/>
                        <a:ext cx="374650" cy="4699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6838950" y="3346450"/>
          <a:ext cx="1231900" cy="495300"/>
        </p:xfrm>
        <a:graphic>
          <a:graphicData uri="http://schemas.openxmlformats.org/presentationml/2006/ole">
            <mc:AlternateContent xmlns:mc="http://schemas.openxmlformats.org/markup-compatibility/2006">
              <mc:Choice xmlns:v="urn:schemas-microsoft-com:vml" Requires="v">
                <p:oleObj spid="_x0000_s10253" name="Equation" r:id="rId11" imgW="723600" imgH="228600" progId="Equation.DSMT4">
                  <p:embed/>
                </p:oleObj>
              </mc:Choice>
              <mc:Fallback>
                <p:oleObj name="Equation" r:id="rId11" imgW="7236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8950" y="3346450"/>
                        <a:ext cx="1231900" cy="495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8070850" y="2705100"/>
          <a:ext cx="374650" cy="330200"/>
        </p:xfrm>
        <a:graphic>
          <a:graphicData uri="http://schemas.openxmlformats.org/presentationml/2006/ole">
            <mc:AlternateContent xmlns:mc="http://schemas.openxmlformats.org/markup-compatibility/2006">
              <mc:Choice xmlns:v="urn:schemas-microsoft-com:vml" Requires="v">
                <p:oleObj spid="_x0000_s10254" name="Equation" r:id="rId13" imgW="139680" imgH="177480" progId="Equation.DSMT4">
                  <p:embed/>
                </p:oleObj>
              </mc:Choice>
              <mc:Fallback>
                <p:oleObj name="Equation" r:id="rId13" imgW="139680" imgH="1774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70850" y="2705100"/>
                        <a:ext cx="374650" cy="330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7321550" y="4953000"/>
          <a:ext cx="374650" cy="330200"/>
        </p:xfrm>
        <a:graphic>
          <a:graphicData uri="http://schemas.openxmlformats.org/presentationml/2006/ole">
            <mc:AlternateContent xmlns:mc="http://schemas.openxmlformats.org/markup-compatibility/2006">
              <mc:Choice xmlns:v="urn:schemas-microsoft-com:vml" Requires="v">
                <p:oleObj spid="_x0000_s10255" name="Equation" r:id="rId15" imgW="139680" imgH="177480" progId="Equation.DSMT4">
                  <p:embed/>
                </p:oleObj>
              </mc:Choice>
              <mc:Fallback>
                <p:oleObj name="Equation" r:id="rId15" imgW="139680" imgH="17748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1550" y="4953000"/>
                        <a:ext cx="374650" cy="330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par>
                                <p:cTn id="14" presetID="3" presetClass="entr" presetSubtype="10" fill="hold" grpId="0" nodeType="withEffect" nodePh="1">
                                  <p:stCondLst>
                                    <p:cond delay="0"/>
                                  </p:stCondLst>
                                  <p:endCondLst>
                                    <p:cond evt="begin" delay="0">
                                      <p:tn val="14"/>
                                    </p:cond>
                                  </p:endCondLst>
                                  <p:childTnLst>
                                    <p:set>
                                      <p:cBhvr>
                                        <p:cTn id="15" dur="1" fill="hold">
                                          <p:stCondLst>
                                            <p:cond delay="0"/>
                                          </p:stCondLst>
                                        </p:cTn>
                                        <p:tgtEl>
                                          <p:spTgt spid="8202">
                                            <p:txEl>
                                              <p:pRg st="0" end="0"/>
                                            </p:txEl>
                                          </p:spTgt>
                                        </p:tgtEl>
                                        <p:attrNameLst>
                                          <p:attrName>style.visibility</p:attrName>
                                        </p:attrNameLst>
                                      </p:cBhvr>
                                      <p:to>
                                        <p:strVal val="visible"/>
                                      </p:to>
                                    </p:set>
                                    <p:animEffect transition="in" filter="blinds(horizontal)">
                                      <p:cBhvr>
                                        <p:cTn id="16" dur="500"/>
                                        <p:tgtEl>
                                          <p:spTgt spid="8202">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195"/>
                                        </p:tgtEl>
                                        <p:attrNameLst>
                                          <p:attrName>style.visibility</p:attrName>
                                        </p:attrNameLst>
                                      </p:cBhvr>
                                      <p:to>
                                        <p:strVal val="visible"/>
                                      </p:to>
                                    </p:set>
                                    <p:animEffect transition="in" filter="blinds(horizontal)">
                                      <p:cBhvr>
                                        <p:cTn id="19" dur="500"/>
                                        <p:tgtEl>
                                          <p:spTgt spid="8195"/>
                                        </p:tgtEl>
                                      </p:cBhvr>
                                    </p:animEffect>
                                  </p:childTnLst>
                                </p:cTn>
                              </p:par>
                              <p:par>
                                <p:cTn id="20" presetID="3" presetClass="entr" presetSubtype="10" fill="hold" nodeType="with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blinds(horizontal)">
                                      <p:cBhvr>
                                        <p:cTn id="22" dur="500"/>
                                        <p:tgtEl>
                                          <p:spTgt spid="819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in)">
                                      <p:cBhvr>
                                        <p:cTn id="27" dur="500"/>
                                        <p:tgtEl>
                                          <p:spTgt spid="38"/>
                                        </p:tgtEl>
                                      </p:cBhvr>
                                    </p:animEffect>
                                  </p:childTnLst>
                                </p:cTn>
                              </p:par>
                              <p:par>
                                <p:cTn id="28" presetID="4" presetClass="entr" presetSubtype="16" fill="hold" nodeType="withEffect">
                                  <p:stCondLst>
                                    <p:cond delay="0"/>
                                  </p:stCondLst>
                                  <p:childTnLst>
                                    <p:set>
                                      <p:cBhvr>
                                        <p:cTn id="29" dur="1" fill="hold">
                                          <p:stCondLst>
                                            <p:cond delay="0"/>
                                          </p:stCondLst>
                                        </p:cTn>
                                        <p:tgtEl>
                                          <p:spTgt spid="8196"/>
                                        </p:tgtEl>
                                        <p:attrNameLst>
                                          <p:attrName>style.visibility</p:attrName>
                                        </p:attrNameLst>
                                      </p:cBhvr>
                                      <p:to>
                                        <p:strVal val="visible"/>
                                      </p:to>
                                    </p:set>
                                    <p:animEffect transition="in" filter="box(in)">
                                      <p:cBhvr>
                                        <p:cTn id="30" dur="500"/>
                                        <p:tgtEl>
                                          <p:spTgt spid="819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ox(in)">
                                      <p:cBhvr>
                                        <p:cTn id="33" dur="500"/>
                                        <p:tgtEl>
                                          <p:spTgt spid="3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ox(in)">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box(in)">
                                      <p:cBhvr>
                                        <p:cTn id="41" dur="500"/>
                                        <p:tgtEl>
                                          <p:spTgt spid="41"/>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ox(in)">
                                      <p:cBhvr>
                                        <p:cTn id="44" dur="500"/>
                                        <p:tgtEl>
                                          <p:spTgt spid="42"/>
                                        </p:tgtEl>
                                      </p:cBhvr>
                                    </p:animEffect>
                                  </p:childTnLst>
                                </p:cTn>
                              </p:par>
                              <p:par>
                                <p:cTn id="45" presetID="4" presetClass="entr" presetSubtype="16" fill="hold" grpId="1" nodeType="withEffect" nodePh="1">
                                  <p:stCondLst>
                                    <p:cond delay="0"/>
                                  </p:stCondLst>
                                  <p:endCondLst>
                                    <p:cond evt="begin" delay="0">
                                      <p:tn val="45"/>
                                    </p:cond>
                                  </p:endCondLst>
                                  <p:childTnLst>
                                    <p:set>
                                      <p:cBhvr>
                                        <p:cTn id="46" dur="1" fill="hold">
                                          <p:stCondLst>
                                            <p:cond delay="0"/>
                                          </p:stCondLst>
                                        </p:cTn>
                                        <p:tgtEl>
                                          <p:spTgt spid="8202">
                                            <p:txEl>
                                              <p:pRg st="0" end="0"/>
                                            </p:txEl>
                                          </p:spTgt>
                                        </p:tgtEl>
                                        <p:attrNameLst>
                                          <p:attrName>style.visibility</p:attrName>
                                        </p:attrNameLst>
                                      </p:cBhvr>
                                      <p:to>
                                        <p:strVal val="visible"/>
                                      </p:to>
                                    </p:set>
                                    <p:animEffect transition="in" filter="box(in)">
                                      <p:cBhvr>
                                        <p:cTn id="47" dur="500"/>
                                        <p:tgtEl>
                                          <p:spTgt spid="8202">
                                            <p:txEl>
                                              <p:pRg st="0" end="0"/>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8198"/>
                                        </p:tgtEl>
                                        <p:attrNameLst>
                                          <p:attrName>style.visibility</p:attrName>
                                        </p:attrNameLst>
                                      </p:cBhvr>
                                      <p:to>
                                        <p:strVal val="visible"/>
                                      </p:to>
                                    </p:set>
                                    <p:animEffect transition="in" filter="box(in)">
                                      <p:cBhvr>
                                        <p:cTn id="50" dur="500"/>
                                        <p:tgtEl>
                                          <p:spTgt spid="8198"/>
                                        </p:tgtEl>
                                      </p:cBhvr>
                                    </p:animEffect>
                                  </p:childTnLst>
                                </p:cTn>
                              </p:par>
                              <p:par>
                                <p:cTn id="51" presetID="4" presetClass="entr" presetSubtype="16" fill="hold" nodeType="withEffect">
                                  <p:stCondLst>
                                    <p:cond delay="0"/>
                                  </p:stCondLst>
                                  <p:childTnLst>
                                    <p:set>
                                      <p:cBhvr>
                                        <p:cTn id="52" dur="1" fill="hold">
                                          <p:stCondLst>
                                            <p:cond delay="0"/>
                                          </p:stCondLst>
                                        </p:cTn>
                                        <p:tgtEl>
                                          <p:spTgt spid="8197"/>
                                        </p:tgtEl>
                                        <p:attrNameLst>
                                          <p:attrName>style.visibility</p:attrName>
                                        </p:attrNameLst>
                                      </p:cBhvr>
                                      <p:to>
                                        <p:strVal val="visible"/>
                                      </p:to>
                                    </p:set>
                                    <p:animEffect transition="in" filter="box(in)">
                                      <p:cBhvr>
                                        <p:cTn id="53" dur="500"/>
                                        <p:tgtEl>
                                          <p:spTgt spid="8197"/>
                                        </p:tgtEl>
                                      </p:cBhvr>
                                    </p:animEffect>
                                  </p:childTnLst>
                                </p:cTn>
                              </p:par>
                              <p:par>
                                <p:cTn id="54" presetID="4" presetClass="entr" presetSubtype="16" fill="hold" nodeType="withEffect">
                                  <p:stCondLst>
                                    <p:cond delay="0"/>
                                  </p:stCondLst>
                                  <p:childTnLst>
                                    <p:set>
                                      <p:cBhvr>
                                        <p:cTn id="55" dur="1" fill="hold">
                                          <p:stCondLst>
                                            <p:cond delay="0"/>
                                          </p:stCondLst>
                                        </p:cTn>
                                        <p:tgtEl>
                                          <p:spTgt spid="8200"/>
                                        </p:tgtEl>
                                        <p:attrNameLst>
                                          <p:attrName>style.visibility</p:attrName>
                                        </p:attrNameLst>
                                      </p:cBhvr>
                                      <p:to>
                                        <p:strVal val="visible"/>
                                      </p:to>
                                    </p:set>
                                    <p:animEffect transition="in" filter="box(in)">
                                      <p:cBhvr>
                                        <p:cTn id="56" dur="500"/>
                                        <p:tgtEl>
                                          <p:spTgt spid="8200"/>
                                        </p:tgtEl>
                                      </p:cBhvr>
                                    </p:animEffect>
                                  </p:childTnLst>
                                </p:cTn>
                              </p:par>
                              <p:par>
                                <p:cTn id="57" presetID="4" presetClass="entr" presetSubtype="16" fill="hold" nodeType="withEffect">
                                  <p:stCondLst>
                                    <p:cond delay="0"/>
                                  </p:stCondLst>
                                  <p:childTnLst>
                                    <p:set>
                                      <p:cBhvr>
                                        <p:cTn id="58" dur="1" fill="hold">
                                          <p:stCondLst>
                                            <p:cond delay="0"/>
                                          </p:stCondLst>
                                        </p:cTn>
                                        <p:tgtEl>
                                          <p:spTgt spid="8199"/>
                                        </p:tgtEl>
                                        <p:attrNameLst>
                                          <p:attrName>style.visibility</p:attrName>
                                        </p:attrNameLst>
                                      </p:cBhvr>
                                      <p:to>
                                        <p:strVal val="visible"/>
                                      </p:to>
                                    </p:set>
                                    <p:animEffect transition="in" filter="box(in)">
                                      <p:cBhvr>
                                        <p:cTn id="59" dur="500"/>
                                        <p:tgtEl>
                                          <p:spTgt spid="8199"/>
                                        </p:tgtEl>
                                      </p:cBhvr>
                                    </p:animEffect>
                                  </p:childTnLst>
                                </p:cTn>
                              </p:par>
                              <p:par>
                                <p:cTn id="60" presetID="2" presetClass="entr" presetSubtype="4"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build="p"/>
      <p:bldP spid="8202" grpId="1" build="p"/>
      <p:bldP spid="34" grpId="0" animBg="1"/>
      <p:bldP spid="36" grpId="0" animBg="1"/>
      <p:bldP spid="37"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实例分析</a:t>
            </a:r>
          </a:p>
        </p:txBody>
      </p:sp>
      <p:sp>
        <p:nvSpPr>
          <p:cNvPr id="23555" name="内容占位符 2"/>
          <p:cNvSpPr>
            <a:spLocks noGrp="1"/>
          </p:cNvSpPr>
          <p:nvPr>
            <p:ph idx="1"/>
          </p:nvPr>
        </p:nvSpPr>
        <p:spPr/>
        <p:txBody>
          <a:bodyPr/>
          <a:lstStyle/>
          <a:p>
            <a:pPr eaLnBrk="1" hangingPunct="1"/>
            <a:r>
              <a:rPr lang="zh-CN" altLang="en-US" smtClean="0"/>
              <a:t>按照原始数据进行回归分析</a:t>
            </a:r>
          </a:p>
        </p:txBody>
      </p:sp>
      <p:pic>
        <p:nvPicPr>
          <p:cNvPr id="23556" name="图片 4" descr="X5XDL{B9Y7BBRT5A~Q[6TRI.jpg"/>
          <p:cNvPicPr>
            <a:picLocks noChangeAspect="1"/>
          </p:cNvPicPr>
          <p:nvPr/>
        </p:nvPicPr>
        <p:blipFill>
          <a:blip r:embed="rId2" cstate="print"/>
          <a:srcRect/>
          <a:stretch>
            <a:fillRect/>
          </a:stretch>
        </p:blipFill>
        <p:spPr bwMode="auto">
          <a:xfrm>
            <a:off x="2128838" y="2586038"/>
            <a:ext cx="4886325" cy="168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6"/>
          <p:cNvSpPr>
            <a:spLocks noGrp="1" noChangeArrowheads="1"/>
          </p:cNvSpPr>
          <p:nvPr>
            <p:ph type="title"/>
          </p:nvPr>
        </p:nvSpPr>
        <p:spPr>
          <a:xfrm>
            <a:off x="1295400" y="152400"/>
            <a:ext cx="6705600" cy="838200"/>
          </a:xfrm>
        </p:spPr>
        <p:txBody>
          <a:bodyPr/>
          <a:lstStyle/>
          <a:p>
            <a:pPr eaLnBrk="1" hangingPunct="1"/>
            <a:r>
              <a:rPr lang="zh-CN" altLang="en-US" smtClean="0"/>
              <a:t>主要内容</a:t>
            </a:r>
            <a:endParaRPr lang="zh-CN" altLang="zh-CN" smtClean="0"/>
          </a:p>
        </p:txBody>
      </p:sp>
      <p:grpSp>
        <p:nvGrpSpPr>
          <p:cNvPr id="2" name="Group 41"/>
          <p:cNvGrpSpPr>
            <a:grpSpLocks/>
          </p:cNvGrpSpPr>
          <p:nvPr/>
        </p:nvGrpSpPr>
        <p:grpSpPr bwMode="auto">
          <a:xfrm>
            <a:off x="1643063" y="1643063"/>
            <a:ext cx="6286500" cy="787400"/>
            <a:chOff x="1296" y="1888"/>
            <a:chExt cx="2976" cy="352"/>
          </a:xfrm>
        </p:grpSpPr>
        <p:sp>
          <p:nvSpPr>
            <p:cNvPr id="4" name="AutoShape 42"/>
            <p:cNvSpPr>
              <a:spLocks noChangeArrowheads="1"/>
            </p:cNvSpPr>
            <p:nvPr/>
          </p:nvSpPr>
          <p:spPr bwMode="gray">
            <a:xfrm>
              <a:off x="1536" y="1899"/>
              <a:ext cx="2736" cy="287"/>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p:spPr>
          <p:txBody>
            <a:bodyPr wrap="none" anchor="ctr"/>
            <a:lstStyle/>
            <a:p>
              <a:pPr>
                <a:defRPr/>
              </a:pPr>
              <a:endParaRPr lang="zh-CN" altLang="en-US">
                <a:latin typeface="Arial" pitchFamily="34" charset="0"/>
              </a:endParaRPr>
            </a:p>
          </p:txBody>
        </p:sp>
        <p:sp>
          <p:nvSpPr>
            <p:cNvPr id="5" name="AutoShape 43"/>
            <p:cNvSpPr>
              <a:spLocks noChangeArrowheads="1"/>
            </p:cNvSpPr>
            <p:nvPr/>
          </p:nvSpPr>
          <p:spPr bwMode="gray">
            <a:xfrm>
              <a:off x="1296" y="1888"/>
              <a:ext cx="432" cy="351"/>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latin typeface="Arial" pitchFamily="34" charset="0"/>
              </a:endParaRPr>
            </a:p>
          </p:txBody>
        </p:sp>
        <p:sp>
          <p:nvSpPr>
            <p:cNvPr id="16405" name="Text Box 44"/>
            <p:cNvSpPr txBox="1">
              <a:spLocks noChangeArrowheads="1"/>
            </p:cNvSpPr>
            <p:nvPr/>
          </p:nvSpPr>
          <p:spPr bwMode="gray">
            <a:xfrm>
              <a:off x="1853" y="1952"/>
              <a:ext cx="2160" cy="234"/>
            </a:xfrm>
            <a:prstGeom prst="rect">
              <a:avLst/>
            </a:prstGeom>
            <a:noFill/>
            <a:ln w="9525" algn="ctr">
              <a:noFill/>
              <a:miter lim="800000"/>
              <a:headEnd/>
              <a:tailEnd/>
            </a:ln>
          </p:spPr>
          <p:txBody>
            <a:bodyPr>
              <a:spAutoFit/>
            </a:bodyPr>
            <a:lstStyle/>
            <a:p>
              <a:r>
                <a:rPr lang="en-US" altLang="zh-CN" sz="2800"/>
                <a:t>Box-Cox</a:t>
              </a:r>
              <a:r>
                <a:rPr lang="zh-CN" altLang="en-US" sz="2800"/>
                <a:t>转换的应用前提</a:t>
              </a:r>
            </a:p>
          </p:txBody>
        </p:sp>
        <p:sp>
          <p:nvSpPr>
            <p:cNvPr id="16406" name="Text Box 45"/>
            <p:cNvSpPr txBox="1">
              <a:spLocks noChangeArrowheads="1"/>
            </p:cNvSpPr>
            <p:nvPr/>
          </p:nvSpPr>
          <p:spPr bwMode="gray">
            <a:xfrm>
              <a:off x="1393" y="1952"/>
              <a:ext cx="223" cy="288"/>
            </a:xfrm>
            <a:prstGeom prst="rect">
              <a:avLst/>
            </a:prstGeom>
            <a:noFill/>
            <a:ln w="9525" algn="ctr">
              <a:noFill/>
              <a:miter lim="800000"/>
              <a:headEnd/>
              <a:tailEnd/>
            </a:ln>
          </p:spPr>
          <p:txBody>
            <a:bodyPr wrap="none">
              <a:spAutoFit/>
            </a:bodyPr>
            <a:lstStyle/>
            <a:p>
              <a:pPr eaLnBrk="0" hangingPunct="0"/>
              <a:r>
                <a:rPr lang="en-US" altLang="zh-CN">
                  <a:solidFill>
                    <a:schemeClr val="bg1"/>
                  </a:solidFill>
                  <a:ea typeface="宋体" charset="-122"/>
                </a:rPr>
                <a:t>1</a:t>
              </a:r>
            </a:p>
          </p:txBody>
        </p:sp>
      </p:grpSp>
      <p:grpSp>
        <p:nvGrpSpPr>
          <p:cNvPr id="3" name="Group 46"/>
          <p:cNvGrpSpPr>
            <a:grpSpLocks/>
          </p:cNvGrpSpPr>
          <p:nvPr/>
        </p:nvGrpSpPr>
        <p:grpSpPr bwMode="auto">
          <a:xfrm>
            <a:off x="1571625" y="2713038"/>
            <a:ext cx="6357938" cy="860425"/>
            <a:chOff x="1296" y="1855"/>
            <a:chExt cx="2976" cy="378"/>
          </a:xfrm>
        </p:grpSpPr>
        <p:sp>
          <p:nvSpPr>
            <p:cNvPr id="9" name="AutoShape 47"/>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latin typeface="Arial" pitchFamily="34" charset="0"/>
              </a:endParaRPr>
            </a:p>
          </p:txBody>
        </p:sp>
        <p:sp>
          <p:nvSpPr>
            <p:cNvPr id="10" name="AutoShape 48"/>
            <p:cNvSpPr>
              <a:spLocks noChangeArrowheads="1"/>
            </p:cNvSpPr>
            <p:nvPr/>
          </p:nvSpPr>
          <p:spPr bwMode="gray">
            <a:xfrm>
              <a:off x="1296" y="1855"/>
              <a:ext cx="432" cy="377"/>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latin typeface="Arial" pitchFamily="34" charset="0"/>
              </a:endParaRPr>
            </a:p>
          </p:txBody>
        </p:sp>
        <p:sp>
          <p:nvSpPr>
            <p:cNvPr id="16401" name="Text Box 49"/>
            <p:cNvSpPr txBox="1">
              <a:spLocks noChangeArrowheads="1"/>
            </p:cNvSpPr>
            <p:nvPr/>
          </p:nvSpPr>
          <p:spPr bwMode="gray">
            <a:xfrm>
              <a:off x="1757" y="1934"/>
              <a:ext cx="2457" cy="230"/>
            </a:xfrm>
            <a:prstGeom prst="rect">
              <a:avLst/>
            </a:prstGeom>
            <a:noFill/>
            <a:ln w="9525" algn="ctr">
              <a:noFill/>
              <a:miter lim="800000"/>
              <a:headEnd/>
              <a:tailEnd/>
            </a:ln>
          </p:spPr>
          <p:txBody>
            <a:bodyPr>
              <a:spAutoFit/>
            </a:bodyPr>
            <a:lstStyle/>
            <a:p>
              <a:r>
                <a:rPr lang="zh-CN" altLang="en-US" sz="2800"/>
                <a:t>数据不同转换方法的比较</a:t>
              </a:r>
            </a:p>
          </p:txBody>
        </p:sp>
        <p:sp>
          <p:nvSpPr>
            <p:cNvPr id="16402" name="Text Box 50"/>
            <p:cNvSpPr txBox="1">
              <a:spLocks noChangeArrowheads="1"/>
            </p:cNvSpPr>
            <p:nvPr/>
          </p:nvSpPr>
          <p:spPr bwMode="gray">
            <a:xfrm>
              <a:off x="1393" y="1945"/>
              <a:ext cx="223" cy="288"/>
            </a:xfrm>
            <a:prstGeom prst="rect">
              <a:avLst/>
            </a:prstGeom>
            <a:noFill/>
            <a:ln w="9525" algn="ctr">
              <a:noFill/>
              <a:miter lim="800000"/>
              <a:headEnd/>
              <a:tailEnd/>
            </a:ln>
          </p:spPr>
          <p:txBody>
            <a:bodyPr wrap="none">
              <a:spAutoFit/>
            </a:bodyPr>
            <a:lstStyle/>
            <a:p>
              <a:pPr eaLnBrk="0" hangingPunct="0"/>
              <a:r>
                <a:rPr lang="en-US" altLang="zh-CN">
                  <a:solidFill>
                    <a:schemeClr val="bg1"/>
                  </a:solidFill>
                  <a:ea typeface="宋体" charset="-122"/>
                </a:rPr>
                <a:t>2</a:t>
              </a:r>
            </a:p>
          </p:txBody>
        </p:sp>
      </p:grpSp>
      <p:grpSp>
        <p:nvGrpSpPr>
          <p:cNvPr id="6" name="Group 51"/>
          <p:cNvGrpSpPr>
            <a:grpSpLocks/>
          </p:cNvGrpSpPr>
          <p:nvPr/>
        </p:nvGrpSpPr>
        <p:grpSpPr bwMode="auto">
          <a:xfrm>
            <a:off x="1643063" y="3757613"/>
            <a:ext cx="6286500" cy="901700"/>
            <a:chOff x="1296" y="1824"/>
            <a:chExt cx="2976" cy="407"/>
          </a:xfrm>
        </p:grpSpPr>
        <p:sp>
          <p:nvSpPr>
            <p:cNvPr id="14" name="AutoShape 52"/>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p:spPr>
          <p:txBody>
            <a:bodyPr wrap="none" anchor="ctr"/>
            <a:lstStyle/>
            <a:p>
              <a:pPr>
                <a:defRPr/>
              </a:pPr>
              <a:endParaRPr lang="zh-CN" altLang="en-US">
                <a:latin typeface="Arial" pitchFamily="34" charset="0"/>
              </a:endParaRPr>
            </a:p>
          </p:txBody>
        </p:sp>
        <p:sp>
          <p:nvSpPr>
            <p:cNvPr id="15" name="AutoShape 53"/>
            <p:cNvSpPr>
              <a:spLocks noChangeArrowheads="1"/>
            </p:cNvSpPr>
            <p:nvPr/>
          </p:nvSpPr>
          <p:spPr bwMode="gray">
            <a:xfrm>
              <a:off x="1296" y="1824"/>
              <a:ext cx="432" cy="4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latin typeface="Arial" pitchFamily="34" charset="0"/>
              </a:endParaRPr>
            </a:p>
          </p:txBody>
        </p:sp>
        <p:sp>
          <p:nvSpPr>
            <p:cNvPr id="16397" name="Text Box 54"/>
            <p:cNvSpPr txBox="1">
              <a:spLocks noChangeArrowheads="1"/>
            </p:cNvSpPr>
            <p:nvPr/>
          </p:nvSpPr>
          <p:spPr bwMode="gray">
            <a:xfrm>
              <a:off x="1925" y="1934"/>
              <a:ext cx="2160" cy="240"/>
            </a:xfrm>
            <a:prstGeom prst="rect">
              <a:avLst/>
            </a:prstGeom>
            <a:noFill/>
            <a:ln w="9525" algn="ctr">
              <a:noFill/>
              <a:miter lim="800000"/>
              <a:headEnd/>
              <a:tailEnd/>
            </a:ln>
          </p:spPr>
          <p:txBody>
            <a:bodyPr>
              <a:spAutoFit/>
            </a:bodyPr>
            <a:lstStyle/>
            <a:p>
              <a:r>
                <a:rPr lang="en-US" altLang="zh-CN" sz="2800"/>
                <a:t>Box-Cox</a:t>
              </a:r>
              <a:r>
                <a:rPr lang="zh-CN" altLang="en-US" sz="2800"/>
                <a:t>转换的具体内容</a:t>
              </a:r>
            </a:p>
          </p:txBody>
        </p:sp>
        <p:sp>
          <p:nvSpPr>
            <p:cNvPr id="16398" name="Text Box 55"/>
            <p:cNvSpPr txBox="1">
              <a:spLocks noChangeArrowheads="1"/>
            </p:cNvSpPr>
            <p:nvPr/>
          </p:nvSpPr>
          <p:spPr bwMode="gray">
            <a:xfrm>
              <a:off x="1419" y="1943"/>
              <a:ext cx="223" cy="288"/>
            </a:xfrm>
            <a:prstGeom prst="rect">
              <a:avLst/>
            </a:prstGeom>
            <a:noFill/>
            <a:ln w="9525" algn="ctr">
              <a:noFill/>
              <a:miter lim="800000"/>
              <a:headEnd/>
              <a:tailEnd/>
            </a:ln>
          </p:spPr>
          <p:txBody>
            <a:bodyPr wrap="none">
              <a:spAutoFit/>
            </a:bodyPr>
            <a:lstStyle/>
            <a:p>
              <a:pPr eaLnBrk="0" hangingPunct="0"/>
              <a:r>
                <a:rPr lang="en-US" altLang="zh-CN">
                  <a:solidFill>
                    <a:schemeClr val="bg1"/>
                  </a:solidFill>
                  <a:ea typeface="宋体" charset="-122"/>
                </a:rPr>
                <a:t>3</a:t>
              </a:r>
            </a:p>
          </p:txBody>
        </p:sp>
      </p:grpSp>
      <p:grpSp>
        <p:nvGrpSpPr>
          <p:cNvPr id="7" name="Group 56"/>
          <p:cNvGrpSpPr>
            <a:grpSpLocks/>
          </p:cNvGrpSpPr>
          <p:nvPr/>
        </p:nvGrpSpPr>
        <p:grpSpPr bwMode="auto">
          <a:xfrm>
            <a:off x="1619250" y="4868863"/>
            <a:ext cx="6357938" cy="928687"/>
            <a:chOff x="1296" y="1853"/>
            <a:chExt cx="3010" cy="381"/>
          </a:xfrm>
        </p:grpSpPr>
        <p:sp>
          <p:nvSpPr>
            <p:cNvPr id="19" name="AutoShape 57"/>
            <p:cNvSpPr>
              <a:spLocks noChangeArrowheads="1"/>
            </p:cNvSpPr>
            <p:nvPr/>
          </p:nvSpPr>
          <p:spPr bwMode="gray">
            <a:xfrm>
              <a:off x="1536" y="1899"/>
              <a:ext cx="2736" cy="288"/>
            </a:xfrm>
            <a:prstGeom prst="roundRect">
              <a:avLst>
                <a:gd name="adj" fmla="val 16667"/>
              </a:avLst>
            </a:prstGeom>
            <a:noFill/>
            <a:ln w="28575" algn="ctr">
              <a:solidFill>
                <a:schemeClr val="folHlink"/>
              </a:solidFill>
              <a:round/>
              <a:headEnd/>
              <a:tailEnd/>
            </a:ln>
            <a:effectLst>
              <a:outerShdw dist="99190" dir="2388334" algn="ctr" rotWithShape="0">
                <a:schemeClr val="bg2">
                  <a:alpha val="50000"/>
                </a:schemeClr>
              </a:outerShdw>
            </a:effectLst>
          </p:spPr>
          <p:txBody>
            <a:bodyPr wrap="none" anchor="ctr"/>
            <a:lstStyle/>
            <a:p>
              <a:pPr>
                <a:defRPr/>
              </a:pPr>
              <a:endParaRPr lang="zh-CN" altLang="zh-CN">
                <a:latin typeface="Arial" pitchFamily="34" charset="0"/>
              </a:endParaRPr>
            </a:p>
          </p:txBody>
        </p:sp>
        <p:sp>
          <p:nvSpPr>
            <p:cNvPr id="20" name="AutoShape 58"/>
            <p:cNvSpPr>
              <a:spLocks noChangeArrowheads="1"/>
            </p:cNvSpPr>
            <p:nvPr/>
          </p:nvSpPr>
          <p:spPr bwMode="gray">
            <a:xfrm>
              <a:off x="1296" y="1853"/>
              <a:ext cx="432" cy="381"/>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latin typeface="Arial" pitchFamily="34" charset="0"/>
              </a:endParaRPr>
            </a:p>
          </p:txBody>
        </p:sp>
        <p:sp>
          <p:nvSpPr>
            <p:cNvPr id="16393" name="Text Box 59"/>
            <p:cNvSpPr txBox="1">
              <a:spLocks noChangeArrowheads="1"/>
            </p:cNvSpPr>
            <p:nvPr/>
          </p:nvSpPr>
          <p:spPr bwMode="gray">
            <a:xfrm>
              <a:off x="1680" y="1934"/>
              <a:ext cx="2626" cy="215"/>
            </a:xfrm>
            <a:prstGeom prst="rect">
              <a:avLst/>
            </a:prstGeom>
            <a:noFill/>
            <a:ln w="9525" algn="ctr">
              <a:noFill/>
              <a:miter lim="800000"/>
              <a:headEnd/>
              <a:tailEnd/>
            </a:ln>
          </p:spPr>
          <p:txBody>
            <a:bodyPr>
              <a:spAutoFit/>
            </a:bodyPr>
            <a:lstStyle/>
            <a:p>
              <a:r>
                <a:rPr lang="en-US" altLang="zh-CN" sz="2800"/>
                <a:t>Box-Cox</a:t>
              </a:r>
              <a:r>
                <a:rPr lang="zh-CN" altLang="en-US" sz="2800"/>
                <a:t>转换的实例效果</a:t>
              </a:r>
            </a:p>
          </p:txBody>
        </p:sp>
        <p:sp>
          <p:nvSpPr>
            <p:cNvPr id="16394" name="Text Box 60"/>
            <p:cNvSpPr txBox="1">
              <a:spLocks noChangeArrowheads="1"/>
            </p:cNvSpPr>
            <p:nvPr/>
          </p:nvSpPr>
          <p:spPr bwMode="gray">
            <a:xfrm>
              <a:off x="1393" y="1941"/>
              <a:ext cx="223" cy="190"/>
            </a:xfrm>
            <a:prstGeom prst="rect">
              <a:avLst/>
            </a:prstGeom>
            <a:noFill/>
            <a:ln w="9525" algn="ctr">
              <a:noFill/>
              <a:miter lim="800000"/>
              <a:headEnd/>
              <a:tailEnd/>
            </a:ln>
          </p:spPr>
          <p:txBody>
            <a:bodyPr>
              <a:spAutoFit/>
            </a:bodyPr>
            <a:lstStyle/>
            <a:p>
              <a:pPr eaLnBrk="0" hangingPunct="0"/>
              <a:r>
                <a:rPr lang="en-US" altLang="zh-CN">
                  <a:solidFill>
                    <a:schemeClr val="bg1"/>
                  </a:solidFill>
                  <a:ea typeface="宋体" charset="-122"/>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smtClean="0"/>
          </a:p>
        </p:txBody>
      </p:sp>
      <p:pic>
        <p:nvPicPr>
          <p:cNvPr id="24579" name="内容占位符 3" descr="QQ截图20130326170629.png"/>
          <p:cNvPicPr>
            <a:picLocks noGrp="1" noChangeAspect="1"/>
          </p:cNvPicPr>
          <p:nvPr>
            <p:ph idx="1"/>
          </p:nvPr>
        </p:nvPicPr>
        <p:blipFill>
          <a:blip r:embed="rId2" cstate="print"/>
          <a:srcRect/>
          <a:stretch>
            <a:fillRect/>
          </a:stretch>
        </p:blipFill>
        <p:spPr>
          <a:xfrm>
            <a:off x="4562475" y="1652588"/>
            <a:ext cx="4581525" cy="3600450"/>
          </a:xfrm>
        </p:spPr>
      </p:pic>
      <p:pic>
        <p:nvPicPr>
          <p:cNvPr id="24580" name="图片 4" descr="QQ截图20130326170612.png"/>
          <p:cNvPicPr>
            <a:picLocks noChangeAspect="1"/>
          </p:cNvPicPr>
          <p:nvPr/>
        </p:nvPicPr>
        <p:blipFill>
          <a:blip r:embed="rId3" cstate="print"/>
          <a:srcRect/>
          <a:stretch>
            <a:fillRect/>
          </a:stretch>
        </p:blipFill>
        <p:spPr bwMode="auto">
          <a:xfrm>
            <a:off x="609600" y="1652588"/>
            <a:ext cx="451485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lstStyle/>
          <a:p>
            <a:pPr eaLnBrk="1" hangingPunct="1"/>
            <a:endParaRPr lang="zh-CN" altLang="en-US" smtClean="0"/>
          </a:p>
        </p:txBody>
      </p:sp>
      <p:sp>
        <p:nvSpPr>
          <p:cNvPr id="11268" name="内容占位符 2"/>
          <p:cNvSpPr>
            <a:spLocks noGrp="1"/>
          </p:cNvSpPr>
          <p:nvPr>
            <p:ph idx="1"/>
          </p:nvPr>
        </p:nvSpPr>
        <p:spPr>
          <a:xfrm>
            <a:off x="490538" y="1219200"/>
            <a:ext cx="8229600" cy="5065713"/>
          </a:xfrm>
        </p:spPr>
        <p:txBody>
          <a:bodyPr/>
          <a:lstStyle/>
          <a:p>
            <a:pPr eaLnBrk="1" hangingPunct="1"/>
            <a:r>
              <a:rPr lang="en-US" altLang="zh-CN" smtClean="0"/>
              <a:t>Box-Cox</a:t>
            </a:r>
            <a:r>
              <a:rPr lang="zh-CN" altLang="en-US" smtClean="0"/>
              <a:t>变换参数    的估计结果</a:t>
            </a:r>
          </a:p>
        </p:txBody>
      </p:sp>
      <p:pic>
        <p:nvPicPr>
          <p:cNvPr id="11269" name="图片 3" descr="QQ截图20130326170654.png"/>
          <p:cNvPicPr>
            <a:picLocks noChangeAspect="1"/>
          </p:cNvPicPr>
          <p:nvPr/>
        </p:nvPicPr>
        <p:blipFill>
          <a:blip r:embed="rId3" cstate="print"/>
          <a:srcRect/>
          <a:stretch>
            <a:fillRect/>
          </a:stretch>
        </p:blipFill>
        <p:spPr bwMode="auto">
          <a:xfrm>
            <a:off x="2438400" y="2438400"/>
            <a:ext cx="4619625" cy="3590925"/>
          </a:xfrm>
          <a:prstGeom prst="rect">
            <a:avLst/>
          </a:prstGeom>
          <a:noFill/>
          <a:ln w="9525">
            <a:noFill/>
            <a:miter lim="800000"/>
            <a:headEnd/>
            <a:tailEnd/>
          </a:ln>
        </p:spPr>
      </p:pic>
      <p:graphicFrame>
        <p:nvGraphicFramePr>
          <p:cNvPr id="11266" name="Object 5"/>
          <p:cNvGraphicFramePr>
            <a:graphicFrameLocks noChangeAspect="1"/>
          </p:cNvGraphicFramePr>
          <p:nvPr/>
        </p:nvGraphicFramePr>
        <p:xfrm>
          <a:off x="3810000" y="1268413"/>
          <a:ext cx="431800" cy="444500"/>
        </p:xfrm>
        <a:graphic>
          <a:graphicData uri="http://schemas.openxmlformats.org/presentationml/2006/ole">
            <mc:AlternateContent xmlns:mc="http://schemas.openxmlformats.org/markup-compatibility/2006">
              <mc:Choice xmlns:v="urn:schemas-microsoft-com:vml" Requires="v">
                <p:oleObj spid="_x0000_s11267" name="Equation" r:id="rId4" imgW="101520" imgH="126720" progId="Equation.DSMT4">
                  <p:embed/>
                </p:oleObj>
              </mc:Choice>
              <mc:Fallback>
                <p:oleObj name="Equation" r:id="rId4" imgW="101520" imgH="1267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268413"/>
                        <a:ext cx="431800" cy="4445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sp>
        <p:nvSpPr>
          <p:cNvPr id="25603" name="内容占位符 2"/>
          <p:cNvSpPr>
            <a:spLocks noGrp="1"/>
          </p:cNvSpPr>
          <p:nvPr>
            <p:ph idx="1"/>
          </p:nvPr>
        </p:nvSpPr>
        <p:spPr/>
        <p:txBody>
          <a:bodyPr/>
          <a:lstStyle/>
          <a:p>
            <a:r>
              <a:rPr lang="en-US" altLang="zh-CN" smtClean="0"/>
              <a:t>Box-Cox </a:t>
            </a:r>
            <a:r>
              <a:rPr lang="zh-CN" altLang="en-US" smtClean="0"/>
              <a:t>变换后进行回归分析 </a:t>
            </a:r>
          </a:p>
          <a:p>
            <a:pPr>
              <a:buFontTx/>
              <a:buNone/>
            </a:pPr>
            <a:endParaRPr lang="zh-CN" altLang="en-US" smtClean="0"/>
          </a:p>
        </p:txBody>
      </p:sp>
      <p:pic>
        <p:nvPicPr>
          <p:cNvPr id="25604" name="图片 3" descr="QQ截图20130326170826.png"/>
          <p:cNvPicPr>
            <a:picLocks noChangeAspect="1"/>
          </p:cNvPicPr>
          <p:nvPr/>
        </p:nvPicPr>
        <p:blipFill>
          <a:blip r:embed="rId2" cstate="print"/>
          <a:srcRect/>
          <a:stretch>
            <a:fillRect/>
          </a:stretch>
        </p:blipFill>
        <p:spPr bwMode="auto">
          <a:xfrm>
            <a:off x="2119313" y="2581275"/>
            <a:ext cx="4905375" cy="169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endParaRPr lang="zh-CN" altLang="en-US" smtClean="0"/>
          </a:p>
        </p:txBody>
      </p:sp>
      <p:sp>
        <p:nvSpPr>
          <p:cNvPr id="26627" name="内容占位符 2"/>
          <p:cNvSpPr>
            <a:spLocks noGrp="1"/>
          </p:cNvSpPr>
          <p:nvPr>
            <p:ph idx="1"/>
          </p:nvPr>
        </p:nvSpPr>
        <p:spPr>
          <a:xfrm>
            <a:off x="490538" y="1030288"/>
            <a:ext cx="8229600" cy="5065712"/>
          </a:xfrm>
        </p:spPr>
        <p:txBody>
          <a:bodyPr/>
          <a:lstStyle/>
          <a:p>
            <a:pPr eaLnBrk="1" hangingPunct="1">
              <a:buFontTx/>
              <a:buNone/>
            </a:pPr>
            <a:endParaRPr lang="zh-CN" altLang="en-US" smtClean="0"/>
          </a:p>
        </p:txBody>
      </p:sp>
      <p:pic>
        <p:nvPicPr>
          <p:cNvPr id="26628" name="图片 3" descr="QQ截图20130326170843.png"/>
          <p:cNvPicPr>
            <a:picLocks noChangeAspect="1"/>
          </p:cNvPicPr>
          <p:nvPr/>
        </p:nvPicPr>
        <p:blipFill>
          <a:blip r:embed="rId2" cstate="print"/>
          <a:srcRect/>
          <a:stretch>
            <a:fillRect/>
          </a:stretch>
        </p:blipFill>
        <p:spPr bwMode="auto">
          <a:xfrm>
            <a:off x="685800" y="1905000"/>
            <a:ext cx="4324350" cy="3495675"/>
          </a:xfrm>
          <a:prstGeom prst="rect">
            <a:avLst/>
          </a:prstGeom>
          <a:noFill/>
          <a:ln w="9525">
            <a:noFill/>
            <a:miter lim="800000"/>
            <a:headEnd/>
            <a:tailEnd/>
          </a:ln>
        </p:spPr>
      </p:pic>
      <p:pic>
        <p:nvPicPr>
          <p:cNvPr id="26629" name="图片 4" descr="QQ截图20130326170856.png"/>
          <p:cNvPicPr>
            <a:picLocks noChangeAspect="1"/>
          </p:cNvPicPr>
          <p:nvPr/>
        </p:nvPicPr>
        <p:blipFill>
          <a:blip r:embed="rId3" cstate="print"/>
          <a:srcRect/>
          <a:stretch>
            <a:fillRect/>
          </a:stretch>
        </p:blipFill>
        <p:spPr bwMode="auto">
          <a:xfrm>
            <a:off x="4762500" y="1771650"/>
            <a:ext cx="4381500" cy="362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一组服从</a:t>
            </a:r>
            <a:r>
              <a:rPr lang="en-US" altLang="zh-CN" smtClean="0"/>
              <a:t>F</a:t>
            </a:r>
            <a:r>
              <a:rPr lang="zh-CN" altLang="en-US" smtClean="0"/>
              <a:t>分布的随机数</a:t>
            </a:r>
          </a:p>
        </p:txBody>
      </p:sp>
      <p:pic>
        <p:nvPicPr>
          <p:cNvPr id="4" name="内容占位符 3" descr="S%F($E3`1TP@C2Q)J[F[SIW.jpg"/>
          <p:cNvPicPr>
            <a:picLocks noGrp="1" noChangeAspect="1"/>
          </p:cNvPicPr>
          <p:nvPr>
            <p:ph idx="1"/>
          </p:nvPr>
        </p:nvPicPr>
        <p:blipFill>
          <a:blip r:embed="rId2" cstate="print"/>
          <a:srcRect/>
          <a:stretch>
            <a:fillRect/>
          </a:stretch>
        </p:blipFill>
        <p:spPr>
          <a:xfrm>
            <a:off x="1447800" y="1373188"/>
            <a:ext cx="6248400" cy="4570412"/>
          </a:xfrm>
        </p:spPr>
      </p:pic>
      <p:sp>
        <p:nvSpPr>
          <p:cNvPr id="27652" name="TextBox 4"/>
          <p:cNvSpPr txBox="1">
            <a:spLocks noChangeArrowheads="1"/>
          </p:cNvSpPr>
          <p:nvPr/>
        </p:nvSpPr>
        <p:spPr bwMode="auto">
          <a:xfrm>
            <a:off x="155575" y="1373188"/>
            <a:ext cx="1292225" cy="4722812"/>
          </a:xfrm>
          <a:prstGeom prst="rect">
            <a:avLst/>
          </a:prstGeom>
          <a:noFill/>
          <a:ln w="9525">
            <a:noFill/>
            <a:miter lim="800000"/>
            <a:headEnd/>
            <a:tailEnd/>
          </a:ln>
        </p:spPr>
        <p:txBody>
          <a:bodyPr vert="eaVert">
            <a:spAutoFit/>
          </a:bodyPr>
          <a:lstStyle/>
          <a:p>
            <a:r>
              <a:rPr lang="zh-CN" altLang="en-US"/>
              <a:t>经过正态性检验，检验统计量为</a:t>
            </a:r>
            <a:r>
              <a:rPr lang="en-US" altLang="zh-CN"/>
              <a:t>0.1234</a:t>
            </a:r>
            <a:r>
              <a:rPr lang="zh-CN" altLang="en-US"/>
              <a:t>，临界值为</a:t>
            </a:r>
            <a:r>
              <a:rPr lang="en-US" altLang="zh-CN"/>
              <a:t>0.089</a:t>
            </a:r>
            <a:r>
              <a:rPr lang="zh-CN" altLang="en-US"/>
              <a:t>，检验</a:t>
            </a:r>
            <a:r>
              <a:rPr lang="en-US" altLang="zh-CN"/>
              <a:t>p</a:t>
            </a:r>
            <a:r>
              <a:rPr lang="zh-CN" altLang="en-US"/>
              <a:t>值为</a:t>
            </a:r>
            <a:r>
              <a:rPr lang="en-US" altLang="zh-CN"/>
              <a:t>0.001</a:t>
            </a:r>
            <a:r>
              <a:rPr lang="zh-CN" altLang="en-US"/>
              <a:t>可判断不服从正态分布。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一组服从</a:t>
            </a:r>
            <a:r>
              <a:rPr lang="en-US" altLang="zh-CN" smtClean="0"/>
              <a:t>F</a:t>
            </a:r>
            <a:r>
              <a:rPr lang="zh-CN" altLang="en-US" smtClean="0"/>
              <a:t>分布的随机数</a:t>
            </a:r>
          </a:p>
        </p:txBody>
      </p:sp>
      <p:pic>
        <p:nvPicPr>
          <p:cNvPr id="4" name="内容占位符 3" descr="QQ截图20130327190439.png"/>
          <p:cNvPicPr>
            <a:picLocks noGrp="1" noChangeAspect="1"/>
          </p:cNvPicPr>
          <p:nvPr>
            <p:ph idx="1"/>
          </p:nvPr>
        </p:nvPicPr>
        <p:blipFill>
          <a:blip r:embed="rId2" cstate="print"/>
          <a:srcRect/>
          <a:stretch>
            <a:fillRect/>
          </a:stretch>
        </p:blipFill>
        <p:spPr>
          <a:xfrm>
            <a:off x="1371600" y="1325563"/>
            <a:ext cx="6162675" cy="4951412"/>
          </a:xfrm>
        </p:spPr>
      </p:pic>
      <p:sp>
        <p:nvSpPr>
          <p:cNvPr id="28676" name="TextBox 4"/>
          <p:cNvSpPr txBox="1">
            <a:spLocks noChangeArrowheads="1"/>
          </p:cNvSpPr>
          <p:nvPr/>
        </p:nvSpPr>
        <p:spPr bwMode="auto">
          <a:xfrm>
            <a:off x="155575" y="1373188"/>
            <a:ext cx="1292225" cy="4722812"/>
          </a:xfrm>
          <a:prstGeom prst="rect">
            <a:avLst/>
          </a:prstGeom>
          <a:noFill/>
          <a:ln w="9525">
            <a:noFill/>
            <a:miter lim="800000"/>
            <a:headEnd/>
            <a:tailEnd/>
          </a:ln>
        </p:spPr>
        <p:txBody>
          <a:bodyPr vert="eaVert">
            <a:spAutoFit/>
          </a:bodyPr>
          <a:lstStyle/>
          <a:p>
            <a:r>
              <a:rPr lang="zh-CN" altLang="en-US"/>
              <a:t>经过正态性检验，检验统计量为</a:t>
            </a:r>
            <a:r>
              <a:rPr lang="en-US" altLang="zh-CN"/>
              <a:t>0.0520</a:t>
            </a:r>
            <a:r>
              <a:rPr lang="zh-CN" altLang="en-US"/>
              <a:t>，临界值为</a:t>
            </a:r>
            <a:r>
              <a:rPr lang="en-US" altLang="zh-CN"/>
              <a:t>0.089</a:t>
            </a:r>
            <a:r>
              <a:rPr lang="zh-CN" altLang="en-US"/>
              <a:t>，检验</a:t>
            </a:r>
            <a:r>
              <a:rPr lang="en-US" altLang="zh-CN"/>
              <a:t>p</a:t>
            </a:r>
            <a:r>
              <a:rPr lang="zh-CN" altLang="en-US"/>
              <a:t>值为</a:t>
            </a:r>
            <a:r>
              <a:rPr lang="en-US" altLang="zh-CN"/>
              <a:t>0.50</a:t>
            </a:r>
            <a:r>
              <a:rPr lang="zh-CN" altLang="en-US"/>
              <a:t>可判断服从正态分布。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结论</a:t>
            </a:r>
          </a:p>
        </p:txBody>
      </p:sp>
      <p:sp>
        <p:nvSpPr>
          <p:cNvPr id="29699" name="内容占位符 2"/>
          <p:cNvSpPr>
            <a:spLocks noGrp="1"/>
          </p:cNvSpPr>
          <p:nvPr>
            <p:ph idx="1"/>
          </p:nvPr>
        </p:nvSpPr>
        <p:spPr/>
        <p:txBody>
          <a:bodyPr/>
          <a:lstStyle/>
          <a:p>
            <a:r>
              <a:rPr lang="zh-CN" altLang="en-US" smtClean="0"/>
              <a:t>使用</a:t>
            </a:r>
            <a:r>
              <a:rPr lang="en-US" altLang="zh-CN" smtClean="0"/>
              <a:t>Box-Cox</a:t>
            </a:r>
            <a:r>
              <a:rPr lang="zh-CN" altLang="en-US" smtClean="0"/>
              <a:t>变换后的数据得到的回归模型优于变换前的模型，变换可以使模型的解释力度等性能更加优良。 </a:t>
            </a:r>
          </a:p>
          <a:p>
            <a:r>
              <a:rPr lang="zh-CN" altLang="en-US" smtClean="0"/>
              <a:t>使用</a:t>
            </a:r>
            <a:r>
              <a:rPr lang="en-US" altLang="zh-CN" smtClean="0"/>
              <a:t>Box-Cox</a:t>
            </a:r>
            <a:r>
              <a:rPr lang="zh-CN" altLang="en-US" smtClean="0"/>
              <a:t>变换后，残差可以更好的满足正态性、独立性等假设前提，降低了伪回归的概率。</a:t>
            </a:r>
            <a:endParaRPr lang="en-US" altLang="zh-CN" smtClean="0"/>
          </a:p>
          <a:p>
            <a:r>
              <a:rPr lang="zh-CN" altLang="en-US" smtClean="0"/>
              <a:t> 使用</a:t>
            </a:r>
            <a:r>
              <a:rPr lang="en-US" altLang="zh-CN" smtClean="0"/>
              <a:t>Box-Cox</a:t>
            </a:r>
            <a:r>
              <a:rPr lang="zh-CN" altLang="en-US" smtClean="0"/>
              <a:t>变换族一般都可以保证将数据进行成功的正态变换，但在二分变量或较少水平的等级变量的情况下，不能成功进行转换，此时，我们可以考虑使用广义线性模型，如</a:t>
            </a:r>
            <a:r>
              <a:rPr lang="en-US" altLang="zh-CN" smtClean="0"/>
              <a:t>LOGUSTICS</a:t>
            </a:r>
            <a:r>
              <a:rPr lang="zh-CN" altLang="en-US" smtClean="0"/>
              <a:t>模型、</a:t>
            </a:r>
            <a:r>
              <a:rPr lang="en-US" altLang="zh-CN" smtClean="0"/>
              <a:t>Johnson</a:t>
            </a:r>
            <a:r>
              <a:rPr lang="zh-CN" altLang="en-US" smtClean="0"/>
              <a:t>转换等。</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pPr eaLnBrk="1" hangingPunct="1"/>
            <a:r>
              <a:rPr lang="zh-CN" altLang="en-US" smtClean="0"/>
              <a:t>结论</a:t>
            </a:r>
          </a:p>
        </p:txBody>
      </p:sp>
      <p:sp>
        <p:nvSpPr>
          <p:cNvPr id="12292" name="内容占位符 2"/>
          <p:cNvSpPr>
            <a:spLocks noGrp="1"/>
          </p:cNvSpPr>
          <p:nvPr>
            <p:ph idx="1"/>
          </p:nvPr>
        </p:nvSpPr>
        <p:spPr/>
        <p:txBody>
          <a:bodyPr/>
          <a:lstStyle/>
          <a:p>
            <a:pPr eaLnBrk="1" hangingPunct="1"/>
            <a:r>
              <a:rPr lang="zh-CN" altLang="en-US" smtClean="0"/>
              <a:t>进行数据变换并不一定会达到我们预定的目标，没有一个数学原理保证所做的数据变换就一定在各个方面对原始数据有所改善，更常见的是，为一个目的所做的变换可能仅仅使得原始数据的一个或几个方面得到改善。</a:t>
            </a:r>
            <a:r>
              <a:rPr lang="en-US" altLang="zh-CN" smtClean="0"/>
              <a:t>Box-Cox</a:t>
            </a:r>
            <a:r>
              <a:rPr lang="zh-CN" altLang="en-US" smtClean="0"/>
              <a:t>变换的一个很大的优势在于对选择变换的问题给出了一个系统化的处理方法，讲寻找变换的问题转化为一个估计参数    的过程。</a:t>
            </a:r>
          </a:p>
        </p:txBody>
      </p:sp>
      <p:graphicFrame>
        <p:nvGraphicFramePr>
          <p:cNvPr id="12290" name="Object 4"/>
          <p:cNvGraphicFramePr>
            <a:graphicFrameLocks noChangeAspect="1"/>
          </p:cNvGraphicFramePr>
          <p:nvPr/>
        </p:nvGraphicFramePr>
        <p:xfrm>
          <a:off x="2006600" y="4508500"/>
          <a:ext cx="584200" cy="596900"/>
        </p:xfrm>
        <a:graphic>
          <a:graphicData uri="http://schemas.openxmlformats.org/presentationml/2006/ole">
            <mc:AlternateContent xmlns:mc="http://schemas.openxmlformats.org/markup-compatibility/2006">
              <mc:Choice xmlns:v="urn:schemas-microsoft-com:vml" Requires="v">
                <p:oleObj spid="_x0000_s12291" name="Equation" r:id="rId3" imgW="101520" imgH="126720" progId="Equation.DSMT4">
                  <p:embed/>
                </p:oleObj>
              </mc:Choice>
              <mc:Fallback>
                <p:oleObj name="Equation" r:id="rId3" imgW="101520" imgH="1267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4508500"/>
                        <a:ext cx="584200" cy="5969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2209800"/>
            <a:ext cx="7772400" cy="1470025"/>
          </a:xfrm>
        </p:spPr>
        <p:txBody>
          <a:bodyPr/>
          <a:lstStyle/>
          <a:p>
            <a:pPr eaLnBrk="1" hangingPunct="1"/>
            <a:r>
              <a:rPr lang="zh-CN" altLang="en-US" smtClean="0"/>
              <a:t>谢	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Box-Cox</a:t>
            </a:r>
            <a:r>
              <a:rPr lang="zh-CN" altLang="en-US" smtClean="0"/>
              <a:t>变换</a:t>
            </a:r>
          </a:p>
        </p:txBody>
      </p:sp>
      <p:sp>
        <p:nvSpPr>
          <p:cNvPr id="13315" name="内容占位符 2"/>
          <p:cNvSpPr>
            <a:spLocks noGrp="1"/>
          </p:cNvSpPr>
          <p:nvPr>
            <p:ph idx="1"/>
          </p:nvPr>
        </p:nvSpPr>
        <p:spPr/>
        <p:txBody>
          <a:bodyPr/>
          <a:lstStyle/>
          <a:p>
            <a:r>
              <a:rPr lang="en-US" altLang="zh-CN" dirty="0" smtClean="0"/>
              <a:t>Box</a:t>
            </a:r>
            <a:r>
              <a:rPr lang="zh-CN" altLang="en-US" dirty="0" smtClean="0"/>
              <a:t>和</a:t>
            </a:r>
            <a:r>
              <a:rPr lang="en-US" altLang="zh-CN" dirty="0" smtClean="0"/>
              <a:t>Cox</a:t>
            </a:r>
            <a:r>
              <a:rPr lang="zh-CN" altLang="en-US" dirty="0" smtClean="0"/>
              <a:t>在</a:t>
            </a:r>
            <a:r>
              <a:rPr lang="en-US" altLang="zh-CN" dirty="0" smtClean="0"/>
              <a:t>1964</a:t>
            </a:r>
            <a:r>
              <a:rPr lang="zh-CN" altLang="en-US" dirty="0" smtClean="0"/>
              <a:t>年提出的变换可以使线性回归模型满足线性性、独立性、方差齐性以及正态性的同时，又不丢失信息，此种变换称之为</a:t>
            </a:r>
            <a:r>
              <a:rPr lang="en-US" altLang="zh-CN" dirty="0" smtClean="0"/>
              <a:t>Box—Cox</a:t>
            </a:r>
            <a:r>
              <a:rPr lang="zh-CN" altLang="en-US" dirty="0" smtClean="0"/>
              <a:t>变换。</a:t>
            </a:r>
            <a:endParaRPr lang="en-US" altLang="zh-CN" dirty="0" smtClean="0"/>
          </a:p>
          <a:p>
            <a:pPr lvl="1">
              <a:buFontTx/>
              <a:buNone/>
            </a:pPr>
            <a:r>
              <a:rPr lang="zh-CN" altLang="en-US" sz="2800" dirty="0" smtClean="0"/>
              <a:t>后经过一定的推广和改</a:t>
            </a:r>
            <a:endParaRPr lang="en-US" altLang="zh-CN" sz="2800" dirty="0" smtClean="0"/>
          </a:p>
          <a:p>
            <a:pPr lvl="1">
              <a:buFontTx/>
              <a:buNone/>
            </a:pPr>
            <a:r>
              <a:rPr lang="zh-CN" altLang="en-US" sz="2800" dirty="0" smtClean="0"/>
              <a:t>进，扩展了其应用范围。 </a:t>
            </a:r>
          </a:p>
          <a:p>
            <a:pPr>
              <a:buFontTx/>
              <a:buNone/>
            </a:pPr>
            <a:endParaRPr lang="zh-CN" altLang="en-US" dirty="0" smtClean="0"/>
          </a:p>
        </p:txBody>
      </p:sp>
      <p:sp>
        <p:nvSpPr>
          <p:cNvPr id="17412" name="Rectangle 3" descr="单个小人3"/>
          <p:cNvSpPr>
            <a:spLocks noGrp="1" noChangeAspect="1" noChangeArrowheads="1"/>
          </p:cNvSpPr>
          <p:nvPr isPhoto="1"/>
        </p:nvSpPr>
        <p:spPr bwMode="auto">
          <a:xfrm>
            <a:off x="5181600" y="2828925"/>
            <a:ext cx="2935288" cy="3505200"/>
          </a:xfrm>
          <a:prstGeom prst="rect">
            <a:avLst/>
          </a:prstGeom>
          <a:blipFill dpi="0" rotWithShape="1">
            <a:blip r:embed="rId2" cstate="print"/>
            <a:srcRect/>
            <a:stretch>
              <a:fillRect/>
            </a:stretch>
          </a:blipFill>
          <a:ln w="9525">
            <a:solidFill>
              <a:schemeClr val="tx1"/>
            </a:solid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lide(fromBottom)">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 calcmode="lin" valueType="num">
                                      <p:cBhvr additive="base">
                                        <p:cTn id="12"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315">
                                            <p:txEl>
                                              <p:pRg st="2" end="2"/>
                                            </p:txEl>
                                          </p:spTgt>
                                        </p:tgtEl>
                                        <p:attrNameLst>
                                          <p:attrName>style.visibility</p:attrName>
                                        </p:attrNameLst>
                                      </p:cBhvr>
                                      <p:to>
                                        <p:strVal val="visible"/>
                                      </p:to>
                                    </p:set>
                                    <p:anim calcmode="lin" valueType="num">
                                      <p:cBhvr additive="base">
                                        <p:cTn id="16"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标题 1"/>
          <p:cNvSpPr>
            <a:spLocks noGrp="1"/>
          </p:cNvSpPr>
          <p:nvPr>
            <p:ph type="title"/>
          </p:nvPr>
        </p:nvSpPr>
        <p:spPr/>
        <p:txBody>
          <a:bodyPr/>
          <a:lstStyle/>
          <a:p>
            <a:r>
              <a:rPr lang="zh-CN" altLang="en-US" smtClean="0"/>
              <a:t>应用前提</a:t>
            </a:r>
          </a:p>
        </p:txBody>
      </p:sp>
      <p:sp>
        <p:nvSpPr>
          <p:cNvPr id="1031" name="内容占位符 2"/>
          <p:cNvSpPr>
            <a:spLocks noGrp="1"/>
          </p:cNvSpPr>
          <p:nvPr>
            <p:ph idx="1"/>
          </p:nvPr>
        </p:nvSpPr>
        <p:spPr/>
        <p:txBody>
          <a:bodyPr/>
          <a:lstStyle/>
          <a:p>
            <a:pPr eaLnBrk="1" hangingPunct="1"/>
            <a:r>
              <a:rPr lang="zh-CN" altLang="en-US" smtClean="0"/>
              <a:t>在做线性回归的过程中，一般线性模型假定：</a:t>
            </a:r>
            <a:endParaRPr lang="en-US" altLang="zh-CN" smtClean="0"/>
          </a:p>
          <a:p>
            <a:pPr eaLnBrk="1" hangingPunct="1">
              <a:buFontTx/>
              <a:buNone/>
            </a:pPr>
            <a:r>
              <a:rPr lang="en-US" altLang="zh-CN" smtClean="0"/>
              <a:t>                 </a:t>
            </a:r>
          </a:p>
          <a:p>
            <a:endParaRPr lang="zh-CN" altLang="en-US" b="1" smtClean="0"/>
          </a:p>
        </p:txBody>
      </p:sp>
      <p:sp>
        <p:nvSpPr>
          <p:cNvPr id="4" name="AutoShape 3"/>
          <p:cNvSpPr>
            <a:spLocks noChangeArrowheads="1"/>
          </p:cNvSpPr>
          <p:nvPr/>
        </p:nvSpPr>
        <p:spPr bwMode="gray">
          <a:xfrm>
            <a:off x="6311900" y="3962400"/>
            <a:ext cx="1676400" cy="2590800"/>
          </a:xfrm>
          <a:prstGeom prst="roundRect">
            <a:avLst>
              <a:gd name="adj" fmla="val 13745"/>
            </a:avLst>
          </a:prstGeom>
          <a:noFill/>
          <a:ln w="38100">
            <a:solidFill>
              <a:schemeClr val="tx1"/>
            </a:solidFill>
            <a:round/>
            <a:headEnd/>
            <a:tailEnd/>
          </a:ln>
        </p:spPr>
        <p:txBody>
          <a:bodyPr wrap="none" anchor="ctr"/>
          <a:lstStyle/>
          <a:p>
            <a:endParaRPr lang="zh-CN" altLang="en-US"/>
          </a:p>
        </p:txBody>
      </p:sp>
      <p:sp>
        <p:nvSpPr>
          <p:cNvPr id="5" name="AutoShape 5"/>
          <p:cNvSpPr>
            <a:spLocks noChangeArrowheads="1"/>
          </p:cNvSpPr>
          <p:nvPr/>
        </p:nvSpPr>
        <p:spPr bwMode="gray">
          <a:xfrm>
            <a:off x="2865295" y="3962400"/>
            <a:ext cx="1616075" cy="2590800"/>
          </a:xfrm>
          <a:prstGeom prst="roundRect">
            <a:avLst>
              <a:gd name="adj" fmla="val 13745"/>
            </a:avLst>
          </a:prstGeom>
          <a:noFill/>
          <a:ln w="38100">
            <a:solidFill>
              <a:schemeClr val="tx1"/>
            </a:solidFill>
            <a:round/>
            <a:headEnd/>
            <a:tailEnd/>
          </a:ln>
        </p:spPr>
        <p:txBody>
          <a:bodyPr wrap="none" anchor="ctr"/>
          <a:lstStyle/>
          <a:p>
            <a:endParaRPr lang="zh-CN" altLang="en-US"/>
          </a:p>
        </p:txBody>
      </p:sp>
      <p:sp>
        <p:nvSpPr>
          <p:cNvPr id="6" name="AutoShape 6"/>
          <p:cNvSpPr>
            <a:spLocks noChangeArrowheads="1"/>
          </p:cNvSpPr>
          <p:nvPr/>
        </p:nvSpPr>
        <p:spPr bwMode="gray">
          <a:xfrm>
            <a:off x="1054100" y="3962400"/>
            <a:ext cx="1676400" cy="2590800"/>
          </a:xfrm>
          <a:prstGeom prst="roundRect">
            <a:avLst>
              <a:gd name="adj" fmla="val 13745"/>
            </a:avLst>
          </a:prstGeom>
          <a:noFill/>
          <a:ln w="38100">
            <a:solidFill>
              <a:schemeClr val="tx1"/>
            </a:solidFill>
            <a:round/>
            <a:headEnd/>
            <a:tailEnd/>
          </a:ln>
        </p:spPr>
        <p:txBody>
          <a:bodyPr wrap="none" anchor="ctr"/>
          <a:lstStyle/>
          <a:p>
            <a:endParaRPr lang="zh-CN" altLang="en-US"/>
          </a:p>
        </p:txBody>
      </p:sp>
      <p:grpSp>
        <p:nvGrpSpPr>
          <p:cNvPr id="2" name="Group 7"/>
          <p:cNvGrpSpPr>
            <a:grpSpLocks/>
          </p:cNvGrpSpPr>
          <p:nvPr/>
        </p:nvGrpSpPr>
        <p:grpSpPr bwMode="auto">
          <a:xfrm>
            <a:off x="1282700" y="2667000"/>
            <a:ext cx="6096000" cy="990600"/>
            <a:chOff x="624" y="1152"/>
            <a:chExt cx="4080" cy="720"/>
          </a:xfrm>
        </p:grpSpPr>
        <p:sp>
          <p:nvSpPr>
            <p:cNvPr id="8" name="Rectangle 8"/>
            <p:cNvSpPr>
              <a:spLocks noChangeArrowheads="1"/>
            </p:cNvSpPr>
            <p:nvPr/>
          </p:nvSpPr>
          <p:spPr bwMode="gray">
            <a:xfrm rot="3419336">
              <a:off x="624" y="1200"/>
              <a:ext cx="672" cy="672"/>
            </a:xfrm>
            <a:prstGeom prst="rect">
              <a:avLst/>
            </a:prstGeom>
            <a:gradFill rotWithShape="1">
              <a:gsLst>
                <a:gs pos="0">
                  <a:schemeClr val="bg2"/>
                </a:gs>
                <a:gs pos="100000">
                  <a:schemeClr val="bg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bg2"/>
              </a:extrusionClr>
            </a:sp3d>
          </p:spPr>
          <p:txBody>
            <a:bodyPr wrap="none" anchor="ctr">
              <a:flatTx/>
            </a:bodyPr>
            <a:lstStyle/>
            <a:p>
              <a:pPr>
                <a:defRPr/>
              </a:pPr>
              <a:endParaRPr lang="zh-CN" altLang="en-US"/>
            </a:p>
          </p:txBody>
        </p:sp>
        <p:grpSp>
          <p:nvGrpSpPr>
            <p:cNvPr id="1045" name="Group 9"/>
            <p:cNvGrpSpPr>
              <a:grpSpLocks/>
            </p:cNvGrpSpPr>
            <p:nvPr/>
          </p:nvGrpSpPr>
          <p:grpSpPr bwMode="auto">
            <a:xfrm>
              <a:off x="1296" y="1296"/>
              <a:ext cx="624" cy="96"/>
              <a:chOff x="2003" y="3439"/>
              <a:chExt cx="468" cy="244"/>
            </a:xfrm>
          </p:grpSpPr>
          <p:sp>
            <p:nvSpPr>
              <p:cNvPr id="1059" name="Oval 10"/>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1060" name="Rectangle 11"/>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25" name="Oval 12"/>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26" name="Oval 13"/>
              <p:cNvSpPr>
                <a:spLocks noChangeArrowheads="1"/>
              </p:cNvSpPr>
              <p:nvPr/>
            </p:nvSpPr>
            <p:spPr bwMode="gray">
              <a:xfrm>
                <a:off x="2439"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10" name="Rectangle 14"/>
            <p:cNvSpPr>
              <a:spLocks noChangeArrowheads="1"/>
            </p:cNvSpPr>
            <p:nvPr/>
          </p:nvSpPr>
          <p:spPr bwMode="gray">
            <a:xfrm rot="3419336">
              <a:off x="1776" y="1151"/>
              <a:ext cx="672" cy="674"/>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a:defRPr/>
              </a:pPr>
              <a:endParaRPr lang="zh-CN" altLang="en-US"/>
            </a:p>
          </p:txBody>
        </p:sp>
        <p:grpSp>
          <p:nvGrpSpPr>
            <p:cNvPr id="1047" name="Group 15"/>
            <p:cNvGrpSpPr>
              <a:grpSpLocks/>
            </p:cNvGrpSpPr>
            <p:nvPr/>
          </p:nvGrpSpPr>
          <p:grpSpPr bwMode="auto">
            <a:xfrm>
              <a:off x="2448" y="1296"/>
              <a:ext cx="624" cy="96"/>
              <a:chOff x="2003" y="3439"/>
              <a:chExt cx="468" cy="244"/>
            </a:xfrm>
          </p:grpSpPr>
          <p:sp>
            <p:nvSpPr>
              <p:cNvPr id="1055"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1056"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21" name="Oval 18"/>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22" name="Oval 19"/>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12" name="Rectangle 20"/>
            <p:cNvSpPr>
              <a:spLocks noChangeArrowheads="1"/>
            </p:cNvSpPr>
            <p:nvPr/>
          </p:nvSpPr>
          <p:spPr bwMode="gray">
            <a:xfrm rot="3419336">
              <a:off x="2880" y="1151"/>
              <a:ext cx="672" cy="674"/>
            </a:xfrm>
            <a:prstGeom prst="rect">
              <a:avLst/>
            </a:prstGeom>
            <a:gradFill rotWithShape="1">
              <a:gsLst>
                <a:gs pos="0">
                  <a:schemeClr val="bg2"/>
                </a:gs>
                <a:gs pos="100000">
                  <a:schemeClr val="bg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bg2"/>
              </a:extrusionClr>
            </a:sp3d>
          </p:spPr>
          <p:txBody>
            <a:bodyPr wrap="none" anchor="ctr">
              <a:flatTx/>
            </a:bodyPr>
            <a:lstStyle/>
            <a:p>
              <a:pPr>
                <a:defRPr/>
              </a:pPr>
              <a:endParaRPr lang="zh-CN" altLang="en-US"/>
            </a:p>
          </p:txBody>
        </p:sp>
        <p:grpSp>
          <p:nvGrpSpPr>
            <p:cNvPr id="1049" name="Group 21"/>
            <p:cNvGrpSpPr>
              <a:grpSpLocks/>
            </p:cNvGrpSpPr>
            <p:nvPr/>
          </p:nvGrpSpPr>
          <p:grpSpPr bwMode="auto">
            <a:xfrm>
              <a:off x="3600" y="1296"/>
              <a:ext cx="816" cy="96"/>
              <a:chOff x="2003" y="3439"/>
              <a:chExt cx="468" cy="244"/>
            </a:xfrm>
          </p:grpSpPr>
          <p:sp>
            <p:nvSpPr>
              <p:cNvPr id="1051" name="Oval 2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1052" name="Rectangle 23"/>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17" name="Oval 24"/>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18" name="Oval 25"/>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14"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a:defRPr/>
              </a:pPr>
              <a:endParaRPr lang="zh-CN" altLang="en-US"/>
            </a:p>
          </p:txBody>
        </p:sp>
      </p:grpSp>
      <p:sp>
        <p:nvSpPr>
          <p:cNvPr id="27" name="Rectangle 27"/>
          <p:cNvSpPr>
            <a:spLocks noChangeArrowheads="1"/>
          </p:cNvSpPr>
          <p:nvPr/>
        </p:nvSpPr>
        <p:spPr bwMode="gray">
          <a:xfrm>
            <a:off x="1330325" y="2890838"/>
            <a:ext cx="1108075" cy="461962"/>
          </a:xfrm>
          <a:prstGeom prst="rect">
            <a:avLst/>
          </a:prstGeom>
          <a:noFill/>
          <a:ln w="9525">
            <a:noFill/>
            <a:miter lim="800000"/>
            <a:headEnd/>
            <a:tailEnd/>
          </a:ln>
        </p:spPr>
        <p:txBody>
          <a:bodyPr wrap="none">
            <a:spAutoFit/>
          </a:bodyPr>
          <a:lstStyle/>
          <a:p>
            <a:r>
              <a:rPr lang="zh-CN" altLang="en-US">
                <a:solidFill>
                  <a:schemeClr val="tx2"/>
                </a:solidFill>
                <a:ea typeface="宋体" charset="-122"/>
              </a:rPr>
              <a:t>线性性</a:t>
            </a:r>
            <a:endParaRPr lang="en-US" altLang="zh-CN">
              <a:solidFill>
                <a:schemeClr val="tx2"/>
              </a:solidFill>
              <a:ea typeface="宋体" charset="-122"/>
            </a:endParaRPr>
          </a:p>
        </p:txBody>
      </p:sp>
      <p:sp>
        <p:nvSpPr>
          <p:cNvPr id="28" name="Rectangle 28"/>
          <p:cNvSpPr>
            <a:spLocks noChangeArrowheads="1"/>
          </p:cNvSpPr>
          <p:nvPr/>
        </p:nvSpPr>
        <p:spPr bwMode="gray">
          <a:xfrm>
            <a:off x="3082925" y="2890838"/>
            <a:ext cx="1108075" cy="461962"/>
          </a:xfrm>
          <a:prstGeom prst="rect">
            <a:avLst/>
          </a:prstGeom>
          <a:noFill/>
          <a:ln w="9525">
            <a:noFill/>
            <a:miter lim="800000"/>
            <a:headEnd/>
            <a:tailEnd/>
          </a:ln>
        </p:spPr>
        <p:txBody>
          <a:bodyPr wrap="none">
            <a:spAutoFit/>
          </a:bodyPr>
          <a:lstStyle/>
          <a:p>
            <a:r>
              <a:rPr lang="zh-CN" altLang="en-US">
                <a:solidFill>
                  <a:schemeClr val="tx2"/>
                </a:solidFill>
                <a:ea typeface="宋体" charset="-122"/>
              </a:rPr>
              <a:t>独立性</a:t>
            </a:r>
            <a:endParaRPr lang="en-US" altLang="zh-CN">
              <a:solidFill>
                <a:schemeClr val="tx2"/>
              </a:solidFill>
              <a:ea typeface="宋体" charset="-122"/>
            </a:endParaRPr>
          </a:p>
        </p:txBody>
      </p:sp>
      <p:sp>
        <p:nvSpPr>
          <p:cNvPr id="29" name="Rectangle 29"/>
          <p:cNvSpPr>
            <a:spLocks noChangeArrowheads="1"/>
          </p:cNvSpPr>
          <p:nvPr/>
        </p:nvSpPr>
        <p:spPr bwMode="gray">
          <a:xfrm>
            <a:off x="4529138" y="2890838"/>
            <a:ext cx="1416050" cy="461962"/>
          </a:xfrm>
          <a:prstGeom prst="rect">
            <a:avLst/>
          </a:prstGeom>
          <a:noFill/>
          <a:ln w="9525">
            <a:noFill/>
            <a:miter lim="800000"/>
            <a:headEnd/>
            <a:tailEnd/>
          </a:ln>
        </p:spPr>
        <p:txBody>
          <a:bodyPr wrap="none">
            <a:spAutoFit/>
          </a:bodyPr>
          <a:lstStyle/>
          <a:p>
            <a:r>
              <a:rPr lang="zh-CN" altLang="en-US">
                <a:solidFill>
                  <a:srgbClr val="00FF00"/>
                </a:solidFill>
                <a:ea typeface="宋体" charset="-122"/>
              </a:rPr>
              <a:t>方差齐性</a:t>
            </a:r>
            <a:endParaRPr lang="en-US" altLang="zh-CN">
              <a:solidFill>
                <a:srgbClr val="00FF00"/>
              </a:solidFill>
              <a:ea typeface="宋体" charset="-122"/>
            </a:endParaRPr>
          </a:p>
        </p:txBody>
      </p:sp>
      <p:sp>
        <p:nvSpPr>
          <p:cNvPr id="30" name="Rectangle 30"/>
          <p:cNvSpPr>
            <a:spLocks noChangeArrowheads="1"/>
          </p:cNvSpPr>
          <p:nvPr/>
        </p:nvSpPr>
        <p:spPr bwMode="gray">
          <a:xfrm>
            <a:off x="6435725" y="2890838"/>
            <a:ext cx="1108075" cy="461962"/>
          </a:xfrm>
          <a:prstGeom prst="rect">
            <a:avLst/>
          </a:prstGeom>
          <a:noFill/>
          <a:ln w="9525">
            <a:noFill/>
            <a:miter lim="800000"/>
            <a:headEnd/>
            <a:tailEnd/>
          </a:ln>
        </p:spPr>
        <p:txBody>
          <a:bodyPr wrap="none">
            <a:spAutoFit/>
          </a:bodyPr>
          <a:lstStyle/>
          <a:p>
            <a:r>
              <a:rPr lang="zh-CN" altLang="en-US">
                <a:solidFill>
                  <a:schemeClr val="tx2"/>
                </a:solidFill>
                <a:ea typeface="宋体" charset="-122"/>
              </a:rPr>
              <a:t>正态性</a:t>
            </a:r>
            <a:endParaRPr lang="en-US" altLang="zh-CN">
              <a:solidFill>
                <a:schemeClr val="tx2"/>
              </a:solidFill>
              <a:ea typeface="宋体" charset="-122"/>
            </a:endParaRPr>
          </a:p>
        </p:txBody>
      </p:sp>
      <p:sp>
        <p:nvSpPr>
          <p:cNvPr id="31" name="Rectangle 31"/>
          <p:cNvSpPr>
            <a:spLocks noChangeArrowheads="1"/>
          </p:cNvSpPr>
          <p:nvPr/>
        </p:nvSpPr>
        <p:spPr bwMode="gray">
          <a:xfrm>
            <a:off x="1081088" y="4267200"/>
            <a:ext cx="1738312" cy="1200150"/>
          </a:xfrm>
          <a:prstGeom prst="rect">
            <a:avLst/>
          </a:prstGeom>
          <a:noFill/>
          <a:ln w="9525">
            <a:noFill/>
            <a:miter lim="800000"/>
            <a:headEnd/>
            <a:tailEnd/>
          </a:ln>
        </p:spPr>
        <p:txBody>
          <a:bodyPr>
            <a:spAutoFit/>
          </a:bodyPr>
          <a:lstStyle/>
          <a:p>
            <a:r>
              <a:rPr lang="en-US" altLang="zh-CN" dirty="0">
                <a:solidFill>
                  <a:schemeClr val="tx2"/>
                </a:solidFill>
                <a:ea typeface="宋体" charset="-122"/>
              </a:rPr>
              <a:t>E(Y)</a:t>
            </a:r>
            <a:r>
              <a:rPr lang="zh-CN" altLang="en-US" dirty="0">
                <a:solidFill>
                  <a:schemeClr val="tx2"/>
                </a:solidFill>
                <a:ea typeface="宋体" charset="-122"/>
              </a:rPr>
              <a:t>是</a:t>
            </a:r>
            <a:r>
              <a:rPr lang="en-US" altLang="zh-CN" dirty="0">
                <a:solidFill>
                  <a:schemeClr val="tx2"/>
                </a:solidFill>
                <a:ea typeface="宋体" charset="-122"/>
              </a:rPr>
              <a:t>X</a:t>
            </a:r>
            <a:r>
              <a:rPr lang="zh-CN" altLang="en-US" dirty="0">
                <a:solidFill>
                  <a:schemeClr val="tx2"/>
                </a:solidFill>
                <a:ea typeface="宋体" charset="-122"/>
              </a:rPr>
              <a:t>中各变量的线性函数</a:t>
            </a:r>
            <a:endParaRPr lang="en-US" altLang="zh-CN" dirty="0">
              <a:solidFill>
                <a:schemeClr val="tx2"/>
              </a:solidFill>
              <a:ea typeface="宋体" charset="-122"/>
            </a:endParaRPr>
          </a:p>
        </p:txBody>
      </p:sp>
      <p:sp>
        <p:nvSpPr>
          <p:cNvPr id="32" name="Rectangle 32"/>
          <p:cNvSpPr>
            <a:spLocks noChangeArrowheads="1"/>
          </p:cNvSpPr>
          <p:nvPr/>
        </p:nvSpPr>
        <p:spPr bwMode="gray">
          <a:xfrm>
            <a:off x="2957370" y="4908550"/>
            <a:ext cx="1416050" cy="461963"/>
          </a:xfrm>
          <a:prstGeom prst="rect">
            <a:avLst/>
          </a:prstGeom>
          <a:noFill/>
          <a:ln w="9525">
            <a:noFill/>
            <a:miter lim="800000"/>
            <a:headEnd/>
            <a:tailEnd/>
          </a:ln>
        </p:spPr>
        <p:txBody>
          <a:bodyPr wrap="none">
            <a:spAutoFit/>
          </a:bodyPr>
          <a:lstStyle/>
          <a:p>
            <a:r>
              <a:rPr lang="zh-CN" altLang="en-US">
                <a:solidFill>
                  <a:schemeClr val="tx2"/>
                </a:solidFill>
                <a:ea typeface="宋体" charset="-122"/>
              </a:rPr>
              <a:t>相互独立</a:t>
            </a:r>
            <a:endParaRPr lang="en-US" altLang="zh-CN">
              <a:solidFill>
                <a:schemeClr val="tx2"/>
              </a:solidFill>
              <a:ea typeface="宋体" charset="-122"/>
            </a:endParaRPr>
          </a:p>
        </p:txBody>
      </p:sp>
      <p:sp>
        <p:nvSpPr>
          <p:cNvPr id="34" name="Rectangle 34"/>
          <p:cNvSpPr>
            <a:spLocks noChangeArrowheads="1"/>
          </p:cNvSpPr>
          <p:nvPr/>
        </p:nvSpPr>
        <p:spPr bwMode="gray">
          <a:xfrm>
            <a:off x="6311900" y="4954588"/>
            <a:ext cx="1474788" cy="831850"/>
          </a:xfrm>
          <a:prstGeom prst="rect">
            <a:avLst/>
          </a:prstGeom>
          <a:noFill/>
          <a:ln w="9525">
            <a:noFill/>
            <a:miter lim="800000"/>
            <a:headEnd/>
            <a:tailEnd/>
          </a:ln>
        </p:spPr>
        <p:txBody>
          <a:bodyPr>
            <a:spAutoFit/>
          </a:bodyPr>
          <a:lstStyle/>
          <a:p>
            <a:r>
              <a:rPr lang="zh-CN" altLang="en-US">
                <a:solidFill>
                  <a:schemeClr val="tx2"/>
                </a:solidFill>
                <a:ea typeface="宋体" charset="-122"/>
              </a:rPr>
              <a:t>服从</a:t>
            </a:r>
            <a:endParaRPr lang="en-US" altLang="zh-CN">
              <a:solidFill>
                <a:schemeClr val="tx2"/>
              </a:solidFill>
              <a:ea typeface="宋体" charset="-122"/>
            </a:endParaRPr>
          </a:p>
          <a:p>
            <a:r>
              <a:rPr lang="zh-CN" altLang="en-US">
                <a:solidFill>
                  <a:schemeClr val="tx2"/>
                </a:solidFill>
                <a:ea typeface="宋体" charset="-122"/>
              </a:rPr>
              <a:t>正态分布</a:t>
            </a:r>
            <a:endParaRPr lang="en-US" altLang="zh-CN">
              <a:solidFill>
                <a:schemeClr val="tx2"/>
              </a:solidFill>
              <a:ea typeface="宋体" charset="-122"/>
            </a:endParaRPr>
          </a:p>
        </p:txBody>
      </p:sp>
      <p:graphicFrame>
        <p:nvGraphicFramePr>
          <p:cNvPr id="47106" name="Object 2"/>
          <p:cNvGraphicFramePr>
            <a:graphicFrameLocks noChangeAspect="1"/>
          </p:cNvGraphicFramePr>
          <p:nvPr/>
        </p:nvGraphicFramePr>
        <p:xfrm>
          <a:off x="3124058" y="4429125"/>
          <a:ext cx="1249362" cy="409575"/>
        </p:xfrm>
        <a:graphic>
          <a:graphicData uri="http://schemas.openxmlformats.org/presentationml/2006/ole">
            <mc:AlternateContent xmlns:mc="http://schemas.openxmlformats.org/markup-compatibility/2006">
              <mc:Choice xmlns:v="urn:schemas-microsoft-com:vml" Requires="v">
                <p:oleObj spid="_x0000_s1030" name="Equation" r:id="rId3" imgW="660240" imgH="228600" progId="Equation.DSMT4">
                  <p:embed/>
                </p:oleObj>
              </mc:Choice>
              <mc:Fallback>
                <p:oleObj name="Equation" r:id="rId3" imgW="66024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058" y="4429125"/>
                        <a:ext cx="1249362" cy="4095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3" name="AutoShape 3"/>
          <p:cNvSpPr>
            <a:spLocks noChangeArrowheads="1"/>
          </p:cNvSpPr>
          <p:nvPr/>
        </p:nvSpPr>
        <p:spPr bwMode="gray">
          <a:xfrm>
            <a:off x="4527550" y="3962400"/>
            <a:ext cx="1676400" cy="2590800"/>
          </a:xfrm>
          <a:prstGeom prst="roundRect">
            <a:avLst>
              <a:gd name="adj" fmla="val 13745"/>
            </a:avLst>
          </a:prstGeom>
          <a:noFill/>
          <a:ln w="38100">
            <a:solidFill>
              <a:schemeClr val="tx1"/>
            </a:solidFill>
            <a:round/>
            <a:headEnd/>
            <a:tailEnd/>
          </a:ln>
        </p:spPr>
        <p:txBody>
          <a:bodyPr wrap="none" anchor="ctr"/>
          <a:lstStyle/>
          <a:p>
            <a:endParaRPr lang="zh-CN" altLang="en-US"/>
          </a:p>
        </p:txBody>
      </p:sp>
      <p:graphicFrame>
        <p:nvGraphicFramePr>
          <p:cNvPr id="47107" name="Object 3"/>
          <p:cNvGraphicFramePr>
            <a:graphicFrameLocks noChangeAspect="1"/>
          </p:cNvGraphicFramePr>
          <p:nvPr/>
        </p:nvGraphicFramePr>
        <p:xfrm>
          <a:off x="4327525" y="4584700"/>
          <a:ext cx="1881188" cy="509588"/>
        </p:xfrm>
        <a:graphic>
          <a:graphicData uri="http://schemas.openxmlformats.org/presentationml/2006/ole">
            <mc:AlternateContent xmlns:mc="http://schemas.openxmlformats.org/markup-compatibility/2006">
              <mc:Choice xmlns:v="urn:schemas-microsoft-com:vml" Requires="v">
                <p:oleObj spid="_x0000_s1031" name="Equation" r:id="rId5" imgW="1447560" imgH="241200" progId="Equation.DSMT4">
                  <p:embed/>
                </p:oleObj>
              </mc:Choice>
              <mc:Fallback>
                <p:oleObj name="Equation" r:id="rId5" imgW="144756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7525" y="4584700"/>
                        <a:ext cx="1881188" cy="5095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6376988" y="4316413"/>
          <a:ext cx="1487487" cy="638175"/>
        </p:xfrm>
        <a:graphic>
          <a:graphicData uri="http://schemas.openxmlformats.org/presentationml/2006/ole">
            <mc:AlternateContent xmlns:mc="http://schemas.openxmlformats.org/markup-compatibility/2006">
              <mc:Choice xmlns:v="urn:schemas-microsoft-com:vml" Requires="v">
                <p:oleObj spid="_x0000_s1032" name="Equation" r:id="rId7" imgW="660240" imgH="228600" progId="Equation.DSMT4">
                  <p:embed/>
                </p:oleObj>
              </mc:Choice>
              <mc:Fallback>
                <p:oleObj name="Equation" r:id="rId7" imgW="66024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6988" y="4316413"/>
                        <a:ext cx="1487487" cy="6381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6"/>
          <p:cNvGraphicFramePr>
            <a:graphicFrameLocks noChangeAspect="1"/>
          </p:cNvGraphicFramePr>
          <p:nvPr/>
        </p:nvGraphicFramePr>
        <p:xfrm>
          <a:off x="2833688" y="1779588"/>
          <a:ext cx="3375025" cy="596900"/>
        </p:xfrm>
        <a:graphic>
          <a:graphicData uri="http://schemas.openxmlformats.org/presentationml/2006/ole">
            <mc:AlternateContent xmlns:mc="http://schemas.openxmlformats.org/markup-compatibility/2006">
              <mc:Choice xmlns:v="urn:schemas-microsoft-com:vml" Requires="v">
                <p:oleObj spid="_x0000_s1033" name="Equation" r:id="rId9" imgW="1714320" imgH="228600" progId="Equation.DSMT4">
                  <p:embed/>
                </p:oleObj>
              </mc:Choice>
              <mc:Fallback>
                <p:oleObj name="Equation" r:id="rId9" imgW="171432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3688" y="1779588"/>
                        <a:ext cx="3375025" cy="5969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ox(in)">
                                      <p:cBhvr>
                                        <p:cTn id="10" dur="500"/>
                                        <p:tgtEl>
                                          <p:spTgt spid="2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ox(in)">
                                      <p:cBhvr>
                                        <p:cTn id="13" dur="500"/>
                                        <p:tgtEl>
                                          <p:spTgt spid="2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ox(in)">
                                      <p:cBhvr>
                                        <p:cTn id="16" dur="500"/>
                                        <p:tgtEl>
                                          <p:spTgt spid="30"/>
                                        </p:tgtEl>
                                      </p:cBhvr>
                                    </p:animEffect>
                                  </p:childTnLst>
                                </p:cTn>
                              </p:par>
                              <p:par>
                                <p:cTn id="17" presetID="4"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diamond(in)">
                                      <p:cBhvr>
                                        <p:cTn id="24" dur="2000"/>
                                        <p:tgtEl>
                                          <p:spTgt spid="31"/>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amond(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106"/>
                                        </p:tgtEl>
                                        <p:attrNameLst>
                                          <p:attrName>style.visibility</p:attrName>
                                        </p:attrNameLst>
                                      </p:cBhvr>
                                      <p:to>
                                        <p:strVal val="visible"/>
                                      </p:to>
                                    </p:set>
                                    <p:animEffect transition="in" filter="box(in)">
                                      <p:cBhvr>
                                        <p:cTn id="32" dur="500"/>
                                        <p:tgtEl>
                                          <p:spTgt spid="4710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ox(in)">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7107"/>
                                        </p:tgtEl>
                                        <p:attrNameLst>
                                          <p:attrName>style.visibility</p:attrName>
                                        </p:attrNameLst>
                                      </p:cBhvr>
                                      <p:to>
                                        <p:strVal val="visible"/>
                                      </p:to>
                                    </p:set>
                                    <p:animEffect transition="in" filter="slide(fromBottom)">
                                      <p:cBhvr>
                                        <p:cTn id="43" dur="500"/>
                                        <p:tgtEl>
                                          <p:spTgt spid="4710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043"/>
                                        </p:tgtEl>
                                        <p:attrNameLst>
                                          <p:attrName>style.visibility</p:attrName>
                                        </p:attrNameLst>
                                      </p:cBhvr>
                                      <p:to>
                                        <p:strVal val="visible"/>
                                      </p:to>
                                    </p:set>
                                    <p:animEffect transition="in" filter="slide(fromBottom)">
                                      <p:cBhvr>
                                        <p:cTn id="46" dur="500"/>
                                        <p:tgtEl>
                                          <p:spTgt spid="1043"/>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21600000">
                                      <p:cBhvr>
                                        <p:cTn id="50" dur="2000" fill="hold"/>
                                        <p:tgtEl>
                                          <p:spTgt spid="47107"/>
                                        </p:tgtEl>
                                        <p:attrNameLst>
                                          <p:attrName>r</p:attrName>
                                        </p:attrNameLst>
                                      </p:cBhvr>
                                    </p:animRot>
                                  </p:childTnLst>
                                </p:cTn>
                              </p:par>
                              <p:par>
                                <p:cTn id="51" presetID="8" presetClass="emph" presetSubtype="0" fill="hold" grpId="1" nodeType="withEffect">
                                  <p:stCondLst>
                                    <p:cond delay="0"/>
                                  </p:stCondLst>
                                  <p:childTnLst>
                                    <p:animRot by="21600000">
                                      <p:cBhvr>
                                        <p:cTn id="52" dur="2000" fill="hold"/>
                                        <p:tgtEl>
                                          <p:spTgt spid="1043"/>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7108"/>
                                        </p:tgtEl>
                                        <p:attrNameLst>
                                          <p:attrName>style.visibility</p:attrName>
                                        </p:attrNameLst>
                                      </p:cBhvr>
                                      <p:to>
                                        <p:strVal val="visible"/>
                                      </p:to>
                                    </p:set>
                                    <p:animEffect transition="in" filter="dissolve">
                                      <p:cBhvr>
                                        <p:cTn id="57" dur="500"/>
                                        <p:tgtEl>
                                          <p:spTgt spid="4710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dissolve">
                                      <p:cBhvr>
                                        <p:cTn id="60" dur="500"/>
                                        <p:tgtEl>
                                          <p:spTgt spid="3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dissolve">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7" grpId="0"/>
      <p:bldP spid="28" grpId="0"/>
      <p:bldP spid="29" grpId="0"/>
      <p:bldP spid="30" grpId="0"/>
      <p:bldP spid="31" grpId="0"/>
      <p:bldP spid="32" grpId="0"/>
      <p:bldP spid="34" grpId="0"/>
      <p:bldP spid="1043" grpId="0" animBg="1"/>
      <p:bldP spid="104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pPr algn="r" eaLnBrk="1" hangingPunct="1"/>
            <a:r>
              <a:rPr lang="zh-CN" altLang="en-US" smtClean="0"/>
              <a:t>应用前提</a:t>
            </a:r>
          </a:p>
        </p:txBody>
      </p:sp>
      <p:sp>
        <p:nvSpPr>
          <p:cNvPr id="2052" name="内容占位符 2"/>
          <p:cNvSpPr>
            <a:spLocks noGrp="1"/>
          </p:cNvSpPr>
          <p:nvPr>
            <p:ph idx="1"/>
          </p:nvPr>
        </p:nvSpPr>
        <p:spPr/>
        <p:txBody>
          <a:bodyPr/>
          <a:lstStyle/>
          <a:p>
            <a:pPr eaLnBrk="1" hangingPunct="1"/>
            <a:r>
              <a:rPr lang="zh-CN" altLang="en-US" smtClean="0"/>
              <a:t>在处理实际经济问题和社会问题时，由于海量数据比较凌乱，同时在建立回归模型时，个别变量的系数通不过。例如生物医学等数据的特殊性，往往不可观测的误差  可能是和预测变量相关的，不服从正态分布，于是给线性回归的最小二乘估计系数的结果带来误差，为了满足上述四个条件而不丢失信息，有时需要改变一下数据形式，进而</a:t>
            </a:r>
            <a:r>
              <a:rPr lang="en-US" altLang="zh-CN" smtClean="0"/>
              <a:t>Box-Cox</a:t>
            </a:r>
            <a:r>
              <a:rPr lang="zh-CN" altLang="en-US" smtClean="0"/>
              <a:t>变换得到了广泛推广。</a:t>
            </a:r>
          </a:p>
        </p:txBody>
      </p:sp>
      <p:graphicFrame>
        <p:nvGraphicFramePr>
          <p:cNvPr id="2050" name="Object 3"/>
          <p:cNvGraphicFramePr>
            <a:graphicFrameLocks noChangeAspect="1"/>
          </p:cNvGraphicFramePr>
          <p:nvPr/>
        </p:nvGraphicFramePr>
        <p:xfrm>
          <a:off x="4191000" y="2819400"/>
          <a:ext cx="304800" cy="285750"/>
        </p:xfrm>
        <a:graphic>
          <a:graphicData uri="http://schemas.openxmlformats.org/presentationml/2006/ole">
            <mc:AlternateContent xmlns:mc="http://schemas.openxmlformats.org/markup-compatibility/2006">
              <mc:Choice xmlns:v="urn:schemas-microsoft-com:vml" Requires="v">
                <p:oleObj spid="_x0000_s2051" name="Equation" r:id="rId3" imgW="126720" imgH="139680" progId="Equation.DSMT4">
                  <p:embed/>
                </p:oleObj>
              </mc:Choice>
              <mc:Fallback>
                <p:oleObj name="Equation" r:id="rId3" imgW="126720" imgH="1396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19400"/>
                        <a:ext cx="304800" cy="2857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标题 1"/>
          <p:cNvSpPr>
            <a:spLocks noGrp="1"/>
          </p:cNvSpPr>
          <p:nvPr>
            <p:ph type="title"/>
          </p:nvPr>
        </p:nvSpPr>
        <p:spPr/>
        <p:txBody>
          <a:bodyPr/>
          <a:lstStyle/>
          <a:p>
            <a:pPr eaLnBrk="1" hangingPunct="1"/>
            <a:r>
              <a:rPr lang="zh-CN" altLang="en-US" smtClean="0"/>
              <a:t>非正态数据的不同处理方法及其比较</a:t>
            </a:r>
          </a:p>
        </p:txBody>
      </p:sp>
      <p:sp>
        <p:nvSpPr>
          <p:cNvPr id="3085" name="内容占位符 2"/>
          <p:cNvSpPr>
            <a:spLocks noGrp="1"/>
          </p:cNvSpPr>
          <p:nvPr>
            <p:ph idx="1"/>
          </p:nvPr>
        </p:nvSpPr>
        <p:spPr/>
        <p:txBody>
          <a:bodyPr/>
          <a:lstStyle/>
          <a:p>
            <a:pPr eaLnBrk="1" hangingPunct="1"/>
            <a:r>
              <a:rPr lang="zh-CN" altLang="en-US" smtClean="0"/>
              <a:t>普通数据转换方法</a:t>
            </a:r>
            <a:endParaRPr lang="en-US" altLang="zh-CN" smtClean="0"/>
          </a:p>
          <a:p>
            <a:pPr lvl="1" eaLnBrk="1" hangingPunct="1"/>
            <a:r>
              <a:rPr lang="zh-CN" altLang="en-US" smtClean="0"/>
              <a:t>该方法坚持正态性假设，通过各种数据转换函数将非正态数据转换为正态，例如原始测量值为   ，转换后的对应值为    ，常用的几种数据转换方式为：</a:t>
            </a:r>
            <a:endParaRPr lang="en-US" altLang="zh-CN" smtClean="0"/>
          </a:p>
          <a:p>
            <a:pPr lvl="1" eaLnBrk="1" hangingPunct="1"/>
            <a:r>
              <a:rPr lang="zh-CN" altLang="en-US" smtClean="0"/>
              <a:t>对数转换：</a:t>
            </a:r>
            <a:endParaRPr lang="en-US" altLang="zh-CN" smtClean="0"/>
          </a:p>
          <a:p>
            <a:pPr lvl="1" eaLnBrk="1" hangingPunct="1"/>
            <a:r>
              <a:rPr lang="zh-CN" altLang="en-US" smtClean="0"/>
              <a:t>平方根转换：</a:t>
            </a:r>
            <a:endParaRPr lang="en-US" altLang="zh-CN" smtClean="0"/>
          </a:p>
          <a:p>
            <a:pPr lvl="1" eaLnBrk="1" hangingPunct="1"/>
            <a:r>
              <a:rPr lang="zh-CN" altLang="en-US" smtClean="0"/>
              <a:t>倒数转换：</a:t>
            </a:r>
            <a:endParaRPr lang="en-US" altLang="zh-CN" smtClean="0"/>
          </a:p>
          <a:p>
            <a:pPr lvl="1" eaLnBrk="1" hangingPunct="1"/>
            <a:r>
              <a:rPr lang="zh-CN" altLang="en-US" smtClean="0"/>
              <a:t>平方根后取倒数：</a:t>
            </a:r>
            <a:endParaRPr lang="en-US" altLang="zh-CN" smtClean="0"/>
          </a:p>
          <a:p>
            <a:pPr lvl="1" eaLnBrk="1" hangingPunct="1"/>
            <a:r>
              <a:rPr lang="zh-CN" altLang="en-US" smtClean="0"/>
              <a:t>平方根后再取反正弦：</a:t>
            </a:r>
            <a:endParaRPr lang="en-US" altLang="zh-CN" smtClean="0"/>
          </a:p>
          <a:p>
            <a:pPr lvl="1" eaLnBrk="1" hangingPunct="1"/>
            <a:r>
              <a:rPr lang="zh-CN" altLang="en-US" smtClean="0"/>
              <a:t>幂转换：                   其中                      ，参数</a:t>
            </a:r>
            <a:endParaRPr lang="en-US" altLang="zh-CN" smtClean="0"/>
          </a:p>
        </p:txBody>
      </p:sp>
      <p:graphicFrame>
        <p:nvGraphicFramePr>
          <p:cNvPr id="3074" name="Object 2"/>
          <p:cNvGraphicFramePr>
            <a:graphicFrameLocks noChangeAspect="1"/>
          </p:cNvGraphicFramePr>
          <p:nvPr/>
        </p:nvGraphicFramePr>
        <p:xfrm>
          <a:off x="6934200" y="2209800"/>
          <a:ext cx="381000" cy="419100"/>
        </p:xfrm>
        <a:graphic>
          <a:graphicData uri="http://schemas.openxmlformats.org/presentationml/2006/ole">
            <mc:AlternateContent xmlns:mc="http://schemas.openxmlformats.org/markup-compatibility/2006">
              <mc:Choice xmlns:v="urn:schemas-microsoft-com:vml" Requires="v">
                <p:oleObj spid="_x0000_s3084" name="Equation" r:id="rId3" imgW="152280" imgH="228600" progId="Equation.DSMT4">
                  <p:embed/>
                </p:oleObj>
              </mc:Choice>
              <mc:Fallback>
                <p:oleObj name="Equation" r:id="rId3" imgW="15228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209800"/>
                        <a:ext cx="381000" cy="4191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2971800" y="2628900"/>
          <a:ext cx="381000" cy="457200"/>
        </p:xfrm>
        <a:graphic>
          <a:graphicData uri="http://schemas.openxmlformats.org/presentationml/2006/ole">
            <mc:AlternateContent xmlns:mc="http://schemas.openxmlformats.org/markup-compatibility/2006">
              <mc:Choice xmlns:v="urn:schemas-microsoft-com:vml" Requires="v">
                <p:oleObj spid="_x0000_s3085" name="Equation" r:id="rId5" imgW="152280" imgH="228600" progId="Equation.DSMT4">
                  <p:embed/>
                </p:oleObj>
              </mc:Choice>
              <mc:Fallback>
                <p:oleObj name="Equation" r:id="rId5" imgW="1522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628900"/>
                        <a:ext cx="381000" cy="457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p:cNvGraphicFramePr>
            <a:graphicFrameLocks noChangeAspect="1"/>
          </p:cNvGraphicFramePr>
          <p:nvPr/>
        </p:nvGraphicFramePr>
        <p:xfrm>
          <a:off x="2971800" y="3086100"/>
          <a:ext cx="1473200" cy="457200"/>
        </p:xfrm>
        <a:graphic>
          <a:graphicData uri="http://schemas.openxmlformats.org/presentationml/2006/ole">
            <mc:AlternateContent xmlns:mc="http://schemas.openxmlformats.org/markup-compatibility/2006">
              <mc:Choice xmlns:v="urn:schemas-microsoft-com:vml" Requires="v">
                <p:oleObj spid="_x0000_s3086" name="Equation" r:id="rId7" imgW="660240" imgH="228600" progId="Equation.DSMT4">
                  <p:embed/>
                </p:oleObj>
              </mc:Choice>
              <mc:Fallback>
                <p:oleObj name="Equation" r:id="rId7" imgW="66024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086100"/>
                        <a:ext cx="1473200" cy="457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7"/>
          <p:cNvGraphicFramePr>
            <a:graphicFrameLocks noChangeAspect="1"/>
          </p:cNvGraphicFramePr>
          <p:nvPr/>
        </p:nvGraphicFramePr>
        <p:xfrm>
          <a:off x="3327400" y="3543300"/>
          <a:ext cx="1117600" cy="438150"/>
        </p:xfrm>
        <a:graphic>
          <a:graphicData uri="http://schemas.openxmlformats.org/presentationml/2006/ole">
            <mc:AlternateContent xmlns:mc="http://schemas.openxmlformats.org/markup-compatibility/2006">
              <mc:Choice xmlns:v="urn:schemas-microsoft-com:vml" Requires="v">
                <p:oleObj spid="_x0000_s3087" name="Equation" r:id="rId9" imgW="558720" imgH="266400" progId="Equation.DSMT4">
                  <p:embed/>
                </p:oleObj>
              </mc:Choice>
              <mc:Fallback>
                <p:oleObj name="Equation" r:id="rId9" imgW="558720" imgH="266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7400" y="3543300"/>
                        <a:ext cx="1117600" cy="438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8"/>
          <p:cNvGraphicFramePr>
            <a:graphicFrameLocks noChangeAspect="1"/>
          </p:cNvGraphicFramePr>
          <p:nvPr/>
        </p:nvGraphicFramePr>
        <p:xfrm>
          <a:off x="3276600" y="3981450"/>
          <a:ext cx="1066800" cy="768350"/>
        </p:xfrm>
        <a:graphic>
          <a:graphicData uri="http://schemas.openxmlformats.org/presentationml/2006/ole">
            <mc:AlternateContent xmlns:mc="http://schemas.openxmlformats.org/markup-compatibility/2006">
              <mc:Choice xmlns:v="urn:schemas-microsoft-com:vml" Requires="v">
                <p:oleObj spid="_x0000_s3088" name="Equation" r:id="rId11" imgW="457200" imgH="431640" progId="Equation.DSMT4">
                  <p:embed/>
                </p:oleObj>
              </mc:Choice>
              <mc:Fallback>
                <p:oleObj name="Equation" r:id="rId11" imgW="457200" imgH="4316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3981450"/>
                        <a:ext cx="1066800" cy="768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5" name="Object 9"/>
          <p:cNvGraphicFramePr>
            <a:graphicFrameLocks noChangeAspect="1"/>
          </p:cNvGraphicFramePr>
          <p:nvPr/>
        </p:nvGraphicFramePr>
        <p:xfrm>
          <a:off x="3765550" y="4359275"/>
          <a:ext cx="1358900" cy="781050"/>
        </p:xfrm>
        <a:graphic>
          <a:graphicData uri="http://schemas.openxmlformats.org/presentationml/2006/ole">
            <mc:AlternateContent xmlns:mc="http://schemas.openxmlformats.org/markup-compatibility/2006">
              <mc:Choice xmlns:v="urn:schemas-microsoft-com:vml" Requires="v">
                <p:oleObj spid="_x0000_s3089" name="Equation" r:id="rId13" imgW="583920" imgH="457200" progId="Equation.DSMT4">
                  <p:embed/>
                </p:oleObj>
              </mc:Choice>
              <mc:Fallback>
                <p:oleObj name="Equation" r:id="rId13" imgW="583920" imgH="4572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65550" y="4359275"/>
                        <a:ext cx="1358900" cy="7810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10"/>
          <p:cNvGraphicFramePr>
            <a:graphicFrameLocks noChangeAspect="1"/>
          </p:cNvGraphicFramePr>
          <p:nvPr/>
        </p:nvGraphicFramePr>
        <p:xfrm>
          <a:off x="4445000" y="4883150"/>
          <a:ext cx="2057400" cy="514350"/>
        </p:xfrm>
        <a:graphic>
          <a:graphicData uri="http://schemas.openxmlformats.org/presentationml/2006/ole">
            <mc:AlternateContent xmlns:mc="http://schemas.openxmlformats.org/markup-compatibility/2006">
              <mc:Choice xmlns:v="urn:schemas-microsoft-com:vml" Requires="v">
                <p:oleObj spid="_x0000_s3090" name="Equation" r:id="rId15" imgW="1091880" imgH="266400" progId="Equation.DSMT4">
                  <p:embed/>
                </p:oleObj>
              </mc:Choice>
              <mc:Fallback>
                <p:oleObj name="Equation" r:id="rId15" imgW="1091880" imgH="2664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5000" y="4883150"/>
                        <a:ext cx="2057400" cy="514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7" name="Object 12"/>
          <p:cNvGraphicFramePr>
            <a:graphicFrameLocks noChangeAspect="1"/>
          </p:cNvGraphicFramePr>
          <p:nvPr/>
        </p:nvGraphicFramePr>
        <p:xfrm>
          <a:off x="4906963" y="5338763"/>
          <a:ext cx="1860550" cy="714375"/>
        </p:xfrm>
        <a:graphic>
          <a:graphicData uri="http://schemas.openxmlformats.org/presentationml/2006/ole">
            <mc:AlternateContent xmlns:mc="http://schemas.openxmlformats.org/markup-compatibility/2006">
              <mc:Choice xmlns:v="urn:schemas-microsoft-com:vml" Requires="v">
                <p:oleObj spid="_x0000_s3091" name="Equation" r:id="rId17" imgW="825480" imgH="431640" progId="Equation.DSMT4">
                  <p:embed/>
                </p:oleObj>
              </mc:Choice>
              <mc:Fallback>
                <p:oleObj name="Equation" r:id="rId17" imgW="825480" imgH="43164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06963" y="5338763"/>
                        <a:ext cx="1860550" cy="714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13"/>
          <p:cNvGraphicFramePr>
            <a:graphicFrameLocks noChangeAspect="1"/>
          </p:cNvGraphicFramePr>
          <p:nvPr/>
        </p:nvGraphicFramePr>
        <p:xfrm>
          <a:off x="7583488" y="5605463"/>
          <a:ext cx="1136650" cy="415925"/>
        </p:xfrm>
        <a:graphic>
          <a:graphicData uri="http://schemas.openxmlformats.org/presentationml/2006/ole">
            <mc:AlternateContent xmlns:mc="http://schemas.openxmlformats.org/markup-compatibility/2006">
              <mc:Choice xmlns:v="urn:schemas-microsoft-com:vml" Requires="v">
                <p:oleObj spid="_x0000_s3092" name="Equation" r:id="rId19" imgW="749160" imgH="203040" progId="Equation.DSMT4">
                  <p:embed/>
                </p:oleObj>
              </mc:Choice>
              <mc:Fallback>
                <p:oleObj name="Equation" r:id="rId19" imgW="749160" imgH="20304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83488" y="5605463"/>
                        <a:ext cx="1136650" cy="4159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9" name="Object 15"/>
          <p:cNvGraphicFramePr>
            <a:graphicFrameLocks noChangeAspect="1"/>
          </p:cNvGraphicFramePr>
          <p:nvPr/>
        </p:nvGraphicFramePr>
        <p:xfrm>
          <a:off x="2576513" y="5500688"/>
          <a:ext cx="1766887" cy="520700"/>
        </p:xfrm>
        <a:graphic>
          <a:graphicData uri="http://schemas.openxmlformats.org/presentationml/2006/ole">
            <mc:AlternateContent xmlns:mc="http://schemas.openxmlformats.org/markup-compatibility/2006">
              <mc:Choice xmlns:v="urn:schemas-microsoft-com:vml" Requires="v">
                <p:oleObj spid="_x0000_s3093" name="Equation" r:id="rId21" imgW="685800" imgH="520560" progId="Equation.DSMT4">
                  <p:embed/>
                </p:oleObj>
              </mc:Choice>
              <mc:Fallback>
                <p:oleObj name="Equation" r:id="rId21" imgW="685800" imgH="52056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76513" y="5500688"/>
                        <a:ext cx="1766887" cy="5207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1+#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53"/>
                                        </p:tgtEl>
                                        <p:attrNameLst>
                                          <p:attrName>style.visibility</p:attrName>
                                        </p:attrNameLst>
                                      </p:cBhvr>
                                      <p:to>
                                        <p:strVal val="visible"/>
                                      </p:to>
                                    </p:set>
                                    <p:anim calcmode="lin" valueType="num">
                                      <p:cBhvr additive="base">
                                        <p:cTn id="13" dur="500" fill="hold"/>
                                        <p:tgtEl>
                                          <p:spTgt spid="2053"/>
                                        </p:tgtEl>
                                        <p:attrNameLst>
                                          <p:attrName>ppt_x</p:attrName>
                                        </p:attrNameLst>
                                      </p:cBhvr>
                                      <p:tavLst>
                                        <p:tav tm="0">
                                          <p:val>
                                            <p:strVal val="0-#ppt_w/2"/>
                                          </p:val>
                                        </p:tav>
                                        <p:tav tm="100000">
                                          <p:val>
                                            <p:strVal val="#ppt_x"/>
                                          </p:val>
                                        </p:tav>
                                      </p:tavLst>
                                    </p:anim>
                                    <p:anim calcmode="lin" valueType="num">
                                      <p:cBhvr additive="base">
                                        <p:cTn id="14" dur="500" fill="hold"/>
                                        <p:tgtEl>
                                          <p:spTgt spid="20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anim calcmode="lin" valueType="num">
                                      <p:cBhvr additive="base">
                                        <p:cTn id="19" dur="500" fill="hold"/>
                                        <p:tgtEl>
                                          <p:spTgt spid="2054"/>
                                        </p:tgtEl>
                                        <p:attrNameLst>
                                          <p:attrName>ppt_x</p:attrName>
                                        </p:attrNameLst>
                                      </p:cBhvr>
                                      <p:tavLst>
                                        <p:tav tm="0">
                                          <p:val>
                                            <p:strVal val="0-#ppt_w/2"/>
                                          </p:val>
                                        </p:tav>
                                        <p:tav tm="100000">
                                          <p:val>
                                            <p:strVal val="#ppt_x"/>
                                          </p:val>
                                        </p:tav>
                                      </p:tavLst>
                                    </p:anim>
                                    <p:anim calcmode="lin" valueType="num">
                                      <p:cBhvr additive="base">
                                        <p:cTn id="20"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500" fill="hold"/>
                                        <p:tgtEl>
                                          <p:spTgt spid="2055"/>
                                        </p:tgtEl>
                                        <p:attrNameLst>
                                          <p:attrName>ppt_x</p:attrName>
                                        </p:attrNameLst>
                                      </p:cBhvr>
                                      <p:tavLst>
                                        <p:tav tm="0">
                                          <p:val>
                                            <p:strVal val="#ppt_x"/>
                                          </p:val>
                                        </p:tav>
                                        <p:tav tm="100000">
                                          <p:val>
                                            <p:strVal val="#ppt_x"/>
                                          </p:val>
                                        </p:tav>
                                      </p:tavLst>
                                    </p:anim>
                                    <p:anim calcmode="lin" valueType="num">
                                      <p:cBhvr additive="base">
                                        <p:cTn id="26"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slide(fromRight)">
                                      <p:cBhvr>
                                        <p:cTn id="31" dur="500"/>
                                        <p:tgtEl>
                                          <p:spTgt spid="2056"/>
                                        </p:tgtEl>
                                      </p:cBhvr>
                                    </p:animEffect>
                                  </p:childTnLst>
                                </p:cTn>
                              </p:par>
                              <p:par>
                                <p:cTn id="32" presetID="12" presetClass="entr" presetSubtype="1" fill="hold" nodeType="withEffect">
                                  <p:stCondLst>
                                    <p:cond delay="0"/>
                                  </p:stCondLst>
                                  <p:childTnLst>
                                    <p:set>
                                      <p:cBhvr>
                                        <p:cTn id="33" dur="1" fill="hold">
                                          <p:stCondLst>
                                            <p:cond delay="0"/>
                                          </p:stCondLst>
                                        </p:cTn>
                                        <p:tgtEl>
                                          <p:spTgt spid="2059"/>
                                        </p:tgtEl>
                                        <p:attrNameLst>
                                          <p:attrName>style.visibility</p:attrName>
                                        </p:attrNameLst>
                                      </p:cBhvr>
                                      <p:to>
                                        <p:strVal val="visible"/>
                                      </p:to>
                                    </p:set>
                                    <p:animEffect transition="in" filter="slide(fromTop)">
                                      <p:cBhvr>
                                        <p:cTn id="34" dur="500"/>
                                        <p:tgtEl>
                                          <p:spTgt spid="2059"/>
                                        </p:tgtEl>
                                      </p:cBhvr>
                                    </p:animEffect>
                                  </p:childTnLst>
                                </p:cTn>
                              </p:par>
                              <p:par>
                                <p:cTn id="35" presetID="12" presetClass="entr" presetSubtype="1" fill="hold" nodeType="withEffect">
                                  <p:stCondLst>
                                    <p:cond delay="0"/>
                                  </p:stCondLst>
                                  <p:childTnLst>
                                    <p:set>
                                      <p:cBhvr>
                                        <p:cTn id="36" dur="1" fill="hold">
                                          <p:stCondLst>
                                            <p:cond delay="0"/>
                                          </p:stCondLst>
                                        </p:cTn>
                                        <p:tgtEl>
                                          <p:spTgt spid="2057"/>
                                        </p:tgtEl>
                                        <p:attrNameLst>
                                          <p:attrName>style.visibility</p:attrName>
                                        </p:attrNameLst>
                                      </p:cBhvr>
                                      <p:to>
                                        <p:strVal val="visible"/>
                                      </p:to>
                                    </p:set>
                                    <p:animEffect transition="in" filter="slide(fromTop)">
                                      <p:cBhvr>
                                        <p:cTn id="37" dur="500"/>
                                        <p:tgtEl>
                                          <p:spTgt spid="2057"/>
                                        </p:tgtEl>
                                      </p:cBhvr>
                                    </p:animEffect>
                                  </p:childTnLst>
                                </p:cTn>
                              </p:par>
                              <p:par>
                                <p:cTn id="38" presetID="12" presetClass="entr" presetSubtype="1" fill="hold" nodeType="withEffect">
                                  <p:stCondLst>
                                    <p:cond delay="0"/>
                                  </p:stCondLst>
                                  <p:childTnLst>
                                    <p:set>
                                      <p:cBhvr>
                                        <p:cTn id="39" dur="1" fill="hold">
                                          <p:stCondLst>
                                            <p:cond delay="0"/>
                                          </p:stCondLst>
                                        </p:cTn>
                                        <p:tgtEl>
                                          <p:spTgt spid="2058"/>
                                        </p:tgtEl>
                                        <p:attrNameLst>
                                          <p:attrName>style.visibility</p:attrName>
                                        </p:attrNameLst>
                                      </p:cBhvr>
                                      <p:to>
                                        <p:strVal val="visible"/>
                                      </p:to>
                                    </p:set>
                                    <p:animEffect transition="in" filter="slide(fromTop)">
                                      <p:cBhvr>
                                        <p:cTn id="40"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4"/>
          <p:cNvSpPr>
            <a:spLocks noGrp="1"/>
          </p:cNvSpPr>
          <p:nvPr>
            <p:ph type="title"/>
          </p:nvPr>
        </p:nvSpPr>
        <p:spPr/>
        <p:txBody>
          <a:bodyPr/>
          <a:lstStyle/>
          <a:p>
            <a:endParaRPr lang="zh-CN" altLang="en-US" smtClean="0"/>
          </a:p>
        </p:txBody>
      </p:sp>
      <p:pic>
        <p:nvPicPr>
          <p:cNvPr id="18435" name="内容占位符 3" descr="82]AWNKA1S%(JCLADL[]_8M.jpg"/>
          <p:cNvPicPr>
            <a:picLocks noGrp="1" noChangeAspect="1"/>
          </p:cNvPicPr>
          <p:nvPr>
            <p:ph idx="1"/>
          </p:nvPr>
        </p:nvPicPr>
        <p:blipFill>
          <a:blip r:embed="rId2" cstate="print"/>
          <a:srcRect/>
          <a:stretch>
            <a:fillRect/>
          </a:stretch>
        </p:blipFill>
        <p:spPr>
          <a:xfrm>
            <a:off x="1419225" y="990600"/>
            <a:ext cx="6810375" cy="3276600"/>
          </a:xfrm>
        </p:spPr>
      </p:pic>
      <p:sp>
        <p:nvSpPr>
          <p:cNvPr id="18436" name="TextBox 8"/>
          <p:cNvSpPr txBox="1">
            <a:spLocks noChangeArrowheads="1"/>
          </p:cNvSpPr>
          <p:nvPr/>
        </p:nvSpPr>
        <p:spPr bwMode="auto">
          <a:xfrm>
            <a:off x="304800" y="4267200"/>
            <a:ext cx="8610600" cy="1938338"/>
          </a:xfrm>
          <a:prstGeom prst="rect">
            <a:avLst/>
          </a:prstGeom>
          <a:noFill/>
          <a:ln w="9525">
            <a:noFill/>
            <a:miter lim="800000"/>
            <a:headEnd/>
            <a:tailEnd/>
          </a:ln>
        </p:spPr>
        <p:txBody>
          <a:bodyPr>
            <a:spAutoFit/>
          </a:bodyPr>
          <a:lstStyle/>
          <a:p>
            <a:r>
              <a:rPr lang="zh-CN" altLang="en-US">
                <a:solidFill>
                  <a:srgbClr val="002060"/>
                </a:solidFill>
              </a:rPr>
              <a:t>表中数据来自于豪爵摩托车用户满意度问卷调查的样本。通过大量重复试验，得到如下规律：</a:t>
            </a:r>
            <a:r>
              <a:rPr lang="en-US" altLang="zh-CN">
                <a:solidFill>
                  <a:srgbClr val="002060"/>
                </a:solidFill>
              </a:rPr>
              <a:t>P</a:t>
            </a:r>
            <a:r>
              <a:rPr lang="zh-CN" altLang="en-US">
                <a:solidFill>
                  <a:srgbClr val="002060"/>
                </a:solidFill>
              </a:rPr>
              <a:t>值为</a:t>
            </a:r>
            <a:r>
              <a:rPr lang="en-US" altLang="zh-CN">
                <a:solidFill>
                  <a:srgbClr val="002060"/>
                </a:solidFill>
              </a:rPr>
              <a:t>0.003</a:t>
            </a:r>
            <a:r>
              <a:rPr lang="zh-CN" altLang="en-US">
                <a:solidFill>
                  <a:srgbClr val="002060"/>
                </a:solidFill>
              </a:rPr>
              <a:t>视为平方转换的一个界点，如果正态检验得到的</a:t>
            </a:r>
            <a:r>
              <a:rPr lang="en-US" altLang="zh-CN">
                <a:solidFill>
                  <a:srgbClr val="002060"/>
                </a:solidFill>
              </a:rPr>
              <a:t>p</a:t>
            </a:r>
            <a:r>
              <a:rPr lang="zh-CN" altLang="en-US">
                <a:solidFill>
                  <a:srgbClr val="002060"/>
                </a:solidFill>
              </a:rPr>
              <a:t>值大于</a:t>
            </a:r>
            <a:r>
              <a:rPr lang="en-US" altLang="zh-CN">
                <a:solidFill>
                  <a:srgbClr val="002060"/>
                </a:solidFill>
              </a:rPr>
              <a:t>0.003</a:t>
            </a:r>
            <a:r>
              <a:rPr lang="zh-CN" altLang="en-US">
                <a:solidFill>
                  <a:srgbClr val="002060"/>
                </a:solidFill>
              </a:rPr>
              <a:t>，通过平方转换一般可实现正态化处理，否则通过平方转换很难实现正态化处理，其他几种转换方法也往往达不到正态处理的目的。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Box-Cox</a:t>
            </a:r>
            <a:r>
              <a:rPr lang="zh-CN" altLang="en-US" smtClean="0"/>
              <a:t>变换方法</a:t>
            </a:r>
          </a:p>
        </p:txBody>
      </p:sp>
      <p:sp>
        <p:nvSpPr>
          <p:cNvPr id="19459" name="内容占位符 2"/>
          <p:cNvSpPr>
            <a:spLocks noGrp="1"/>
          </p:cNvSpPr>
          <p:nvPr>
            <p:ph idx="1"/>
          </p:nvPr>
        </p:nvSpPr>
        <p:spPr/>
        <p:txBody>
          <a:bodyPr/>
          <a:lstStyle/>
          <a:p>
            <a:r>
              <a:rPr lang="zh-CN" altLang="en-US" smtClean="0"/>
              <a:t>上述问题下，当</a:t>
            </a:r>
            <a:r>
              <a:rPr lang="en-US" altLang="zh-CN" smtClean="0"/>
              <a:t>P</a:t>
            </a:r>
            <a:r>
              <a:rPr lang="zh-CN" altLang="en-US" smtClean="0"/>
              <a:t>值小于</a:t>
            </a:r>
            <a:r>
              <a:rPr lang="en-US" altLang="zh-CN" smtClean="0"/>
              <a:t>0.003</a:t>
            </a:r>
            <a:r>
              <a:rPr lang="zh-CN" altLang="en-US" smtClean="0"/>
              <a:t>时，由于普通数据转换方法很难使其实现正态化处理，运用</a:t>
            </a:r>
            <a:r>
              <a:rPr lang="en-US" altLang="zh-CN" smtClean="0"/>
              <a:t>Box-Cox</a:t>
            </a:r>
            <a:r>
              <a:rPr lang="zh-CN" altLang="en-US" smtClean="0"/>
              <a:t>变换方法对原数据进行正态化处理就表现出巨大的价值。当</a:t>
            </a:r>
            <a:r>
              <a:rPr lang="en-US" altLang="zh-CN" smtClean="0"/>
              <a:t>P</a:t>
            </a:r>
            <a:r>
              <a:rPr lang="zh-CN" altLang="en-US" smtClean="0"/>
              <a:t>值大于</a:t>
            </a:r>
            <a:r>
              <a:rPr lang="en-US" altLang="zh-CN" smtClean="0"/>
              <a:t>0.003</a:t>
            </a:r>
            <a:r>
              <a:rPr lang="zh-CN" altLang="en-US" smtClean="0"/>
              <a:t>时，两种变换方法均可，但优先考虑普通的平方变换。</a:t>
            </a:r>
            <a:endParaRPr lang="en-US" altLang="zh-CN" smtClean="0"/>
          </a:p>
          <a:p>
            <a:endParaRPr lang="en-US" altLang="zh-CN" smtClean="0"/>
          </a:p>
        </p:txBody>
      </p:sp>
      <p:pic>
        <p:nvPicPr>
          <p:cNvPr id="19460" name="Picture 1" descr="C:\Program Files\Microsoft Office\MEDIA\CAGCAT10\j0301252.wmf"/>
          <p:cNvPicPr>
            <a:picLocks noChangeAspect="1" noChangeArrowheads="1"/>
          </p:cNvPicPr>
          <p:nvPr/>
        </p:nvPicPr>
        <p:blipFill>
          <a:blip r:embed="rId2" cstate="print"/>
          <a:srcRect/>
          <a:stretch>
            <a:fillRect/>
          </a:stretch>
        </p:blipFill>
        <p:spPr bwMode="auto">
          <a:xfrm>
            <a:off x="5138738" y="3533775"/>
            <a:ext cx="3581400"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标题 1"/>
          <p:cNvSpPr>
            <a:spLocks noGrp="1"/>
          </p:cNvSpPr>
          <p:nvPr>
            <p:ph type="title"/>
          </p:nvPr>
        </p:nvSpPr>
        <p:spPr/>
        <p:txBody>
          <a:bodyPr/>
          <a:lstStyle/>
          <a:p>
            <a:pPr eaLnBrk="1" hangingPunct="1"/>
            <a:r>
              <a:rPr lang="en-US" altLang="zh-CN" smtClean="0"/>
              <a:t>Box-Cox</a:t>
            </a:r>
            <a:r>
              <a:rPr lang="zh-CN" altLang="en-US" smtClean="0"/>
              <a:t>变换和逆变换公式</a:t>
            </a:r>
          </a:p>
        </p:txBody>
      </p:sp>
      <p:sp>
        <p:nvSpPr>
          <p:cNvPr id="3079" name="内容占位符 2"/>
          <p:cNvSpPr>
            <a:spLocks noGrp="1"/>
          </p:cNvSpPr>
          <p:nvPr>
            <p:ph idx="1"/>
          </p:nvPr>
        </p:nvSpPr>
        <p:spPr>
          <a:xfrm>
            <a:off x="914400" y="1277938"/>
            <a:ext cx="8229600" cy="5064125"/>
          </a:xfrm>
        </p:spPr>
        <p:txBody>
          <a:bodyPr/>
          <a:lstStyle/>
          <a:p>
            <a:pPr eaLnBrk="1" hangingPunct="1"/>
            <a:r>
              <a:rPr lang="en-US" altLang="zh-CN" smtClean="0"/>
              <a:t>Box-Cox</a:t>
            </a:r>
            <a:r>
              <a:rPr lang="zh-CN" altLang="en-US" smtClean="0"/>
              <a:t>变换是对反应变量</a:t>
            </a:r>
            <a:r>
              <a:rPr lang="en-US" altLang="zh-CN" smtClean="0"/>
              <a:t>y</a:t>
            </a:r>
            <a:r>
              <a:rPr lang="zh-CN" altLang="en-US" smtClean="0"/>
              <a:t>进行变换，</a:t>
            </a:r>
            <a:endParaRPr lang="en-US" altLang="zh-CN" smtClean="0"/>
          </a:p>
          <a:p>
            <a:pPr eaLnBrk="1" hangingPunct="1"/>
            <a:r>
              <a:rPr lang="zh-CN" altLang="en-US" smtClean="0"/>
              <a:t>变换公式为：</a:t>
            </a:r>
            <a:endParaRPr lang="en-US" altLang="zh-CN" smtClean="0"/>
          </a:p>
          <a:p>
            <a:pPr eaLnBrk="1" hangingPunct="1"/>
            <a:endParaRPr lang="en-US" altLang="zh-CN" smtClean="0"/>
          </a:p>
          <a:p>
            <a:pPr eaLnBrk="1" hangingPunct="1"/>
            <a:r>
              <a:rPr lang="zh-CN" altLang="en-US" smtClean="0"/>
              <a:t>逆变换公式为：</a:t>
            </a:r>
            <a:endParaRPr lang="en-US" altLang="zh-CN" smtClean="0"/>
          </a:p>
          <a:p>
            <a:pPr eaLnBrk="1" hangingPunct="1"/>
            <a:endParaRPr lang="en-US" altLang="zh-CN" smtClean="0"/>
          </a:p>
          <a:p>
            <a:pPr eaLnBrk="1" hangingPunct="1"/>
            <a:r>
              <a:rPr lang="zh-CN" altLang="en-US" smtClean="0"/>
              <a:t>显然，</a:t>
            </a:r>
            <a:r>
              <a:rPr lang="en-US" altLang="zh-CN" smtClean="0"/>
              <a:t>y</a:t>
            </a:r>
            <a:r>
              <a:rPr lang="zh-CN" altLang="en-US" smtClean="0"/>
              <a:t>的</a:t>
            </a:r>
            <a:r>
              <a:rPr lang="en-US" altLang="zh-CN" smtClean="0"/>
              <a:t>Box-Cox</a:t>
            </a:r>
            <a:r>
              <a:rPr lang="zh-CN" altLang="en-US" smtClean="0"/>
              <a:t>变换是一个变换族，由可变参数   决定着具体变换的形式，当       时，该变换为对数变换。</a:t>
            </a:r>
          </a:p>
        </p:txBody>
      </p:sp>
      <p:graphicFrame>
        <p:nvGraphicFramePr>
          <p:cNvPr id="3075" name="Object 6"/>
          <p:cNvGraphicFramePr>
            <a:graphicFrameLocks noChangeAspect="1"/>
          </p:cNvGraphicFramePr>
          <p:nvPr/>
        </p:nvGraphicFramePr>
        <p:xfrm>
          <a:off x="3622675" y="2903538"/>
          <a:ext cx="2438400" cy="914400"/>
        </p:xfrm>
        <a:graphic>
          <a:graphicData uri="http://schemas.openxmlformats.org/presentationml/2006/ole">
            <mc:AlternateContent xmlns:mc="http://schemas.openxmlformats.org/markup-compatibility/2006">
              <mc:Choice xmlns:v="urn:schemas-microsoft-com:vml" Requires="v">
                <p:oleObj spid="_x0000_s4102" name="Equation" r:id="rId3" imgW="965160" imgH="380880" progId="Equation.DSMT4">
                  <p:embed/>
                </p:oleObj>
              </mc:Choice>
              <mc:Fallback>
                <p:oleObj name="Equation" r:id="rId3" imgW="965160" imgH="3808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675" y="2903538"/>
                        <a:ext cx="2438400" cy="914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p:cNvGraphicFramePr>
            <a:graphicFrameLocks noChangeAspect="1"/>
          </p:cNvGraphicFramePr>
          <p:nvPr/>
        </p:nvGraphicFramePr>
        <p:xfrm>
          <a:off x="1752600" y="4572000"/>
          <a:ext cx="355600" cy="368300"/>
        </p:xfrm>
        <a:graphic>
          <a:graphicData uri="http://schemas.openxmlformats.org/presentationml/2006/ole">
            <mc:AlternateContent xmlns:mc="http://schemas.openxmlformats.org/markup-compatibility/2006">
              <mc:Choice xmlns:v="urn:schemas-microsoft-com:vml" Requires="v">
                <p:oleObj spid="_x0000_s4103" name="Equation" r:id="rId5" imgW="101520" imgH="126720" progId="Equation.DSMT4">
                  <p:embed/>
                </p:oleObj>
              </mc:Choice>
              <mc:Fallback>
                <p:oleObj name="Equation" r:id="rId5" imgW="101520" imgH="1267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572000"/>
                        <a:ext cx="355600" cy="368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6248400" y="4572000"/>
          <a:ext cx="863600" cy="444500"/>
        </p:xfrm>
        <a:graphic>
          <a:graphicData uri="http://schemas.openxmlformats.org/presentationml/2006/ole">
            <mc:AlternateContent xmlns:mc="http://schemas.openxmlformats.org/markup-compatibility/2006">
              <mc:Choice xmlns:v="urn:schemas-microsoft-com:vml" Requires="v">
                <p:oleObj spid="_x0000_s4104" name="Equation" r:id="rId7" imgW="203040" imgH="126720" progId="Equation.DSMT4">
                  <p:embed/>
                </p:oleObj>
              </mc:Choice>
              <mc:Fallback>
                <p:oleObj name="Equation" r:id="rId7" imgW="203040" imgH="12672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572000"/>
                        <a:ext cx="863600" cy="4445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8"/>
          <p:cNvGraphicFramePr>
            <a:graphicFrameLocks noChangeAspect="1"/>
          </p:cNvGraphicFramePr>
          <p:nvPr/>
        </p:nvGraphicFramePr>
        <p:xfrm>
          <a:off x="3622675" y="1752600"/>
          <a:ext cx="2251075" cy="762000"/>
        </p:xfrm>
        <a:graphic>
          <a:graphicData uri="http://schemas.openxmlformats.org/presentationml/2006/ole">
            <mc:AlternateContent xmlns:mc="http://schemas.openxmlformats.org/markup-compatibility/2006">
              <mc:Choice xmlns:v="urn:schemas-microsoft-com:vml" Requires="v">
                <p:oleObj spid="_x0000_s4105" name="Equation" r:id="rId9" imgW="914400" imgH="380880" progId="Equation.DSMT4">
                  <p:embed/>
                </p:oleObj>
              </mc:Choice>
              <mc:Fallback>
                <p:oleObj name="Equation" r:id="rId9" imgW="914400" imgH="3808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2675" y="1752600"/>
                        <a:ext cx="2251075" cy="762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anim calcmode="lin" valueType="num">
                                      <p:cBhvr additive="base">
                                        <p:cTn id="7" dur="500" fill="hold"/>
                                        <p:tgtEl>
                                          <p:spTgt spid="3080"/>
                                        </p:tgtEl>
                                        <p:attrNameLst>
                                          <p:attrName>ppt_x</p:attrName>
                                        </p:attrNameLst>
                                      </p:cBhvr>
                                      <p:tavLst>
                                        <p:tav tm="0">
                                          <p:val>
                                            <p:strVal val="#ppt_x"/>
                                          </p:val>
                                        </p:tav>
                                        <p:tav tm="100000">
                                          <p:val>
                                            <p:strVal val="#ppt_x"/>
                                          </p:val>
                                        </p:tav>
                                      </p:tavLst>
                                    </p:anim>
                                    <p:anim calcmode="lin" valueType="num">
                                      <p:cBhvr additive="base">
                                        <p:cTn id="8"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3079">
                                            <p:txEl>
                                              <p:pRg st="3" end="3"/>
                                            </p:txEl>
                                          </p:spTgt>
                                        </p:tgtEl>
                                        <p:attrNameLst>
                                          <p:attrName>style.visibility</p:attrName>
                                        </p:attrNameLst>
                                      </p:cBhvr>
                                      <p:to>
                                        <p:strVal val="visible"/>
                                      </p:to>
                                    </p:set>
                                    <p:anim calcmode="lin" valueType="num">
                                      <p:cBhvr additive="base">
                                        <p:cTn id="13" dur="5000" fill="hold"/>
                                        <p:tgtEl>
                                          <p:spTgt spid="3079">
                                            <p:txEl>
                                              <p:pRg st="3" end="3"/>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0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box(in)">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9">
                                            <p:txEl>
                                              <p:pRg st="5" end="5"/>
                                            </p:txEl>
                                          </p:spTgt>
                                        </p:tgtEl>
                                        <p:attrNameLst>
                                          <p:attrName>style.visibility</p:attrName>
                                        </p:attrNameLst>
                                      </p:cBhvr>
                                      <p:to>
                                        <p:strVal val="visible"/>
                                      </p:to>
                                    </p:set>
                                    <p:anim calcmode="lin" valueType="num">
                                      <p:cBhvr additive="base">
                                        <p:cTn id="24" dur="500" fill="hold"/>
                                        <p:tgtEl>
                                          <p:spTgt spid="307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11466</TotalTime>
  <Words>1313</Words>
  <Application>Microsoft Office PowerPoint</Application>
  <PresentationFormat>全屏显示(4:3)</PresentationFormat>
  <Paragraphs>122</Paragraphs>
  <Slides>28</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1_自定义设计方案</vt:lpstr>
      <vt:lpstr>Equation</vt:lpstr>
      <vt:lpstr>Box-Cox 变换方法及其实现运用</vt:lpstr>
      <vt:lpstr>主要内容</vt:lpstr>
      <vt:lpstr>Box-Cox变换</vt:lpstr>
      <vt:lpstr>应用前提</vt:lpstr>
      <vt:lpstr>应用前提</vt:lpstr>
      <vt:lpstr>非正态数据的不同处理方法及其比较</vt:lpstr>
      <vt:lpstr>PowerPoint 演示文稿</vt:lpstr>
      <vt:lpstr>Box-Cox变换方法</vt:lpstr>
      <vt:lpstr>Box-Cox变换和逆变换公式</vt:lpstr>
      <vt:lpstr>广义的Box-Cox变换公式</vt:lpstr>
      <vt:lpstr>两种公式对比</vt:lpstr>
      <vt:lpstr>两种转换方式的优劣势对比</vt:lpstr>
      <vt:lpstr>两种转换方式的优劣势对比</vt:lpstr>
      <vt:lpstr>两种转换方式的优劣势对比</vt:lpstr>
      <vt:lpstr>Box-Cox变换的具体内容</vt:lpstr>
      <vt:lpstr>参数    的确定方法</vt:lpstr>
      <vt:lpstr>最大似然法估计参数 </vt:lpstr>
      <vt:lpstr>参数估计步骤</vt:lpstr>
      <vt:lpstr>实例分析</vt:lpstr>
      <vt:lpstr>PowerPoint 演示文稿</vt:lpstr>
      <vt:lpstr>PowerPoint 演示文稿</vt:lpstr>
      <vt:lpstr>PowerPoint 演示文稿</vt:lpstr>
      <vt:lpstr>PowerPoint 演示文稿</vt:lpstr>
      <vt:lpstr>一组服从F分布的随机数</vt:lpstr>
      <vt:lpstr>一组服从F分布的随机数</vt:lpstr>
      <vt:lpstr>结论</vt:lpstr>
      <vt:lpstr>结论</vt:lpstr>
      <vt:lpstr>谢 谢！</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xuhao</cp:lastModifiedBy>
  <cp:revision>2573</cp:revision>
  <cp:lastPrinted>1601-01-01T00:00:00Z</cp:lastPrinted>
  <dcterms:created xsi:type="dcterms:W3CDTF">1601-01-01T00:00:00Z</dcterms:created>
  <dcterms:modified xsi:type="dcterms:W3CDTF">2014-06-11T07:12:54Z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