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59" r:id="rId4"/>
    <p:sldId id="261" r:id="rId5"/>
    <p:sldId id="272" r:id="rId6"/>
    <p:sldId id="266" r:id="rId7"/>
    <p:sldId id="273" r:id="rId8"/>
    <p:sldId id="267" r:id="rId9"/>
    <p:sldId id="268" r:id="rId10"/>
    <p:sldId id="269" r:id="rId11"/>
    <p:sldId id="271"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D914FE-FA1C-44BE-BF89-9A85257B186A}">
          <p14:sldIdLst>
            <p14:sldId id="257"/>
            <p14:sldId id="258"/>
            <p14:sldId id="259"/>
            <p14:sldId id="261"/>
            <p14:sldId id="272"/>
            <p14:sldId id="266"/>
            <p14:sldId id="273"/>
            <p14:sldId id="267"/>
            <p14:sldId id="268"/>
            <p14:sldId id="269"/>
          </p14:sldIdLst>
        </p14:section>
        <p14:section name="Untitled Section" id="{E5E88C18-A396-402C-992D-D251AF553B23}">
          <p14:sldIdLst>
            <p14:sldId id="271"/>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5" autoAdjust="0"/>
    <p:restoredTop sz="96357" autoAdjust="0"/>
  </p:normalViewPr>
  <p:slideViewPr>
    <p:cSldViewPr snapToGrid="0">
      <p:cViewPr varScale="1">
        <p:scale>
          <a:sx n="110" d="100"/>
          <a:sy n="110" d="100"/>
        </p:scale>
        <p:origin x="342"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2/29/2020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2/29/2020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2/29/2020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2/29/2020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2/29/2020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2/29/2020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2/29/2020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openclipart.org/detail/223107/business-meeting"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859809"/>
          </a:xfrm>
        </p:spPr>
        <p:txBody>
          <a:bodyPr>
            <a:normAutofit/>
          </a:bodyPr>
          <a:lstStyle/>
          <a:p>
            <a:r>
              <a:rPr lang="en-US" sz="3200" b="1" dirty="0">
                <a:latin typeface="Times New Roman" panose="02020603050405020304" pitchFamily="18" charset="0"/>
                <a:cs typeface="Times New Roman" panose="02020603050405020304" pitchFamily="18" charset="0"/>
              </a:rPr>
              <a:t>Contraceptive Pills and Mortality</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4" y="4634638"/>
            <a:ext cx="6269347" cy="1909031"/>
          </a:xfrm>
        </p:spPr>
        <p:txBody>
          <a:bodyPr>
            <a:noAutofit/>
          </a:bodyPr>
          <a:lstStyle/>
          <a:p>
            <a:pPr algn="ctr"/>
            <a:r>
              <a:rPr lang="en-US" sz="2000" b="1" dirty="0">
                <a:solidFill>
                  <a:schemeClr val="tx1">
                    <a:lumMod val="85000"/>
                    <a:lumOff val="15000"/>
                  </a:schemeClr>
                </a:solidFill>
              </a:rPr>
              <a:t>Bellevue University</a:t>
            </a:r>
          </a:p>
          <a:p>
            <a:pPr algn="ctr"/>
            <a:r>
              <a:rPr lang="en-US" sz="2000" b="1" dirty="0">
                <a:solidFill>
                  <a:schemeClr val="tx1">
                    <a:lumMod val="85000"/>
                    <a:lumOff val="15000"/>
                  </a:schemeClr>
                </a:solidFill>
              </a:rPr>
              <a:t>DSC530</a:t>
            </a:r>
          </a:p>
          <a:p>
            <a:pPr algn="ctr"/>
            <a:r>
              <a:rPr lang="en-US" sz="2000" b="1" dirty="0">
                <a:solidFill>
                  <a:schemeClr val="tx1">
                    <a:lumMod val="85000"/>
                    <a:lumOff val="15000"/>
                  </a:schemeClr>
                </a:solidFill>
              </a:rPr>
              <a:t>LaChandra Ash</a:t>
            </a:r>
          </a:p>
          <a:p>
            <a:pPr algn="ctr"/>
            <a:r>
              <a:rPr lang="en-US" sz="2000" b="1" dirty="0">
                <a:solidFill>
                  <a:schemeClr val="tx1">
                    <a:lumMod val="85000"/>
                    <a:lumOff val="15000"/>
                  </a:schemeClr>
                </a:solidFill>
              </a:rPr>
              <a:t>February 24, 2020</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CED8C-E020-411B-BA7A-589C703378E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Scatter Plot 2</a:t>
            </a:r>
          </a:p>
        </p:txBody>
      </p:sp>
      <p:pic>
        <p:nvPicPr>
          <p:cNvPr id="5" name="Content Placeholder 4">
            <a:extLst>
              <a:ext uri="{FF2B5EF4-FFF2-40B4-BE49-F238E27FC236}">
                <a16:creationId xmlns:a16="http://schemas.microsoft.com/office/drawing/2014/main" id="{7B30ED34-61A8-45F4-8E9C-AFCD66C2F455}"/>
              </a:ext>
            </a:extLst>
          </p:cNvPr>
          <p:cNvPicPr>
            <a:picLocks noGrp="1" noChangeAspect="1"/>
          </p:cNvPicPr>
          <p:nvPr>
            <p:ph sz="half" idx="1"/>
          </p:nvPr>
        </p:nvPicPr>
        <p:blipFill>
          <a:blip r:embed="rId2"/>
          <a:stretch>
            <a:fillRect/>
          </a:stretch>
        </p:blipFill>
        <p:spPr>
          <a:xfrm>
            <a:off x="1036320" y="2007245"/>
            <a:ext cx="5240655" cy="4222105"/>
          </a:xfrm>
          <a:prstGeom prst="rect">
            <a:avLst/>
          </a:prstGeom>
        </p:spPr>
      </p:pic>
      <p:sp>
        <p:nvSpPr>
          <p:cNvPr id="4" name="Content Placeholder 3">
            <a:extLst>
              <a:ext uri="{FF2B5EF4-FFF2-40B4-BE49-F238E27FC236}">
                <a16:creationId xmlns:a16="http://schemas.microsoft.com/office/drawing/2014/main" id="{7606DA28-3441-4DBE-871F-4F88528273AD}"/>
              </a:ext>
            </a:extLst>
          </p:cNvPr>
          <p:cNvSpPr>
            <a:spLocks noGrp="1"/>
          </p:cNvSpPr>
          <p:nvPr>
            <p:ph sz="half" idx="2"/>
          </p:nvPr>
        </p:nvSpPr>
        <p:spPr/>
        <p:txBody>
          <a:bodyPr>
            <a:normAutofit/>
          </a:bodyPr>
          <a:lstStyle/>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scatter plot displayed the causes of death on the x- axis.</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The y-axis contained the subjects that never used contraceptive pills.</a:t>
            </a:r>
          </a:p>
          <a:p>
            <a:pPr marL="0" indent="0">
              <a:buNone/>
            </a:pPr>
            <a:endParaRPr lang="en-US" sz="2800"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71940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B15F657-2EE3-4580-BA95-34721FAB7C45}"/>
              </a:ext>
            </a:extLst>
          </p:cNvPr>
          <p:cNvSpPr>
            <a:spLocks noGrp="1"/>
          </p:cNvSpPr>
          <p:nvPr>
            <p:ph type="title"/>
          </p:nvPr>
        </p:nvSpPr>
        <p:spPr>
          <a:xfrm>
            <a:off x="643466" y="279918"/>
            <a:ext cx="3517567" cy="1063690"/>
          </a:xfrm>
          <a:prstGeom prst="rect">
            <a:avLst/>
          </a:prstGeom>
        </p:spPr>
        <p:txBody>
          <a:bodyPr anchor="b">
            <a:normAutofit/>
          </a:bodyPr>
          <a:lstStyle/>
          <a:p>
            <a:r>
              <a:rPr lang="en-US" u="sng" dirty="0"/>
              <a:t>Scatterplot</a:t>
            </a:r>
          </a:p>
        </p:txBody>
      </p:sp>
      <p:pic>
        <p:nvPicPr>
          <p:cNvPr id="5" name="Picture 4">
            <a:extLst>
              <a:ext uri="{FF2B5EF4-FFF2-40B4-BE49-F238E27FC236}">
                <a16:creationId xmlns:a16="http://schemas.microsoft.com/office/drawing/2014/main" id="{A0290D8B-9C78-415C-B3FE-E9E296D6DF0F}"/>
              </a:ext>
            </a:extLst>
          </p:cNvPr>
          <p:cNvPicPr>
            <a:picLocks noChangeAspect="1"/>
          </p:cNvPicPr>
          <p:nvPr/>
        </p:nvPicPr>
        <p:blipFill>
          <a:blip r:embed="rId2"/>
          <a:stretch>
            <a:fillRect/>
          </a:stretch>
        </p:blipFill>
        <p:spPr>
          <a:xfrm>
            <a:off x="4772025" y="0"/>
            <a:ext cx="7343775" cy="6857999"/>
          </a:xfrm>
          <a:prstGeom prst="rect">
            <a:avLst/>
          </a:prstGeom>
          <a:noFill/>
        </p:spPr>
      </p:pic>
      <p:sp>
        <p:nvSpPr>
          <p:cNvPr id="8" name="Text Placeholder 7">
            <a:extLst>
              <a:ext uri="{FF2B5EF4-FFF2-40B4-BE49-F238E27FC236}">
                <a16:creationId xmlns:a16="http://schemas.microsoft.com/office/drawing/2014/main" id="{A08F6D28-8966-4D4D-ACBB-3FD0B72E4283}"/>
              </a:ext>
            </a:extLst>
          </p:cNvPr>
          <p:cNvSpPr>
            <a:spLocks noGrp="1"/>
          </p:cNvSpPr>
          <p:nvPr>
            <p:ph type="body" sz="half" idx="2"/>
          </p:nvPr>
        </p:nvSpPr>
        <p:spPr>
          <a:xfrm>
            <a:off x="643466" y="1446245"/>
            <a:ext cx="3517567" cy="5271796"/>
          </a:xfrm>
          <a:prstGeom prst="rect">
            <a:avLst/>
          </a:prstGeom>
        </p:spPr>
        <p:txBody>
          <a:bodyPr>
            <a:normAutofit/>
          </a:bodyPr>
          <a:lstStyle/>
          <a:p>
            <a:pPr>
              <a:lnSpc>
                <a:spcPct val="90000"/>
              </a:lnSpc>
            </a:pPr>
            <a:r>
              <a:rPr lang="en-US" sz="1600" dirty="0">
                <a:latin typeface="Times New Roman" panose="02020603050405020304" pitchFamily="18" charset="0"/>
                <a:cs typeface="Times New Roman" panose="02020603050405020304" pitchFamily="18" charset="0"/>
              </a:rPr>
              <a:t>Summary:</a:t>
            </a:r>
          </a:p>
          <a:p>
            <a:pPr marL="742950" lvl="1" indent="-285750">
              <a:lnSpc>
                <a:spcPct val="90000"/>
              </a:lnSpc>
              <a:buFont typeface="Arial" panose="020B0604020202020204" pitchFamily="34" charset="0"/>
              <a:buChar char="•"/>
            </a:pPr>
            <a:endParaRPr lang="en-US" sz="1600" dirty="0">
              <a:solidFill>
                <a:srgbClr val="FFFFFF"/>
              </a:solidFill>
              <a:latin typeface="Times New Roman" panose="02020603050405020304" pitchFamily="18" charset="0"/>
              <a:cs typeface="Times New Roman" panose="02020603050405020304" pitchFamily="18" charset="0"/>
            </a:endParaRPr>
          </a:p>
          <a:p>
            <a:pPr marL="742950" lvl="1" indent="-285750">
              <a:lnSpc>
                <a:spcPct val="90000"/>
              </a:lnSpc>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Count: 72</a:t>
            </a:r>
          </a:p>
          <a:p>
            <a:pPr marL="742950" lvl="1" indent="-285750">
              <a:lnSpc>
                <a:spcPct val="90000"/>
              </a:lnSpc>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Sum: 2,230.0</a:t>
            </a:r>
          </a:p>
          <a:p>
            <a:pPr marL="742950" lvl="1" indent="-285750">
              <a:lnSpc>
                <a:spcPct val="90000"/>
              </a:lnSpc>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Average: 31.0</a:t>
            </a:r>
          </a:p>
          <a:p>
            <a:pPr marL="742950" lvl="1" indent="-285750">
              <a:lnSpc>
                <a:spcPct val="90000"/>
              </a:lnSpc>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Minimum: 1.0</a:t>
            </a:r>
          </a:p>
          <a:p>
            <a:pPr marL="742950" lvl="1" indent="-285750">
              <a:lnSpc>
                <a:spcPct val="90000"/>
              </a:lnSpc>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Maximum: 417.5</a:t>
            </a:r>
          </a:p>
          <a:p>
            <a:pPr marL="742950" lvl="1" indent="-285750">
              <a:lnSpc>
                <a:spcPct val="90000"/>
              </a:lnSpc>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Median: 5.8</a:t>
            </a:r>
          </a:p>
          <a:p>
            <a:pPr marL="742950" lvl="1" indent="-285750">
              <a:lnSpc>
                <a:spcPct val="90000"/>
              </a:lnSpc>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Standard deviation: 71.0</a:t>
            </a:r>
          </a:p>
          <a:p>
            <a:pPr marL="742950" lvl="1" indent="-285750">
              <a:lnSpc>
                <a:spcPct val="90000"/>
              </a:lnSpc>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First quartile: 1.0</a:t>
            </a:r>
          </a:p>
          <a:p>
            <a:pPr marL="742950" lvl="1" indent="-285750">
              <a:lnSpc>
                <a:spcPct val="90000"/>
              </a:lnSpc>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Third quartile: 26.2</a:t>
            </a:r>
          </a:p>
          <a:p>
            <a:pPr marL="742950" lvl="1" indent="-285750">
              <a:lnSpc>
                <a:spcPct val="90000"/>
              </a:lnSpc>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Skewness: 4.04</a:t>
            </a:r>
          </a:p>
          <a:p>
            <a:pPr marL="742950" lvl="1" indent="-285750">
              <a:lnSpc>
                <a:spcPct val="90000"/>
              </a:lnSpc>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Excess Kurtosis: 17.21</a:t>
            </a:r>
          </a:p>
          <a:p>
            <a:pPr marL="742950" lvl="1" indent="-285750">
              <a:lnSpc>
                <a:spcPct val="90000"/>
              </a:lnSpc>
              <a:buFont typeface="Arial" panose="020B0604020202020204" pitchFamily="34" charset="0"/>
              <a:buChar char="•"/>
            </a:pPr>
            <a:r>
              <a:rPr lang="en-US" sz="1800" dirty="0">
                <a:solidFill>
                  <a:srgbClr val="FFFFFF"/>
                </a:solidFill>
              </a:rPr>
              <a:t>I can handle outliers by deleting the problem that is causing the outlier. </a:t>
            </a:r>
          </a:p>
          <a:p>
            <a:pPr marL="285750" indent="-285750">
              <a:lnSpc>
                <a:spcPct val="90000"/>
              </a:lnSpc>
              <a:buFont typeface="Arial" panose="020B0604020202020204" pitchFamily="34" charset="0"/>
              <a:buChar char="•"/>
            </a:pPr>
            <a:endParaRPr lang="en-US" sz="1100" dirty="0"/>
          </a:p>
        </p:txBody>
      </p:sp>
    </p:spTree>
    <p:extLst>
      <p:ext uri="{BB962C8B-B14F-4D97-AF65-F5344CB8AC3E}">
        <p14:creationId xmlns:p14="http://schemas.microsoft.com/office/powerpoint/2010/main" val="1781164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C2B266-ACB7-41FB-8944-45DF3DE6EF94}"/>
              </a:ext>
            </a:extLst>
          </p:cNvPr>
          <p:cNvSpPr>
            <a:spLocks noGrp="1"/>
          </p:cNvSpPr>
          <p:nvPr>
            <p:ph type="title"/>
          </p:nvPr>
        </p:nvSpPr>
        <p:spPr>
          <a:xfrm>
            <a:off x="1097280" y="286603"/>
            <a:ext cx="10058400" cy="1450757"/>
          </a:xfrm>
        </p:spPr>
        <p:txBody>
          <a:bodyPr>
            <a:normAutofit/>
          </a:bodyPr>
          <a:lstStyle/>
          <a:p>
            <a:pPr algn="ctr"/>
            <a:r>
              <a:rPr lang="en-US" sz="9600" b="1" dirty="0">
                <a:latin typeface="Times New Roman" panose="02020603050405020304" pitchFamily="18" charset="0"/>
                <a:cs typeface="Times New Roman" panose="02020603050405020304" pitchFamily="18" charset="0"/>
              </a:rPr>
              <a:t>Any Questions?</a:t>
            </a:r>
          </a:p>
        </p:txBody>
      </p:sp>
      <p:pic>
        <p:nvPicPr>
          <p:cNvPr id="6" name="Content Placeholder 5" descr="A picture containing table&#10;&#10;Description automatically generated">
            <a:extLst>
              <a:ext uri="{FF2B5EF4-FFF2-40B4-BE49-F238E27FC236}">
                <a16:creationId xmlns:a16="http://schemas.microsoft.com/office/drawing/2014/main" id="{B71719E1-4303-40D3-B664-B87C37419E1B}"/>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64595" y="2108200"/>
            <a:ext cx="10058399" cy="3760788"/>
          </a:xfrm>
        </p:spPr>
      </p:pic>
    </p:spTree>
    <p:extLst>
      <p:ext uri="{BB962C8B-B14F-4D97-AF65-F5344CB8AC3E}">
        <p14:creationId xmlns:p14="http://schemas.microsoft.com/office/powerpoint/2010/main" val="4196628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3ADB2BF-3FE2-4937-8F1D-D7F593AC7B48}"/>
              </a:ext>
            </a:extLst>
          </p:cNvPr>
          <p:cNvSpPr>
            <a:spLocks noGrp="1"/>
          </p:cNvSpPr>
          <p:nvPr>
            <p:ph type="title"/>
          </p:nvPr>
        </p:nvSpPr>
        <p:spPr>
          <a:xfrm>
            <a:off x="209550" y="786384"/>
            <a:ext cx="3951483" cy="1528192"/>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Introduction</a:t>
            </a:r>
          </a:p>
        </p:txBody>
      </p:sp>
      <p:sp>
        <p:nvSpPr>
          <p:cNvPr id="11" name="Content Placeholder 10">
            <a:extLst>
              <a:ext uri="{FF2B5EF4-FFF2-40B4-BE49-F238E27FC236}">
                <a16:creationId xmlns:a16="http://schemas.microsoft.com/office/drawing/2014/main" id="{84FFE8D2-FDAB-4B9E-B997-40970D43266B}"/>
              </a:ext>
            </a:extLst>
          </p:cNvPr>
          <p:cNvSpPr>
            <a:spLocks noGrp="1"/>
          </p:cNvSpPr>
          <p:nvPr>
            <p:ph idx="1"/>
          </p:nvPr>
        </p:nvSpPr>
        <p:spPr>
          <a:xfrm>
            <a:off x="5458984" y="1076325"/>
            <a:ext cx="5928344" cy="5381625"/>
          </a:xfrm>
        </p:spPr>
        <p:txBody>
          <a:bodyPr>
            <a:normAutofit/>
          </a:bodyPr>
          <a:lstStyle/>
          <a:p>
            <a:pPr>
              <a:buClr>
                <a:schemeClr val="tx1"/>
              </a:buClr>
              <a:buFont typeface="Franklin Gothic Book" panose="020B0503020102020204" pitchFamily="34" charset="0"/>
              <a:buChar char="•"/>
            </a:pPr>
            <a:r>
              <a:rPr lang="en-US" sz="2000" dirty="0">
                <a:latin typeface="Times New Roman" panose="02020603050405020304" pitchFamily="18" charset="0"/>
                <a:cs typeface="Times New Roman" panose="02020603050405020304" pitchFamily="18" charset="0"/>
              </a:rPr>
              <a:t>The Study: Royal College of General Practitioners’ Oral Contraception RCGP study started in 1968. </a:t>
            </a:r>
          </a:p>
          <a:p>
            <a:pPr>
              <a:buClr>
                <a:schemeClr val="tx1"/>
              </a:buClr>
              <a:buFont typeface="Franklin Gothic Book" panose="020B0503020102020204" pitchFamily="34" charset="0"/>
              <a:buChar char="•"/>
            </a:pPr>
            <a:r>
              <a:rPr lang="en-US" sz="2000" dirty="0">
                <a:latin typeface="Times New Roman" panose="02020603050405020304" pitchFamily="18" charset="0"/>
                <a:cs typeface="Times New Roman" panose="02020603050405020304" pitchFamily="18" charset="0"/>
              </a:rPr>
              <a:t>Data Supplied: The data for the study was supplied by the practitioners whom participated in the study, and the National Health Service central services.</a:t>
            </a:r>
          </a:p>
          <a:p>
            <a:pPr>
              <a:buClr>
                <a:schemeClr val="tx1"/>
              </a:buClr>
              <a:buFont typeface="Franklin Gothic Book" panose="020B0503020102020204" pitchFamily="34" charset="0"/>
              <a:buChar char="•"/>
            </a:pPr>
            <a:r>
              <a:rPr lang="en-US" sz="2000" dirty="0">
                <a:latin typeface="Times New Roman" panose="02020603050405020304" pitchFamily="18" charset="0"/>
                <a:cs typeface="Times New Roman" panose="02020603050405020304" pitchFamily="18" charset="0"/>
              </a:rPr>
              <a:t>Amount: There were 1,200 general practices within the United Kingdom. </a:t>
            </a:r>
          </a:p>
          <a:p>
            <a:pPr>
              <a:buClr>
                <a:schemeClr val="tx1"/>
              </a:buClr>
              <a:buFont typeface="Franklin Gothic Book" panose="020B0503020102020204" pitchFamily="34" charset="0"/>
              <a:buChar char="•"/>
            </a:pPr>
            <a:r>
              <a:rPr lang="en-US" sz="2000" dirty="0">
                <a:latin typeface="Times New Roman" panose="02020603050405020304" pitchFamily="18" charset="0"/>
                <a:cs typeface="Times New Roman" panose="02020603050405020304" pitchFamily="18" charset="0"/>
              </a:rPr>
              <a:t>Subjects: There were 46, 112 women whom underwent the 39 years in the study.</a:t>
            </a:r>
          </a:p>
          <a:p>
            <a:pPr>
              <a:buClr>
                <a:schemeClr val="tx1"/>
              </a:buClr>
              <a:buFont typeface="Franklin Gothic Book" panose="020B0503020102020204" pitchFamily="34" charset="0"/>
              <a:buChar char="•"/>
            </a:pPr>
            <a:r>
              <a:rPr lang="en-US" sz="2000" dirty="0">
                <a:latin typeface="Times New Roman" panose="02020603050405020304" pitchFamily="18" charset="0"/>
                <a:cs typeface="Times New Roman" panose="02020603050405020304" pitchFamily="18" charset="0"/>
              </a:rPr>
              <a:t>Results: There were 1,747 women that died and never took the pills. There were 2,864 whom used the pills and died.</a:t>
            </a:r>
          </a:p>
          <a:p>
            <a:pPr>
              <a:buClr>
                <a:schemeClr val="tx1"/>
              </a:buClr>
              <a:buFont typeface="Franklin Gothic Book" panose="020B0503020102020204" pitchFamily="34" charset="0"/>
              <a:buChar char="•"/>
            </a:pPr>
            <a:endParaRPr lang="en-US" dirty="0"/>
          </a:p>
          <a:p>
            <a:pPr>
              <a:buClr>
                <a:schemeClr val="tx1"/>
              </a:buClr>
              <a:buFont typeface="Franklin Gothic Book" panose="020B0503020102020204" pitchFamily="34" charset="0"/>
              <a:buChar char="•"/>
            </a:pPr>
            <a:endParaRPr lang="en-US" dirty="0"/>
          </a:p>
        </p:txBody>
      </p:sp>
      <p:sp>
        <p:nvSpPr>
          <p:cNvPr id="12" name="Text Placeholder 11">
            <a:extLst>
              <a:ext uri="{FF2B5EF4-FFF2-40B4-BE49-F238E27FC236}">
                <a16:creationId xmlns:a16="http://schemas.microsoft.com/office/drawing/2014/main" id="{27D22178-B703-4046-97CE-2D1D54205AF9}"/>
              </a:ext>
            </a:extLst>
          </p:cNvPr>
          <p:cNvSpPr>
            <a:spLocks noGrp="1"/>
          </p:cNvSpPr>
          <p:nvPr>
            <p:ph type="body" sz="half" idx="2"/>
          </p:nvPr>
        </p:nvSpPr>
        <p:spPr>
          <a:xfrm>
            <a:off x="643465" y="2524125"/>
            <a:ext cx="3517567" cy="3583430"/>
          </a:xfrm>
        </p:spPr>
        <p:txBody>
          <a:bodyPr/>
          <a:lstStyle/>
          <a:p>
            <a:r>
              <a:rPr lang="en-US" sz="2400" dirty="0"/>
              <a:t>The objective of the project is to view the risk of mortality among women whom consume oral contraceptives, versus women who never used them</a:t>
            </a:r>
            <a:r>
              <a:rPr lang="en-US" dirty="0"/>
              <a:t>. </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A5F4-455E-40F2-8CED-0263D1084248}"/>
              </a:ext>
            </a:extLst>
          </p:cNvPr>
          <p:cNvSpPr>
            <a:spLocks noGrp="1"/>
          </p:cNvSpPr>
          <p:nvPr>
            <p:ph type="title"/>
          </p:nvPr>
        </p:nvSpPr>
        <p:spPr>
          <a:xfrm>
            <a:off x="1097280" y="286604"/>
            <a:ext cx="10058400" cy="1668032"/>
          </a:xfrm>
          <a:prstGeom prst="rect">
            <a:avLst/>
          </a:prstGeom>
        </p:spPr>
        <p:txBody>
          <a:bodyPr anchor="b">
            <a:normAutofit/>
          </a:bodyPr>
          <a:lstStyle/>
          <a:p>
            <a:r>
              <a:rPr lang="en-US" b="1" dirty="0">
                <a:latin typeface="Times New Roman" panose="02020603050405020304" pitchFamily="18" charset="0"/>
                <a:cs typeface="Times New Roman" panose="02020603050405020304" pitchFamily="18" charset="0"/>
              </a:rPr>
              <a:t>Hypothesis</a:t>
            </a:r>
          </a:p>
        </p:txBody>
      </p:sp>
      <p:sp>
        <p:nvSpPr>
          <p:cNvPr id="4" name="Text Placeholder 3">
            <a:extLst>
              <a:ext uri="{FF2B5EF4-FFF2-40B4-BE49-F238E27FC236}">
                <a16:creationId xmlns:a16="http://schemas.microsoft.com/office/drawing/2014/main" id="{91933175-0192-4C02-BE0E-EC84398307B5}"/>
              </a:ext>
            </a:extLst>
          </p:cNvPr>
          <p:cNvSpPr>
            <a:spLocks noGrp="1"/>
          </p:cNvSpPr>
          <p:nvPr>
            <p:ph sz="half" idx="1"/>
          </p:nvPr>
        </p:nvSpPr>
        <p:spPr>
          <a:xfrm>
            <a:off x="1097280" y="2540130"/>
            <a:ext cx="4639736" cy="3328963"/>
          </a:xfrm>
          <a:prstGeom prst="rect">
            <a:avLst/>
          </a:prstGeom>
        </p:spPr>
        <p:txBody>
          <a:bodyPr>
            <a:normAutofit/>
          </a:bodyPr>
          <a:lstStyle/>
          <a:p>
            <a:pPr marL="285750" indent="-285750">
              <a:buClrTx/>
              <a:buFont typeface="Arial" panose="020B0604020202020204" pitchFamily="34" charset="0"/>
              <a:buChar char="•"/>
            </a:pPr>
            <a:r>
              <a:rPr lang="en-US" dirty="0"/>
              <a:t>What was the association of women whom died and were taking the pills.?</a:t>
            </a:r>
          </a:p>
          <a:p>
            <a:pPr marL="285750" indent="-285750">
              <a:buClrTx/>
              <a:buFont typeface="Arial" panose="020B0604020202020204" pitchFamily="34" charset="0"/>
              <a:buChar char="•"/>
            </a:pPr>
            <a:r>
              <a:rPr lang="en-US" dirty="0"/>
              <a:t>Were the woman whom consumed the contraceptive pills already at risk of dying before taking the pill?</a:t>
            </a:r>
          </a:p>
          <a:p>
            <a:pPr marL="285750" indent="-285750">
              <a:buClrTx/>
              <a:buFont typeface="Arial" panose="020B0604020202020204" pitchFamily="34" charset="0"/>
              <a:buChar char="•"/>
            </a:pPr>
            <a:r>
              <a:rPr lang="en-US" dirty="0"/>
              <a:t>What are other factors that may have caused death while the women took the pills?</a:t>
            </a:r>
          </a:p>
        </p:txBody>
      </p:sp>
      <p:pic>
        <p:nvPicPr>
          <p:cNvPr id="8" name="Content Placeholder 7">
            <a:extLst>
              <a:ext uri="{FF2B5EF4-FFF2-40B4-BE49-F238E27FC236}">
                <a16:creationId xmlns:a16="http://schemas.microsoft.com/office/drawing/2014/main" id="{E5EF26AA-81CB-4A47-AEEB-F8049C771D97}"/>
              </a:ext>
            </a:extLst>
          </p:cNvPr>
          <p:cNvPicPr>
            <a:picLocks noGrp="1" noChangeAspect="1"/>
          </p:cNvPicPr>
          <p:nvPr>
            <p:ph sz="half" idx="2"/>
          </p:nvPr>
        </p:nvPicPr>
        <p:blipFill>
          <a:blip r:embed="rId2"/>
          <a:stretch>
            <a:fillRect/>
          </a:stretch>
        </p:blipFill>
        <p:spPr>
          <a:xfrm>
            <a:off x="6515944" y="2209800"/>
            <a:ext cx="4639736" cy="3328963"/>
          </a:xfrm>
          <a:prstGeom prst="rect">
            <a:avLst/>
          </a:prstGeom>
          <a:noFill/>
        </p:spPr>
      </p:pic>
    </p:spTree>
    <p:extLst>
      <p:ext uri="{BB962C8B-B14F-4D97-AF65-F5344CB8AC3E}">
        <p14:creationId xmlns:p14="http://schemas.microsoft.com/office/powerpoint/2010/main" val="4067574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CAD9-0386-4011-A635-5A3EB9E45470}"/>
              </a:ext>
            </a:extLst>
          </p:cNvPr>
          <p:cNvSpPr>
            <a:spLocks noGrp="1"/>
          </p:cNvSpPr>
          <p:nvPr>
            <p:ph type="title" idx="4294967295"/>
          </p:nvPr>
        </p:nvSpPr>
        <p:spPr>
          <a:xfrm>
            <a:off x="5418305" y="10573"/>
            <a:ext cx="6614810" cy="835733"/>
          </a:xfrm>
        </p:spPr>
        <p:txBody>
          <a:bodyPr>
            <a:normAutofit/>
          </a:bodyPr>
          <a:lstStyle/>
          <a:p>
            <a:r>
              <a:rPr lang="en-US" b="1" u="sng" dirty="0">
                <a:latin typeface="Times New Roman" panose="02020603050405020304" pitchFamily="18" charset="0"/>
                <a:cs typeface="Times New Roman" panose="02020603050405020304" pitchFamily="18" charset="0"/>
              </a:rPr>
              <a:t>Dataset 2: Raw vs Clean</a:t>
            </a:r>
          </a:p>
        </p:txBody>
      </p:sp>
      <p:graphicFrame>
        <p:nvGraphicFramePr>
          <p:cNvPr id="4" name="Content Placeholder 3">
            <a:extLst>
              <a:ext uri="{FF2B5EF4-FFF2-40B4-BE49-F238E27FC236}">
                <a16:creationId xmlns:a16="http://schemas.microsoft.com/office/drawing/2014/main" id="{1FE0BD24-95B4-4039-8F16-F245C70CA04B}"/>
              </a:ext>
            </a:extLst>
          </p:cNvPr>
          <p:cNvGraphicFramePr>
            <a:graphicFrameLocks noGrp="1"/>
          </p:cNvGraphicFramePr>
          <p:nvPr>
            <p:ph idx="4294967295"/>
            <p:extLst>
              <p:ext uri="{D42A27DB-BD31-4B8C-83A1-F6EECF244321}">
                <p14:modId xmlns:p14="http://schemas.microsoft.com/office/powerpoint/2010/main" val="2685204442"/>
              </p:ext>
            </p:extLst>
          </p:nvPr>
        </p:nvGraphicFramePr>
        <p:xfrm>
          <a:off x="357491" y="228600"/>
          <a:ext cx="4846809" cy="6151136"/>
        </p:xfrm>
        <a:graphic>
          <a:graphicData uri="http://schemas.openxmlformats.org/drawingml/2006/table">
            <a:tbl>
              <a:tblPr/>
              <a:tblGrid>
                <a:gridCol w="748589">
                  <a:extLst>
                    <a:ext uri="{9D8B030D-6E8A-4147-A177-3AD203B41FA5}">
                      <a16:colId xmlns:a16="http://schemas.microsoft.com/office/drawing/2014/main" val="531710999"/>
                    </a:ext>
                  </a:extLst>
                </a:gridCol>
                <a:gridCol w="585460">
                  <a:extLst>
                    <a:ext uri="{9D8B030D-6E8A-4147-A177-3AD203B41FA5}">
                      <a16:colId xmlns:a16="http://schemas.microsoft.com/office/drawing/2014/main" val="600954017"/>
                    </a:ext>
                  </a:extLst>
                </a:gridCol>
                <a:gridCol w="585460">
                  <a:extLst>
                    <a:ext uri="{9D8B030D-6E8A-4147-A177-3AD203B41FA5}">
                      <a16:colId xmlns:a16="http://schemas.microsoft.com/office/drawing/2014/main" val="2127225032"/>
                    </a:ext>
                  </a:extLst>
                </a:gridCol>
                <a:gridCol w="626679">
                  <a:extLst>
                    <a:ext uri="{9D8B030D-6E8A-4147-A177-3AD203B41FA5}">
                      <a16:colId xmlns:a16="http://schemas.microsoft.com/office/drawing/2014/main" val="3492109829"/>
                    </a:ext>
                  </a:extLst>
                </a:gridCol>
                <a:gridCol w="544241">
                  <a:extLst>
                    <a:ext uri="{9D8B030D-6E8A-4147-A177-3AD203B41FA5}">
                      <a16:colId xmlns:a16="http://schemas.microsoft.com/office/drawing/2014/main" val="2243836451"/>
                    </a:ext>
                  </a:extLst>
                </a:gridCol>
                <a:gridCol w="585460">
                  <a:extLst>
                    <a:ext uri="{9D8B030D-6E8A-4147-A177-3AD203B41FA5}">
                      <a16:colId xmlns:a16="http://schemas.microsoft.com/office/drawing/2014/main" val="1461101596"/>
                    </a:ext>
                  </a:extLst>
                </a:gridCol>
                <a:gridCol w="585460">
                  <a:extLst>
                    <a:ext uri="{9D8B030D-6E8A-4147-A177-3AD203B41FA5}">
                      <a16:colId xmlns:a16="http://schemas.microsoft.com/office/drawing/2014/main" val="584277467"/>
                    </a:ext>
                  </a:extLst>
                </a:gridCol>
                <a:gridCol w="585460">
                  <a:extLst>
                    <a:ext uri="{9D8B030D-6E8A-4147-A177-3AD203B41FA5}">
                      <a16:colId xmlns:a16="http://schemas.microsoft.com/office/drawing/2014/main" val="1045946071"/>
                    </a:ext>
                  </a:extLst>
                </a:gridCol>
              </a:tblGrid>
              <a:tr h="129510">
                <a:tc rowSpan="2">
                  <a:txBody>
                    <a:bodyPr/>
                    <a:lstStyle/>
                    <a:p>
                      <a:pPr algn="l" fontAlgn="ctr"/>
                      <a:r>
                        <a:rPr lang="en-US" sz="700" b="0" dirty="0">
                          <a:effectLst/>
                          <a:latin typeface="Times New Roman" panose="02020603050405020304" pitchFamily="18" charset="0"/>
                          <a:cs typeface="Times New Roman" panose="02020603050405020304" pitchFamily="18" charset="0"/>
                        </a:rPr>
                        <a:t>Cause of death</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rowSpan="2">
                  <a:txBody>
                    <a:bodyPr/>
                    <a:lstStyle/>
                    <a:p>
                      <a:pPr algn="ctr" fontAlgn="ctr"/>
                      <a:r>
                        <a:rPr lang="en-US" sz="700" b="0">
                          <a:effectLst/>
                          <a:latin typeface="Times New Roman" panose="02020603050405020304" pitchFamily="18" charset="0"/>
                          <a:cs typeface="Times New Roman" panose="02020603050405020304" pitchFamily="18" charset="0"/>
                        </a:rPr>
                        <a:t>ICD-8 codes</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gridSpan="2">
                  <a:txBody>
                    <a:bodyPr/>
                    <a:lstStyle/>
                    <a:p>
                      <a:pPr algn="ctr" fontAlgn="ctr"/>
                      <a:r>
                        <a:rPr lang="en-US" sz="700" b="0">
                          <a:effectLst/>
                          <a:latin typeface="Times New Roman" panose="02020603050405020304" pitchFamily="18" charset="0"/>
                          <a:cs typeface="Times New Roman" panose="02020603050405020304" pitchFamily="18" charset="0"/>
                        </a:rPr>
                        <a:t>Never users</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hMerge="1">
                  <a:txBody>
                    <a:bodyPr/>
                    <a:lstStyle/>
                    <a:p>
                      <a:endParaRPr lang="en-US"/>
                    </a:p>
                  </a:txBody>
                  <a:tcPr/>
                </a:tc>
                <a:tc rowSpan="2">
                  <a:txBody>
                    <a:bodyPr/>
                    <a:lstStyle/>
                    <a:p>
                      <a:pPr algn="ctr" fontAlgn="ctr"/>
                      <a:endParaRPr lang="en-US" sz="700" b="0" dirty="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gridSpan="2">
                  <a:txBody>
                    <a:bodyPr/>
                    <a:lstStyle/>
                    <a:p>
                      <a:pPr algn="ctr" fontAlgn="ctr"/>
                      <a:r>
                        <a:rPr lang="en-US" sz="700" b="0">
                          <a:effectLst/>
                          <a:latin typeface="Times New Roman" panose="02020603050405020304" pitchFamily="18" charset="0"/>
                          <a:cs typeface="Times New Roman" panose="02020603050405020304" pitchFamily="18" charset="0"/>
                        </a:rPr>
                        <a:t>Ever users</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hMerge="1">
                  <a:txBody>
                    <a:bodyPr/>
                    <a:lstStyle/>
                    <a:p>
                      <a:endParaRPr lang="en-US"/>
                    </a:p>
                  </a:txBody>
                  <a:tcPr/>
                </a:tc>
                <a:tc rowSpan="2">
                  <a:txBody>
                    <a:bodyPr/>
                    <a:lstStyle/>
                    <a:p>
                      <a:pPr algn="ctr" fontAlgn="ctr"/>
                      <a:r>
                        <a:rPr lang="en-US" sz="700" b="0">
                          <a:effectLst/>
                          <a:latin typeface="Times New Roman" panose="02020603050405020304" pitchFamily="18" charset="0"/>
                          <a:cs typeface="Times New Roman" panose="02020603050405020304" pitchFamily="18" charset="0"/>
                        </a:rPr>
                        <a:t>Adjusted relative risk† (95% CI)</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1713584972"/>
                  </a:ext>
                </a:extLst>
              </a:tr>
              <a:tr h="240703">
                <a:tc vMerge="1">
                  <a:txBody>
                    <a:bodyPr/>
                    <a:lstStyle/>
                    <a:p>
                      <a:endParaRPr lang="en-US"/>
                    </a:p>
                  </a:txBody>
                  <a:tcPr/>
                </a:tc>
                <a:tc vMerge="1">
                  <a:txBody>
                    <a:bodyPr/>
                    <a:lstStyle/>
                    <a:p>
                      <a:endParaRPr lang="en-US"/>
                    </a:p>
                  </a:txBody>
                  <a:tcPr/>
                </a:tc>
                <a:tc>
                  <a:txBody>
                    <a:bodyPr/>
                    <a:lstStyle/>
                    <a:p>
                      <a:pPr algn="ctr" fontAlgn="ctr"/>
                      <a:r>
                        <a:rPr lang="en-US" sz="700" b="0">
                          <a:effectLst/>
                          <a:latin typeface="Times New Roman" panose="02020603050405020304" pitchFamily="18" charset="0"/>
                          <a:cs typeface="Times New Roman" panose="02020603050405020304" pitchFamily="18" charset="0"/>
                        </a:rPr>
                        <a:t>Observed rate (No)</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Standardised rate*</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vMerge="1">
                  <a:txBody>
                    <a:bodyPr/>
                    <a:lstStyle/>
                    <a:p>
                      <a:endParaRPr lang="en-US"/>
                    </a:p>
                  </a:txBody>
                  <a:tcPr/>
                </a:tc>
                <a:tc>
                  <a:txBody>
                    <a:bodyPr/>
                    <a:lstStyle/>
                    <a:p>
                      <a:pPr algn="ctr" fontAlgn="ctr"/>
                      <a:r>
                        <a:rPr lang="en-US" sz="700" b="0">
                          <a:effectLst/>
                          <a:latin typeface="Times New Roman" panose="02020603050405020304" pitchFamily="18" charset="0"/>
                          <a:cs typeface="Times New Roman" panose="02020603050405020304" pitchFamily="18" charset="0"/>
                        </a:rPr>
                        <a:t>Observed rate (No)</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Standardised rate*</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404617605"/>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All causes</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dirty="0">
                          <a:effectLst/>
                          <a:latin typeface="Times New Roman" panose="02020603050405020304" pitchFamily="18" charset="0"/>
                          <a:cs typeface="Times New Roman" panose="02020603050405020304" pitchFamily="18" charset="0"/>
                        </a:rPr>
                        <a:t>000-999, all E codes</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dirty="0">
                          <a:effectLst/>
                          <a:latin typeface="Times New Roman" panose="02020603050405020304" pitchFamily="18" charset="0"/>
                          <a:cs typeface="Times New Roman" panose="02020603050405020304" pitchFamily="18" charset="0"/>
                        </a:rPr>
                        <a:t>462.16 (1747)</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417.45</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349.62 (2864)</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365.51</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dirty="0">
                          <a:effectLst/>
                          <a:latin typeface="Times New Roman" panose="02020603050405020304" pitchFamily="18" charset="0"/>
                          <a:cs typeface="Times New Roman" panose="02020603050405020304" pitchFamily="18" charset="0"/>
                        </a:rPr>
                        <a:t>0.88 (0.82 to 0.93)</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1084932181"/>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All cancers</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140-209</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205.29 (776)</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194.55</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160.16 (1312)</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165.45</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0.85 (0.78 to 0.93)</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1558444306"/>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 Large bowel and rectum</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153-154</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21.16 (80)</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20.05</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dirty="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11.84 (97)</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12.41</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0.62 (0.46 to 0.83)</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3861692381"/>
                  </a:ext>
                </a:extLst>
              </a:tr>
              <a:tr h="240703">
                <a:tc>
                  <a:txBody>
                    <a:bodyPr/>
                    <a:lstStyle/>
                    <a:p>
                      <a:pPr algn="l" fontAlgn="ctr"/>
                      <a:r>
                        <a:rPr lang="en-US" sz="700" b="0" dirty="0">
                          <a:effectLst/>
                          <a:latin typeface="Times New Roman" panose="02020603050405020304" pitchFamily="18" charset="0"/>
                          <a:cs typeface="Times New Roman" panose="02020603050405020304" pitchFamily="18" charset="0"/>
                        </a:rPr>
                        <a:t> Gallbladder/liver</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155-156</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dirty="0">
                          <a:effectLst/>
                          <a:latin typeface="Times New Roman" panose="02020603050405020304" pitchFamily="18" charset="0"/>
                          <a:cs typeface="Times New Roman" panose="02020603050405020304" pitchFamily="18" charset="0"/>
                        </a:rPr>
                        <a:t>3.17 (12)</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3.12</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1.83 (15)</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2.03</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0.65 (0.30 to 1.39)</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3997990197"/>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 Lung</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dirty="0">
                          <a:effectLst/>
                          <a:latin typeface="Times New Roman" panose="02020603050405020304" pitchFamily="18" charset="0"/>
                          <a:cs typeface="Times New Roman" panose="02020603050405020304" pitchFamily="18" charset="0"/>
                        </a:rPr>
                        <a:t>162</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dirty="0">
                          <a:effectLst/>
                          <a:latin typeface="Times New Roman" panose="02020603050405020304" pitchFamily="18" charset="0"/>
                          <a:cs typeface="Times New Roman" panose="02020603050405020304" pitchFamily="18" charset="0"/>
                        </a:rPr>
                        <a:t>26.45 (100)</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26.08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dirty="0">
                          <a:effectLst/>
                          <a:latin typeface="Times New Roman" panose="02020603050405020304" pitchFamily="18" charset="0"/>
                          <a:cs typeface="Times New Roman" panose="02020603050405020304" pitchFamily="18" charset="0"/>
                        </a:rPr>
                        <a:t>31.49 (258)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31.70</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1.22 (0.96 to 1.53)</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728561926"/>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 Melanoma</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172</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2.65 (10)</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2.67</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1.95 (16)</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1.95</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0.73 (0.33 to 1.61)</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3327311564"/>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 Breast</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174</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44.44 (168)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43.91</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38.09 (312)</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39.41</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0.90 (0.74 to 1.08)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8753898"/>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 Invasive cervix</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180</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3.70 (14)</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4.02</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5.62 (46)</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5.38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1.34 (0.74 to 2.44)</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506601353"/>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 Uterine body</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182</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5.03 (19)</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4.47</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dirty="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1.59 (13)</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1.94</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0.43 (0.21 to 0.88)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3036982966"/>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 Ovary</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183</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19.84 (75)</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dirty="0">
                          <a:effectLst/>
                          <a:latin typeface="Times New Roman" panose="02020603050405020304" pitchFamily="18" charset="0"/>
                          <a:cs typeface="Times New Roman" panose="02020603050405020304" pitchFamily="18" charset="0"/>
                        </a:rPr>
                        <a:t>18.04</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9.16 (75)</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9.47</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0.53 (0.38 to 0.72)</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2387872499"/>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 Main gynaecological</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180, 182, 183</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28.57 (108)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26.51</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dirty="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16.36 (134)</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16.80</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0.63 (0.49 to 0.82)</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3860390460"/>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 CNS-pituitary</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191, 1943</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5.03 (19)</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4.47</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3.42 (28)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3.74</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dirty="0">
                          <a:effectLst/>
                          <a:latin typeface="Times New Roman" panose="02020603050405020304" pitchFamily="18" charset="0"/>
                          <a:cs typeface="Times New Roman" panose="02020603050405020304" pitchFamily="18" charset="0"/>
                        </a:rPr>
                        <a:t>0.84 (0.47 to 1.50)</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3229331665"/>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 Site unknown</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199</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22.22 (84)</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20.50</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17.21 (141)</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18.02</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0.88 (0.67 to 1.15)</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943547215"/>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 Other cancers</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140-209, except above</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51.59 (195)</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47.19</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37.96 (311)</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39.39</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0.83 (0.70 to 1.00)</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3702510792"/>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All circulatory diseases</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390-458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132.54 (501)</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115.18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93.14 (763)</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99.15</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0.86 (0.77 to 0.96)</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434198763"/>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 Ischaemic heart disease</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410-414</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64.02 (242)</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57.41</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41.02 (336)</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42.85</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0.75 (0.63 to 0.88)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2749623287"/>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 Other heart</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420-429</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15.34 (58)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11.90</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9.03 (74)</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10.12</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0.85 (0.60 to 1.20)</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519117304"/>
                  </a:ext>
                </a:extLst>
              </a:tr>
              <a:tr h="244754">
                <a:tc>
                  <a:txBody>
                    <a:bodyPr/>
                    <a:lstStyle/>
                    <a:p>
                      <a:pPr algn="l" fontAlgn="ctr"/>
                      <a:r>
                        <a:rPr lang="en-US" sz="700" b="0">
                          <a:effectLst/>
                          <a:latin typeface="Times New Roman" panose="02020603050405020304" pitchFamily="18" charset="0"/>
                          <a:cs typeface="Times New Roman" panose="02020603050405020304" pitchFamily="18" charset="0"/>
                        </a:rPr>
                        <a:t> Cerebrovascular disease</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430-438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32.54 (123)</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27.86</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27.71(227)</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29.19</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1.05 (0.84 to 1.30)</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3588901474"/>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 Other circulatory</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390-409, 440-458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20.63 (78)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18.02</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dirty="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15.38 (126)</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16.98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0.94 (0.71 to 1.25)</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1513472699"/>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All digestive disease</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520-577</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18.25 (69)</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16.53</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15.38 (126)</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15.67</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0.95 (0.71 to 1.27)</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2264724532"/>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 Liver disease</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570-573</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5.56 (21)</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5.48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7.20 (59)</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7.20</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dirty="0">
                          <a:effectLst/>
                          <a:latin typeface="Times New Roman" panose="02020603050405020304" pitchFamily="18" charset="0"/>
                          <a:cs typeface="Times New Roman" panose="02020603050405020304" pitchFamily="18" charset="0"/>
                        </a:rPr>
                        <a:t>1.32 (0.80 to 2.16)</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807800883"/>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Violence</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800-999, E800-999</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13.49 (51)</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12.86</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19.04 (156)</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19.20</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1.49 (1.09 to 2.05)</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3277133170"/>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 Suicide</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E950-959</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4.50 (17)</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4.79</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6.10 (50)</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6.03</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1.26 (0.73 to 2.18)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3757784169"/>
                  </a:ext>
                </a:extLst>
              </a:tr>
              <a:tr h="240703">
                <a:tc>
                  <a:txBody>
                    <a:bodyPr/>
                    <a:lstStyle/>
                    <a:p>
                      <a:pPr algn="l" fontAlgn="ctr"/>
                      <a:r>
                        <a:rPr lang="en-US" sz="700" b="0">
                          <a:effectLst/>
                          <a:latin typeface="Times New Roman" panose="02020603050405020304" pitchFamily="18" charset="0"/>
                          <a:cs typeface="Times New Roman" panose="02020603050405020304" pitchFamily="18" charset="0"/>
                        </a:rPr>
                        <a:t>All other diseases</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All codes, except above</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92.06 (348)</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77.80</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endParaRPr lang="en-US" sz="700" b="0" dirty="0">
                        <a:effectLst/>
                        <a:latin typeface="Times New Roman" panose="02020603050405020304" pitchFamily="18" charset="0"/>
                        <a:cs typeface="Times New Roman" panose="02020603050405020304" pitchFamily="18" charset="0"/>
                      </a:endParaRP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61.4 (503)</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a:effectLst/>
                          <a:latin typeface="Times New Roman" panose="02020603050405020304" pitchFamily="18" charset="0"/>
                          <a:cs typeface="Times New Roman" panose="02020603050405020304" pitchFamily="18" charset="0"/>
                        </a:rPr>
                        <a:t>65.59</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tc>
                  <a:txBody>
                    <a:bodyPr/>
                    <a:lstStyle/>
                    <a:p>
                      <a:pPr algn="ctr" fontAlgn="ctr"/>
                      <a:r>
                        <a:rPr lang="en-US" sz="700" b="0" dirty="0">
                          <a:effectLst/>
                          <a:latin typeface="Times New Roman" panose="02020603050405020304" pitchFamily="18" charset="0"/>
                          <a:cs typeface="Times New Roman" panose="02020603050405020304" pitchFamily="18" charset="0"/>
                        </a:rPr>
                        <a:t>0.84 (0.74 to 0.97)</a:t>
                      </a:r>
                    </a:p>
                  </a:txBody>
                  <a:tcPr marL="19165" marR="19165" marT="8787" marB="8787"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3436382532"/>
                  </a:ext>
                </a:extLst>
              </a:tr>
            </a:tbl>
          </a:graphicData>
        </a:graphic>
      </p:graphicFrame>
      <p:cxnSp>
        <p:nvCxnSpPr>
          <p:cNvPr id="8" name="Straight Connector 7">
            <a:extLst>
              <a:ext uri="{FF2B5EF4-FFF2-40B4-BE49-F238E27FC236}">
                <a16:creationId xmlns:a16="http://schemas.microsoft.com/office/drawing/2014/main" id="{4E2B84CF-71DE-4F87-B40D-8D5F8A21EE15}"/>
              </a:ext>
            </a:extLst>
          </p:cNvPr>
          <p:cNvCxnSpPr>
            <a:cxnSpLocks/>
          </p:cNvCxnSpPr>
          <p:nvPr/>
        </p:nvCxnSpPr>
        <p:spPr>
          <a:xfrm>
            <a:off x="5511800" y="952500"/>
            <a:ext cx="0" cy="5427245"/>
          </a:xfrm>
          <a:prstGeom prst="line">
            <a:avLst/>
          </a:prstGeom>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9629F5E0-D66F-4271-9471-4150160B9439}"/>
              </a:ext>
            </a:extLst>
          </p:cNvPr>
          <p:cNvPicPr>
            <a:picLocks noChangeAspect="1"/>
          </p:cNvPicPr>
          <p:nvPr/>
        </p:nvPicPr>
        <p:blipFill rotWithShape="1">
          <a:blip r:embed="rId2"/>
          <a:srcRect l="13827" t="42441" r="21772" b="5319"/>
          <a:stretch/>
        </p:blipFill>
        <p:spPr>
          <a:xfrm>
            <a:off x="5673013" y="1287625"/>
            <a:ext cx="6518983" cy="4795934"/>
          </a:xfrm>
          <a:prstGeom prst="rect">
            <a:avLst/>
          </a:prstGeom>
        </p:spPr>
      </p:pic>
    </p:spTree>
    <p:extLst>
      <p:ext uri="{BB962C8B-B14F-4D97-AF65-F5344CB8AC3E}">
        <p14:creationId xmlns:p14="http://schemas.microsoft.com/office/powerpoint/2010/main" val="2673666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ABF5-1204-41A6-9010-802B4CE05522}"/>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6C4A2769-763C-42F5-9CA4-2169B208D3AF}"/>
              </a:ext>
            </a:extLst>
          </p:cNvPr>
          <p:cNvSpPr>
            <a:spLocks noGrp="1"/>
          </p:cNvSpPr>
          <p:nvPr>
            <p:ph sz="half" idx="1"/>
          </p:nvPr>
        </p:nvSpPr>
        <p:spPr>
          <a:xfrm>
            <a:off x="1036320" y="2120900"/>
            <a:ext cx="4639736" cy="3981320"/>
          </a:xfrm>
        </p:spPr>
        <p:txBody>
          <a:bodyPr>
            <a:normAutofit fontScale="92500" lnSpcReduction="10000"/>
          </a:bodyPr>
          <a:lstStyle/>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 variables I used for the project include:</a:t>
            </a:r>
          </a:p>
          <a:p>
            <a:pPr lvl="1">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Cause of death.</a:t>
            </a:r>
          </a:p>
          <a:p>
            <a:pPr lvl="1">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Used Pill.</a:t>
            </a:r>
          </a:p>
          <a:p>
            <a:pPr lvl="1">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Never Used.</a:t>
            </a:r>
          </a:p>
          <a:p>
            <a:pPr lvl="1">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Adjusted Relative Risk.</a:t>
            </a:r>
          </a:p>
          <a:p>
            <a:pPr lvl="1">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Standard</a:t>
            </a:r>
          </a:p>
          <a:p>
            <a:pPr marL="201168" lvl="1" indent="0">
              <a:buNone/>
            </a:pPr>
            <a:endParaRPr lang="en-US" sz="24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dirty="0"/>
          </a:p>
        </p:txBody>
      </p:sp>
      <p:sp>
        <p:nvSpPr>
          <p:cNvPr id="4" name="Content Placeholder 3">
            <a:extLst>
              <a:ext uri="{FF2B5EF4-FFF2-40B4-BE49-F238E27FC236}">
                <a16:creationId xmlns:a16="http://schemas.microsoft.com/office/drawing/2014/main" id="{6856506E-4C89-4E46-99EE-DF79625AAAFA}"/>
              </a:ext>
            </a:extLst>
          </p:cNvPr>
          <p:cNvSpPr>
            <a:spLocks noGrp="1"/>
          </p:cNvSpPr>
          <p:nvPr>
            <p:ph sz="half" idx="2"/>
          </p:nvPr>
        </p:nvSpPr>
        <p:spPr>
          <a:xfrm>
            <a:off x="6515944" y="2120899"/>
            <a:ext cx="4639736" cy="4083957"/>
          </a:xfrm>
        </p:spPr>
        <p:txBody>
          <a:bodyPr>
            <a:normAutofit fontScale="92500" lnSpcReduction="10000"/>
          </a:bodyPr>
          <a:lstStyle/>
          <a:p>
            <a:pPr>
              <a:buFont typeface="Arial" panose="020B0604020202020204" pitchFamily="34" charset="0"/>
              <a:buChar char="•"/>
            </a:pPr>
            <a:r>
              <a:rPr lang="en-US" dirty="0"/>
              <a:t> </a:t>
            </a:r>
            <a:r>
              <a:rPr lang="en-US" sz="2200" dirty="0"/>
              <a:t>The cause of death variable was used to let the audience know what caused a subject’s death. </a:t>
            </a:r>
          </a:p>
          <a:p>
            <a:pPr>
              <a:buFont typeface="Arial" panose="020B0604020202020204" pitchFamily="34" charset="0"/>
              <a:buChar char="•"/>
            </a:pPr>
            <a:r>
              <a:rPr lang="en-US" sz="2200" dirty="0"/>
              <a:t>Used pill and never used the pill means there were subjects whom have used the pill before or they never do use it. The group that never used the pills before is the control group. </a:t>
            </a:r>
          </a:p>
          <a:p>
            <a:pPr>
              <a:buFont typeface="Arial" panose="020B0604020202020204" pitchFamily="34" charset="0"/>
              <a:buChar char="•"/>
            </a:pPr>
            <a:r>
              <a:rPr lang="en-US" sz="2200" dirty="0"/>
              <a:t>Standard rate and observed rate indicates the subjects were observed for a certain period of time.</a:t>
            </a:r>
          </a:p>
        </p:txBody>
      </p:sp>
    </p:spTree>
    <p:extLst>
      <p:ext uri="{BB962C8B-B14F-4D97-AF65-F5344CB8AC3E}">
        <p14:creationId xmlns:p14="http://schemas.microsoft.com/office/powerpoint/2010/main" val="2751751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895E0-A341-43BA-8305-B40F12D7845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Datasets Relationship Model</a:t>
            </a:r>
          </a:p>
        </p:txBody>
      </p:sp>
      <p:pic>
        <p:nvPicPr>
          <p:cNvPr id="6" name="Content Placeholder 5">
            <a:extLst>
              <a:ext uri="{FF2B5EF4-FFF2-40B4-BE49-F238E27FC236}">
                <a16:creationId xmlns:a16="http://schemas.microsoft.com/office/drawing/2014/main" id="{66384B0F-55DC-495D-95A3-715F1863C302}"/>
              </a:ext>
            </a:extLst>
          </p:cNvPr>
          <p:cNvPicPr>
            <a:picLocks noGrp="1" noChangeAspect="1"/>
          </p:cNvPicPr>
          <p:nvPr>
            <p:ph idx="1"/>
          </p:nvPr>
        </p:nvPicPr>
        <p:blipFill rotWithShape="1">
          <a:blip r:embed="rId2"/>
          <a:srcRect l="20960" t="26738" r="51960" b="27942"/>
          <a:stretch/>
        </p:blipFill>
        <p:spPr>
          <a:xfrm>
            <a:off x="2000249" y="1892300"/>
            <a:ext cx="7905751" cy="4546600"/>
          </a:xfrm>
          <a:prstGeom prst="rect">
            <a:avLst/>
          </a:prstGeom>
        </p:spPr>
      </p:pic>
      <p:cxnSp>
        <p:nvCxnSpPr>
          <p:cNvPr id="10" name="Connector: Elbow 9">
            <a:extLst>
              <a:ext uri="{FF2B5EF4-FFF2-40B4-BE49-F238E27FC236}">
                <a16:creationId xmlns:a16="http://schemas.microsoft.com/office/drawing/2014/main" id="{F3FC6119-4545-4E07-A679-9B776C357C6F}"/>
              </a:ext>
            </a:extLst>
          </p:cNvPr>
          <p:cNvCxnSpPr>
            <a:cxnSpLocks/>
          </p:cNvCxnSpPr>
          <p:nvPr/>
        </p:nvCxnSpPr>
        <p:spPr>
          <a:xfrm>
            <a:off x="5410200" y="4457700"/>
            <a:ext cx="990600" cy="749300"/>
          </a:xfrm>
          <a:prstGeom prst="bentConnector3">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C21C620B-D689-451C-83CA-BBDFB357591E}"/>
              </a:ext>
            </a:extLst>
          </p:cNvPr>
          <p:cNvCxnSpPr>
            <a:cxnSpLocks/>
          </p:cNvCxnSpPr>
          <p:nvPr/>
        </p:nvCxnSpPr>
        <p:spPr>
          <a:xfrm rot="16200000" flipH="1">
            <a:off x="7764463" y="3814762"/>
            <a:ext cx="777875" cy="635000"/>
          </a:xfrm>
          <a:prstGeom prst="bentConnector3">
            <a:avLst>
              <a:gd name="adj1" fmla="val 50000"/>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87D1F43E-4220-4D0B-A89F-DBD57D0E586A}"/>
              </a:ext>
            </a:extLst>
          </p:cNvPr>
          <p:cNvCxnSpPr>
            <a:cxnSpLocks/>
          </p:cNvCxnSpPr>
          <p:nvPr/>
        </p:nvCxnSpPr>
        <p:spPr>
          <a:xfrm flipV="1">
            <a:off x="5410200" y="3206183"/>
            <a:ext cx="1104900" cy="640512"/>
          </a:xfrm>
          <a:prstGeom prst="bentConnector3">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218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54FB9-CCC4-42B0-BAC3-D85049A5A2B5}"/>
              </a:ext>
            </a:extLst>
          </p:cNvPr>
          <p:cNvSpPr>
            <a:spLocks noGrp="1"/>
          </p:cNvSpPr>
          <p:nvPr>
            <p:ph type="title"/>
          </p:nvPr>
        </p:nvSpPr>
        <p:spPr/>
        <p:txBody>
          <a:bodyPr/>
          <a:lstStyle/>
          <a:p>
            <a:r>
              <a:rPr lang="en-US" b="1" dirty="0"/>
              <a:t>Probability Mass Function</a:t>
            </a:r>
          </a:p>
        </p:txBody>
      </p:sp>
      <p:pic>
        <p:nvPicPr>
          <p:cNvPr id="11" name="Content Placeholder 10">
            <a:extLst>
              <a:ext uri="{FF2B5EF4-FFF2-40B4-BE49-F238E27FC236}">
                <a16:creationId xmlns:a16="http://schemas.microsoft.com/office/drawing/2014/main" id="{D13CD234-8E68-4ACB-A7E3-D3151CAEC1B0}"/>
              </a:ext>
            </a:extLst>
          </p:cNvPr>
          <p:cNvPicPr>
            <a:picLocks noGrp="1" noChangeAspect="1"/>
          </p:cNvPicPr>
          <p:nvPr>
            <p:ph sz="half" idx="1"/>
          </p:nvPr>
        </p:nvPicPr>
        <p:blipFill rotWithShape="1">
          <a:blip r:embed="rId3"/>
          <a:srcRect l="39004" t="27484" r="20340" b="33168"/>
          <a:stretch/>
        </p:blipFill>
        <p:spPr>
          <a:xfrm>
            <a:off x="1097280" y="1925053"/>
            <a:ext cx="4437246" cy="3944041"/>
          </a:xfrm>
          <a:prstGeom prst="rect">
            <a:avLst/>
          </a:prstGeom>
        </p:spPr>
      </p:pic>
      <p:sp>
        <p:nvSpPr>
          <p:cNvPr id="5" name="Content Placeholder 4">
            <a:extLst>
              <a:ext uri="{FF2B5EF4-FFF2-40B4-BE49-F238E27FC236}">
                <a16:creationId xmlns:a16="http://schemas.microsoft.com/office/drawing/2014/main" id="{168DECD0-9EB4-4E1A-95AF-768CA936FDBF}"/>
              </a:ext>
            </a:extLst>
          </p:cNvPr>
          <p:cNvSpPr>
            <a:spLocks noGrp="1"/>
          </p:cNvSpPr>
          <p:nvPr>
            <p:ph sz="half" idx="2"/>
          </p:nvPr>
        </p:nvSpPr>
        <p:spPr/>
        <p:txBody>
          <a:bodyPr>
            <a:normAutofit/>
          </a:bodyPr>
          <a:lstStyle/>
          <a:p>
            <a:pPr>
              <a:buFont typeface="Arial" panose="020B0604020202020204" pitchFamily="34" charset="0"/>
              <a:buChar char="•"/>
            </a:pPr>
            <a:r>
              <a:rPr lang="en-US" sz="2800" dirty="0"/>
              <a:t>I used the PMF to calculate the subject whom used the pill and was not observed against the subject whom was not observed, and the results were zero from the calculator.</a:t>
            </a:r>
          </a:p>
        </p:txBody>
      </p:sp>
    </p:spTree>
    <p:extLst>
      <p:ext uri="{BB962C8B-B14F-4D97-AF65-F5344CB8AC3E}">
        <p14:creationId xmlns:p14="http://schemas.microsoft.com/office/powerpoint/2010/main" val="324647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D3B39F0-DBE6-4ED1-AE29-42E9D70FB2CE}"/>
              </a:ext>
            </a:extLst>
          </p:cNvPr>
          <p:cNvSpPr>
            <a:spLocks noGrp="1"/>
          </p:cNvSpPr>
          <p:nvPr>
            <p:ph type="title"/>
          </p:nvPr>
        </p:nvSpPr>
        <p:spPr>
          <a:xfrm>
            <a:off x="643466" y="786383"/>
            <a:ext cx="3517567" cy="2093975"/>
          </a:xfrm>
          <a:prstGeom prst="rect">
            <a:avLst/>
          </a:prstGeom>
        </p:spPr>
        <p:txBody>
          <a:bodyPr anchor="b">
            <a:normAutofit/>
          </a:bodyPr>
          <a:lstStyle/>
          <a:p>
            <a:r>
              <a:rPr lang="en-US" b="1"/>
              <a:t>Causes of Death</a:t>
            </a:r>
          </a:p>
        </p:txBody>
      </p:sp>
      <p:pic>
        <p:nvPicPr>
          <p:cNvPr id="5" name="Content Placeholder 4">
            <a:extLst>
              <a:ext uri="{FF2B5EF4-FFF2-40B4-BE49-F238E27FC236}">
                <a16:creationId xmlns:a16="http://schemas.microsoft.com/office/drawing/2014/main" id="{79EBF798-1BD2-4516-A377-BE9F79686A63}"/>
              </a:ext>
            </a:extLst>
          </p:cNvPr>
          <p:cNvPicPr>
            <a:picLocks noGrp="1" noChangeAspect="1"/>
          </p:cNvPicPr>
          <p:nvPr>
            <p:ph idx="1"/>
          </p:nvPr>
        </p:nvPicPr>
        <p:blipFill>
          <a:blip r:embed="rId2"/>
          <a:stretch>
            <a:fillRect/>
          </a:stretch>
        </p:blipFill>
        <p:spPr>
          <a:xfrm>
            <a:off x="5072514" y="452388"/>
            <a:ext cx="6786452" cy="5736656"/>
          </a:xfrm>
          <a:prstGeom prst="rect">
            <a:avLst/>
          </a:prstGeom>
          <a:noFill/>
        </p:spPr>
      </p:pic>
      <p:sp>
        <p:nvSpPr>
          <p:cNvPr id="12" name="Content Placeholder 3">
            <a:extLst>
              <a:ext uri="{FF2B5EF4-FFF2-40B4-BE49-F238E27FC236}">
                <a16:creationId xmlns:a16="http://schemas.microsoft.com/office/drawing/2014/main" id="{6E721644-2067-4883-B5D6-37A0F5BB2DDB}"/>
              </a:ext>
            </a:extLst>
          </p:cNvPr>
          <p:cNvSpPr>
            <a:spLocks noGrp="1"/>
          </p:cNvSpPr>
          <p:nvPr>
            <p:ph type="body" sz="half" idx="2"/>
          </p:nvPr>
        </p:nvSpPr>
        <p:spPr>
          <a:xfrm>
            <a:off x="643465" y="3043050"/>
            <a:ext cx="3517567" cy="3064505"/>
          </a:xfrm>
          <a:prstGeom prst="rect">
            <a:avLst/>
          </a:prstGeom>
        </p:spPr>
        <p:txBody>
          <a:bodyPr>
            <a:normAutofit/>
          </a:bodyPr>
          <a:lstStyle/>
          <a:p>
            <a:pPr marL="0" indent="0">
              <a:lnSpc>
                <a:spcPct val="100000"/>
              </a:lnSpc>
              <a:buNone/>
            </a:pPr>
            <a:r>
              <a:rPr lang="en-US" sz="1400"/>
              <a:t>The Cause of Death Histogram resulted in:</a:t>
            </a:r>
          </a:p>
          <a:p>
            <a:pPr>
              <a:lnSpc>
                <a:spcPct val="100000"/>
              </a:lnSpc>
              <a:buFont typeface="Arial" panose="020B0604020202020204" pitchFamily="34" charset="0"/>
              <a:buChar char="•"/>
            </a:pPr>
            <a:r>
              <a:rPr lang="en-US" sz="1400"/>
              <a:t> The top three causes of the death according to the histogram were any kinds of causes, cancers, and air circulatory issues.</a:t>
            </a:r>
          </a:p>
          <a:p>
            <a:pPr>
              <a:lnSpc>
                <a:spcPct val="100000"/>
              </a:lnSpc>
              <a:buFont typeface="Arial" panose="020B0604020202020204" pitchFamily="34" charset="0"/>
              <a:buChar char="•"/>
            </a:pPr>
            <a:r>
              <a:rPr lang="en-US" sz="1400"/>
              <a:t> The subjects may have contracted the cancer or other causes of death possibly before or during the study.</a:t>
            </a:r>
          </a:p>
          <a:p>
            <a:pPr>
              <a:lnSpc>
                <a:spcPct val="100000"/>
              </a:lnSpc>
              <a:buFont typeface="Arial" panose="020B0604020202020204" pitchFamily="34" charset="0"/>
              <a:buChar char="•"/>
            </a:pPr>
            <a:r>
              <a:rPr lang="en-US" sz="1400"/>
              <a:t>Women are still at risk of death for taking the pills. Women should find better alternatives to control birth. </a:t>
            </a:r>
          </a:p>
        </p:txBody>
      </p:sp>
    </p:spTree>
    <p:extLst>
      <p:ext uri="{BB962C8B-B14F-4D97-AF65-F5344CB8AC3E}">
        <p14:creationId xmlns:p14="http://schemas.microsoft.com/office/powerpoint/2010/main" val="2802002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E9461-06BD-467E-AE6F-2C25AAAF1E4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Scatter Plot 1</a:t>
            </a:r>
          </a:p>
        </p:txBody>
      </p:sp>
      <p:pic>
        <p:nvPicPr>
          <p:cNvPr id="5" name="Content Placeholder 4">
            <a:extLst>
              <a:ext uri="{FF2B5EF4-FFF2-40B4-BE49-F238E27FC236}">
                <a16:creationId xmlns:a16="http://schemas.microsoft.com/office/drawing/2014/main" id="{B72220EF-B835-4E68-88F8-D2DF052CFB89}"/>
              </a:ext>
            </a:extLst>
          </p:cNvPr>
          <p:cNvPicPr>
            <a:picLocks noGrp="1" noChangeAspect="1"/>
          </p:cNvPicPr>
          <p:nvPr>
            <p:ph sz="half" idx="1"/>
          </p:nvPr>
        </p:nvPicPr>
        <p:blipFill>
          <a:blip r:embed="rId2"/>
          <a:stretch>
            <a:fillRect/>
          </a:stretch>
        </p:blipFill>
        <p:spPr>
          <a:xfrm>
            <a:off x="967740" y="2200762"/>
            <a:ext cx="5385435" cy="4047638"/>
          </a:xfrm>
          <a:prstGeom prst="rect">
            <a:avLst/>
          </a:prstGeom>
        </p:spPr>
      </p:pic>
      <p:sp>
        <p:nvSpPr>
          <p:cNvPr id="4" name="Content Placeholder 3">
            <a:extLst>
              <a:ext uri="{FF2B5EF4-FFF2-40B4-BE49-F238E27FC236}">
                <a16:creationId xmlns:a16="http://schemas.microsoft.com/office/drawing/2014/main" id="{2F0730AF-B677-44C6-B42C-657FE23FCC63}"/>
              </a:ext>
            </a:extLst>
          </p:cNvPr>
          <p:cNvSpPr>
            <a:spLocks noGrp="1"/>
          </p:cNvSpPr>
          <p:nvPr>
            <p:ph sz="half" idx="2"/>
          </p:nvPr>
        </p:nvSpPr>
        <p:spPr/>
        <p:txBody>
          <a:bodyPr>
            <a:normAutofit fontScale="92500" lnSpcReduction="20000"/>
          </a:bodyPr>
          <a:lstStyle/>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scatter plot showed some outliers in the dataset. </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possible deaths were plotted on the x- axis and the measurements of the subjects whom used the pills are on the y-axis.</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207767517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0</TotalTime>
  <Words>1003</Words>
  <Application>Microsoft Office PowerPoint</Application>
  <PresentationFormat>Widescreen</PresentationFormat>
  <Paragraphs>238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Calibri</vt:lpstr>
      <vt:lpstr>Franklin Gothic Book</vt:lpstr>
      <vt:lpstr>Times New Roman</vt:lpstr>
      <vt:lpstr>1_RetrospectVTI</vt:lpstr>
      <vt:lpstr>Contraceptive Pills and Mortality</vt:lpstr>
      <vt:lpstr>Introduction</vt:lpstr>
      <vt:lpstr>Hypothesis</vt:lpstr>
      <vt:lpstr>Dataset 2: Raw vs Clean</vt:lpstr>
      <vt:lpstr>Variables</vt:lpstr>
      <vt:lpstr>Datasets Relationship Model</vt:lpstr>
      <vt:lpstr>Probability Mass Function</vt:lpstr>
      <vt:lpstr>Causes of Death</vt:lpstr>
      <vt:lpstr>Scatter Plot 1</vt:lpstr>
      <vt:lpstr>Scatter Plot 2</vt:lpstr>
      <vt:lpstr>Scatterplot</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2020-03-01T18:10:57Z</dcterms:created>
  <dcterms:modified xsi:type="dcterms:W3CDTF">2020-03-01T18:23:54Z</dcterms:modified>
</cp:coreProperties>
</file>