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9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85980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Contraceptive Pills and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34638"/>
            <a:ext cx="6269347" cy="1909031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Bellevue University</a:t>
            </a:r>
          </a:p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DSC530</a:t>
            </a:r>
          </a:p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LaChandra Ash</a:t>
            </a:r>
          </a:p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24,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ADB2BF-3FE2-4937-8F1D-D7F593AC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786384"/>
            <a:ext cx="3951483" cy="1528192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FFE8D2-FDAB-4B9E-B997-40970D4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076325"/>
            <a:ext cx="5928344" cy="53816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Study: Royal College of General Practitioners’ Oral Contraception RCGP study started in 1968. </a:t>
            </a:r>
          </a:p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Supplied: The data for the study was supplied by the practitioners whom participated in the study, and the National Health Service central services.</a:t>
            </a:r>
          </a:p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Amount: There were 1,200 general practices within the United Kingdom. </a:t>
            </a:r>
          </a:p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Subjects: There were 46, 112 women whom underwent the 39 years in the study.</a:t>
            </a:r>
          </a:p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There were 1,747 women that died and never took the pills. There were 2,864 whom used the pills and died.</a:t>
            </a:r>
          </a:p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Franklin Gothic Book" panose="020B05030201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D22178-B703-4046-97CE-2D1D5420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524125"/>
            <a:ext cx="3517567" cy="3583430"/>
          </a:xfrm>
        </p:spPr>
        <p:txBody>
          <a:bodyPr/>
          <a:lstStyle/>
          <a:p>
            <a:r>
              <a:rPr lang="en-US" sz="2400" dirty="0"/>
              <a:t>The objective of the project is to view the risk of mortality among women whom consume oral contraceptives, versus women who never used them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A5F4-455E-40F2-8CED-0263D108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66803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3175-0192-4C02-BE0E-EC843983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540130"/>
            <a:ext cx="4639736" cy="3328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What was the association of women whom died and were taking the pills.?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Were the woman whom consumed the contraceptive pills already at risk of dying before taking the pill?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What are other factors that may have caused death while the women took the pills?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EF26AA-81CB-4A47-AEEB-F8049C771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209800"/>
            <a:ext cx="4639736" cy="3328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75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CAD9-0386-4011-A635-5A3EB9E45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18305" y="10573"/>
            <a:ext cx="6614810" cy="83573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2: Raw vs Clean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E0BD24-95B4-4039-8F16-F245C70CA04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0665694"/>
              </p:ext>
            </p:extLst>
          </p:nvPr>
        </p:nvGraphicFramePr>
        <p:xfrm>
          <a:off x="357491" y="228600"/>
          <a:ext cx="4846809" cy="6151136"/>
        </p:xfrm>
        <a:graphic>
          <a:graphicData uri="http://schemas.openxmlformats.org/drawingml/2006/table">
            <a:tbl>
              <a:tblPr/>
              <a:tblGrid>
                <a:gridCol w="748589">
                  <a:extLst>
                    <a:ext uri="{9D8B030D-6E8A-4147-A177-3AD203B41FA5}">
                      <a16:colId xmlns:a16="http://schemas.microsoft.com/office/drawing/2014/main" val="531710999"/>
                    </a:ext>
                  </a:extLst>
                </a:gridCol>
                <a:gridCol w="585460">
                  <a:extLst>
                    <a:ext uri="{9D8B030D-6E8A-4147-A177-3AD203B41FA5}">
                      <a16:colId xmlns:a16="http://schemas.microsoft.com/office/drawing/2014/main" val="600954017"/>
                    </a:ext>
                  </a:extLst>
                </a:gridCol>
                <a:gridCol w="585460">
                  <a:extLst>
                    <a:ext uri="{9D8B030D-6E8A-4147-A177-3AD203B41FA5}">
                      <a16:colId xmlns:a16="http://schemas.microsoft.com/office/drawing/2014/main" val="2127225032"/>
                    </a:ext>
                  </a:extLst>
                </a:gridCol>
                <a:gridCol w="626679">
                  <a:extLst>
                    <a:ext uri="{9D8B030D-6E8A-4147-A177-3AD203B41FA5}">
                      <a16:colId xmlns:a16="http://schemas.microsoft.com/office/drawing/2014/main" val="3492109829"/>
                    </a:ext>
                  </a:extLst>
                </a:gridCol>
                <a:gridCol w="544241">
                  <a:extLst>
                    <a:ext uri="{9D8B030D-6E8A-4147-A177-3AD203B41FA5}">
                      <a16:colId xmlns:a16="http://schemas.microsoft.com/office/drawing/2014/main" val="2243836451"/>
                    </a:ext>
                  </a:extLst>
                </a:gridCol>
                <a:gridCol w="585460">
                  <a:extLst>
                    <a:ext uri="{9D8B030D-6E8A-4147-A177-3AD203B41FA5}">
                      <a16:colId xmlns:a16="http://schemas.microsoft.com/office/drawing/2014/main" val="1461101596"/>
                    </a:ext>
                  </a:extLst>
                </a:gridCol>
                <a:gridCol w="585460">
                  <a:extLst>
                    <a:ext uri="{9D8B030D-6E8A-4147-A177-3AD203B41FA5}">
                      <a16:colId xmlns:a16="http://schemas.microsoft.com/office/drawing/2014/main" val="584277467"/>
                    </a:ext>
                  </a:extLst>
                </a:gridCol>
                <a:gridCol w="585460">
                  <a:extLst>
                    <a:ext uri="{9D8B030D-6E8A-4147-A177-3AD203B41FA5}">
                      <a16:colId xmlns:a16="http://schemas.microsoft.com/office/drawing/2014/main" val="1045946071"/>
                    </a:ext>
                  </a:extLst>
                </a:gridCol>
              </a:tblGrid>
              <a:tr h="1295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 of death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ICD-8 codes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users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 users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relative risk† (95% CI)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84972"/>
                  </a:ext>
                </a:extLst>
              </a:tr>
              <a:tr h="2407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 rate (No)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Standardised rate*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 rate (No)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Standardised rate*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7605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causes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000-999, all E codes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462.16 (1747)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417.45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349.62 (2864)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365.51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(0.82 to 0.93)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32181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cancers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140-209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205.29 (776)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194.55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160.16 (1312)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165.45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 (0.78 to 0.93)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44306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 Large bowel and rectum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153-154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21.16 (80)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11.84 (97)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12.41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(0.46 to 0.83)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692381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 Gallbladder/liver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155-156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 (12)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 (15)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 (0.30 to 1.39)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990197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 Lung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26.45 (100)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31.49 (258)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 (0.96 to 1.53)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1926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 Melanoma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2.65 (10)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 (16)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 (0.33 to 1.61)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11564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 Breast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 (168)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43.91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38.09 (312)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39.41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 (0.74 to 1.08)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3898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 Invasive cervix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 (14)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 (46)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 (0.74 to 2.44)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01353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 Uterine body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5.03 (19)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 (13)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 (0.21 to 0.88)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82966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 Ovary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19.84 (75)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18.04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9.16 (75)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9.47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 (0.38 to 0.72)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872499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 Main gynaecological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180, 182, 183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28.57 (108)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26.51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16.36 (134)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(0.49 to 0.82)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90460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 CNS-pituitary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191, 1943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5.03 (19)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3.42 (28)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3.74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 (0.47 to 1.50)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331665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 Site unknown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22.22 (84)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17.21 (141)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(0.67 to 1.15)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47215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 Other cancers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140-209, except above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51.59 (195)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37.96 (311)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39.39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(0.70 to 1.00)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510792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circulatory diseases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390-458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132.54 (501)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115.18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93.14 (763)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 (0.77 to 0.96)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98763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 Ischaemic heart disease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410-414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64.02 (242)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57.41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41.02 (336)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42.85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 (0.63 to 0.88)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623287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 Other heart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420-429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15.34 (58)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9.03 (74)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 (0.60 to 1.20)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117304"/>
                  </a:ext>
                </a:extLst>
              </a:tr>
              <a:tr h="244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 Cerebrovascular disease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430-438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32.54 (123)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27.86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27.71(227)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 (0.84 to 1.30)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901474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 Other circulatory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390-409, 440-458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20.63 (78)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18.02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15.38 (126)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 (0.71 to 1.25)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72699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digestive disease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520-577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18.25 (69)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15.38 (126)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15.67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 (0.71 to 1.27)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24532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 Liver disease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570-573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5.56 (21)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 (59)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 (0.80 to 2.16)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00883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Violence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800-999, E800-999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13.49 (51)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12.86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19.04 (156)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 (1.09 to 2.05)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3170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 Suicide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E950-959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 (17)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 (50)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6.03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 (0.73 to 2.18)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84169"/>
                  </a:ext>
                </a:extLst>
              </a:tr>
              <a:tr h="240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other diseases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codes, except above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92.06 (348)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77.80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 (503)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65.59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 (0.74 to 0.97)</a:t>
                      </a:r>
                    </a:p>
                  </a:txBody>
                  <a:tcPr marL="19165" marR="19165" marT="8787" marB="8787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825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EB25A91-DF82-4DF4-A8DC-21F95D84D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7" t="18111" r="35452" b="29745"/>
          <a:stretch/>
        </p:blipFill>
        <p:spPr>
          <a:xfrm>
            <a:off x="5739318" y="846306"/>
            <a:ext cx="5997913" cy="55334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B84CF-71DE-4F87-B40D-8D5F8A21EE15}"/>
              </a:ext>
            </a:extLst>
          </p:cNvPr>
          <p:cNvCxnSpPr>
            <a:cxnSpLocks/>
          </p:cNvCxnSpPr>
          <p:nvPr/>
        </p:nvCxnSpPr>
        <p:spPr>
          <a:xfrm>
            <a:off x="5511800" y="952500"/>
            <a:ext cx="0" cy="5427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95E0-A341-43BA-8305-B40F12D7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Relationship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84B0F-55DC-495D-95A3-715F1863C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70" t="23610" r="50406" b="22588"/>
          <a:stretch/>
        </p:blipFill>
        <p:spPr>
          <a:xfrm>
            <a:off x="1780162" y="1994171"/>
            <a:ext cx="8764621" cy="42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3B39F0-DBE6-4ED1-AE29-42E9D70F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/>
              <a:t>Causes of Death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BF798-1BD2-4516-A377-BE9F79686A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168100"/>
            <a:ext cx="4998720" cy="3653792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E721644-2067-4883-B5D6-37A0F5BB2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Cause of Death Histogram resulted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top three causes of the death according to the histogram were any kinds of causes, cancers, and air circulatory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subjects may have contracted the cancer or other causes of death possibly before or during the study.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Women are still at risk of death for taking the pills. Women should find better alternatives to control birth. </a:t>
            </a:r>
          </a:p>
        </p:txBody>
      </p:sp>
    </p:spTree>
    <p:extLst>
      <p:ext uri="{BB962C8B-B14F-4D97-AF65-F5344CB8AC3E}">
        <p14:creationId xmlns:p14="http://schemas.microsoft.com/office/powerpoint/2010/main" val="28020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9461-06BD-467E-AE6F-2C25AAAF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220EF-B835-4E68-88F8-D2DF052CF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7740" y="2200762"/>
            <a:ext cx="4998719" cy="38342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730AF-B677-44C6-B42C-657FE23FC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showed some outliers in the dataset.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deaths were plotted on the x- axis and the measurements of the subjects whom used the pills.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7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ED8C-E020-411B-BA7A-589C703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0ED34-61A8-45F4-8E9C-AFCD66C2F4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8562" y="2007245"/>
            <a:ext cx="4897437" cy="396175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DA28-3441-4DBE-871F-4F88528273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scatter plot displayed the causes of death on the x- 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The y-axis contained the subjects that never used contraceptive pills.</a:t>
            </a:r>
          </a:p>
          <a:p>
            <a:r>
              <a:rPr lang="en-US" sz="2800" dirty="0"/>
              <a:t> A few outliers were dually noted.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2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Widescreen</PresentationFormat>
  <Paragraphs>208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Contraceptive Pills and Mortality</vt:lpstr>
      <vt:lpstr>Abstract</vt:lpstr>
      <vt:lpstr>Hypothesis</vt:lpstr>
      <vt:lpstr>Dataset 2: Raw vs Clean</vt:lpstr>
      <vt:lpstr>Datasets Relationship Model</vt:lpstr>
      <vt:lpstr>Causes of Death</vt:lpstr>
      <vt:lpstr>Scatter Plot 1</vt:lpstr>
      <vt:lpstr>Scatter Plot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2020-03-01T04:54:45Z</dcterms:created>
  <dcterms:modified xsi:type="dcterms:W3CDTF">2020-03-01T05:50:35Z</dcterms:modified>
</cp:coreProperties>
</file>