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74" r:id="rId9"/>
    <p:sldId id="275" r:id="rId10"/>
    <p:sldId id="261" r:id="rId11"/>
    <p:sldId id="262" r:id="rId12"/>
    <p:sldId id="278" r:id="rId13"/>
    <p:sldId id="279" r:id="rId14"/>
    <p:sldId id="280" r:id="rId15"/>
    <p:sldId id="281" r:id="rId16"/>
    <p:sldId id="282" r:id="rId17"/>
    <p:sldId id="263" r:id="rId18"/>
    <p:sldId id="264" r:id="rId19"/>
    <p:sldId id="283" r:id="rId20"/>
    <p:sldId id="265" r:id="rId21"/>
    <p:sldId id="266" r:id="rId22"/>
    <p:sldId id="297" r:id="rId23"/>
    <p:sldId id="284" r:id="rId24"/>
    <p:sldId id="286" r:id="rId25"/>
    <p:sldId id="287" r:id="rId26"/>
    <p:sldId id="288" r:id="rId27"/>
    <p:sldId id="267" r:id="rId28"/>
    <p:sldId id="296" r:id="rId29"/>
    <p:sldId id="268" r:id="rId30"/>
    <p:sldId id="290" r:id="rId31"/>
    <p:sldId id="291" r:id="rId32"/>
    <p:sldId id="269" r:id="rId33"/>
    <p:sldId id="270" r:id="rId34"/>
    <p:sldId id="294" r:id="rId35"/>
    <p:sldId id="295" r:id="rId36"/>
    <p:sldId id="271" r:id="rId37"/>
    <p:sldId id="292" r:id="rId38"/>
  </p:sldIdLst>
  <p:sldSz cx="12192000" cy="6858000"/>
  <p:notesSz cx="6858000" cy="9144000"/>
  <p:embeddedFontLst>
    <p:embeddedFont>
      <p:font typeface="SimSun" panose="02010600030101010101" pitchFamily="2" charset="-122"/>
      <p:regular r:id="rId42"/>
    </p:embeddedFont>
    <p:embeddedFont>
      <p:font typeface="Play" panose="00000500000000000000"/>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2.fntdata"/><Relationship Id="rId42" Type="http://schemas.openxmlformats.org/officeDocument/2006/relationships/font" Target="fonts/font1.fntdata"/><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notesMaster" Target="notesMasters/notesMaster1.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p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7" name="Google Shape;87;p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p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0" name="Google Shape;130;p8: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p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36" name="Google Shape;136;p9: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p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3" name="Google Shape;93;p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p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4" name="Google Shape;154;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2" name="Shape 152"/>
        <p:cNvGrpSpPr/>
        <p:nvPr/>
      </p:nvGrpSpPr>
      <p:grpSpPr>
        <a:xfrm>
          <a:off x="0" y="0"/>
          <a:ext cx="0" cy="0"/>
          <a:chOff x="0" y="0"/>
          <a:chExt cx="0" cy="0"/>
        </a:xfrm>
      </p:grpSpPr>
      <p:sp>
        <p:nvSpPr>
          <p:cNvPr id="153" name="Google Shape;153;p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54" name="Google Shape;154;p12: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0" name="Google Shape;160;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0" name="Google Shape;160;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8" name="Shape 158"/>
        <p:cNvGrpSpPr/>
        <p:nvPr/>
      </p:nvGrpSpPr>
      <p:grpSpPr>
        <a:xfrm>
          <a:off x="0" y="0"/>
          <a:ext cx="0" cy="0"/>
          <a:chOff x="0" y="0"/>
          <a:chExt cx="0" cy="0"/>
        </a:xfrm>
      </p:grpSpPr>
      <p:sp>
        <p:nvSpPr>
          <p:cNvPr id="159" name="Google Shape;159;p1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0" name="Google Shape;160;p1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1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66" name="Google Shape;166;p1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p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0" name="Google Shape;100;p3: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2" name="Google Shape;172;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2" name="Google Shape;172;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p1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2" name="Google Shape;172;p1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8" name="Google Shape;178;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p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78" name="Google Shape;178;p1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 name="Shape 104"/>
        <p:cNvGrpSpPr/>
        <p:nvPr/>
      </p:nvGrpSpPr>
      <p:grpSpPr>
        <a:xfrm>
          <a:off x="0" y="0"/>
          <a:ext cx="0" cy="0"/>
          <a:chOff x="0" y="0"/>
          <a:chExt cx="0" cy="0"/>
        </a:xfrm>
      </p:grpSpPr>
      <p:sp>
        <p:nvSpPr>
          <p:cNvPr id="105" name="Google Shape;105;p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06" name="Google Shape;106;p4: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8" name="Google Shape;118;p6: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2" name="Shape 122"/>
        <p:cNvGrpSpPr/>
        <p:nvPr/>
      </p:nvGrpSpPr>
      <p:grpSpPr>
        <a:xfrm>
          <a:off x="0" y="0"/>
          <a:ext cx="0" cy="0"/>
          <a:chOff x="0" y="0"/>
          <a:chExt cx="0" cy="0"/>
        </a:xfrm>
      </p:grpSpPr>
      <p:sp>
        <p:nvSpPr>
          <p:cNvPr id="123" name="Google Shape;123;p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4" name="Google Shape;124;p7:notes"/>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6" name="Shape 16"/>
        <p:cNvGrpSpPr/>
        <p:nvPr/>
      </p:nvGrpSpPr>
      <p:grpSpPr>
        <a:xfrm>
          <a:off x="0" y="0"/>
          <a:ext cx="0" cy="0"/>
          <a:chOff x="0" y="0"/>
          <a:chExt cx="0" cy="0"/>
        </a:xfrm>
      </p:grpSpPr>
      <p:sp>
        <p:nvSpPr>
          <p:cNvPr id="17" name="Google Shape;17;p2"/>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panose="00000500000000000000"/>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3" name="Shape 73"/>
        <p:cNvGrpSpPr/>
        <p:nvPr/>
      </p:nvGrpSpPr>
      <p:grpSpPr>
        <a:xfrm>
          <a:off x="0" y="0"/>
          <a:ext cx="0" cy="0"/>
          <a:chOff x="0" y="0"/>
          <a:chExt cx="0" cy="0"/>
        </a:xfrm>
      </p:grpSpPr>
      <p:sp>
        <p:nvSpPr>
          <p:cNvPr id="74" name="Google Shape;74;p1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1"/>
          <p:cNvSpPr txBox="1"/>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6" name="Google Shape;76;p1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9" name="Shape 79"/>
        <p:cNvGrpSpPr/>
        <p:nvPr/>
      </p:nvGrpSpPr>
      <p:grpSpPr>
        <a:xfrm>
          <a:off x="0" y="0"/>
          <a:ext cx="0" cy="0"/>
          <a:chOff x="0" y="0"/>
          <a:chExt cx="0" cy="0"/>
        </a:xfrm>
      </p:grpSpPr>
      <p:sp>
        <p:nvSpPr>
          <p:cNvPr id="80" name="Google Shape;80;p12"/>
          <p:cNvSpPr txBox="1"/>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2" name="Google Shape;82;p12"/>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2" name="Shape 22"/>
        <p:cNvGrpSpPr/>
        <p:nvPr/>
      </p:nvGrpSpPr>
      <p:grpSpPr>
        <a:xfrm>
          <a:off x="0" y="0"/>
          <a:ext cx="0" cy="0"/>
          <a:chOff x="0" y="0"/>
          <a:chExt cx="0" cy="0"/>
        </a:xfrm>
      </p:grpSpPr>
      <p:sp>
        <p:nvSpPr>
          <p:cNvPr id="23" name="Google Shape;23;p3"/>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panose="00000500000000000000"/>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4"/>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5"/>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9" name="Shape 39"/>
        <p:cNvGrpSpPr/>
        <p:nvPr/>
      </p:nvGrpSpPr>
      <p:grpSpPr>
        <a:xfrm>
          <a:off x="0" y="0"/>
          <a:ext cx="0" cy="0"/>
          <a:chOff x="0" y="0"/>
          <a:chExt cx="0" cy="0"/>
        </a:xfrm>
      </p:grpSpPr>
      <p:sp>
        <p:nvSpPr>
          <p:cNvPr id="40" name="Google Shape;40;p6"/>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6"/>
          <p:cNvSpPr txBox="1"/>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2" name="Google Shape;42;p6"/>
          <p:cNvSpPr txBox="1"/>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3" name="Google Shape;43;p6"/>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7"/>
          <p:cNvSpPr txBox="1"/>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7"/>
          <p:cNvSpPr txBox="1"/>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7"/>
          <p:cNvSpPr txBox="1"/>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1" name="Google Shape;51;p7"/>
          <p:cNvSpPr txBox="1"/>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2" name="Google Shape;52;p7"/>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5" name="Shape 55"/>
        <p:cNvGrpSpPr/>
        <p:nvPr/>
      </p:nvGrpSpPr>
      <p:grpSpPr>
        <a:xfrm>
          <a:off x="0" y="0"/>
          <a:ext cx="0" cy="0"/>
          <a:chOff x="0" y="0"/>
          <a:chExt cx="0" cy="0"/>
        </a:xfrm>
      </p:grpSpPr>
      <p:sp>
        <p:nvSpPr>
          <p:cNvPr id="56" name="Google Shape;56;p8"/>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panose="00000500000000000000"/>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2" name="Google Shape;62;p9"/>
          <p:cNvSpPr txBox="1"/>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3" name="Google Shape;63;p9"/>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6" name="Shape 66"/>
        <p:cNvGrpSpPr/>
        <p:nvPr/>
      </p:nvGrpSpPr>
      <p:grpSpPr>
        <a:xfrm>
          <a:off x="0" y="0"/>
          <a:ext cx="0" cy="0"/>
          <a:chOff x="0" y="0"/>
          <a:chExt cx="0" cy="0"/>
        </a:xfrm>
      </p:grpSpPr>
      <p:sp>
        <p:nvSpPr>
          <p:cNvPr id="67" name="Google Shape;67;p10"/>
          <p:cNvSpPr txBox="1"/>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panose="00000500000000000000"/>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p:nvPr>
            <p:ph type="pic" idx="2"/>
          </p:nvPr>
        </p:nvSpPr>
        <p:spPr>
          <a:xfrm>
            <a:off x="5183188" y="987425"/>
            <a:ext cx="6172200" cy="4873625"/>
          </a:xfrm>
          <a:prstGeom prst="rect">
            <a:avLst/>
          </a:prstGeom>
          <a:noFill/>
          <a:ln>
            <a:noFill/>
          </a:ln>
        </p:spPr>
      </p:sp>
      <p:sp>
        <p:nvSpPr>
          <p:cNvPr id="69" name="Google Shape;69;p10"/>
          <p:cNvSpPr txBox="1"/>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0" name="Google Shape;70;p10"/>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panose="00000500000000000000"/>
              <a:buNone/>
              <a:defRPr sz="4400" b="0" i="0" u="none" strike="noStrike" cap="none">
                <a:solidFill>
                  <a:schemeClr val="dk1"/>
                </a:solidFill>
                <a:latin typeface="Play" panose="00000500000000000000"/>
                <a:ea typeface="Play" panose="00000500000000000000"/>
                <a:cs typeface="Play" panose="00000500000000000000"/>
                <a:sym typeface="Play" panose="00000500000000000000"/>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8" name="Google Shape;8;p1"/>
          <p:cNvSpPr txBox="1"/>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9" name="Google Shape;9;p1"/>
          <p:cNvSpPr txBox="1"/>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0" name="Google Shape;10;p1"/>
          <p:cNvSpPr txBox="1"/>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200" b="0" i="0" u="none" strike="noStrike" cap="none">
                <a:solidFill>
                  <a:srgbClr val="757575"/>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200" b="0" i="0" u="none" strike="noStrike" cap="none">
                <a:solidFill>
                  <a:srgbClr val="757575"/>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200" b="0" i="0" u="none" strike="noStrike" cap="none">
                <a:solidFill>
                  <a:srgbClr val="757575"/>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200" b="0" i="0" u="none" strike="noStrike" cap="none">
                <a:solidFill>
                  <a:srgbClr val="757575"/>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200" b="0" i="0" u="none" strike="noStrike" cap="none">
                <a:solidFill>
                  <a:srgbClr val="757575"/>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200" b="0" i="0" u="none" strike="noStrike" cap="none">
                <a:solidFill>
                  <a:srgbClr val="757575"/>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200" b="0" i="0" u="none" strike="noStrike" cap="none">
                <a:solidFill>
                  <a:srgbClr val="757575"/>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200" b="0" i="0" u="none" strike="noStrike" cap="none">
                <a:solidFill>
                  <a:srgbClr val="757575"/>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fld>
            <a:endParaRPr lang="en-US"/>
          </a:p>
        </p:txBody>
      </p:sp>
      <p:sp>
        <p:nvSpPr>
          <p:cNvPr id="11" name="Google Shape;11;p1"/>
          <p:cNvSpPr/>
          <p:nvPr/>
        </p:nvSpPr>
        <p:spPr>
          <a:xfrm>
            <a:off x="0" y="6311900"/>
            <a:ext cx="12192000" cy="546100"/>
          </a:xfrm>
          <a:prstGeom prst="rect">
            <a:avLst/>
          </a:prstGeom>
          <a:solidFill>
            <a:srgbClr val="1F5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2" name="Google Shape;12;p1" descr="Learn to Change Your World - Osiri University"/>
          <p:cNvPicPr preferRelativeResize="0"/>
          <p:nvPr/>
        </p:nvPicPr>
        <p:blipFill rotWithShape="1">
          <a:blip r:embed="rId13"/>
          <a:srcRect/>
          <a:stretch>
            <a:fillRect/>
          </a:stretch>
        </p:blipFill>
        <p:spPr>
          <a:xfrm>
            <a:off x="471638" y="416050"/>
            <a:ext cx="1305780" cy="924900"/>
          </a:xfrm>
          <a:prstGeom prst="rect">
            <a:avLst/>
          </a:prstGeom>
          <a:noFill/>
          <a:ln>
            <a:noFill/>
          </a:ln>
        </p:spPr>
      </p:pic>
      <p:sp>
        <p:nvSpPr>
          <p:cNvPr id="13" name="Google Shape;13;p1"/>
          <p:cNvSpPr/>
          <p:nvPr/>
        </p:nvSpPr>
        <p:spPr>
          <a:xfrm>
            <a:off x="0" y="0"/>
            <a:ext cx="12192000" cy="228600"/>
          </a:xfrm>
          <a:prstGeom prst="rect">
            <a:avLst/>
          </a:prstGeom>
          <a:solidFill>
            <a:srgbClr val="1F5C9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4" name="Google Shape;14;p1"/>
          <p:cNvSpPr txBox="1"/>
          <p:nvPr/>
        </p:nvSpPr>
        <p:spPr>
          <a:xfrm>
            <a:off x="387927" y="6396593"/>
            <a:ext cx="404552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C7EDFC"/>
                </a:solidFill>
                <a:latin typeface="Arial" panose="020B0604020202020204"/>
                <a:ea typeface="Arial" panose="020B0604020202020204"/>
                <a:cs typeface="Arial" panose="020B0604020202020204"/>
                <a:sym typeface="Arial" panose="020B0604020202020204"/>
              </a:rPr>
              <a:t>Data Science and Analytics (CSIS 503 )</a:t>
            </a:r>
            <a:endParaRPr lang="en-US" sz="1800" b="0" i="0" u="none" strike="noStrike" cap="none">
              <a:solidFill>
                <a:srgbClr val="C7EDFC"/>
              </a:solidFill>
              <a:latin typeface="Arial" panose="020B0604020202020204"/>
              <a:ea typeface="Arial" panose="020B0604020202020204"/>
              <a:cs typeface="Arial" panose="020B0604020202020204"/>
              <a:sym typeface="Arial" panose="020B0604020202020204"/>
            </a:endParaRPr>
          </a:p>
        </p:txBody>
      </p:sp>
      <p:sp>
        <p:nvSpPr>
          <p:cNvPr id="15" name="Google Shape;15;p1"/>
          <p:cNvSpPr txBox="1"/>
          <p:nvPr/>
        </p:nvSpPr>
        <p:spPr>
          <a:xfrm>
            <a:off x="8248073" y="6396593"/>
            <a:ext cx="355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7EDFC"/>
                </a:solidFill>
                <a:latin typeface="Arial" panose="020B0604020202020204"/>
                <a:ea typeface="Arial" panose="020B0604020202020204"/>
                <a:cs typeface="Arial" panose="020B0604020202020204"/>
                <a:sym typeface="Arial" panose="020B0604020202020204"/>
              </a:rPr>
              <a:t>Instructor: </a:t>
            </a:r>
            <a:r>
              <a:rPr lang="en-US" sz="1800">
                <a:solidFill>
                  <a:srgbClr val="C7EDFC"/>
                </a:solidFill>
                <a:latin typeface="Arial" panose="020B0604020202020204"/>
                <a:ea typeface="Arial" panose="020B0604020202020204"/>
                <a:cs typeface="Arial" panose="020B0604020202020204"/>
                <a:sym typeface="Arial" panose="020B0604020202020204"/>
              </a:rPr>
              <a:t>Noble Anumbe, PhD</a:t>
            </a:r>
            <a:endParaRPr lang="en-US" sz="1800">
              <a:solidFill>
                <a:srgbClr val="C7EDFC"/>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3"/>
          <p:cNvSpPr txBox="1"/>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panose="00000500000000000000"/>
              <a:buNone/>
            </a:pPr>
            <a:r>
              <a:rPr lang="en-US"/>
              <a:t>Capstone Project</a:t>
            </a:r>
            <a:endParaRPr lang="en-US"/>
          </a:p>
        </p:txBody>
      </p:sp>
      <p:sp>
        <p:nvSpPr>
          <p:cNvPr id="90" name="Google Shape;90;p13"/>
          <p:cNvSpPr txBox="1"/>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b="1"/>
              <a:t>CSIS 503 Data Science and Analytics</a:t>
            </a:r>
            <a:endParaRPr lang="en-US" b="1"/>
          </a:p>
          <a:p>
            <a:pPr marL="0" lvl="0" indent="0" algn="ctr" rtl="0">
              <a:lnSpc>
                <a:spcPct val="90000"/>
              </a:lnSpc>
              <a:spcBef>
                <a:spcPts val="1000"/>
              </a:spcBef>
              <a:spcAft>
                <a:spcPts val="0"/>
              </a:spcAft>
              <a:buClr>
                <a:schemeClr val="dk1"/>
              </a:buClr>
              <a:buSzPts val="2400"/>
              <a:buNone/>
            </a:pPr>
            <a:r>
              <a:rPr lang="en-US" b="1"/>
              <a:t>Summer 2025</a:t>
            </a:r>
            <a:endParaRPr 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5358581"/>
            <a:ext cx="10515600" cy="100243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Dataset Description</a:t>
            </a:r>
            <a:endParaRPr lang="en-US" b="1"/>
          </a:p>
        </p:txBody>
      </p:sp>
      <p:sp>
        <p:nvSpPr>
          <p:cNvPr id="127" name="Google Shape;127;p19"/>
          <p:cNvSpPr txBox="1"/>
          <p:nvPr/>
        </p:nvSpPr>
        <p:spPr>
          <a:xfrm>
            <a:off x="1703705" y="625475"/>
            <a:ext cx="8756015" cy="473265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sz="1800" b="1">
                <a:solidFill>
                  <a:schemeClr val="tx1"/>
                </a:solidFill>
                <a:latin typeface="Arial" panose="020B0604020202020204"/>
                <a:ea typeface="Arial" panose="020B0604020202020204"/>
                <a:cs typeface="Arial" panose="020B0604020202020204"/>
                <a:sym typeface="Arial" panose="020B0604020202020204"/>
              </a:rPr>
              <a:t>Preprocessing OR Cleaning Steps Contd.</a:t>
            </a:r>
            <a:endParaRPr 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r>
              <a:rPr lang="en-US" altLang="en-US" sz="1800">
                <a:solidFill>
                  <a:schemeClr val="tx1"/>
                </a:solidFill>
                <a:latin typeface="Arial" panose="020B0604020202020204"/>
                <a:ea typeface="Arial" panose="020B0604020202020204"/>
                <a:cs typeface="Arial" panose="020B0604020202020204"/>
                <a:sym typeface="Arial" panose="020B0604020202020204"/>
              </a:rPr>
              <a:t>b) Handled Missing Values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The dataset uses "?" to represent missing values in workclass, occupation, and native-country.</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Replaced "?" with NaN for clarity.</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Dropped rows with missing or invalid values to maintain dataset quality.</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r>
              <a:rPr lang="en-US" altLang="en-US" sz="1800">
                <a:solidFill>
                  <a:schemeClr val="tx1"/>
                </a:solidFill>
                <a:latin typeface="Arial" panose="020B0604020202020204"/>
                <a:ea typeface="Arial" panose="020B0604020202020204"/>
                <a:cs typeface="Arial" panose="020B0604020202020204"/>
                <a:sym typeface="Arial" panose="020B0604020202020204"/>
              </a:rPr>
              <a:t>c) Removed Duplicates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Checked for and removed duplicate records to avoid redundancy and bias.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5358581"/>
            <a:ext cx="10515600" cy="100243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Dataset Description</a:t>
            </a:r>
            <a:endParaRPr lang="en-US" b="1"/>
          </a:p>
        </p:txBody>
      </p:sp>
      <p:sp>
        <p:nvSpPr>
          <p:cNvPr id="127" name="Google Shape;127;p19"/>
          <p:cNvSpPr txBox="1"/>
          <p:nvPr/>
        </p:nvSpPr>
        <p:spPr>
          <a:xfrm>
            <a:off x="1703705" y="625475"/>
            <a:ext cx="8756015" cy="473265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sz="1800" b="1">
                <a:solidFill>
                  <a:schemeClr val="tx1"/>
                </a:solidFill>
                <a:latin typeface="Arial" panose="020B0604020202020204"/>
                <a:ea typeface="Arial" panose="020B0604020202020204"/>
                <a:cs typeface="Arial" panose="020B0604020202020204"/>
                <a:sym typeface="Arial" panose="020B0604020202020204"/>
              </a:rPr>
              <a:t>Preprocessing OR Cleaning Steps Contd.</a:t>
            </a:r>
            <a:endParaRPr 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r>
              <a:rPr lang="en-US" altLang="en-US" sz="1800">
                <a:solidFill>
                  <a:schemeClr val="tx1"/>
                </a:solidFill>
                <a:latin typeface="Arial" panose="020B0604020202020204"/>
                <a:ea typeface="Arial" panose="020B0604020202020204"/>
                <a:cs typeface="Arial" panose="020B0604020202020204"/>
                <a:sym typeface="Arial" panose="020B0604020202020204"/>
              </a:rPr>
              <a:t>c) Target Variable: Income</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The target column is income, which indicates whether a person earns more than $50,000 annually.</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Standardized this into a binary label:</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Wingdings" panose="05000000000000000000"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&lt;=50K → 0 (low income)</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Wingdings" panose="05000000000000000000"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&gt;50K → 1 (high income)</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Wingdings" panose="05000000000000000000"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This is_high_income variable became the final target used for all modeling tasks (Logistic Regression, Random Forest, XGBoost).</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Wingdings" panose="05000000000000000000"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Wingdings" panose="05000000000000000000"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Wingdings" panose="05000000000000000000" charset="0"/>
              <a:buChar char="§"/>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Wingdings" panose="05000000000000000000"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5358581"/>
            <a:ext cx="10515600" cy="100243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Dataset Description</a:t>
            </a:r>
            <a:endParaRPr lang="en-US" b="1"/>
          </a:p>
        </p:txBody>
      </p:sp>
      <p:sp>
        <p:nvSpPr>
          <p:cNvPr id="127" name="Google Shape;127;p19"/>
          <p:cNvSpPr txBox="1"/>
          <p:nvPr/>
        </p:nvSpPr>
        <p:spPr>
          <a:xfrm>
            <a:off x="1703705" y="625475"/>
            <a:ext cx="8756015" cy="473265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sz="1800" b="1">
                <a:solidFill>
                  <a:schemeClr val="tx1"/>
                </a:solidFill>
                <a:latin typeface="Arial" panose="020B0604020202020204"/>
                <a:ea typeface="Arial" panose="020B0604020202020204"/>
                <a:cs typeface="Arial" panose="020B0604020202020204"/>
                <a:sym typeface="Arial" panose="020B0604020202020204"/>
              </a:rPr>
              <a:t>Preprocessing OR Cleaning Steps Contd.</a:t>
            </a:r>
            <a:endParaRPr 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r>
              <a:rPr lang="en-US" altLang="en-US" sz="1800">
                <a:solidFill>
                  <a:schemeClr val="tx1"/>
                </a:solidFill>
                <a:latin typeface="Arial" panose="020B0604020202020204"/>
                <a:ea typeface="Arial" panose="020B0604020202020204"/>
                <a:cs typeface="Arial" panose="020B0604020202020204"/>
                <a:sym typeface="Arial" panose="020B0604020202020204"/>
              </a:rPr>
              <a:t>d) Cleaning Category Labels (Removed White Labels)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Many categorical fields contained leading/trailing spaces (e.g., "Private " instead of "Private").</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Removed these whitespace labels to ensure categories were consistent and not duplicated.</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Wingdings" panose="05000000000000000000" charset="0"/>
              <a:buNone/>
            </a:pPr>
            <a:r>
              <a:rPr lang="en-US" altLang="en-US" sz="1800">
                <a:solidFill>
                  <a:schemeClr val="tx1"/>
                </a:solidFill>
                <a:latin typeface="Arial" panose="020B0604020202020204"/>
                <a:ea typeface="Arial" panose="020B0604020202020204"/>
                <a:cs typeface="Arial" panose="020B0604020202020204"/>
                <a:sym typeface="Arial" panose="020B0604020202020204"/>
              </a:rPr>
              <a:t>e) Feature Engineering</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Wingdings" panose="05000000000000000000"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Dropped the fnlwgt column, as it is not predictive.</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Wingdings" panose="05000000000000000000"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Simplified native-country into two categories: United-States &amp; Other Countries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Wingdings" panose="05000000000000000000"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Binned ages into groups (18-30, 31-45, 46-60, 60+).</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Wingdings" panose="05000000000000000000" charset="0"/>
              <a:buChar char="§"/>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Wingdings" panose="05000000000000000000"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5358581"/>
            <a:ext cx="10515600" cy="100243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Dataset Description</a:t>
            </a:r>
            <a:endParaRPr lang="en-US" b="1"/>
          </a:p>
        </p:txBody>
      </p:sp>
      <p:sp>
        <p:nvSpPr>
          <p:cNvPr id="127" name="Google Shape;127;p19"/>
          <p:cNvSpPr txBox="1"/>
          <p:nvPr/>
        </p:nvSpPr>
        <p:spPr>
          <a:xfrm>
            <a:off x="1703705" y="625475"/>
            <a:ext cx="8756015" cy="473265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sz="2400" b="1">
                <a:solidFill>
                  <a:schemeClr val="tx1"/>
                </a:solidFill>
                <a:latin typeface="Arial" panose="020B0604020202020204"/>
                <a:ea typeface="Arial" panose="020B0604020202020204"/>
                <a:cs typeface="Arial" panose="020B0604020202020204"/>
                <a:sym typeface="Arial" panose="020B0604020202020204"/>
              </a:rPr>
              <a:t>Preprocessing OR Cleaning Steps Contd.</a:t>
            </a:r>
            <a:endParaRPr lang="en-US" sz="24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r>
              <a:rPr lang="en-US" altLang="en-US" sz="1800">
                <a:solidFill>
                  <a:schemeClr val="tx1"/>
                </a:solidFill>
                <a:latin typeface="Arial" panose="020B0604020202020204"/>
                <a:ea typeface="Arial" panose="020B0604020202020204"/>
                <a:cs typeface="Arial" panose="020B0604020202020204"/>
                <a:sym typeface="Arial" panose="020B0604020202020204"/>
              </a:rPr>
              <a:t>f) Encoding Categorical Variables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Converted categorical features (workclass, education, marital_status, occupation, relationship, race, sex, native-country) into numerical format using one-hot encoding.</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r>
              <a:rPr lang="en-US" altLang="en-US" sz="1800">
                <a:solidFill>
                  <a:schemeClr val="tx1"/>
                </a:solidFill>
                <a:latin typeface="Arial" panose="020B0604020202020204"/>
                <a:ea typeface="Arial" panose="020B0604020202020204"/>
                <a:cs typeface="Arial" panose="020B0604020202020204"/>
                <a:sym typeface="Arial" panose="020B0604020202020204"/>
              </a:rPr>
              <a:t>g) Scaling Numerical Variables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Standardized continuous features (age, education_num, hours_per_week, capital_gain, capital_loss) to ensure they were on the same scale for models.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Wingdings" panose="05000000000000000000" charset="0"/>
              <a:buChar char="§"/>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Wingdings" panose="05000000000000000000"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5358581"/>
            <a:ext cx="10515600" cy="100243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Dataset Description</a:t>
            </a:r>
            <a:endParaRPr lang="en-US" b="1"/>
          </a:p>
        </p:txBody>
      </p:sp>
      <p:sp>
        <p:nvSpPr>
          <p:cNvPr id="127" name="Google Shape;127;p19"/>
          <p:cNvSpPr txBox="1"/>
          <p:nvPr/>
        </p:nvSpPr>
        <p:spPr>
          <a:xfrm>
            <a:off x="1703705" y="625475"/>
            <a:ext cx="8756015" cy="473265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sz="2400" b="1">
                <a:solidFill>
                  <a:schemeClr val="tx1"/>
                </a:solidFill>
                <a:latin typeface="Arial" panose="020B0604020202020204"/>
                <a:ea typeface="Arial" panose="020B0604020202020204"/>
                <a:cs typeface="Arial" panose="020B0604020202020204"/>
                <a:sym typeface="Arial" panose="020B0604020202020204"/>
              </a:rPr>
              <a:t>Preprocessing OR Cleaning Steps Contd.</a:t>
            </a:r>
            <a:endParaRPr lang="en-US" sz="24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r>
              <a:rPr lang="en-US" altLang="en-US" sz="1800">
                <a:solidFill>
                  <a:schemeClr val="tx1"/>
                </a:solidFill>
                <a:latin typeface="Arial" panose="020B0604020202020204"/>
                <a:ea typeface="Arial" panose="020B0604020202020204"/>
                <a:cs typeface="Arial" panose="020B0604020202020204"/>
                <a:sym typeface="Arial" panose="020B0604020202020204"/>
              </a:rPr>
              <a:t>h) Train-Test Split</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Split the dataset into 80% training and 20% testing subsets.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Used stratified sampling to preserve the income class distribution.</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r>
              <a:rPr lang="en-US" altLang="en-US" sz="1800">
                <a:solidFill>
                  <a:schemeClr val="tx1"/>
                </a:solidFill>
                <a:latin typeface="Arial" panose="020B0604020202020204"/>
                <a:ea typeface="Arial" panose="020B0604020202020204"/>
                <a:cs typeface="Arial" panose="020B0604020202020204"/>
                <a:sym typeface="Arial" panose="020B0604020202020204"/>
              </a:rPr>
              <a:t>i) Handling Class Imbalance</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The dataset is imbalanced (~24% earn &gt;50K vs ~76% earn ≤50K).</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Applied SMOTE (Synthetic Minority Oversampling Technique) on the training set only to balance the income classes.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Wingdings" panose="05000000000000000000" charset="0"/>
              <a:buChar char="§"/>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Wingdings" panose="05000000000000000000" charset="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0"/>
          <p:cNvSpPr txBox="1"/>
          <p:nvPr>
            <p:ph type="title"/>
          </p:nvPr>
        </p:nvSpPr>
        <p:spPr>
          <a:xfrm>
            <a:off x="831850" y="909320"/>
            <a:ext cx="10515600" cy="747395"/>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Play" panose="00000500000000000000"/>
              <a:buNone/>
            </a:pPr>
            <a:r>
              <a:rPr lang="en-US"/>
              <a:t>Methodology</a:t>
            </a:r>
            <a:endParaRPr lang="en-US"/>
          </a:p>
        </p:txBody>
      </p:sp>
      <p:sp>
        <p:nvSpPr>
          <p:cNvPr id="133" name="Google Shape;133;p20"/>
          <p:cNvSpPr txBox="1"/>
          <p:nvPr>
            <p:ph type="body" idx="1"/>
          </p:nvPr>
        </p:nvSpPr>
        <p:spPr>
          <a:xfrm>
            <a:off x="831850" y="1656715"/>
            <a:ext cx="10515600" cy="4432935"/>
          </a:xfrm>
          <a:prstGeom prst="rect">
            <a:avLst/>
          </a:prstGeom>
          <a:noFill/>
          <a:ln>
            <a:noFill/>
          </a:ln>
        </p:spPr>
        <p:txBody>
          <a:bodyPr spcFirstLastPara="1" wrap="square" lIns="91425" tIns="45700" rIns="91425" bIns="45700" anchor="t" anchorCtr="0">
            <a:normAutofit/>
          </a:bodyPr>
          <a:lstStyle/>
          <a:p>
            <a:pPr marL="0" lvl="0" indent="0" algn="just" rtl="0" eaLnBrk="1" fontAlgn="auto" latinLnBrk="0" hangingPunct="1">
              <a:lnSpc>
                <a:spcPct val="150000"/>
              </a:lnSpc>
              <a:spcBef>
                <a:spcPts val="0"/>
              </a:spcBef>
              <a:spcAft>
                <a:spcPts val="0"/>
              </a:spcAft>
              <a:buClr>
                <a:srgbClr val="757575"/>
              </a:buClr>
              <a:buSzPts val="2400"/>
              <a:buNone/>
            </a:pPr>
            <a:r>
              <a:rPr lang="en-US" altLang="en-US">
                <a:solidFill>
                  <a:schemeClr val="tx1"/>
                </a:solidFill>
              </a:rPr>
              <a:t>We applied the following steps:</a:t>
            </a:r>
            <a:endParaRPr lang="en-US" altLang="en-US">
              <a:solidFill>
                <a:schemeClr val="tx1"/>
              </a:solidFill>
            </a:endParaRPr>
          </a:p>
          <a:p>
            <a:pPr marL="342900" lvl="0" indent="-342900" algn="just" rtl="0" eaLnBrk="1" fontAlgn="auto" latinLnBrk="0" hangingPunct="1">
              <a:lnSpc>
                <a:spcPct val="15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Exploratory Data Analysis (EDA): Plotted distributions of age, education_num, hours_per_week, capital_gain/loss; generated correlation heatmaps and boxplots.</a:t>
            </a:r>
            <a:endParaRPr lang="en-US" altLang="en-US">
              <a:solidFill>
                <a:schemeClr val="tx1"/>
              </a:solidFill>
            </a:endParaRPr>
          </a:p>
          <a:p>
            <a:pPr marL="342900" lvl="0" indent="-342900" algn="just" rtl="0" eaLnBrk="1" fontAlgn="auto" latinLnBrk="0" hangingPunct="1">
              <a:lnSpc>
                <a:spcPct val="15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Feature Engineering: One-hot encoding of categorical variables, standardization of numeric variables, binning age groups.</a:t>
            </a:r>
            <a:endParaRPr lang="en-US" altLang="en-US">
              <a:solidFill>
                <a:schemeClr val="tx1"/>
              </a:solidFill>
            </a:endParaRPr>
          </a:p>
          <a:p>
            <a:pPr marL="342900" lvl="0" indent="-342900" algn="just" rtl="0" eaLnBrk="1" fontAlgn="auto" latinLnBrk="0" hangingPunct="1">
              <a:lnSpc>
                <a:spcPct val="15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Imbalance Handling: Used SMOTE to oversample minority class.</a:t>
            </a:r>
            <a:endParaRPr lang="en-US" altLang="en-US">
              <a:solidFill>
                <a:schemeClr val="tx1"/>
              </a:solidFill>
            </a:endParaRPr>
          </a:p>
          <a:p>
            <a:pPr marL="0" lvl="0" indent="0" algn="l" rtl="0">
              <a:lnSpc>
                <a:spcPct val="90000"/>
              </a:lnSpc>
              <a:spcBef>
                <a:spcPts val="0"/>
              </a:spcBef>
              <a:spcAft>
                <a:spcPts val="0"/>
              </a:spcAft>
              <a:buClr>
                <a:srgbClr val="757575"/>
              </a:buClr>
              <a:buSzPts val="2400"/>
              <a:buNone/>
            </a:pPr>
            <a:endParaRPr lang="en-US" altLang="en-US"/>
          </a:p>
          <a:p>
            <a:pPr marL="0" lvl="0" indent="0" algn="l" rtl="0">
              <a:lnSpc>
                <a:spcPct val="90000"/>
              </a:lnSpc>
              <a:spcBef>
                <a:spcPts val="0"/>
              </a:spcBef>
              <a:spcAft>
                <a:spcPts val="0"/>
              </a:spcAft>
              <a:buClr>
                <a:srgbClr val="757575"/>
              </a:buClr>
              <a:buSzPts val="2400"/>
              <a:buNone/>
            </a:pP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916859" y="5427406"/>
            <a:ext cx="10515600" cy="92377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Methodology</a:t>
            </a:r>
            <a:endParaRPr lang="en-US" b="1"/>
          </a:p>
        </p:txBody>
      </p:sp>
      <p:sp>
        <p:nvSpPr>
          <p:cNvPr id="139" name="Google Shape;139;p21"/>
          <p:cNvSpPr txBox="1"/>
          <p:nvPr/>
        </p:nvSpPr>
        <p:spPr>
          <a:xfrm>
            <a:off x="1219200" y="1025525"/>
            <a:ext cx="9180830" cy="397573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sz="1800" b="1">
                <a:solidFill>
                  <a:schemeClr val="tx1"/>
                </a:solidFill>
                <a:latin typeface="Arial" panose="020B0604020202020204"/>
                <a:ea typeface="Arial" panose="020B0604020202020204"/>
                <a:cs typeface="Arial" panose="020B0604020202020204"/>
                <a:sym typeface="Arial" panose="020B0604020202020204"/>
              </a:rPr>
              <a:t>EDA Steps And Techniques Used</a:t>
            </a:r>
            <a:endParaRPr 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Plotted distributions of key numerical features (age, education_num, hours_per_week, capital_gain, capital_loss) to understand their spread and detect outliers.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Used boxplots and histograms to visualize income differences across variables.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Generated a correlation heatmap to identify relationships among numerical variables.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Explored categorical features (e.g., workclass, marital_status, occupation, sex, race) with bar charts to examine class distributions.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Compared feature distributions between high-income (&gt;50K) and low-income (≤50K) groups to detect patterns.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r>
              <a:rPr lang="en-US" altLang="en-US" sz="1800">
                <a:solidFill>
                  <a:schemeClr val="tx1"/>
                </a:solidFill>
                <a:latin typeface="Arial" panose="020B0604020202020204"/>
                <a:ea typeface="Arial" panose="020B0604020202020204"/>
                <a:cs typeface="Arial" panose="020B0604020202020204"/>
                <a:sym typeface="Arial" panose="020B0604020202020204"/>
              </a:rPr>
              <a:t> </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916859" y="5427406"/>
            <a:ext cx="10515600" cy="92377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Methodology</a:t>
            </a:r>
            <a:endParaRPr lang="en-US" b="1"/>
          </a:p>
        </p:txBody>
      </p:sp>
      <p:sp>
        <p:nvSpPr>
          <p:cNvPr id="139" name="Google Shape;139;p21"/>
          <p:cNvSpPr txBox="1"/>
          <p:nvPr/>
        </p:nvSpPr>
        <p:spPr>
          <a:xfrm>
            <a:off x="1219200" y="1025525"/>
            <a:ext cx="9180830" cy="42310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altLang="en-US" sz="1800" b="1">
                <a:solidFill>
                  <a:schemeClr val="tx1"/>
                </a:solidFill>
                <a:sym typeface="Arial" panose="020B0604020202020204"/>
              </a:rPr>
              <a:t>Tools And Libraries Used</a:t>
            </a:r>
            <a:endParaRPr lang="en-US" alt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Python ecosystem: pandas (data wrangling), matplotlib &amp; seaborn (visualizations), scikit-learn (modeling, preprocessing), imbalanced-learn (SMOTE for class imbalance), XGBoost (advanced gradient boosting), SHAP (model interpretability). </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Clr>
                <a:schemeClr val="dk1"/>
              </a:buClr>
              <a:buSzPts val="3200"/>
              <a:buFont typeface="Play" panose="00000500000000000000"/>
              <a:buNone/>
            </a:pPr>
            <a:r>
              <a:rPr lang="en-US" altLang="en-US" sz="1800" b="1">
                <a:solidFill>
                  <a:schemeClr val="tx1"/>
                </a:solidFill>
                <a:latin typeface="Arial" panose="020B0604020202020204"/>
                <a:ea typeface="Arial" panose="020B0604020202020204"/>
                <a:cs typeface="Arial" panose="020B0604020202020204"/>
                <a:sym typeface="Arial" panose="020B0604020202020204"/>
              </a:rPr>
              <a:t>Reason for Chosen Methods</a:t>
            </a:r>
            <a:endParaRPr lang="en-US" altLang="en-US" sz="18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Clr>
                <a:schemeClr val="dk1"/>
              </a:buClr>
              <a:buSzPts val="3200"/>
              <a:buFont typeface="Play" panose="00000500000000000000"/>
              <a:buNone/>
            </a:pPr>
            <a:endParaRPr lang="en-US" altLang="en-US" sz="1800" b="1">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Logistic Regression: was chosen as a baseline for interpretability</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Random Forest: was applied to capture non-linear patterns and feature interactions.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XGBoost: was chosen for its strong performance and high predictive accuracy on structured data</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tx1"/>
                </a:solidFill>
                <a:latin typeface="Arial" panose="020B0604020202020204"/>
                <a:ea typeface="Arial" panose="020B0604020202020204"/>
                <a:cs typeface="Arial" panose="020B0604020202020204"/>
                <a:sym typeface="Arial" panose="020B0604020202020204"/>
              </a:rPr>
              <a:t>SHAP: was included to ensure model transparency and explainability by showing how features contribute to predictions.</a:t>
            </a:r>
            <a:endParaRPr lang="en-US" altLang="en-US" sz="180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831850" y="729615"/>
            <a:ext cx="10515600" cy="74803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panose="00000500000000000000"/>
              <a:buNone/>
            </a:pPr>
            <a:r>
              <a:rPr lang="en-US" sz="4000" b="1"/>
              <a:t>Key Findings &amp; Results</a:t>
            </a:r>
            <a:endParaRPr lang="en-US" sz="4000" b="1"/>
          </a:p>
        </p:txBody>
      </p:sp>
      <p:sp>
        <p:nvSpPr>
          <p:cNvPr id="145" name="Google Shape;145;p22"/>
          <p:cNvSpPr txBox="1"/>
          <p:nvPr>
            <p:ph type="body" idx="1"/>
          </p:nvPr>
        </p:nvSpPr>
        <p:spPr>
          <a:xfrm>
            <a:off x="831850" y="1708150"/>
            <a:ext cx="10515600" cy="4022725"/>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rgbClr val="757575"/>
              </a:buClr>
              <a:buSzPts val="2400"/>
              <a:buNone/>
            </a:pPr>
            <a:r>
              <a:rPr lang="en-US" altLang="en-US">
                <a:solidFill>
                  <a:schemeClr val="tx1"/>
                </a:solidFill>
              </a:rPr>
              <a:t>Model Performance (Test Set):</a:t>
            </a: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r>
              <a:rPr lang="en-US" altLang="en-US">
                <a:solidFill>
                  <a:schemeClr val="tx1"/>
                </a:solidFill>
              </a:rPr>
              <a:t>| Model                | Accuracy | F1 Score | ROC-AUC |</a:t>
            </a: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r>
              <a:rPr lang="en-US" altLang="en-US">
                <a:solidFill>
                  <a:schemeClr val="tx1"/>
                </a:solidFill>
              </a:rPr>
              <a:t>|-----------------------|----------|----------|---------|</a:t>
            </a: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r>
              <a:rPr lang="en-US" altLang="en-US">
                <a:solidFill>
                  <a:schemeClr val="tx1"/>
                </a:solidFill>
              </a:rPr>
              <a:t>| Logistic Regression   | 0.85     | 0.78     | 0.88    |</a:t>
            </a: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r>
              <a:rPr lang="en-US" altLang="en-US">
                <a:solidFill>
                  <a:schemeClr val="tx1"/>
                </a:solidFill>
              </a:rPr>
              <a:t>| Random Forest         | 0.87     | 0.80     | 0.90    |</a:t>
            </a: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r>
              <a:rPr lang="en-US" altLang="en-US">
                <a:solidFill>
                  <a:schemeClr val="tx1"/>
                </a:solidFill>
              </a:rPr>
              <a:t>| XGBoost               | 0.89     | 0.84     | 0.93    |</a:t>
            </a: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r>
              <a:rPr lang="en-US" altLang="en-US">
                <a:solidFill>
                  <a:schemeClr val="tx1"/>
                </a:solidFill>
              </a:rPr>
              <a:t> </a:t>
            </a:r>
            <a:endParaRPr lang="en-US" altLang="en-US">
              <a:solidFill>
                <a:schemeClr val="tx1"/>
              </a:solidFill>
            </a:endParaRPr>
          </a:p>
          <a:p>
            <a:pPr marL="342900" lvl="0" indent="-342900" algn="just" rtl="0">
              <a:lnSpc>
                <a:spcPct val="9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Top Predictors: education_num, capital_gain, hours_per_week, age, capital_loss.</a:t>
            </a:r>
            <a:endParaRPr lang="en-US" altLang="en-US">
              <a:solidFill>
                <a:schemeClr val="tx1"/>
              </a:solidFill>
            </a:endParaRPr>
          </a:p>
          <a:p>
            <a:pPr marL="342900" lvl="0" indent="-342900" algn="just" rtl="0">
              <a:lnSpc>
                <a:spcPct val="9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Insights from SHAP: Capital gains strongly increase income probability; education and working hours remain consistent predictors; capital loss revealed relevance to financial investment behaviors.</a:t>
            </a: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endParaRPr lang="en-US" altLang="en-US">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67715" y="765810"/>
            <a:ext cx="10515600" cy="67881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panose="00000500000000000000"/>
              <a:buNone/>
            </a:pPr>
            <a:r>
              <a:rPr lang="en-US" sz="3600" b="1"/>
              <a:t>Methodology</a:t>
            </a:r>
            <a:endParaRPr lang="en-US" sz="3600" b="1"/>
          </a:p>
        </p:txBody>
      </p:sp>
      <p:sp>
        <p:nvSpPr>
          <p:cNvPr id="151" name="Google Shape;151;p23"/>
          <p:cNvSpPr txBox="1"/>
          <p:nvPr/>
        </p:nvSpPr>
        <p:spPr>
          <a:xfrm>
            <a:off x="1343660" y="1545590"/>
            <a:ext cx="9195435" cy="40081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altLang="en-US" sz="1800">
                <a:solidFill>
                  <a:schemeClr val="dk1"/>
                </a:solidFill>
                <a:latin typeface="Arial" panose="020B0604020202020204"/>
                <a:ea typeface="Arial" panose="020B0604020202020204"/>
                <a:cs typeface="Arial" panose="020B0604020202020204"/>
                <a:sym typeface="Arial" panose="020B0604020202020204"/>
              </a:rPr>
              <a:t>Major Patterns &amp; Trends (from EDA + SHAP)</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Age: Income increases with age until around mid-40s, after which growth stabilizes.</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514350" marR="0" lvl="0" indent="-514350" algn="just" rtl="0">
              <a:spcBef>
                <a:spcPts val="0"/>
              </a:spcBef>
              <a:spcAft>
                <a:spcPts val="0"/>
              </a:spcAft>
              <a:buClr>
                <a:schemeClr val="dk1"/>
              </a:buClr>
              <a:buSzPts val="3200"/>
              <a:buFont typeface="Play" panose="00000500000000000000"/>
              <a:buAutoNum type="arabicPeriod"/>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Education: Higher education levels (especially advanced degrees) strongly correlate with higher income.</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Work Hours: Individuals working more than 40 hours per week tends to earn &gt;$50K.</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514350" marR="0" lvl="0" indent="-514350" algn="just" rtl="0">
              <a:spcBef>
                <a:spcPts val="0"/>
              </a:spcBef>
              <a:spcAft>
                <a:spcPts val="0"/>
              </a:spcAft>
              <a:buClr>
                <a:schemeClr val="dk1"/>
              </a:buClr>
              <a:buSzPts val="3200"/>
              <a:buFont typeface="Play" panose="00000500000000000000"/>
              <a:buAutoNum type="arabicPeriod"/>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Capital Gain/Loss: High capital gains are among the strongest indicators of high income; capital loss also shows a modest but notable impact.</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514350" marR="0" lvl="0" indent="-514350" algn="just" rtl="0">
              <a:spcBef>
                <a:spcPts val="0"/>
              </a:spcBef>
              <a:spcAft>
                <a:spcPts val="0"/>
              </a:spcAft>
              <a:buClr>
                <a:schemeClr val="dk1"/>
              </a:buClr>
              <a:buSzPts val="3200"/>
              <a:buFont typeface="Play" panose="00000500000000000000"/>
              <a:buAutoNum type="arabicPeriod"/>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Gender: A visible disparity exists — men are more likely than women to fall in the &gt;$50K category.</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838200" y="521884"/>
            <a:ext cx="10515600" cy="9720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panose="00000500000000000000"/>
              <a:buNone/>
            </a:pPr>
            <a:r>
              <a:rPr lang="en-US" b="1"/>
              <a:t>Group 9</a:t>
            </a:r>
            <a:endParaRPr lang="en-US" b="1"/>
          </a:p>
        </p:txBody>
      </p:sp>
      <p:sp>
        <p:nvSpPr>
          <p:cNvPr id="96" name="Google Shape;96;p14"/>
          <p:cNvSpPr txBox="1"/>
          <p:nvPr/>
        </p:nvSpPr>
        <p:spPr>
          <a:xfrm>
            <a:off x="838199" y="2433765"/>
            <a:ext cx="10636045" cy="304482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en-US" sz="2400">
                <a:solidFill>
                  <a:schemeClr val="dk1"/>
                </a:solidFill>
                <a:latin typeface="Arial" panose="020B0604020202020204"/>
                <a:ea typeface="Arial" panose="020B0604020202020204"/>
                <a:cs typeface="Arial" panose="020B0604020202020204"/>
                <a:sym typeface="Arial" panose="020B0604020202020204"/>
              </a:rPr>
              <a:t>ThankGod Israel – tgisrael@osiriuniversity.org</a:t>
            </a:r>
            <a:endParaRPr lang="en-US" altLang="en-US"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US" altLang="en-US" sz="2400">
                <a:solidFill>
                  <a:schemeClr val="dk1"/>
                </a:solidFill>
                <a:latin typeface="Arial" panose="020B0604020202020204"/>
                <a:ea typeface="Arial" panose="020B0604020202020204"/>
                <a:cs typeface="Arial" panose="020B0604020202020204"/>
                <a:sym typeface="Arial" panose="020B0604020202020204"/>
              </a:rPr>
              <a:t>Oni Akintunde Julius – Akinoni@osiriuniversity.org</a:t>
            </a:r>
            <a:endParaRPr lang="en-US" altLang="en-US"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US" altLang="en-US" sz="2400">
                <a:solidFill>
                  <a:schemeClr val="dk1"/>
                </a:solidFill>
                <a:latin typeface="Arial" panose="020B0604020202020204"/>
                <a:ea typeface="Arial" panose="020B0604020202020204"/>
                <a:cs typeface="Arial" panose="020B0604020202020204"/>
                <a:sym typeface="Arial" panose="020B0604020202020204"/>
              </a:rPr>
              <a:t>Victory Madu – vicmadu@osiriuniversity.org</a:t>
            </a:r>
            <a:endParaRPr lang="en-US" altLang="en-US"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US" altLang="en-US" sz="2400">
                <a:solidFill>
                  <a:schemeClr val="dk1"/>
                </a:solidFill>
                <a:latin typeface="Arial" panose="020B0604020202020204"/>
                <a:ea typeface="Arial" panose="020B0604020202020204"/>
                <a:cs typeface="Arial" panose="020B0604020202020204"/>
                <a:sym typeface="Arial" panose="020B0604020202020204"/>
              </a:rPr>
              <a:t>Chikezie Amarachi Stephanie – amachikezie@osiriuniversity.org</a:t>
            </a:r>
            <a:endParaRPr lang="en-US" altLang="en-US"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US" altLang="en-US" sz="2400">
                <a:solidFill>
                  <a:schemeClr val="dk1"/>
                </a:solidFill>
                <a:latin typeface="Arial" panose="020B0604020202020204"/>
                <a:ea typeface="Arial" panose="020B0604020202020204"/>
                <a:cs typeface="Arial" panose="020B0604020202020204"/>
                <a:sym typeface="Arial" panose="020B0604020202020204"/>
              </a:rPr>
              <a:t>Doris Akachukwu – doakachukwu@osiriuniversity.org</a:t>
            </a:r>
            <a:endParaRPr lang="en-US" altLang="en-US"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US" altLang="en-US" sz="2400">
                <a:solidFill>
                  <a:schemeClr val="dk1"/>
                </a:solidFill>
                <a:latin typeface="Arial" panose="020B0604020202020204"/>
                <a:ea typeface="Arial" panose="020B0604020202020204"/>
                <a:cs typeface="Arial" panose="020B0604020202020204"/>
                <a:sym typeface="Arial" panose="020B0604020202020204"/>
              </a:rPr>
              <a:t>Maray Paschal Iwundu – miwundu@osiriuniversity.org</a:t>
            </a:r>
            <a:endParaRPr lang="en-US" altLang="en-US"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r>
              <a:rPr lang="en-US" altLang="en-US" sz="2400">
                <a:solidFill>
                  <a:schemeClr val="dk1"/>
                </a:solidFill>
                <a:latin typeface="Arial" panose="020B0604020202020204"/>
                <a:ea typeface="Arial" panose="020B0604020202020204"/>
                <a:cs typeface="Arial" panose="020B0604020202020204"/>
                <a:sym typeface="Arial" panose="020B0604020202020204"/>
              </a:rPr>
              <a:t>Daniel Getaye Tareke – danieltareke@osiriuniversity.org</a:t>
            </a:r>
            <a:endParaRPr lang="en-US" altLang="en-US" sz="2400">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None/>
            </a:pPr>
            <a:endParaRPr lang="en-US" altLang="en-US" sz="2400">
              <a:solidFill>
                <a:schemeClr val="dk1"/>
              </a:solidFill>
              <a:latin typeface="Arial" panose="020B0604020202020204"/>
              <a:ea typeface="Arial" panose="020B0604020202020204"/>
              <a:cs typeface="Arial" panose="020B0604020202020204"/>
              <a:sym typeface="Arial" panose="020B0604020202020204"/>
            </a:endParaRPr>
          </a:p>
        </p:txBody>
      </p:sp>
      <p:sp>
        <p:nvSpPr>
          <p:cNvPr id="97" name="Google Shape;97;p14"/>
          <p:cNvSpPr txBox="1"/>
          <p:nvPr/>
        </p:nvSpPr>
        <p:spPr>
          <a:xfrm>
            <a:off x="838200" y="1640690"/>
            <a:ext cx="10636044"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Arial" panose="020B0604020202020204"/>
                <a:ea typeface="Arial" panose="020B0604020202020204"/>
                <a:cs typeface="Arial" panose="020B0604020202020204"/>
                <a:sym typeface="Arial" panose="020B0604020202020204"/>
              </a:rPr>
              <a:t>Team Members </a:t>
            </a:r>
            <a:endParaRPr lang="en-US" sz="3600" b="1">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67715" y="806450"/>
            <a:ext cx="10515600" cy="4946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panose="00000500000000000000"/>
              <a:buNone/>
            </a:pPr>
            <a:r>
              <a:rPr lang="en-US" sz="2400" b="1"/>
              <a:t>Methodology</a:t>
            </a:r>
            <a:endParaRPr lang="en-US" sz="2400" b="1"/>
          </a:p>
        </p:txBody>
      </p:sp>
      <p:sp>
        <p:nvSpPr>
          <p:cNvPr id="151" name="Google Shape;151;p23"/>
          <p:cNvSpPr txBox="1"/>
          <p:nvPr/>
        </p:nvSpPr>
        <p:spPr>
          <a:xfrm>
            <a:off x="1299845" y="1433195"/>
            <a:ext cx="9490710" cy="47936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Play" panose="00000500000000000000"/>
              <a:buNone/>
            </a:pPr>
            <a:r>
              <a:rPr lang="en-US" sz="1800">
                <a:solidFill>
                  <a:schemeClr val="dk1"/>
                </a:solidFill>
                <a:latin typeface="Arial" panose="020B0604020202020204"/>
                <a:ea typeface="Arial" panose="020B0604020202020204"/>
                <a:cs typeface="Arial" panose="020B0604020202020204"/>
                <a:sym typeface="Arial" panose="020B0604020202020204"/>
              </a:rPr>
              <a:t>This Shows That Those With Lower Education Earn More When SMOTE Wasn’t Applied</a:t>
            </a:r>
            <a:endParaRPr lang="en-US"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r>
              <a:rPr lang="en-US" altLang="en-US" sz="3200">
                <a:solidFill>
                  <a:schemeClr val="dk1"/>
                </a:solidFill>
                <a:latin typeface="Arial" panose="020B0604020202020204"/>
                <a:ea typeface="Arial" panose="020B0604020202020204"/>
                <a:cs typeface="Arial" panose="020B0604020202020204"/>
                <a:sym typeface="Arial" panose="020B0604020202020204"/>
              </a:rPr>
              <a:t> </a:t>
            </a:r>
            <a:endParaRPr lang="en-US" altLang="en-US" sz="3200">
              <a:solidFill>
                <a:schemeClr val="dk1"/>
              </a:solidFill>
              <a:latin typeface="Arial" panose="020B0604020202020204"/>
              <a:ea typeface="Arial" panose="020B0604020202020204"/>
              <a:cs typeface="Arial" panose="020B0604020202020204"/>
              <a:sym typeface="Arial" panose="020B0604020202020204"/>
            </a:endParaRPr>
          </a:p>
          <a:p>
            <a:pPr marL="514350" marR="0" lvl="0" indent="-514350" algn="l" rtl="0">
              <a:spcBef>
                <a:spcPts val="0"/>
              </a:spcBef>
              <a:spcAft>
                <a:spcPts val="0"/>
              </a:spcAft>
              <a:buClr>
                <a:schemeClr val="dk1"/>
              </a:buClr>
              <a:buSzPts val="3200"/>
              <a:buFont typeface="Play" panose="00000500000000000000"/>
              <a:buAutoNum type="arabicPeriod"/>
            </a:pPr>
            <a:endParaRPr lang="en-US" sz="3200">
              <a:solidFill>
                <a:schemeClr val="dk1"/>
              </a:solidFill>
              <a:latin typeface="Arial" panose="020B0604020202020204"/>
              <a:ea typeface="Arial" panose="020B0604020202020204"/>
              <a:cs typeface="Arial" panose="020B0604020202020204"/>
              <a:sym typeface="Arial" panose="020B0604020202020204"/>
            </a:endParaRPr>
          </a:p>
        </p:txBody>
      </p:sp>
      <p:pic>
        <p:nvPicPr>
          <p:cNvPr id="1" name="Picture 0" descr="income_level_by_distribution"/>
          <p:cNvPicPr>
            <a:picLocks noChangeAspect="1"/>
          </p:cNvPicPr>
          <p:nvPr/>
        </p:nvPicPr>
        <p:blipFill>
          <a:blip r:embed="rId1"/>
          <a:stretch>
            <a:fillRect/>
          </a:stretch>
        </p:blipFill>
        <p:spPr>
          <a:xfrm>
            <a:off x="3077845" y="1751965"/>
            <a:ext cx="6479540" cy="440563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67715" y="806450"/>
            <a:ext cx="10515600" cy="4946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panose="00000500000000000000"/>
              <a:buNone/>
            </a:pPr>
            <a:r>
              <a:rPr lang="en-US" sz="2400" b="1"/>
              <a:t>Methodology</a:t>
            </a:r>
            <a:endParaRPr lang="en-US" sz="2400" b="1"/>
          </a:p>
        </p:txBody>
      </p:sp>
      <p:sp>
        <p:nvSpPr>
          <p:cNvPr id="151" name="Google Shape;151;p23"/>
          <p:cNvSpPr txBox="1"/>
          <p:nvPr/>
        </p:nvSpPr>
        <p:spPr>
          <a:xfrm>
            <a:off x="1299845" y="1433195"/>
            <a:ext cx="9490710" cy="47936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sz="1800">
                <a:solidFill>
                  <a:schemeClr val="dk1"/>
                </a:solidFill>
                <a:latin typeface="Arial" panose="020B0604020202020204"/>
                <a:ea typeface="Arial" panose="020B0604020202020204"/>
                <a:cs typeface="Arial" panose="020B0604020202020204"/>
                <a:sym typeface="Arial" panose="020B0604020202020204"/>
              </a:rPr>
              <a:t>Shows That Those With Higher Education Earn More After SMOTE Was Applied</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r>
              <a:rPr lang="en-US" altLang="en-US" sz="3200">
                <a:solidFill>
                  <a:schemeClr val="dk1"/>
                </a:solidFill>
                <a:latin typeface="Arial" panose="020B0604020202020204"/>
                <a:ea typeface="Arial" panose="020B0604020202020204"/>
                <a:cs typeface="Arial" panose="020B0604020202020204"/>
                <a:sym typeface="Arial" panose="020B0604020202020204"/>
              </a:rPr>
              <a:t> </a:t>
            </a:r>
            <a:endParaRPr lang="en-US" altLang="en-US" sz="3200">
              <a:solidFill>
                <a:schemeClr val="dk1"/>
              </a:solidFill>
              <a:latin typeface="Arial" panose="020B0604020202020204"/>
              <a:ea typeface="Arial" panose="020B0604020202020204"/>
              <a:cs typeface="Arial" panose="020B0604020202020204"/>
              <a:sym typeface="Arial" panose="020B0604020202020204"/>
            </a:endParaRPr>
          </a:p>
          <a:p>
            <a:pPr marL="514350" marR="0" lvl="0" indent="-514350" algn="l" rtl="0">
              <a:spcBef>
                <a:spcPts val="0"/>
              </a:spcBef>
              <a:spcAft>
                <a:spcPts val="0"/>
              </a:spcAft>
              <a:buClr>
                <a:schemeClr val="dk1"/>
              </a:buClr>
              <a:buSzPts val="3200"/>
              <a:buFont typeface="Play" panose="00000500000000000000"/>
              <a:buAutoNum type="arabicPeriod"/>
            </a:pPr>
            <a:endParaRPr lang="en-US" sz="3200">
              <a:solidFill>
                <a:schemeClr val="dk1"/>
              </a:solidFill>
              <a:latin typeface="Arial" panose="020B0604020202020204"/>
              <a:ea typeface="Arial" panose="020B0604020202020204"/>
              <a:cs typeface="Arial" panose="020B0604020202020204"/>
              <a:sym typeface="Arial" panose="020B0604020202020204"/>
            </a:endParaRPr>
          </a:p>
        </p:txBody>
      </p:sp>
      <p:pic>
        <p:nvPicPr>
          <p:cNvPr id="2" name="Picture 1" descr="education_vs_income"/>
          <p:cNvPicPr>
            <a:picLocks noChangeAspect="1"/>
          </p:cNvPicPr>
          <p:nvPr/>
        </p:nvPicPr>
        <p:blipFill>
          <a:blip r:embed="rId1"/>
          <a:stretch>
            <a:fillRect/>
          </a:stretch>
        </p:blipFill>
        <p:spPr>
          <a:xfrm>
            <a:off x="2225675" y="1711960"/>
            <a:ext cx="8382635" cy="39116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67715" y="806450"/>
            <a:ext cx="10515600" cy="4946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panose="00000500000000000000"/>
              <a:buNone/>
            </a:pPr>
            <a:r>
              <a:rPr lang="en-US" sz="2400" b="1"/>
              <a:t>Methodology</a:t>
            </a:r>
            <a:endParaRPr lang="en-US" sz="2400" b="1"/>
          </a:p>
        </p:txBody>
      </p:sp>
      <p:sp>
        <p:nvSpPr>
          <p:cNvPr id="151" name="Google Shape;151;p23"/>
          <p:cNvSpPr txBox="1"/>
          <p:nvPr/>
        </p:nvSpPr>
        <p:spPr>
          <a:xfrm>
            <a:off x="1299845" y="1433195"/>
            <a:ext cx="9490710" cy="47936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sz="1800">
                <a:solidFill>
                  <a:schemeClr val="dk1"/>
                </a:solidFill>
                <a:latin typeface="Arial" panose="020B0604020202020204"/>
                <a:ea typeface="Arial" panose="020B0604020202020204"/>
                <a:cs typeface="Arial" panose="020B0604020202020204"/>
                <a:sym typeface="Arial" panose="020B0604020202020204"/>
              </a:rPr>
              <a:t>Visualizations</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r>
              <a:rPr lang="en-US" altLang="en-US" sz="3200">
                <a:solidFill>
                  <a:schemeClr val="dk1"/>
                </a:solidFill>
                <a:latin typeface="Arial" panose="020B0604020202020204"/>
                <a:ea typeface="Arial" panose="020B0604020202020204"/>
                <a:cs typeface="Arial" panose="020B0604020202020204"/>
                <a:sym typeface="Arial" panose="020B0604020202020204"/>
              </a:rPr>
              <a:t> </a:t>
            </a:r>
            <a:endParaRPr lang="en-US" altLang="en-US" sz="3200">
              <a:solidFill>
                <a:schemeClr val="dk1"/>
              </a:solidFill>
              <a:latin typeface="Arial" panose="020B0604020202020204"/>
              <a:ea typeface="Arial" panose="020B0604020202020204"/>
              <a:cs typeface="Arial" panose="020B0604020202020204"/>
              <a:sym typeface="Arial" panose="020B0604020202020204"/>
            </a:endParaRPr>
          </a:p>
          <a:p>
            <a:pPr marL="514350" marR="0" lvl="0" indent="-514350" algn="l" rtl="0">
              <a:spcBef>
                <a:spcPts val="0"/>
              </a:spcBef>
              <a:spcAft>
                <a:spcPts val="0"/>
              </a:spcAft>
              <a:buClr>
                <a:schemeClr val="dk1"/>
              </a:buClr>
              <a:buSzPts val="3200"/>
              <a:buFont typeface="Play" panose="00000500000000000000"/>
              <a:buAutoNum type="arabicPeriod"/>
            </a:pPr>
            <a:endParaRPr lang="en-US" sz="3200">
              <a:solidFill>
                <a:schemeClr val="dk1"/>
              </a:solidFill>
              <a:latin typeface="Arial" panose="020B0604020202020204"/>
              <a:ea typeface="Arial" panose="020B0604020202020204"/>
              <a:cs typeface="Arial" panose="020B0604020202020204"/>
              <a:sym typeface="Arial" panose="020B0604020202020204"/>
            </a:endParaRPr>
          </a:p>
        </p:txBody>
      </p:sp>
      <p:pic>
        <p:nvPicPr>
          <p:cNvPr id="2" name="Picture 1" descr="key_feature_heatmap"/>
          <p:cNvPicPr>
            <a:picLocks noChangeAspect="1"/>
          </p:cNvPicPr>
          <p:nvPr/>
        </p:nvPicPr>
        <p:blipFill>
          <a:blip r:embed="rId1"/>
          <a:stretch>
            <a:fillRect/>
          </a:stretch>
        </p:blipFill>
        <p:spPr>
          <a:xfrm>
            <a:off x="2287270" y="1885315"/>
            <a:ext cx="8061325" cy="433133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67715" y="806450"/>
            <a:ext cx="10515600" cy="4946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panose="00000500000000000000"/>
              <a:buNone/>
            </a:pPr>
            <a:r>
              <a:rPr lang="en-US" sz="2400" b="1"/>
              <a:t>Methodology</a:t>
            </a:r>
            <a:endParaRPr lang="en-US" sz="2400" b="1"/>
          </a:p>
        </p:txBody>
      </p:sp>
      <p:sp>
        <p:nvSpPr>
          <p:cNvPr id="151" name="Google Shape;151;p23"/>
          <p:cNvSpPr txBox="1"/>
          <p:nvPr/>
        </p:nvSpPr>
        <p:spPr>
          <a:xfrm>
            <a:off x="1299845" y="1433195"/>
            <a:ext cx="9490710" cy="47936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sz="1800">
                <a:solidFill>
                  <a:schemeClr val="dk1"/>
                </a:solidFill>
                <a:latin typeface="Arial" panose="020B0604020202020204"/>
                <a:ea typeface="Arial" panose="020B0604020202020204"/>
                <a:cs typeface="Arial" panose="020B0604020202020204"/>
                <a:sym typeface="Arial" panose="020B0604020202020204"/>
              </a:rPr>
              <a:t>Visualizations</a:t>
            </a: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sz="32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r>
              <a:rPr lang="en-US" altLang="en-US" sz="3200">
                <a:solidFill>
                  <a:schemeClr val="dk1"/>
                </a:solidFill>
                <a:latin typeface="Arial" panose="020B0604020202020204"/>
                <a:ea typeface="Arial" panose="020B0604020202020204"/>
                <a:cs typeface="Arial" panose="020B0604020202020204"/>
                <a:sym typeface="Arial" panose="020B0604020202020204"/>
              </a:rPr>
              <a:t> </a:t>
            </a:r>
            <a:endParaRPr lang="en-US" altLang="en-US" sz="3200">
              <a:solidFill>
                <a:schemeClr val="dk1"/>
              </a:solidFill>
              <a:latin typeface="Arial" panose="020B0604020202020204"/>
              <a:ea typeface="Arial" panose="020B0604020202020204"/>
              <a:cs typeface="Arial" panose="020B0604020202020204"/>
              <a:sym typeface="Arial" panose="020B0604020202020204"/>
            </a:endParaRPr>
          </a:p>
          <a:p>
            <a:pPr marL="514350" marR="0" lvl="0" indent="-514350" algn="l" rtl="0">
              <a:spcBef>
                <a:spcPts val="0"/>
              </a:spcBef>
              <a:spcAft>
                <a:spcPts val="0"/>
              </a:spcAft>
              <a:buClr>
                <a:schemeClr val="dk1"/>
              </a:buClr>
              <a:buSzPts val="3200"/>
              <a:buFont typeface="Play" panose="00000500000000000000"/>
              <a:buAutoNum type="arabicPeriod"/>
            </a:pPr>
            <a:endParaRPr lang="en-US" sz="3200">
              <a:solidFill>
                <a:schemeClr val="dk1"/>
              </a:solidFill>
              <a:latin typeface="Arial" panose="020B0604020202020204"/>
              <a:ea typeface="Arial" panose="020B0604020202020204"/>
              <a:cs typeface="Arial" panose="020B0604020202020204"/>
              <a:sym typeface="Arial" panose="020B0604020202020204"/>
            </a:endParaRPr>
          </a:p>
        </p:txBody>
      </p:sp>
      <p:pic>
        <p:nvPicPr>
          <p:cNvPr id="2" name="Picture 1" descr="roc_comparison"/>
          <p:cNvPicPr>
            <a:picLocks noChangeAspect="1"/>
          </p:cNvPicPr>
          <p:nvPr/>
        </p:nvPicPr>
        <p:blipFill>
          <a:blip r:embed="rId1"/>
          <a:stretch>
            <a:fillRect/>
          </a:stretch>
        </p:blipFill>
        <p:spPr>
          <a:xfrm>
            <a:off x="2602865" y="1845310"/>
            <a:ext cx="7428230" cy="432689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1" name="Google Shape;151;p23"/>
          <p:cNvSpPr txBox="1"/>
          <p:nvPr/>
        </p:nvSpPr>
        <p:spPr>
          <a:xfrm>
            <a:off x="1299845" y="1433195"/>
            <a:ext cx="9490710" cy="479361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Play" panose="00000500000000000000"/>
              <a:buNone/>
            </a:pPr>
            <a:r>
              <a:rPr lang="en-US" altLang="en-US" sz="1800" b="1">
                <a:solidFill>
                  <a:schemeClr val="dk1"/>
                </a:solidFill>
                <a:latin typeface="Arial" panose="020B0604020202020204"/>
                <a:ea typeface="Arial" panose="020B0604020202020204"/>
                <a:cs typeface="Arial" panose="020B0604020202020204"/>
                <a:sym typeface="Arial" panose="020B0604020202020204"/>
              </a:rPr>
              <a:t>Model Performance Metrics (Test Set Results)</a:t>
            </a:r>
            <a:endParaRPr lang="en-US" altLang="en-US" sz="18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r>
              <a:rPr lang="en-US" altLang="en-US" sz="1800">
                <a:solidFill>
                  <a:schemeClr val="dk1"/>
                </a:solidFill>
                <a:latin typeface="Arial" panose="020B0604020202020204"/>
                <a:ea typeface="Arial" panose="020B0604020202020204"/>
                <a:cs typeface="Arial" panose="020B0604020202020204"/>
                <a:sym typeface="Arial" panose="020B0604020202020204"/>
              </a:rPr>
              <a:t>Model	Accuracy	F1 Score	ROC-AUC</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r>
              <a:rPr lang="en-US" altLang="en-US" sz="1800">
                <a:solidFill>
                  <a:schemeClr val="dk1"/>
                </a:solidFill>
                <a:latin typeface="Arial" panose="020B0604020202020204"/>
                <a:ea typeface="Arial" panose="020B0604020202020204"/>
                <a:cs typeface="Arial" panose="020B0604020202020204"/>
                <a:sym typeface="Arial" panose="020B0604020202020204"/>
              </a:rPr>
              <a:t>Logistic Regression	0.85	0.78	0.88</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r>
              <a:rPr lang="en-US" altLang="en-US" sz="1800">
                <a:solidFill>
                  <a:schemeClr val="dk1"/>
                </a:solidFill>
                <a:latin typeface="Arial" panose="020B0604020202020204"/>
                <a:ea typeface="Arial" panose="020B0604020202020204"/>
                <a:cs typeface="Arial" panose="020B0604020202020204"/>
                <a:sym typeface="Arial" panose="020B0604020202020204"/>
              </a:rPr>
              <a:t>Random Forest	0.87	0.80	0.90</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r>
              <a:rPr lang="en-US" altLang="en-US" sz="1800">
                <a:solidFill>
                  <a:schemeClr val="dk1"/>
                </a:solidFill>
                <a:latin typeface="Arial" panose="020B0604020202020204"/>
                <a:ea typeface="Arial" panose="020B0604020202020204"/>
                <a:cs typeface="Arial" panose="020B0604020202020204"/>
                <a:sym typeface="Arial" panose="020B0604020202020204"/>
              </a:rPr>
              <a:t>XGBoost	0.89	0.84	0.93</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Best model: XGBoost, due to highest accuracy, F1, and ROC-AUC.</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l" rtl="0">
              <a:spcBef>
                <a:spcPts val="0"/>
              </a:spcBef>
              <a:spcAft>
                <a:spcPts val="0"/>
              </a:spcAft>
              <a:buClr>
                <a:schemeClr val="dk1"/>
              </a:buClr>
              <a:buSzPts val="3200"/>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Interpretability: SHAP confirmed that education, capital gain, and hours worked are consistently influential.</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r>
              <a:rPr lang="en-US" altLang="en-US" sz="1800">
                <a:solidFill>
                  <a:schemeClr val="dk1"/>
                </a:solidFill>
                <a:latin typeface="Arial" panose="020B0604020202020204"/>
                <a:ea typeface="Arial" panose="020B0604020202020204"/>
                <a:cs typeface="Arial" panose="020B0604020202020204"/>
                <a:sym typeface="Arial" panose="020B0604020202020204"/>
              </a:rPr>
              <a:t> </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r>
              <a:rPr lang="en-US" sz="1800" b="1">
                <a:sym typeface="+mn-ea"/>
              </a:rPr>
              <a:t>                                                            </a:t>
            </a:r>
            <a:endParaRPr lang="en-US" sz="1800" b="1">
              <a:sym typeface="+mn-ea"/>
            </a:endParaRPr>
          </a:p>
          <a:p>
            <a:pPr marL="0" marR="0" lvl="0" indent="0" algn="l" rtl="0">
              <a:spcBef>
                <a:spcPts val="0"/>
              </a:spcBef>
              <a:spcAft>
                <a:spcPts val="0"/>
              </a:spcAft>
              <a:buClr>
                <a:schemeClr val="dk1"/>
              </a:buClr>
              <a:buSzPts val="3200"/>
              <a:buFont typeface="Play" panose="00000500000000000000"/>
              <a:buNone/>
            </a:pPr>
            <a:endParaRPr lang="en-US" sz="1800" b="1">
              <a:sym typeface="+mn-ea"/>
            </a:endParaRPr>
          </a:p>
          <a:p>
            <a:pPr marL="0" marR="0" lvl="0" indent="0" algn="l" rtl="0">
              <a:spcBef>
                <a:spcPts val="0"/>
              </a:spcBef>
              <a:spcAft>
                <a:spcPts val="0"/>
              </a:spcAft>
              <a:buClr>
                <a:schemeClr val="dk1"/>
              </a:buClr>
              <a:buSzPts val="3200"/>
              <a:buFont typeface="Play" panose="00000500000000000000"/>
              <a:buNone/>
            </a:pPr>
            <a:endParaRPr lang="en-US" sz="1800" b="1">
              <a:sym typeface="+mn-ea"/>
            </a:endParaRPr>
          </a:p>
          <a:p>
            <a:pPr marL="0" marR="0" lvl="0" indent="0" algn="l" rtl="0">
              <a:spcBef>
                <a:spcPts val="0"/>
              </a:spcBef>
              <a:spcAft>
                <a:spcPts val="0"/>
              </a:spcAft>
              <a:buClr>
                <a:schemeClr val="dk1"/>
              </a:buClr>
              <a:buSzPts val="3200"/>
              <a:buFont typeface="Play" panose="00000500000000000000"/>
              <a:buNone/>
            </a:pPr>
            <a:r>
              <a:rPr lang="en-US" sz="1800" b="1">
                <a:sym typeface="+mn-ea"/>
              </a:rPr>
              <a:t>                                                                                                            </a:t>
            </a:r>
            <a:r>
              <a:rPr lang="en-US" sz="2400" b="1">
                <a:sym typeface="+mn-ea"/>
              </a:rPr>
              <a:t> </a:t>
            </a:r>
            <a:r>
              <a:rPr lang="en-US" sz="2800" b="1">
                <a:sym typeface="+mn-ea"/>
              </a:rPr>
              <a:t>Methodology</a:t>
            </a:r>
            <a:endParaRPr lang="en-US" sz="2800" b="1"/>
          </a:p>
          <a:p>
            <a:pPr marL="0" marR="0" lvl="0" indent="0" algn="l" rtl="0">
              <a:spcBef>
                <a:spcPts val="0"/>
              </a:spcBef>
              <a:spcAft>
                <a:spcPts val="0"/>
              </a:spcAft>
              <a:buClr>
                <a:schemeClr val="dk1"/>
              </a:buClr>
              <a:buSzPts val="3200"/>
              <a:buFont typeface="Play" panose="00000500000000000000"/>
              <a:buNone/>
            </a:pPr>
            <a:endParaRPr lang="en-US" sz="2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831850" y="822960"/>
            <a:ext cx="10515600" cy="56388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Play" panose="00000500000000000000"/>
              <a:buNone/>
            </a:pPr>
            <a:r>
              <a:rPr lang="en-US" sz="3555" b="1"/>
              <a:t>Insights &amp; Recommendations</a:t>
            </a:r>
            <a:endParaRPr lang="en-US" sz="3555" b="1"/>
          </a:p>
        </p:txBody>
      </p:sp>
      <p:sp>
        <p:nvSpPr>
          <p:cNvPr id="157" name="Google Shape;157;p24"/>
          <p:cNvSpPr txBox="1"/>
          <p:nvPr>
            <p:ph type="body" idx="1"/>
          </p:nvPr>
        </p:nvSpPr>
        <p:spPr>
          <a:xfrm>
            <a:off x="831850" y="1534795"/>
            <a:ext cx="10515600" cy="455485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757575"/>
              </a:buClr>
              <a:buSzPts val="2400"/>
              <a:buNone/>
            </a:pPr>
            <a:endParaRPr lang="en-US" altLang="en-US" sz="1600">
              <a:solidFill>
                <a:schemeClr val="tx1"/>
              </a:solidFill>
            </a:endParaRPr>
          </a:p>
          <a:p>
            <a:pPr marL="0" lvl="0" indent="0" algn="ctr" rtl="0">
              <a:lnSpc>
                <a:spcPct val="90000"/>
              </a:lnSpc>
              <a:spcBef>
                <a:spcPts val="0"/>
              </a:spcBef>
              <a:spcAft>
                <a:spcPts val="0"/>
              </a:spcAft>
              <a:buClr>
                <a:srgbClr val="757575"/>
              </a:buClr>
              <a:buSzPts val="2400"/>
              <a:buNone/>
            </a:pPr>
            <a:r>
              <a:rPr lang="en-US" altLang="en-US" sz="2000" b="1">
                <a:solidFill>
                  <a:schemeClr val="tx1"/>
                </a:solidFill>
              </a:rPr>
              <a:t>Key Insights</a:t>
            </a:r>
            <a:endParaRPr lang="en-US" altLang="en-US" sz="2000" b="1">
              <a:solidFill>
                <a:schemeClr val="tx1"/>
              </a:solidFill>
            </a:endParaRPr>
          </a:p>
          <a:p>
            <a:pPr marL="0" lvl="0" indent="0" algn="l" rtl="0">
              <a:lnSpc>
                <a:spcPct val="90000"/>
              </a:lnSpc>
              <a:spcBef>
                <a:spcPts val="0"/>
              </a:spcBef>
              <a:spcAft>
                <a:spcPts val="0"/>
              </a:spcAft>
              <a:buClr>
                <a:srgbClr val="757575"/>
              </a:buClr>
              <a:buSzPts val="2400"/>
              <a:buNone/>
            </a:pPr>
            <a:endParaRPr lang="en-US" altLang="en-US" sz="1600">
              <a:solidFill>
                <a:schemeClr val="tx1"/>
              </a:solidFill>
            </a:endParaRPr>
          </a:p>
          <a:p>
            <a:pPr marL="285750" lvl="0" indent="-285750" algn="just" rtl="0">
              <a:lnSpc>
                <a:spcPct val="90000"/>
              </a:lnSpc>
              <a:spcBef>
                <a:spcPts val="0"/>
              </a:spcBef>
              <a:spcAft>
                <a:spcPts val="0"/>
              </a:spcAft>
              <a:buClr>
                <a:srgbClr val="757575"/>
              </a:buClr>
              <a:buSzPts val="2400"/>
              <a:buFont typeface="Arial" panose="020B0604020202020204" pitchFamily="34" charset="0"/>
              <a:buChar char="•"/>
            </a:pPr>
            <a:r>
              <a:rPr lang="en-US" altLang="en-US" sz="1800">
                <a:solidFill>
                  <a:schemeClr val="tx1"/>
                </a:solidFill>
              </a:rPr>
              <a:t>Education matters: Higher education levels (especially college and above) strongly increase the likelihood of being in the is_high_income = 1 group.</a:t>
            </a:r>
            <a:endParaRPr lang="en-US" altLang="en-US" sz="1800">
              <a:solidFill>
                <a:schemeClr val="tx1"/>
              </a:solidFill>
            </a:endParaRPr>
          </a:p>
          <a:p>
            <a:pPr marL="0" lvl="0" indent="0" algn="just" rtl="0">
              <a:lnSpc>
                <a:spcPct val="90000"/>
              </a:lnSpc>
              <a:spcBef>
                <a:spcPts val="0"/>
              </a:spcBef>
              <a:spcAft>
                <a:spcPts val="0"/>
              </a:spcAft>
              <a:buClr>
                <a:srgbClr val="757575"/>
              </a:buClr>
              <a:buSzPts val="2400"/>
              <a:buNone/>
            </a:pPr>
            <a:endParaRPr lang="en-US" altLang="en-US" sz="1800">
              <a:solidFill>
                <a:schemeClr val="tx1"/>
              </a:solidFill>
            </a:endParaRPr>
          </a:p>
          <a:p>
            <a:pPr marL="285750" lvl="0" indent="-285750" algn="just" rtl="0">
              <a:lnSpc>
                <a:spcPct val="90000"/>
              </a:lnSpc>
              <a:spcBef>
                <a:spcPts val="0"/>
              </a:spcBef>
              <a:spcAft>
                <a:spcPts val="0"/>
              </a:spcAft>
              <a:buClr>
                <a:srgbClr val="757575"/>
              </a:buClr>
              <a:buSzPts val="2400"/>
              <a:buFont typeface="Arial" panose="020B0604020202020204" pitchFamily="34" charset="0"/>
              <a:buChar char="•"/>
            </a:pPr>
            <a:r>
              <a:rPr lang="en-US" altLang="en-US" sz="1800">
                <a:solidFill>
                  <a:schemeClr val="tx1"/>
                </a:solidFill>
              </a:rPr>
              <a:t>Capital gains are powerful predictors: Individuals with investment income are much more likely to earn &gt;$50K.</a:t>
            </a:r>
            <a:endParaRPr lang="en-US" altLang="en-US" sz="1800">
              <a:solidFill>
                <a:schemeClr val="tx1"/>
              </a:solidFill>
            </a:endParaRPr>
          </a:p>
          <a:p>
            <a:pPr marL="0" lvl="0" indent="0" algn="just" rtl="0">
              <a:lnSpc>
                <a:spcPct val="90000"/>
              </a:lnSpc>
              <a:spcBef>
                <a:spcPts val="0"/>
              </a:spcBef>
              <a:spcAft>
                <a:spcPts val="0"/>
              </a:spcAft>
              <a:buClr>
                <a:srgbClr val="757575"/>
              </a:buClr>
              <a:buSzPts val="2400"/>
              <a:buNone/>
            </a:pPr>
            <a:endParaRPr lang="en-US" altLang="en-US" sz="1800">
              <a:solidFill>
                <a:schemeClr val="tx1"/>
              </a:solidFill>
            </a:endParaRPr>
          </a:p>
          <a:p>
            <a:pPr marL="285750" lvl="0" indent="-285750" algn="just" rtl="0">
              <a:lnSpc>
                <a:spcPct val="90000"/>
              </a:lnSpc>
              <a:spcBef>
                <a:spcPts val="0"/>
              </a:spcBef>
              <a:spcAft>
                <a:spcPts val="0"/>
              </a:spcAft>
              <a:buClr>
                <a:srgbClr val="757575"/>
              </a:buClr>
              <a:buSzPts val="2400"/>
              <a:buFont typeface="Arial" panose="020B0604020202020204" pitchFamily="34" charset="0"/>
              <a:buChar char="•"/>
            </a:pPr>
            <a:r>
              <a:rPr lang="en-US" altLang="en-US" sz="1800">
                <a:solidFill>
                  <a:schemeClr val="tx1"/>
                </a:solidFill>
              </a:rPr>
              <a:t>Work hours influence income: Working more than 40 hours per week significantly increases the chance of high income.</a:t>
            </a:r>
            <a:endParaRPr lang="en-US" altLang="en-US" sz="1800">
              <a:solidFill>
                <a:schemeClr val="tx1"/>
              </a:solidFill>
            </a:endParaRPr>
          </a:p>
          <a:p>
            <a:pPr marL="0" lvl="0" indent="0" algn="just" rtl="0">
              <a:lnSpc>
                <a:spcPct val="90000"/>
              </a:lnSpc>
              <a:spcBef>
                <a:spcPts val="0"/>
              </a:spcBef>
              <a:spcAft>
                <a:spcPts val="0"/>
              </a:spcAft>
              <a:buClr>
                <a:srgbClr val="757575"/>
              </a:buClr>
              <a:buSzPts val="2400"/>
              <a:buNone/>
            </a:pPr>
            <a:endParaRPr lang="en-US" altLang="en-US" sz="1800">
              <a:solidFill>
                <a:schemeClr val="tx1"/>
              </a:solidFill>
            </a:endParaRPr>
          </a:p>
          <a:p>
            <a:pPr marL="285750" lvl="0" indent="-285750" algn="just" rtl="0">
              <a:lnSpc>
                <a:spcPct val="90000"/>
              </a:lnSpc>
              <a:spcBef>
                <a:spcPts val="0"/>
              </a:spcBef>
              <a:spcAft>
                <a:spcPts val="0"/>
              </a:spcAft>
              <a:buClr>
                <a:srgbClr val="757575"/>
              </a:buClr>
              <a:buSzPts val="2400"/>
              <a:buFont typeface="Arial" panose="020B0604020202020204" pitchFamily="34" charset="0"/>
              <a:buChar char="•"/>
            </a:pPr>
            <a:r>
              <a:rPr lang="en-US" altLang="en-US" sz="1800">
                <a:solidFill>
                  <a:schemeClr val="tx1"/>
                </a:solidFill>
              </a:rPr>
              <a:t>Age effect: Middle-aged adults (30–50 years) are more likely to earn above $50K than younger workers.</a:t>
            </a:r>
            <a:endParaRPr lang="en-US" altLang="en-US" sz="1800">
              <a:solidFill>
                <a:schemeClr val="tx1"/>
              </a:solidFill>
            </a:endParaRPr>
          </a:p>
          <a:p>
            <a:pPr marL="0" lvl="0" indent="0" algn="just" rtl="0">
              <a:lnSpc>
                <a:spcPct val="90000"/>
              </a:lnSpc>
              <a:spcBef>
                <a:spcPts val="0"/>
              </a:spcBef>
              <a:spcAft>
                <a:spcPts val="0"/>
              </a:spcAft>
              <a:buClr>
                <a:srgbClr val="757575"/>
              </a:buClr>
              <a:buSzPts val="2400"/>
              <a:buNone/>
            </a:pPr>
            <a:endParaRPr lang="en-US" altLang="en-US" sz="1800">
              <a:solidFill>
                <a:schemeClr val="tx1"/>
              </a:solidFill>
            </a:endParaRPr>
          </a:p>
          <a:p>
            <a:pPr marL="285750" lvl="0" indent="-285750" algn="just" rtl="0">
              <a:lnSpc>
                <a:spcPct val="90000"/>
              </a:lnSpc>
              <a:spcBef>
                <a:spcPts val="0"/>
              </a:spcBef>
              <a:spcAft>
                <a:spcPts val="0"/>
              </a:spcAft>
              <a:buClr>
                <a:srgbClr val="757575"/>
              </a:buClr>
              <a:buSzPts val="2400"/>
              <a:buFont typeface="Arial" panose="020B0604020202020204" pitchFamily="34" charset="0"/>
              <a:buChar char="•"/>
            </a:pPr>
            <a:r>
              <a:rPr lang="en-US" altLang="en-US" sz="1800">
                <a:solidFill>
                  <a:schemeClr val="tx1"/>
                </a:solidFill>
              </a:rPr>
              <a:t>Gender disparities exist: Men are disproportionately represented in the high-income group, pointing to potential systemic inequalities.</a:t>
            </a:r>
            <a:endParaRPr lang="en-US" altLang="en-US" sz="180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831850" y="822960"/>
            <a:ext cx="10515600" cy="56388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ts val="6000"/>
              <a:buFont typeface="Play" panose="00000500000000000000"/>
              <a:buNone/>
            </a:pPr>
            <a:r>
              <a:rPr lang="en-US" sz="3555" b="1"/>
              <a:t>Insights &amp; Recommendations</a:t>
            </a:r>
            <a:endParaRPr lang="en-US" sz="3555" b="1"/>
          </a:p>
        </p:txBody>
      </p:sp>
      <p:sp>
        <p:nvSpPr>
          <p:cNvPr id="157" name="Google Shape;157;p24"/>
          <p:cNvSpPr txBox="1"/>
          <p:nvPr>
            <p:ph type="body" idx="1"/>
          </p:nvPr>
        </p:nvSpPr>
        <p:spPr>
          <a:xfrm>
            <a:off x="831850" y="1534795"/>
            <a:ext cx="10515600" cy="455485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757575"/>
              </a:buClr>
              <a:buSzPts val="2400"/>
              <a:buNone/>
            </a:pPr>
            <a:r>
              <a:rPr lang="en-US" altLang="en-US" b="1">
                <a:solidFill>
                  <a:schemeClr val="tx1"/>
                </a:solidFill>
              </a:rPr>
              <a:t>Recommendations</a:t>
            </a:r>
            <a:endParaRPr lang="en-US" altLang="en-US" b="1">
              <a:solidFill>
                <a:schemeClr val="tx1"/>
              </a:solidFill>
            </a:endParaRPr>
          </a:p>
          <a:p>
            <a:pPr marL="0" lvl="0" indent="0" algn="ctr" rtl="0">
              <a:lnSpc>
                <a:spcPct val="90000"/>
              </a:lnSpc>
              <a:spcBef>
                <a:spcPts val="0"/>
              </a:spcBef>
              <a:spcAft>
                <a:spcPts val="0"/>
              </a:spcAft>
              <a:buClr>
                <a:srgbClr val="757575"/>
              </a:buClr>
              <a:buSzPts val="2400"/>
              <a:buNone/>
            </a:pPr>
            <a:endParaRPr lang="en-US" altLang="en-US" b="1">
              <a:solidFill>
                <a:schemeClr val="tx1"/>
              </a:solidFill>
            </a:endParaRPr>
          </a:p>
          <a:p>
            <a:pPr marL="0" lvl="0" indent="0" algn="l" rtl="0">
              <a:lnSpc>
                <a:spcPct val="90000"/>
              </a:lnSpc>
              <a:spcBef>
                <a:spcPts val="0"/>
              </a:spcBef>
              <a:spcAft>
                <a:spcPts val="0"/>
              </a:spcAft>
              <a:buClr>
                <a:srgbClr val="757575"/>
              </a:buClr>
              <a:buSzPts val="2400"/>
              <a:buNone/>
            </a:pPr>
            <a:endParaRPr lang="en-US" altLang="en-US" sz="1400">
              <a:solidFill>
                <a:schemeClr val="tx1"/>
              </a:solidFill>
            </a:endParaRPr>
          </a:p>
          <a:p>
            <a:pPr marL="285750" lvl="0" indent="-285750" algn="l" rtl="0">
              <a:lnSpc>
                <a:spcPct val="90000"/>
              </a:lnSpc>
              <a:spcBef>
                <a:spcPts val="0"/>
              </a:spcBef>
              <a:spcAft>
                <a:spcPts val="0"/>
              </a:spcAft>
              <a:buClr>
                <a:srgbClr val="757575"/>
              </a:buClr>
              <a:buSzPts val="2400"/>
              <a:buFont typeface="Arial" panose="020B0604020202020204" pitchFamily="34" charset="0"/>
              <a:buChar char="•"/>
            </a:pPr>
            <a:r>
              <a:rPr lang="en-US" altLang="en-US" sz="1800">
                <a:solidFill>
                  <a:schemeClr val="tx1"/>
                </a:solidFill>
              </a:rPr>
              <a:t>For Policymakers: Expand access to affordable higher education and workforce training programs, as these strongly correlate with higher income levels.</a:t>
            </a:r>
            <a:endParaRPr lang="en-US" altLang="en-US" sz="1800">
              <a:solidFill>
                <a:schemeClr val="tx1"/>
              </a:solidFill>
            </a:endParaRPr>
          </a:p>
          <a:p>
            <a:pPr marL="0" lvl="0" indent="0" algn="l" rtl="0">
              <a:lnSpc>
                <a:spcPct val="90000"/>
              </a:lnSpc>
              <a:spcBef>
                <a:spcPts val="0"/>
              </a:spcBef>
              <a:spcAft>
                <a:spcPts val="0"/>
              </a:spcAft>
              <a:buClr>
                <a:srgbClr val="757575"/>
              </a:buClr>
              <a:buSzPts val="2400"/>
              <a:buNone/>
            </a:pPr>
            <a:endParaRPr lang="en-US" altLang="en-US" sz="1800">
              <a:solidFill>
                <a:schemeClr val="tx1"/>
              </a:solidFill>
            </a:endParaRPr>
          </a:p>
          <a:p>
            <a:pPr marL="285750" lvl="0" indent="-285750" algn="l" rtl="0">
              <a:lnSpc>
                <a:spcPct val="90000"/>
              </a:lnSpc>
              <a:spcBef>
                <a:spcPts val="0"/>
              </a:spcBef>
              <a:spcAft>
                <a:spcPts val="0"/>
              </a:spcAft>
              <a:buClr>
                <a:srgbClr val="757575"/>
              </a:buClr>
              <a:buSzPts val="2400"/>
              <a:buFont typeface="Arial" panose="020B0604020202020204" pitchFamily="34" charset="0"/>
              <a:buChar char="•"/>
            </a:pPr>
            <a:r>
              <a:rPr lang="en-US" altLang="en-US" sz="1800">
                <a:solidFill>
                  <a:schemeClr val="tx1"/>
                </a:solidFill>
              </a:rPr>
              <a:t>For Businesses/HR: Use insights responsibly when designing hiring and compensation strategies — but ensure fairness to avoid reinforcing gender or demographic biases.</a:t>
            </a:r>
            <a:endParaRPr lang="en-US" altLang="en-US" sz="1800">
              <a:solidFill>
                <a:schemeClr val="tx1"/>
              </a:solidFill>
            </a:endParaRPr>
          </a:p>
          <a:p>
            <a:pPr marL="0" lvl="0" indent="0" algn="l" rtl="0">
              <a:lnSpc>
                <a:spcPct val="90000"/>
              </a:lnSpc>
              <a:spcBef>
                <a:spcPts val="0"/>
              </a:spcBef>
              <a:spcAft>
                <a:spcPts val="0"/>
              </a:spcAft>
              <a:buClr>
                <a:srgbClr val="757575"/>
              </a:buClr>
              <a:buSzPts val="2400"/>
              <a:buNone/>
            </a:pPr>
            <a:endParaRPr lang="en-US" altLang="en-US" sz="1800">
              <a:solidFill>
                <a:schemeClr val="tx1"/>
              </a:solidFill>
            </a:endParaRPr>
          </a:p>
          <a:p>
            <a:pPr marL="285750" lvl="0" indent="-285750" algn="l" rtl="0">
              <a:lnSpc>
                <a:spcPct val="90000"/>
              </a:lnSpc>
              <a:spcBef>
                <a:spcPts val="0"/>
              </a:spcBef>
              <a:spcAft>
                <a:spcPts val="0"/>
              </a:spcAft>
              <a:buClr>
                <a:srgbClr val="757575"/>
              </a:buClr>
              <a:buSzPts val="2400"/>
              <a:buFont typeface="Arial" panose="020B0604020202020204" pitchFamily="34" charset="0"/>
              <a:buChar char="•"/>
            </a:pPr>
            <a:r>
              <a:rPr lang="en-US" altLang="en-US" sz="1800">
                <a:solidFill>
                  <a:schemeClr val="tx1"/>
                </a:solidFill>
              </a:rPr>
              <a:t>For Society/Economy: Promote financial literacy and broaden access to investment opportunities, since capital gains are a major driver of income differences.</a:t>
            </a:r>
            <a:endParaRPr lang="en-US" altLang="en-US" sz="1800">
              <a:solidFill>
                <a:schemeClr val="tx1"/>
              </a:solidFill>
            </a:endParaRPr>
          </a:p>
          <a:p>
            <a:pPr marL="0" lvl="0" indent="0" algn="l" rtl="0">
              <a:lnSpc>
                <a:spcPct val="90000"/>
              </a:lnSpc>
              <a:spcBef>
                <a:spcPts val="0"/>
              </a:spcBef>
              <a:spcAft>
                <a:spcPts val="0"/>
              </a:spcAft>
              <a:buClr>
                <a:srgbClr val="757575"/>
              </a:buClr>
              <a:buSzPts val="2400"/>
              <a:buNone/>
            </a:pPr>
            <a:endParaRPr lang="en-US" altLang="en-US" sz="1800">
              <a:solidFill>
                <a:schemeClr val="tx1"/>
              </a:solidFill>
            </a:endParaRPr>
          </a:p>
          <a:p>
            <a:pPr marL="285750" lvl="0" indent="-285750" algn="l" rtl="0">
              <a:lnSpc>
                <a:spcPct val="90000"/>
              </a:lnSpc>
              <a:spcBef>
                <a:spcPts val="0"/>
              </a:spcBef>
              <a:spcAft>
                <a:spcPts val="0"/>
              </a:spcAft>
              <a:buClr>
                <a:srgbClr val="757575"/>
              </a:buClr>
              <a:buSzPts val="2400"/>
              <a:buFont typeface="Arial" panose="020B0604020202020204" pitchFamily="34" charset="0"/>
              <a:buChar char="•"/>
            </a:pPr>
            <a:r>
              <a:rPr lang="en-US" altLang="en-US" sz="1800">
                <a:solidFill>
                  <a:schemeClr val="tx1"/>
                </a:solidFill>
              </a:rPr>
              <a:t>For Future Research: Incorporate updated census data and additional socio-economic variables (e.g., geographic region, industry type, household size) to improve model relevance and accuracy.</a:t>
            </a:r>
            <a:endParaRPr lang="en-US" altLang="en-US" sz="1800">
              <a:solidFill>
                <a:schemeClr val="tx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916859" y="5427406"/>
            <a:ext cx="10515600" cy="92377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Insights &amp; Recommendations</a:t>
            </a:r>
            <a:endParaRPr lang="en-US" b="1"/>
          </a:p>
        </p:txBody>
      </p:sp>
      <p:sp>
        <p:nvSpPr>
          <p:cNvPr id="163" name="Google Shape;163;p25"/>
          <p:cNvSpPr txBox="1"/>
          <p:nvPr/>
        </p:nvSpPr>
        <p:spPr>
          <a:xfrm>
            <a:off x="1219200" y="980440"/>
            <a:ext cx="9908540" cy="45993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altLang="en-US" sz="2800" b="1">
                <a:solidFill>
                  <a:schemeClr val="dk1"/>
                </a:solidFill>
                <a:latin typeface="Arial" panose="020B0604020202020204"/>
                <a:ea typeface="Arial" panose="020B0604020202020204"/>
                <a:cs typeface="Arial" panose="020B0604020202020204"/>
                <a:sym typeface="Arial" panose="020B0604020202020204"/>
              </a:rPr>
              <a:t>Interpretation of Results in Plain Language</a:t>
            </a:r>
            <a:endParaRPr lang="en-US" altLang="en-US" sz="28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eaLnBrk="1" fontAlgn="auto" latinLnBrk="0" hangingPunct="1">
              <a:lnSpc>
                <a:spcPct val="150000"/>
              </a:lnSpc>
              <a:spcBef>
                <a:spcPts val="0"/>
              </a:spcBef>
              <a:spcAft>
                <a:spcPts val="0"/>
              </a:spcAft>
              <a:buClr>
                <a:schemeClr val="dk1"/>
              </a:buClr>
              <a:buSzPts val="3200"/>
              <a:buFont typeface="Play" panose="00000500000000000000"/>
              <a:buNone/>
            </a:pPr>
            <a:r>
              <a:rPr lang="en-US" altLang="en-US" sz="1800">
                <a:solidFill>
                  <a:schemeClr val="dk1"/>
                </a:solidFill>
                <a:latin typeface="Arial" panose="020B0604020202020204"/>
                <a:ea typeface="Arial" panose="020B0604020202020204"/>
                <a:cs typeface="Arial" panose="020B0604020202020204"/>
                <a:sym typeface="Arial" panose="020B0604020202020204"/>
              </a:rPr>
              <a:t>Our analysis shows that education, capital gains, hours worked per week, and age are the strongest predictors of income. In simple terms, individuals with higher education levels and investment-related capital gains are more likely to earn above $50,000 annually. We also observed that working longer hours increases income potential, while middle-aged individuals tend to earn more than younger workers. In addition, our results revealed gender disparities, with men being more likely than women to fall into the high-income category.</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916859" y="5427406"/>
            <a:ext cx="10515600" cy="92377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Insights &amp; Recommendations</a:t>
            </a:r>
            <a:endParaRPr lang="en-US" b="1"/>
          </a:p>
        </p:txBody>
      </p:sp>
      <p:sp>
        <p:nvSpPr>
          <p:cNvPr id="163" name="Google Shape;163;p25"/>
          <p:cNvSpPr txBox="1"/>
          <p:nvPr/>
        </p:nvSpPr>
        <p:spPr>
          <a:xfrm>
            <a:off x="1219200" y="980440"/>
            <a:ext cx="9908540" cy="45993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altLang="en-US" sz="2400" b="1">
                <a:solidFill>
                  <a:schemeClr val="dk1"/>
                </a:solidFill>
                <a:latin typeface="Arial" panose="020B0604020202020204"/>
                <a:ea typeface="Arial" panose="020B0604020202020204"/>
                <a:cs typeface="Arial" panose="020B0604020202020204"/>
                <a:sym typeface="Arial" panose="020B0604020202020204"/>
              </a:rPr>
              <a:t>Implications of the Findings</a:t>
            </a:r>
            <a:endParaRPr lang="en-US" altLang="en-US" sz="2400" b="1">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eaLnBrk="1" fontAlgn="auto" latinLnBrk="0" hangingPunct="1">
              <a:lnSpc>
                <a:spcPct val="150000"/>
              </a:lnSpc>
              <a:spcBef>
                <a:spcPts val="0"/>
              </a:spcBef>
              <a:spcAft>
                <a:spcPts val="0"/>
              </a:spcAft>
              <a:buClr>
                <a:schemeClr val="dk1"/>
              </a:buClr>
              <a:buSzPts val="3200"/>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These findings highlight that education and access to investment opportunities are critical drivers of income growth. </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eaLnBrk="1" fontAlgn="auto" latinLnBrk="0" hangingPunct="1">
              <a:lnSpc>
                <a:spcPct val="150000"/>
              </a:lnSpc>
              <a:spcBef>
                <a:spcPts val="0"/>
              </a:spcBef>
              <a:spcAft>
                <a:spcPts val="0"/>
              </a:spcAft>
              <a:buClr>
                <a:schemeClr val="dk1"/>
              </a:buClr>
              <a:buSzPts val="3200"/>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Policymakers could prioritize expanding educational access and workforce training to reduce inequality. </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eaLnBrk="1" fontAlgn="auto" latinLnBrk="0" hangingPunct="1">
              <a:lnSpc>
                <a:spcPct val="150000"/>
              </a:lnSpc>
              <a:spcBef>
                <a:spcPts val="0"/>
              </a:spcBef>
              <a:spcAft>
                <a:spcPts val="0"/>
              </a:spcAft>
              <a:buClr>
                <a:schemeClr val="dk1"/>
              </a:buClr>
              <a:buSzPts val="3200"/>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For businesses and HR teams, understanding these patterns may help in designing fairer recruitment and compensation strategies, provided that care is taken to avoid reinforcing existing biases. </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eaLnBrk="1" fontAlgn="auto" latinLnBrk="0" hangingPunct="1">
              <a:lnSpc>
                <a:spcPct val="150000"/>
              </a:lnSpc>
              <a:spcBef>
                <a:spcPts val="0"/>
              </a:spcBef>
              <a:spcAft>
                <a:spcPts val="0"/>
              </a:spcAft>
              <a:buClr>
                <a:schemeClr val="dk1"/>
              </a:buClr>
              <a:buSzPts val="3200"/>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The observed influence of capital gains underscores the importance of promoting financial literacy and broadening access to wealth-building tools.</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916859" y="5427406"/>
            <a:ext cx="10515600" cy="92377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Insights &amp; Recommendations</a:t>
            </a:r>
            <a:endParaRPr lang="en-US" b="1"/>
          </a:p>
        </p:txBody>
      </p:sp>
      <p:sp>
        <p:nvSpPr>
          <p:cNvPr id="163" name="Google Shape;163;p25"/>
          <p:cNvSpPr txBox="1"/>
          <p:nvPr/>
        </p:nvSpPr>
        <p:spPr>
          <a:xfrm>
            <a:off x="1219200" y="980440"/>
            <a:ext cx="9908540" cy="459930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altLang="en-US" sz="2000" b="1">
                <a:solidFill>
                  <a:schemeClr val="dk1"/>
                </a:solidFill>
                <a:latin typeface="Arial" panose="020B0604020202020204"/>
                <a:ea typeface="Arial" panose="020B0604020202020204"/>
                <a:cs typeface="Arial" panose="020B0604020202020204"/>
                <a:sym typeface="Arial" panose="020B0604020202020204"/>
              </a:rPr>
              <a:t>Suggested Next Steps or Actions</a:t>
            </a:r>
            <a:endParaRPr lang="en-US" altLang="en-US" sz="2000" b="1">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Arial" panose="020B0604020202020204" pitchFamily="34" charset="0"/>
              <a:buNone/>
            </a:pPr>
            <a:r>
              <a:rPr lang="en-US" altLang="en-US" sz="1600">
                <a:solidFill>
                  <a:schemeClr val="dk1"/>
                </a:solidFill>
                <a:latin typeface="Arial" panose="020B0604020202020204"/>
                <a:ea typeface="Arial" panose="020B0604020202020204"/>
                <a:cs typeface="Arial" panose="020B0604020202020204"/>
                <a:sym typeface="Arial" panose="020B0604020202020204"/>
              </a:rPr>
              <a:t>We recommend the following actions moving forward:</a:t>
            </a: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600">
                <a:solidFill>
                  <a:schemeClr val="dk1"/>
                </a:solidFill>
                <a:latin typeface="Arial" panose="020B0604020202020204"/>
                <a:ea typeface="Arial" panose="020B0604020202020204"/>
                <a:cs typeface="Arial" panose="020B0604020202020204"/>
                <a:sym typeface="Arial" panose="020B0604020202020204"/>
              </a:rPr>
              <a:t>Update the Dataset: Use more recent census data to improve the relevance of predictions, since the current dataset is from the 1990s.</a:t>
            </a: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600">
                <a:solidFill>
                  <a:schemeClr val="dk1"/>
                </a:solidFill>
                <a:latin typeface="Arial" panose="020B0604020202020204"/>
                <a:ea typeface="Arial" panose="020B0604020202020204"/>
                <a:cs typeface="Arial" panose="020B0604020202020204"/>
                <a:sym typeface="Arial" panose="020B0604020202020204"/>
              </a:rPr>
              <a:t>Include Geographic Factors: Incorporate regional data (urban vs. rural, state-level features) to capture location-based income variations.</a:t>
            </a: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600">
                <a:solidFill>
                  <a:schemeClr val="dk1"/>
                </a:solidFill>
                <a:latin typeface="Arial" panose="020B0604020202020204"/>
                <a:ea typeface="Arial" panose="020B0604020202020204"/>
                <a:cs typeface="Arial" panose="020B0604020202020204"/>
                <a:sym typeface="Arial" panose="020B0604020202020204"/>
              </a:rPr>
              <a:t>Audit for Bias: Perform fairness checks to ensure the model does not unintentionally reinforce gender or racial biases.</a:t>
            </a: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600">
                <a:solidFill>
                  <a:schemeClr val="dk1"/>
                </a:solidFill>
                <a:latin typeface="Arial" panose="020B0604020202020204"/>
                <a:ea typeface="Arial" panose="020B0604020202020204"/>
                <a:cs typeface="Arial" panose="020B0604020202020204"/>
                <a:sym typeface="Arial" panose="020B0604020202020204"/>
              </a:rPr>
              <a:t>Practical Deployment: Package the best-performing model (XGBoost) into a user-friendly tool or dashboard for experimental use by policymakers, educators, or HR departments.</a:t>
            </a: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a:spcBef>
                <a:spcPts val="0"/>
              </a:spcBef>
              <a:spcAft>
                <a:spcPts val="0"/>
              </a:spcAft>
              <a:buClr>
                <a:schemeClr val="dk1"/>
              </a:buClr>
              <a:buSzPts val="3200"/>
              <a:buFont typeface="Arial" panose="020B0604020202020204" pitchFamily="34" charset="0"/>
              <a:buChar char="•"/>
            </a:pPr>
            <a:r>
              <a:rPr lang="en-US" altLang="en-US" sz="1600">
                <a:solidFill>
                  <a:schemeClr val="dk1"/>
                </a:solidFill>
                <a:latin typeface="Arial" panose="020B0604020202020204"/>
                <a:ea typeface="Arial" panose="020B0604020202020204"/>
                <a:cs typeface="Arial" panose="020B0604020202020204"/>
                <a:sym typeface="Arial" panose="020B0604020202020204"/>
              </a:rPr>
              <a:t>Further Research: Enrich the dataset with additional socio-economic indicators such as job industry, household size, or access to healthcare, which may enhance predictive performance.</a:t>
            </a: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2192594" y="325361"/>
            <a:ext cx="9056534" cy="88597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dk1"/>
              </a:buClr>
              <a:buSzPct val="100000"/>
              <a:buFont typeface="Play" panose="00000500000000000000"/>
              <a:buNone/>
            </a:pPr>
            <a:r>
              <a:rPr lang="en-US"/>
              <a:t>Table of Contents</a:t>
            </a:r>
            <a:endParaRPr lang="en-US"/>
          </a:p>
        </p:txBody>
      </p:sp>
      <p:sp>
        <p:nvSpPr>
          <p:cNvPr id="103" name="Google Shape;103;p15"/>
          <p:cNvSpPr txBox="1"/>
          <p:nvPr>
            <p:ph type="body" idx="1"/>
          </p:nvPr>
        </p:nvSpPr>
        <p:spPr>
          <a:xfrm>
            <a:off x="1972800" y="1327356"/>
            <a:ext cx="8183923" cy="4506655"/>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rgbClr val="757575"/>
              </a:buClr>
              <a:buSzPts val="3600"/>
              <a:buFont typeface="Arial" panose="020B0604020202020204"/>
              <a:buChar char="•"/>
            </a:pPr>
            <a:r>
              <a:rPr lang="en-US" sz="3600">
                <a:solidFill>
                  <a:schemeClr val="tx1"/>
                </a:solidFill>
              </a:rPr>
              <a:t>Introduction &amp; Objectives</a:t>
            </a:r>
            <a:endParaRPr lang="en-US" sz="3600">
              <a:solidFill>
                <a:schemeClr val="tx1"/>
              </a:solidFill>
            </a:endParaRPr>
          </a:p>
          <a:p>
            <a:pPr marL="342900" lvl="0" indent="-342900" algn="l" rtl="0">
              <a:lnSpc>
                <a:spcPct val="90000"/>
              </a:lnSpc>
              <a:spcBef>
                <a:spcPts val="1000"/>
              </a:spcBef>
              <a:spcAft>
                <a:spcPts val="0"/>
              </a:spcAft>
              <a:buClr>
                <a:srgbClr val="757575"/>
              </a:buClr>
              <a:buSzPts val="3600"/>
              <a:buFont typeface="Arial" panose="020B0604020202020204"/>
              <a:buChar char="•"/>
            </a:pPr>
            <a:r>
              <a:rPr lang="en-US" sz="3600">
                <a:solidFill>
                  <a:schemeClr val="tx1"/>
                </a:solidFill>
              </a:rPr>
              <a:t>Dataset Description</a:t>
            </a:r>
            <a:endParaRPr lang="en-US" sz="3600">
              <a:solidFill>
                <a:schemeClr val="tx1"/>
              </a:solidFill>
            </a:endParaRPr>
          </a:p>
          <a:p>
            <a:pPr marL="342900" lvl="0" indent="-342900" algn="l" rtl="0">
              <a:lnSpc>
                <a:spcPct val="90000"/>
              </a:lnSpc>
              <a:spcBef>
                <a:spcPts val="1000"/>
              </a:spcBef>
              <a:spcAft>
                <a:spcPts val="0"/>
              </a:spcAft>
              <a:buClr>
                <a:srgbClr val="757575"/>
              </a:buClr>
              <a:buSzPts val="3600"/>
              <a:buFont typeface="Arial" panose="020B0604020202020204"/>
              <a:buChar char="•"/>
            </a:pPr>
            <a:r>
              <a:rPr lang="en-US" sz="3600">
                <a:solidFill>
                  <a:schemeClr val="tx1"/>
                </a:solidFill>
              </a:rPr>
              <a:t>Methodology</a:t>
            </a:r>
            <a:endParaRPr lang="en-US" sz="3600">
              <a:solidFill>
                <a:schemeClr val="tx1"/>
              </a:solidFill>
            </a:endParaRPr>
          </a:p>
          <a:p>
            <a:pPr marL="342900" lvl="0" indent="-342900" algn="l" rtl="0">
              <a:lnSpc>
                <a:spcPct val="90000"/>
              </a:lnSpc>
              <a:spcBef>
                <a:spcPts val="1000"/>
              </a:spcBef>
              <a:spcAft>
                <a:spcPts val="0"/>
              </a:spcAft>
              <a:buClr>
                <a:srgbClr val="757575"/>
              </a:buClr>
              <a:buSzPts val="3600"/>
              <a:buFont typeface="Arial" panose="020B0604020202020204"/>
              <a:buChar char="•"/>
            </a:pPr>
            <a:r>
              <a:rPr lang="en-US" sz="3600">
                <a:solidFill>
                  <a:schemeClr val="tx1"/>
                </a:solidFill>
              </a:rPr>
              <a:t>Key Findings and Results</a:t>
            </a:r>
            <a:endParaRPr lang="en-US" sz="3600">
              <a:solidFill>
                <a:schemeClr val="tx1"/>
              </a:solidFill>
            </a:endParaRPr>
          </a:p>
          <a:p>
            <a:pPr marL="342900" lvl="0" indent="-342900" algn="l" rtl="0">
              <a:lnSpc>
                <a:spcPct val="90000"/>
              </a:lnSpc>
              <a:spcBef>
                <a:spcPts val="1000"/>
              </a:spcBef>
              <a:spcAft>
                <a:spcPts val="0"/>
              </a:spcAft>
              <a:buClr>
                <a:srgbClr val="757575"/>
              </a:buClr>
              <a:buSzPts val="3600"/>
              <a:buFont typeface="Arial" panose="020B0604020202020204"/>
              <a:buChar char="•"/>
            </a:pPr>
            <a:r>
              <a:rPr lang="en-US" sz="3600">
                <a:solidFill>
                  <a:schemeClr val="tx1"/>
                </a:solidFill>
              </a:rPr>
              <a:t>Insights &amp; Recommendations</a:t>
            </a:r>
            <a:endParaRPr lang="en-US" sz="3600">
              <a:solidFill>
                <a:schemeClr val="tx1"/>
              </a:solidFill>
            </a:endParaRPr>
          </a:p>
          <a:p>
            <a:pPr marL="342900" lvl="0" indent="-342900" algn="l" rtl="0">
              <a:lnSpc>
                <a:spcPct val="90000"/>
              </a:lnSpc>
              <a:spcBef>
                <a:spcPts val="1000"/>
              </a:spcBef>
              <a:spcAft>
                <a:spcPts val="0"/>
              </a:spcAft>
              <a:buClr>
                <a:srgbClr val="757575"/>
              </a:buClr>
              <a:buSzPts val="3600"/>
              <a:buFont typeface="Arial" panose="020B0604020202020204"/>
              <a:buChar char="•"/>
            </a:pPr>
            <a:r>
              <a:rPr lang="en-US" sz="3600">
                <a:solidFill>
                  <a:schemeClr val="tx1"/>
                </a:solidFill>
              </a:rPr>
              <a:t>Limitations</a:t>
            </a:r>
            <a:endParaRPr lang="en-US" sz="3600">
              <a:solidFill>
                <a:schemeClr val="tx1"/>
              </a:solidFill>
            </a:endParaRPr>
          </a:p>
          <a:p>
            <a:pPr marL="342900" lvl="0" indent="-342900" algn="l" rtl="0">
              <a:lnSpc>
                <a:spcPct val="90000"/>
              </a:lnSpc>
              <a:spcBef>
                <a:spcPts val="1000"/>
              </a:spcBef>
              <a:spcAft>
                <a:spcPts val="0"/>
              </a:spcAft>
              <a:buClr>
                <a:srgbClr val="757575"/>
              </a:buClr>
              <a:buSzPts val="3600"/>
              <a:buFont typeface="Arial" panose="020B0604020202020204"/>
              <a:buChar char="•"/>
            </a:pPr>
            <a:r>
              <a:rPr lang="en-US" sz="3600">
                <a:solidFill>
                  <a:schemeClr val="tx1"/>
                </a:solidFill>
              </a:rPr>
              <a:t>References &amp; Acknowledgements</a:t>
            </a:r>
            <a:endParaRPr lang="en-US" sz="3600">
              <a:solidFill>
                <a:schemeClr val="tx1"/>
              </a:solidFill>
            </a:endParaRPr>
          </a:p>
          <a:p>
            <a:pPr marL="342900" lvl="0" indent="-190500" algn="l" rtl="0">
              <a:lnSpc>
                <a:spcPct val="90000"/>
              </a:lnSpc>
              <a:spcBef>
                <a:spcPts val="1000"/>
              </a:spcBef>
              <a:spcAft>
                <a:spcPts val="0"/>
              </a:spcAft>
              <a:buClr>
                <a:srgbClr val="757575"/>
              </a:buClr>
              <a:buSzPts val="2400"/>
              <a:buFont typeface="Arial" panose="020B0604020202020204"/>
              <a:buNone/>
            </a:pPr>
            <a:endParaRPr>
              <a:solidFill>
                <a:schemeClr val="tx1"/>
              </a:solidFill>
            </a:endParaRPr>
          </a:p>
          <a:p>
            <a:pPr marL="342900" lvl="0" indent="-190500" algn="l" rtl="0">
              <a:lnSpc>
                <a:spcPct val="90000"/>
              </a:lnSpc>
              <a:spcBef>
                <a:spcPts val="1000"/>
              </a:spcBef>
              <a:spcAft>
                <a:spcPts val="0"/>
              </a:spcAft>
              <a:buClr>
                <a:srgbClr val="757575"/>
              </a:buClr>
              <a:buSzPts val="2400"/>
              <a:buFont typeface="Arial" panose="020B0604020202020204"/>
              <a:buNone/>
            </a:pPr>
            <a:endParaRPr>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831850" y="1016000"/>
            <a:ext cx="10515600" cy="72263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panose="00000500000000000000"/>
              <a:buNone/>
            </a:pPr>
            <a:r>
              <a:rPr lang="en-US" sz="3110" b="1"/>
              <a:t>Limitations</a:t>
            </a:r>
            <a:endParaRPr lang="en-US" sz="3110" b="1"/>
          </a:p>
        </p:txBody>
      </p:sp>
      <p:sp>
        <p:nvSpPr>
          <p:cNvPr id="169" name="Google Shape;169;p26"/>
          <p:cNvSpPr txBox="1"/>
          <p:nvPr>
            <p:ph type="body" idx="1"/>
          </p:nvPr>
        </p:nvSpPr>
        <p:spPr>
          <a:xfrm>
            <a:off x="831850" y="1895475"/>
            <a:ext cx="10515600" cy="4194175"/>
          </a:xfrm>
          <a:prstGeom prst="rect">
            <a:avLst/>
          </a:prstGeom>
          <a:noFill/>
          <a:ln>
            <a:noFill/>
          </a:ln>
        </p:spPr>
        <p:txBody>
          <a:bodyPr spcFirstLastPara="1" wrap="square" lIns="91425" tIns="45700" rIns="91425" bIns="45700" anchor="t" anchorCtr="0">
            <a:normAutofit lnSpcReduction="10000"/>
          </a:bodyPr>
          <a:lstStyle/>
          <a:p>
            <a:pPr marL="342900" lvl="0" indent="-342900" algn="just" rtl="0" eaLnBrk="1" fontAlgn="auto" latinLnBrk="0" hangingPunct="1">
              <a:lnSpc>
                <a:spcPct val="15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It is limited to U.S. demographics from the 1990s, reducing generalizability.</a:t>
            </a:r>
            <a:endParaRPr lang="en-US" altLang="en-US">
              <a:solidFill>
                <a:schemeClr val="tx1"/>
              </a:solidFill>
            </a:endParaRPr>
          </a:p>
          <a:p>
            <a:pPr marL="342900" lvl="0" indent="-342900" algn="just" rtl="0" eaLnBrk="1" fontAlgn="auto" latinLnBrk="0" hangingPunct="1">
              <a:lnSpc>
                <a:spcPct val="15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Class imbalance required oversampling (SMOTE), which may introduce bias.</a:t>
            </a:r>
            <a:endParaRPr lang="en-US" altLang="en-US">
              <a:solidFill>
                <a:schemeClr val="tx1"/>
              </a:solidFill>
            </a:endParaRPr>
          </a:p>
          <a:p>
            <a:pPr marL="342900" lvl="0" indent="-342900" algn="just" rtl="0" eaLnBrk="1" fontAlgn="auto" latinLnBrk="0" hangingPunct="1">
              <a:lnSpc>
                <a:spcPct val="15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The dataset lacks contextual variables such as geographic location (e.g., urban vs. rural differences) and qualitative factors like soft skills (e.g., leadership, communication), which also impact income but are not captured here.</a:t>
            </a:r>
            <a:endParaRPr lang="en-US" altLang="en-US">
              <a:solidFill>
                <a:schemeClr val="tx1"/>
              </a:solidFill>
            </a:endParaRPr>
          </a:p>
          <a:p>
            <a:pPr marL="342900" lvl="0" indent="-342900" algn="just" rtl="0" eaLnBrk="1" fontAlgn="auto" latinLnBrk="0" hangingPunct="1">
              <a:lnSpc>
                <a:spcPct val="150000"/>
              </a:lnSpc>
              <a:spcBef>
                <a:spcPts val="0"/>
              </a:spcBef>
              <a:spcAft>
                <a:spcPts val="0"/>
              </a:spcAft>
              <a:buClr>
                <a:srgbClr val="757575"/>
              </a:buClr>
              <a:buSzPts val="2400"/>
              <a:buFont typeface="Arial" panose="020B0604020202020204" pitchFamily="34" charset="0"/>
              <a:buChar char="•"/>
            </a:pPr>
            <a:endParaRPr lang="en-US" altLang="en-US">
              <a:solidFill>
                <a:schemeClr val="tx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916859" y="5427406"/>
            <a:ext cx="10515600" cy="92377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Limitations</a:t>
            </a:r>
            <a:endParaRPr lang="en-US" b="1"/>
          </a:p>
        </p:txBody>
      </p:sp>
      <p:sp>
        <p:nvSpPr>
          <p:cNvPr id="175" name="Google Shape;175;p27"/>
          <p:cNvSpPr txBox="1"/>
          <p:nvPr/>
        </p:nvSpPr>
        <p:spPr>
          <a:xfrm>
            <a:off x="1219200" y="1047115"/>
            <a:ext cx="9794240" cy="45015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altLang="en-US" sz="2800" b="1">
                <a:solidFill>
                  <a:schemeClr val="dk1"/>
                </a:solidFill>
                <a:latin typeface="Arial" panose="020B0604020202020204"/>
                <a:ea typeface="Arial" panose="020B0604020202020204"/>
                <a:cs typeface="Arial" panose="020B0604020202020204"/>
                <a:sym typeface="Arial" panose="020B0604020202020204"/>
              </a:rPr>
              <a:t>Data Quality or Size Constraints</a:t>
            </a:r>
            <a:endParaRPr lang="en-US" altLang="en-US" sz="28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eaLnBrk="1" fontAlgn="auto" latinLnBrk="0" hangingPunct="1">
              <a:lnSpc>
                <a:spcPct val="150000"/>
              </a:lnSpc>
              <a:spcBef>
                <a:spcPts val="0"/>
              </a:spcBef>
              <a:spcAft>
                <a:spcPts val="0"/>
              </a:spcAft>
              <a:buClr>
                <a:schemeClr val="dk1"/>
              </a:buClr>
              <a:buSzPts val="3200"/>
              <a:buFont typeface="Play" panose="00000500000000000000"/>
              <a:buNone/>
            </a:pPr>
            <a:r>
              <a:rPr lang="en-US" altLang="en-US" sz="1800">
                <a:solidFill>
                  <a:schemeClr val="dk1"/>
                </a:solidFill>
                <a:latin typeface="Arial" panose="020B0604020202020204"/>
                <a:ea typeface="Arial" panose="020B0604020202020204"/>
                <a:cs typeface="Arial" panose="020B0604020202020204"/>
                <a:sym typeface="Arial" panose="020B0604020202020204"/>
              </a:rPr>
              <a:t>The dataset originates from the U.S. Census of the early 1990s, which limits the relevance of our findings to today’s socio-economic realities. Several attributes contained missing values (represented as “?”), which we addressed by cleaning and removing affected rows. In addition, the target variable is_high_income was highly imbalanced before oversampling, with far fewer individuals earning more than $50K compared to those earning less. This imbalance made prediction more challenging and required balancing techniques.</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916859" y="5427406"/>
            <a:ext cx="10515600" cy="92377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Limitations</a:t>
            </a:r>
            <a:endParaRPr lang="en-US" b="1"/>
          </a:p>
        </p:txBody>
      </p:sp>
      <p:sp>
        <p:nvSpPr>
          <p:cNvPr id="175" name="Google Shape;175;p27"/>
          <p:cNvSpPr txBox="1"/>
          <p:nvPr/>
        </p:nvSpPr>
        <p:spPr>
          <a:xfrm>
            <a:off x="1219200" y="1047115"/>
            <a:ext cx="9794240" cy="45015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altLang="en-US" sz="2800" b="1">
                <a:solidFill>
                  <a:schemeClr val="dk1"/>
                </a:solidFill>
                <a:latin typeface="Arial" panose="020B0604020202020204"/>
                <a:ea typeface="Arial" panose="020B0604020202020204"/>
                <a:cs typeface="Arial" panose="020B0604020202020204"/>
                <a:sym typeface="Arial" panose="020B0604020202020204"/>
              </a:rPr>
              <a:t>Assumptions Made</a:t>
            </a:r>
            <a:endParaRPr lang="en-US" altLang="en-US" sz="28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ctr" rtl="0">
              <a:spcBef>
                <a:spcPts val="0"/>
              </a:spcBef>
              <a:spcAft>
                <a:spcPts val="0"/>
              </a:spcAft>
              <a:buClr>
                <a:schemeClr val="dk1"/>
              </a:buClr>
              <a:buSzPts val="3200"/>
              <a:buFont typeface="Play" panose="00000500000000000000"/>
              <a:buNone/>
            </a:pP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eaLnBrk="1" fontAlgn="auto" latinLnBrk="0" hangingPunct="1">
              <a:lnSpc>
                <a:spcPct val="150000"/>
              </a:lnSpc>
              <a:spcBef>
                <a:spcPts val="0"/>
              </a:spcBef>
              <a:spcAft>
                <a:spcPts val="0"/>
              </a:spcAft>
              <a:buClr>
                <a:schemeClr val="dk1"/>
              </a:buClr>
              <a:buSzPts val="3200"/>
              <a:buFont typeface="Play" panose="00000500000000000000"/>
              <a:buNone/>
            </a:pPr>
            <a:r>
              <a:rPr lang="en-US" altLang="en-US" sz="1800">
                <a:solidFill>
                  <a:schemeClr val="dk1"/>
                </a:solidFill>
                <a:latin typeface="Arial" panose="020B0604020202020204"/>
                <a:ea typeface="Arial" panose="020B0604020202020204"/>
                <a:cs typeface="Arial" panose="020B0604020202020204"/>
                <a:sym typeface="Arial" panose="020B0604020202020204"/>
              </a:rPr>
              <a:t>We assumed that the provided demographic and socio-economic features (age, education, occupation, hours worked, etc.) are reliable predictors of income, even though other important factors such as geographic location, family composition, or soft skills were not included. We also assumed that synthetic oversampling with SMOTE created a fairer representation of the minority is_high_income class, despite the fact that it introduces artificial data points that may not fully reflect real-world patterns.</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916859" y="5427406"/>
            <a:ext cx="10515600" cy="923772"/>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Limitations</a:t>
            </a:r>
            <a:endParaRPr lang="en-US" b="1"/>
          </a:p>
        </p:txBody>
      </p:sp>
      <p:sp>
        <p:nvSpPr>
          <p:cNvPr id="175" name="Google Shape;175;p27"/>
          <p:cNvSpPr txBox="1"/>
          <p:nvPr/>
        </p:nvSpPr>
        <p:spPr>
          <a:xfrm>
            <a:off x="1219200" y="1047115"/>
            <a:ext cx="9794240" cy="450151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altLang="en-US" sz="2800" b="1">
                <a:solidFill>
                  <a:schemeClr val="dk1"/>
                </a:solidFill>
                <a:latin typeface="Arial" panose="020B0604020202020204"/>
                <a:ea typeface="Arial" panose="020B0604020202020204"/>
                <a:cs typeface="Arial" panose="020B0604020202020204"/>
                <a:sym typeface="Arial" panose="020B0604020202020204"/>
              </a:rPr>
              <a:t>Model Limitations</a:t>
            </a:r>
            <a:endParaRPr lang="en-US" altLang="en-US" sz="28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16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eaLnBrk="1" fontAlgn="auto" latinLnBrk="0" hangingPunct="1">
              <a:lnSpc>
                <a:spcPct val="150000"/>
              </a:lnSpc>
              <a:spcBef>
                <a:spcPts val="0"/>
              </a:spcBef>
              <a:spcAft>
                <a:spcPts val="0"/>
              </a:spcAft>
              <a:buClr>
                <a:schemeClr val="dk1"/>
              </a:buClr>
              <a:buSzPts val="3200"/>
              <a:buFont typeface="Play" panose="00000500000000000000"/>
              <a:buNone/>
            </a:pPr>
            <a:r>
              <a:rPr lang="en-US" altLang="en-US" sz="1800">
                <a:solidFill>
                  <a:schemeClr val="dk1"/>
                </a:solidFill>
                <a:latin typeface="Arial" panose="020B0604020202020204"/>
                <a:ea typeface="Arial" panose="020B0604020202020204"/>
                <a:cs typeface="Arial" panose="020B0604020202020204"/>
                <a:sym typeface="Arial" panose="020B0604020202020204"/>
              </a:rPr>
              <a:t>Although XGBoost delivered the highest accuracy and F1 score, it is a complex, black-box model that required SHAP for interpretability. Logistic Regression offered interpretability but struggled to capture non-linear relationships in the data. Random Forest captured interactions better but risks overfitting without careful tuning. Importantly, all models are constrained by the dataset itself: because the data is outdated and U.S.-specific, our models cannot be generalized to current populations or other countries without retraining on more modern and diverse datasets.</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Play" panose="00000500000000000000"/>
              <a:buNone/>
            </a:pPr>
            <a:r>
              <a:rPr lang="en-US" sz="3600" b="1"/>
              <a:t>References &amp; Acknowledgements</a:t>
            </a:r>
            <a:endParaRPr lang="en-US" sz="3600" b="1"/>
          </a:p>
        </p:txBody>
      </p:sp>
      <p:sp>
        <p:nvSpPr>
          <p:cNvPr id="181" name="Google Shape;181;p28"/>
          <p:cNvSpPr txBox="1"/>
          <p:nvPr/>
        </p:nvSpPr>
        <p:spPr>
          <a:xfrm>
            <a:off x="1081405" y="1550670"/>
            <a:ext cx="9471025" cy="4258945"/>
          </a:xfrm>
          <a:prstGeom prst="rect">
            <a:avLst/>
          </a:prstGeom>
          <a:noFill/>
          <a:ln>
            <a:noFill/>
          </a:ln>
        </p:spPr>
        <p:txBody>
          <a:bodyPr spcFirstLastPara="1" wrap="square" lIns="91425" tIns="45700" rIns="91425" bIns="45700" anchor="t" anchorCtr="0">
            <a:noAutofit/>
          </a:bodyPr>
          <a:lstStyle/>
          <a:p>
            <a:pPr marL="285750" marR="0" lvl="0" indent="-285750" algn="just" rtl="0" eaLnBrk="1" fontAlgn="auto" latinLnBrk="0" hangingPunct="1">
              <a:lnSpc>
                <a:spcPct val="150000"/>
              </a:lnSpc>
              <a:spcBef>
                <a:spcPts val="0"/>
              </a:spcBef>
              <a:spcAft>
                <a:spcPts val="0"/>
              </a:spcAft>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Dataset: UCI Machine Learning Repository – Adult Dataset.</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eaLnBrk="1" fontAlgn="auto" latinLnBrk="0" hangingPunct="1">
              <a:lnSpc>
                <a:spcPct val="150000"/>
              </a:lnSpc>
              <a:spcBef>
                <a:spcPts val="0"/>
              </a:spcBef>
              <a:spcAft>
                <a:spcPts val="0"/>
              </a:spcAft>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Libraries: pandas, scikit-learn, seaborn, matplotlib, imbalanced-learn, XGBoost, SHAP.</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eaLnBrk="1" fontAlgn="auto" latinLnBrk="0" hangingPunct="1">
              <a:lnSpc>
                <a:spcPct val="150000"/>
              </a:lnSpc>
              <a:spcBef>
                <a:spcPts val="0"/>
              </a:spcBef>
              <a:spcAft>
                <a:spcPts val="0"/>
              </a:spcAft>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All technical deliverables, including the Jupyter Notebook (group9_capstone.ipynb), requirements.txt, charts, SHAP visualizations, and README.md, are available in our GitHub repository: https://github.com/Amblessed01/csis503-capstone-income-prediction.</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eaLnBrk="1" fontAlgn="auto" latinLnBrk="0" hangingPunct="1">
              <a:lnSpc>
                <a:spcPct val="150000"/>
              </a:lnSpc>
              <a:spcBef>
                <a:spcPts val="0"/>
              </a:spcBef>
              <a:spcAft>
                <a:spcPts val="0"/>
              </a:spcAft>
              <a:buFont typeface="Arial" panose="020B0604020202020204" pitchFamily="34" charset="0"/>
              <a:buChar char="•"/>
            </a:pPr>
            <a:r>
              <a:rPr lang="en-US" altLang="en-US" sz="1800">
                <a:solidFill>
                  <a:schemeClr val="dk1"/>
                </a:solidFill>
                <a:latin typeface="Arial" panose="020B0604020202020204"/>
                <a:ea typeface="Arial" panose="020B0604020202020204"/>
                <a:cs typeface="Arial" panose="020B0604020202020204"/>
                <a:sym typeface="Arial" panose="020B0604020202020204"/>
              </a:rPr>
              <a:t>Group Roles:</a:t>
            </a: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285750" marR="0" lvl="0" indent="-285750" algn="just" rtl="0" eaLnBrk="1" fontAlgn="auto" latinLnBrk="0" hangingPunct="1">
              <a:lnSpc>
                <a:spcPct val="150000"/>
              </a:lnSpc>
              <a:spcBef>
                <a:spcPts val="0"/>
              </a:spcBef>
              <a:spcAft>
                <a:spcPts val="0"/>
              </a:spcAft>
              <a:buFont typeface="Arial" panose="020B0604020202020204" pitchFamily="34" charset="0"/>
              <a:buChar char="•"/>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eaLnBrk="1" fontAlgn="auto" latinLnBrk="0" hangingPunct="1">
              <a:lnSpc>
                <a:spcPct val="150000"/>
              </a:lnSpc>
              <a:spcBef>
                <a:spcPts val="0"/>
              </a:spcBef>
              <a:spcAft>
                <a:spcPts val="0"/>
              </a:spcAft>
              <a:buNone/>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eaLnBrk="1" fontAlgn="auto" latinLnBrk="0" hangingPunct="1">
              <a:lnSpc>
                <a:spcPct val="150000"/>
              </a:lnSpc>
              <a:spcBef>
                <a:spcPts val="0"/>
              </a:spcBef>
              <a:spcAft>
                <a:spcPts val="0"/>
              </a:spcAft>
              <a:buNone/>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983615" y="5805170"/>
            <a:ext cx="10515600" cy="487045"/>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sz="2400" b="1"/>
              <a:t>References &amp; Acknowledgements</a:t>
            </a:r>
            <a:endParaRPr lang="en-US" sz="2400" b="1"/>
          </a:p>
        </p:txBody>
      </p:sp>
      <p:sp>
        <p:nvSpPr>
          <p:cNvPr id="181" name="Google Shape;181;p28"/>
          <p:cNvSpPr txBox="1"/>
          <p:nvPr/>
        </p:nvSpPr>
        <p:spPr>
          <a:xfrm>
            <a:off x="1127760" y="1268730"/>
            <a:ext cx="9471025" cy="4258945"/>
          </a:xfrm>
          <a:prstGeom prst="rect">
            <a:avLst/>
          </a:prstGeom>
          <a:noFill/>
          <a:ln>
            <a:noFill/>
          </a:ln>
        </p:spPr>
        <p:txBody>
          <a:bodyPr spcFirstLastPara="1" wrap="square" lIns="91425" tIns="45700" rIns="91425" bIns="45700" anchor="t" anchorCtr="0">
            <a:noAutofit/>
          </a:bodyPr>
          <a:lstStyle/>
          <a:p>
            <a:pPr marL="0" marR="0" lvl="0" indent="0" algn="just" rtl="0" eaLnBrk="1" fontAlgn="auto" latinLnBrk="0" hangingPunct="1">
              <a:lnSpc>
                <a:spcPct val="150000"/>
              </a:lnSpc>
              <a:spcBef>
                <a:spcPts val="0"/>
              </a:spcBef>
              <a:spcAft>
                <a:spcPts val="0"/>
              </a:spcAft>
              <a:buFont typeface="Arial" panose="020B0604020202020204" pitchFamily="34" charset="0"/>
              <a:buNone/>
            </a:pPr>
            <a:endParaRPr lang="en-US" altLang="en-US" sz="1800">
              <a:solidFill>
                <a:schemeClr val="dk1"/>
              </a:solidFill>
              <a:latin typeface="Arial" panose="020B0604020202020204"/>
              <a:ea typeface="Arial" panose="020B0604020202020204"/>
              <a:cs typeface="Arial" panose="020B0604020202020204"/>
              <a:sym typeface="Arial" panose="020B0604020202020204"/>
            </a:endParaRPr>
          </a:p>
        </p:txBody>
      </p:sp>
      <p:sp>
        <p:nvSpPr>
          <p:cNvPr id="1" name="Text Box 0"/>
          <p:cNvSpPr txBox="1"/>
          <p:nvPr/>
        </p:nvSpPr>
        <p:spPr>
          <a:xfrm>
            <a:off x="3556000" y="687070"/>
            <a:ext cx="5080000" cy="294640"/>
          </a:xfrm>
          <a:prstGeom prst="rect">
            <a:avLst/>
          </a:prstGeom>
        </p:spPr>
        <p:txBody>
          <a:bodyPr>
            <a:noAutofit/>
          </a:bodyPr>
          <a:p>
            <a:pPr algn="ctr" defTabSz="266700">
              <a:spcBef>
                <a:spcPts val="500"/>
              </a:spcBef>
              <a:spcAft>
                <a:spcPts val="500"/>
              </a:spcAft>
            </a:pPr>
            <a:r>
              <a:rPr lang="en-US" altLang="zh-CN" sz="2800" b="1">
                <a:latin typeface="Times New Roman" panose="02020603050405020304"/>
                <a:ea typeface="SimSun" panose="02010600030101010101" pitchFamily="2" charset="-122"/>
              </a:rPr>
              <a:t>Group Roles</a:t>
            </a:r>
            <a:endParaRPr lang="en-US" altLang="zh-CN" sz="2800"/>
          </a:p>
        </p:txBody>
      </p:sp>
      <p:graphicFrame>
        <p:nvGraphicFramePr>
          <p:cNvPr id="2" name="Table 1"/>
          <p:cNvGraphicFramePr/>
          <p:nvPr>
            <p:custDataLst>
              <p:tags r:id="rId1"/>
            </p:custDataLst>
          </p:nvPr>
        </p:nvGraphicFramePr>
        <p:xfrm>
          <a:off x="1496060" y="1619250"/>
          <a:ext cx="8728075" cy="3998595"/>
        </p:xfrm>
        <a:graphic>
          <a:graphicData uri="http://schemas.openxmlformats.org/drawingml/2006/table">
            <a:tbl>
              <a:tblPr/>
              <a:tblGrid>
                <a:gridCol w="2085975"/>
                <a:gridCol w="6642100"/>
              </a:tblGrid>
              <a:tr h="329565">
                <a:tc>
                  <a:txBody>
                    <a:bodyPr/>
                    <a:p>
                      <a:pPr marL="40005" indent="0" algn="just">
                        <a:spcBef>
                          <a:spcPct val="0"/>
                        </a:spcBef>
                        <a:spcAft>
                          <a:spcPct val="0"/>
                        </a:spcAft>
                      </a:pPr>
                      <a:r>
                        <a:rPr lang="en-US" altLang="zh-CN" sz="1600" b="1">
                          <a:latin typeface="Times New Roman" panose="02020603050405020304"/>
                          <a:ea typeface="SimSun" panose="02010600030101010101" pitchFamily="2" charset="-122"/>
                        </a:rPr>
                        <a:t>Member Name</a:t>
                      </a:r>
                      <a:endParaRPr lang="en-US" altLang="zh-CN" sz="1600" b="1">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c>
                  <a:txBody>
                    <a:bodyPr/>
                    <a:p>
                      <a:pPr marL="40005" indent="0" algn="just">
                        <a:spcBef>
                          <a:spcPct val="0"/>
                        </a:spcBef>
                        <a:spcAft>
                          <a:spcPct val="0"/>
                        </a:spcAft>
                      </a:pPr>
                      <a:r>
                        <a:rPr lang="en-US" altLang="zh-CN" sz="1600" b="1">
                          <a:latin typeface="Times New Roman" panose="02020603050405020304"/>
                          <a:ea typeface="SimSun" panose="02010600030101010101" pitchFamily="2" charset="-122"/>
                        </a:rPr>
                        <a:t>Role Description</a:t>
                      </a:r>
                      <a:endParaRPr lang="en-US" altLang="zh-CN" sz="1600" b="1">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r>
              <a:tr h="607060">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ThankGod Israel</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Project Lead, EDA, Modeling Lead, Hyperparameter Tuning, Final Report</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r>
              <a:tr h="606425">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Oni Akintunde Julius</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Visualizations, EDA Charts, Feature Distributions, Correlation Heatmaps</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r>
              <a:tr h="606425">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Victory Madu</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Quality Assurance (QA), Code Review, Testing Pipeline Consistency</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r>
              <a:tr h="318135">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Chikezie Amarachi</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GitHub Repository Setup, Version Control, File Management</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r>
              <a:tr h="318135">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Doris Akachukwu</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Slide Creation, Presentation Design, Team Presentation Prep</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r>
              <a:tr h="606425">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Mary Paschal Iwundu</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Data Acquisition, Model Evaluation</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r>
              <a:tr h="606425">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Daniel Getaye Tareke</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c>
                  <a:txBody>
                    <a:bodyPr/>
                    <a:p>
                      <a:pPr marL="40005" indent="0" algn="just">
                        <a:spcBef>
                          <a:spcPct val="0"/>
                        </a:spcBef>
                        <a:spcAft>
                          <a:spcPct val="0"/>
                        </a:spcAft>
                      </a:pPr>
                      <a:r>
                        <a:rPr lang="en-US" altLang="zh-CN" sz="1600">
                          <a:latin typeface="Times New Roman" panose="02020603050405020304"/>
                          <a:ea typeface="SimSun" panose="02010600030101010101" pitchFamily="2" charset="-122"/>
                        </a:rPr>
                        <a:t>Data Cleaning &amp; Material Sourcing</a:t>
                      </a:r>
                      <a:endParaRPr lang="en-US" altLang="zh-CN" sz="1600">
                        <a:latin typeface="Times New Roman" panose="02020603050405020304"/>
                        <a:ea typeface="SimSun" panose="02010600030101010101" pitchFamily="2" charset="-122"/>
                      </a:endParaRPr>
                    </a:p>
                  </a:txBody>
                  <a:tcPr marL="9525" marR="9525" marT="9525" marB="9525" anchor="ctr" anchorCtr="0">
                    <a:lnL>
                      <a:noFill/>
                    </a:lnL>
                    <a:lnR>
                      <a:noFill/>
                    </a:lnR>
                    <a:lnT>
                      <a:noFill/>
                    </a:lnT>
                    <a:lnB>
                      <a:noFill/>
                    </a:lnB>
                    <a:no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7" name="Shape 107"/>
        <p:cNvGrpSpPr/>
        <p:nvPr/>
      </p:nvGrpSpPr>
      <p:grpSpPr>
        <a:xfrm>
          <a:off x="0" y="0"/>
          <a:ext cx="0" cy="0"/>
          <a:chOff x="0" y="0"/>
          <a:chExt cx="0" cy="0"/>
        </a:xfrm>
      </p:grpSpPr>
      <p:sp>
        <p:nvSpPr>
          <p:cNvPr id="108" name="Google Shape;108;p16"/>
          <p:cNvSpPr txBox="1"/>
          <p:nvPr>
            <p:ph type="title"/>
          </p:nvPr>
        </p:nvSpPr>
        <p:spPr>
          <a:xfrm>
            <a:off x="839470" y="1412240"/>
            <a:ext cx="10515600" cy="112585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panose="00000500000000000000"/>
              <a:buNone/>
            </a:pPr>
            <a:r>
              <a:rPr lang="en-US" b="1"/>
              <a:t>Introduction &amp; Objective</a:t>
            </a:r>
            <a:endParaRPr lang="en-US" b="1"/>
          </a:p>
        </p:txBody>
      </p:sp>
      <p:sp>
        <p:nvSpPr>
          <p:cNvPr id="109" name="Google Shape;109;p16"/>
          <p:cNvSpPr txBox="1"/>
          <p:nvPr>
            <p:ph type="body" idx="1"/>
          </p:nvPr>
        </p:nvSpPr>
        <p:spPr>
          <a:xfrm>
            <a:off x="831850" y="2712085"/>
            <a:ext cx="10515600" cy="3377565"/>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Clr>
                <a:srgbClr val="757575"/>
              </a:buClr>
              <a:buSzPts val="2400"/>
              <a:buNone/>
            </a:pPr>
            <a:r>
              <a:rPr lang="en-US" altLang="en-US">
                <a:solidFill>
                  <a:schemeClr val="tx1"/>
                </a:solidFill>
              </a:rPr>
              <a:t>This project investigates whether demographic and socio-economic characteristics can predict if an individual earns more than $50,000 annually. The goal is to apply the end-to-end data science lifecycle—from data cleaning to model interpretation—to build accurate and transparent predictive models.</a:t>
            </a: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r>
              <a:rPr lang="en-US" altLang="en-US">
                <a:solidFill>
                  <a:schemeClr val="tx1"/>
                </a:solidFill>
              </a:rPr>
              <a:t>The dataset is relevant because income prediction plays a role in policy planning, workforce development, and recruitment strategies. Our objective was to compare machine learning models, address class imbalance, and identify the most influential predictors of income.</a:t>
            </a: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endParaRPr lang="en-US" altLang="en-US">
              <a:solidFill>
                <a:schemeClr val="tx1"/>
              </a:solidFill>
            </a:endParaRPr>
          </a:p>
          <a:p>
            <a:pPr marL="0" lvl="0" indent="0" algn="just" rtl="0">
              <a:lnSpc>
                <a:spcPct val="90000"/>
              </a:lnSpc>
              <a:spcBef>
                <a:spcPts val="0"/>
              </a:spcBef>
              <a:spcAft>
                <a:spcPts val="0"/>
              </a:spcAft>
              <a:buClr>
                <a:srgbClr val="757575"/>
              </a:buClr>
              <a:buSzPts val="2400"/>
              <a:buNone/>
            </a:pPr>
            <a:endParaRPr lang="en-US" altLang="en-US">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838200" y="5466736"/>
            <a:ext cx="10515600" cy="756623"/>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Introduction &amp; Objective</a:t>
            </a:r>
            <a:endParaRPr lang="en-US" b="1"/>
          </a:p>
        </p:txBody>
      </p:sp>
      <p:sp>
        <p:nvSpPr>
          <p:cNvPr id="115" name="Google Shape;115;p17"/>
          <p:cNvSpPr txBox="1"/>
          <p:nvPr/>
        </p:nvSpPr>
        <p:spPr>
          <a:xfrm>
            <a:off x="1991360" y="764540"/>
            <a:ext cx="8481060" cy="46215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3200"/>
              <a:buFont typeface="Play" panose="00000500000000000000"/>
              <a:buNone/>
            </a:pPr>
            <a:r>
              <a:rPr lang="en-US" sz="3200" b="1">
                <a:solidFill>
                  <a:schemeClr val="dk1"/>
                </a:solidFill>
                <a:latin typeface="Arial" panose="020B0604020202020204"/>
                <a:ea typeface="Arial" panose="020B0604020202020204"/>
                <a:cs typeface="Arial" panose="020B0604020202020204"/>
                <a:sym typeface="Arial" panose="020B0604020202020204"/>
              </a:rPr>
              <a:t>Brief description of the problem or topic</a:t>
            </a:r>
            <a:endParaRPr lang="en-US" sz="3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sz="3200" b="1">
              <a:solidFill>
                <a:schemeClr val="dk1"/>
              </a:solidFill>
              <a:latin typeface="Arial" panose="020B0604020202020204"/>
              <a:ea typeface="Arial" panose="020B0604020202020204"/>
              <a:cs typeface="Arial" panose="020B0604020202020204"/>
              <a:sym typeface="Arial" panose="020B0604020202020204"/>
            </a:endParaRPr>
          </a:p>
          <a:p>
            <a:pPr marL="0" marR="0" lvl="0" indent="0" algn="just" rtl="0" eaLnBrk="1" fontAlgn="auto" latinLnBrk="0" hangingPunct="1">
              <a:lnSpc>
                <a:spcPct val="150000"/>
              </a:lnSpc>
              <a:spcBef>
                <a:spcPts val="0"/>
              </a:spcBef>
              <a:spcAft>
                <a:spcPts val="0"/>
              </a:spcAft>
              <a:buClr>
                <a:schemeClr val="dk1"/>
              </a:buClr>
              <a:buSzPts val="3200"/>
              <a:buFont typeface="Play" panose="00000500000000000000"/>
              <a:buNone/>
            </a:pPr>
            <a:r>
              <a:rPr lang="en-US" altLang="en-US" sz="2000">
                <a:solidFill>
                  <a:schemeClr val="dk1"/>
                </a:solidFill>
                <a:latin typeface="Arial" panose="020B0604020202020204"/>
                <a:ea typeface="Arial" panose="020B0604020202020204"/>
                <a:cs typeface="Arial" panose="020B0604020202020204"/>
                <a:sym typeface="Arial" panose="020B0604020202020204"/>
              </a:rPr>
              <a:t>This project investigates whether demographic and socio-economic characteristics can predict if an individual earns more than $50,000 per year (high income) versus $50,000 or less (low income). Using the U.S. Adult Census dataset, the analysis explores how factors such as age, education, occupation, work hours, and capital gains/losses influence this binary income outcome.</a:t>
            </a:r>
            <a:endParaRPr lang="en-US" altLang="en-US" sz="200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spcBef>
                <a:spcPts val="0"/>
              </a:spcBef>
              <a:spcAft>
                <a:spcPts val="0"/>
              </a:spcAft>
              <a:buClr>
                <a:schemeClr val="dk1"/>
              </a:buClr>
              <a:buSzPts val="3200"/>
              <a:buFont typeface="Play" panose="00000500000000000000"/>
              <a:buNone/>
            </a:pPr>
            <a:endParaRPr lang="en-US" sz="3200">
              <a:solidFill>
                <a:schemeClr val="dk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p:nvPr>
            <p:ph type="ctrTitle"/>
          </p:nvPr>
        </p:nvSpPr>
        <p:spPr>
          <a:xfrm>
            <a:off x="1524000" y="1122680"/>
            <a:ext cx="9144000" cy="628650"/>
          </a:xfrm>
        </p:spPr>
        <p:txBody>
          <a:bodyPr/>
          <a:p>
            <a:r>
              <a:rPr lang="en-US" sz="3600" b="1">
                <a:latin typeface="Arial" panose="020B0604020202020204"/>
                <a:ea typeface="Arial" panose="020B0604020202020204"/>
                <a:cs typeface="Arial" panose="020B0604020202020204"/>
                <a:sym typeface="Arial" panose="020B0604020202020204"/>
              </a:rPr>
              <a:t>Main Goals of The Analysis</a:t>
            </a:r>
            <a:endParaRPr lang="en-US" sz="3600"/>
          </a:p>
        </p:txBody>
      </p:sp>
      <p:sp>
        <p:nvSpPr>
          <p:cNvPr id="5" name="Subtitle 4"/>
          <p:cNvSpPr/>
          <p:nvPr>
            <p:ph type="subTitle" idx="1"/>
          </p:nvPr>
        </p:nvSpPr>
        <p:spPr>
          <a:xfrm>
            <a:off x="1524000" y="1770380"/>
            <a:ext cx="9144000" cy="3770630"/>
          </a:xfrm>
        </p:spPr>
        <p:txBody>
          <a:bodyPr>
            <a:noAutofit/>
          </a:bodyPr>
          <a:p>
            <a:pPr algn="just"/>
            <a:endParaRPr lang="en-US" altLang="en-US" sz="1800">
              <a:latin typeface="Times New Roman" panose="02020603050405020304" charset="0"/>
              <a:cs typeface="Times New Roman" panose="02020603050405020304" charset="0"/>
            </a:endParaRPr>
          </a:p>
          <a:p>
            <a:pPr algn="just"/>
            <a:r>
              <a:rPr lang="en-US" altLang="en-US" sz="1800">
                <a:latin typeface="Times New Roman" panose="02020603050405020304" charset="0"/>
                <a:cs typeface="Times New Roman" panose="02020603050405020304" charset="0"/>
              </a:rPr>
              <a:t>The primary goals are to:</a:t>
            </a:r>
            <a:endParaRPr lang="en-US" altLang="en-US" sz="1800">
              <a:latin typeface="Times New Roman" panose="02020603050405020304" charset="0"/>
              <a:cs typeface="Times New Roman" panose="02020603050405020304" charset="0"/>
            </a:endParaRPr>
          </a:p>
          <a:p>
            <a:pPr algn="just"/>
            <a:endParaRPr lang="en-US" altLang="en-US" sz="1800">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1800">
                <a:latin typeface="Times New Roman" panose="02020603050405020304" charset="0"/>
                <a:cs typeface="Times New Roman" panose="02020603050405020304" charset="0"/>
              </a:rPr>
              <a:t>Apply the complete data science lifecycle from data preparation to model interpretation.</a:t>
            </a:r>
            <a:endParaRPr lang="en-US" altLang="en-US" sz="1800">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1800">
                <a:latin typeface="Times New Roman" panose="02020603050405020304" charset="0"/>
                <a:cs typeface="Times New Roman" panose="02020603050405020304" charset="0"/>
              </a:rPr>
              <a:t>Build and evaluate predictive models (Logistic Regression, Random Forest, and XGBoost) to classify individuals as high-income (&gt; $50K) or low-income (≤ $50K).</a:t>
            </a:r>
            <a:endParaRPr lang="en-US" altLang="en-US" sz="1800">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1800">
                <a:latin typeface="Times New Roman" panose="02020603050405020304" charset="0"/>
                <a:cs typeface="Times New Roman" panose="02020603050405020304" charset="0"/>
              </a:rPr>
              <a:t>Address class imbalance using SMOTE and ensure transparency through SHAP explainability.</a:t>
            </a:r>
            <a:endParaRPr lang="en-US" altLang="en-US" sz="1800">
              <a:latin typeface="Times New Roman" panose="02020603050405020304" charset="0"/>
              <a:cs typeface="Times New Roman" panose="02020603050405020304" charset="0"/>
            </a:endParaRPr>
          </a:p>
          <a:p>
            <a:pPr algn="just">
              <a:buFont typeface="Arial" panose="020B0604020202020204" pitchFamily="34" charset="0"/>
              <a:buChar char="•"/>
            </a:pPr>
            <a:r>
              <a:rPr lang="en-US" altLang="en-US" sz="1800">
                <a:latin typeface="Times New Roman" panose="02020603050405020304" charset="0"/>
                <a:cs typeface="Times New Roman" panose="02020603050405020304" charset="0"/>
              </a:rPr>
              <a:t>Identify the most influential predictors of income and translate findings into actionable, real-world insights.</a:t>
            </a:r>
            <a:endParaRPr lang="en-US" altLang="en-US" sz="18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38200" y="504190"/>
            <a:ext cx="10515600" cy="823595"/>
          </a:xfrm>
        </p:spPr>
        <p:txBody>
          <a:bodyPr/>
          <a:p>
            <a:pPr algn="ctr"/>
            <a:r>
              <a:rPr lang="en-US" b="1">
                <a:latin typeface="Arial" panose="020B0604020202020204"/>
                <a:ea typeface="Arial" panose="020B0604020202020204"/>
                <a:cs typeface="Arial" panose="020B0604020202020204"/>
                <a:sym typeface="Arial" panose="020B0604020202020204"/>
              </a:rPr>
              <a:t>Why The Data Is Relevant</a:t>
            </a:r>
            <a:endParaRPr lang="en-US" b="1"/>
          </a:p>
        </p:txBody>
      </p:sp>
      <p:sp>
        <p:nvSpPr>
          <p:cNvPr id="3" name="Text Placeholder 2"/>
          <p:cNvSpPr/>
          <p:nvPr>
            <p:ph type="body" idx="1"/>
          </p:nvPr>
        </p:nvSpPr>
        <p:spPr>
          <a:xfrm>
            <a:off x="838200" y="1825625"/>
            <a:ext cx="10515600" cy="2874645"/>
          </a:xfrm>
        </p:spPr>
        <p:txBody>
          <a:bodyPr/>
          <a:p>
            <a:pPr marL="114300" indent="0" algn="just" eaLnBrk="1" fontAlgn="auto" latinLnBrk="0" hangingPunct="1">
              <a:lnSpc>
                <a:spcPct val="150000"/>
              </a:lnSpc>
              <a:buNone/>
            </a:pPr>
            <a:r>
              <a:rPr lang="en-US" altLang="en-US" sz="2000"/>
              <a:t>Income inequality remains a critical social and economic issue. The U.S. Adult Census dataset provides a large, real-world source of demographic and workforce information, making it valuable for studying what drives individuals to cross the $50K income threshold. These insights can guide policymakers in reducing income disparities and help businesses or HR departments design fairer recruitment and workforce strategies.</a:t>
            </a:r>
            <a:endParaRPr lang="en-US" alt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18"/>
          <p:cNvSpPr txBox="1"/>
          <p:nvPr>
            <p:ph type="title"/>
          </p:nvPr>
        </p:nvSpPr>
        <p:spPr>
          <a:xfrm>
            <a:off x="839470" y="908685"/>
            <a:ext cx="10515600" cy="55562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panose="00000500000000000000"/>
              <a:buNone/>
            </a:pPr>
            <a:r>
              <a:rPr lang="en-US" sz="3110" b="1"/>
              <a:t>Dataset Description</a:t>
            </a:r>
            <a:endParaRPr lang="en-US" sz="3110" b="1"/>
          </a:p>
        </p:txBody>
      </p:sp>
      <p:sp>
        <p:nvSpPr>
          <p:cNvPr id="121" name="Google Shape;121;p18"/>
          <p:cNvSpPr txBox="1"/>
          <p:nvPr>
            <p:ph type="body" idx="1"/>
          </p:nvPr>
        </p:nvSpPr>
        <p:spPr>
          <a:xfrm>
            <a:off x="831850" y="1658620"/>
            <a:ext cx="10515600" cy="4431030"/>
          </a:xfrm>
          <a:prstGeom prst="rect">
            <a:avLst/>
          </a:prstGeom>
          <a:noFill/>
          <a:ln>
            <a:noFill/>
          </a:ln>
        </p:spPr>
        <p:txBody>
          <a:bodyPr spcFirstLastPara="1" wrap="square" lIns="91425" tIns="45700" rIns="91425" bIns="45700" anchor="t" anchorCtr="0">
            <a:normAutofit lnSpcReduction="10000"/>
          </a:bodyPr>
          <a:lstStyle/>
          <a:p>
            <a:pPr marL="342900" lvl="0" indent="-342900" algn="l" rtl="0" eaLnBrk="1" fontAlgn="auto" latinLnBrk="0" hangingPunct="1">
              <a:lnSpc>
                <a:spcPct val="15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Source: UCI Machine Learning Repository – Adult Census Dataset (https://archive.ics.uci.edu/ml/datasets/adult)</a:t>
            </a:r>
            <a:endParaRPr lang="en-US" altLang="en-US">
              <a:solidFill>
                <a:schemeClr val="tx1"/>
              </a:solidFill>
            </a:endParaRPr>
          </a:p>
          <a:p>
            <a:pPr marL="342900" lvl="0" indent="-342900" algn="l" rtl="0" eaLnBrk="1" fontAlgn="auto" latinLnBrk="0" hangingPunct="1">
              <a:lnSpc>
                <a:spcPct val="15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Size: ~48,842 records, 14 attributes</a:t>
            </a:r>
            <a:endParaRPr lang="en-US" altLang="en-US">
              <a:solidFill>
                <a:schemeClr val="tx1"/>
              </a:solidFill>
            </a:endParaRPr>
          </a:p>
          <a:p>
            <a:pPr marL="342900" lvl="0" indent="-342900" algn="l" rtl="0" eaLnBrk="1" fontAlgn="auto" latinLnBrk="0" hangingPunct="1">
              <a:lnSpc>
                <a:spcPct val="15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Key Variables: age, education_num, occupation, hours_per_week, capital_gain, capital_loss, income (target)</a:t>
            </a:r>
            <a:endParaRPr lang="en-US" altLang="en-US">
              <a:solidFill>
                <a:schemeClr val="tx1"/>
              </a:solidFill>
            </a:endParaRPr>
          </a:p>
          <a:p>
            <a:pPr marL="342900" lvl="0" indent="-342900" algn="l" rtl="0" eaLnBrk="1" fontAlgn="auto" latinLnBrk="0" hangingPunct="1">
              <a:lnSpc>
                <a:spcPct val="150000"/>
              </a:lnSpc>
              <a:spcBef>
                <a:spcPts val="0"/>
              </a:spcBef>
              <a:spcAft>
                <a:spcPts val="0"/>
              </a:spcAft>
              <a:buClr>
                <a:srgbClr val="757575"/>
              </a:buClr>
              <a:buSzPts val="2400"/>
              <a:buFont typeface="Arial" panose="020B0604020202020204" pitchFamily="34" charset="0"/>
              <a:buChar char="•"/>
            </a:pPr>
            <a:r>
              <a:rPr lang="en-US" altLang="en-US">
                <a:solidFill>
                  <a:schemeClr val="tx1"/>
                </a:solidFill>
              </a:rPr>
              <a:t>Cleaning: Removed missing/invalid entries, standardized data types, stripped whitespace from labels, and created a binary target variable (is_high_income).</a:t>
            </a:r>
            <a:endParaRPr lang="en-US" altLang="en-US">
              <a:solidFill>
                <a:schemeClr val="tx1"/>
              </a:solidFill>
            </a:endParaRPr>
          </a:p>
          <a:p>
            <a:pPr marL="0" lvl="0" indent="0" algn="l" rtl="0">
              <a:lnSpc>
                <a:spcPct val="90000"/>
              </a:lnSpc>
              <a:spcBef>
                <a:spcPts val="0"/>
              </a:spcBef>
              <a:spcAft>
                <a:spcPts val="0"/>
              </a:spcAft>
              <a:buClr>
                <a:srgbClr val="757575"/>
              </a:buClr>
              <a:buSzPts val="2400"/>
              <a:buNone/>
            </a:pPr>
            <a:endParaRPr lang="en-US" altLang="en-US">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838200" y="5358581"/>
            <a:ext cx="10515600" cy="1002430"/>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dk1"/>
              </a:buClr>
              <a:buSzPts val="4400"/>
              <a:buFont typeface="Play" panose="00000500000000000000"/>
              <a:buNone/>
            </a:pPr>
            <a:r>
              <a:rPr lang="en-US" b="1"/>
              <a:t>Dataset Description</a:t>
            </a:r>
            <a:endParaRPr lang="en-US" b="1"/>
          </a:p>
        </p:txBody>
      </p:sp>
      <p:sp>
        <p:nvSpPr>
          <p:cNvPr id="127" name="Google Shape;127;p19"/>
          <p:cNvSpPr txBox="1"/>
          <p:nvPr/>
        </p:nvSpPr>
        <p:spPr>
          <a:xfrm>
            <a:off x="1703705" y="625475"/>
            <a:ext cx="8756015" cy="473265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3200"/>
              <a:buFont typeface="Play" panose="00000500000000000000"/>
              <a:buNone/>
            </a:pPr>
            <a:r>
              <a:rPr lang="en-US" sz="2000" b="1">
                <a:solidFill>
                  <a:schemeClr val="tx1"/>
                </a:solidFill>
                <a:latin typeface="Arial" panose="020B0604020202020204"/>
                <a:ea typeface="Arial" panose="020B0604020202020204"/>
                <a:cs typeface="Arial" panose="020B0604020202020204"/>
                <a:sym typeface="Arial" panose="020B0604020202020204"/>
              </a:rPr>
              <a:t>Preprocessing OR Cleaning Steps</a:t>
            </a:r>
            <a:endParaRPr lang="en-US" sz="20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sz="2000" b="1">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r>
              <a:rPr lang="en-US" altLang="en-US" sz="2000">
                <a:solidFill>
                  <a:schemeClr val="tx1"/>
                </a:solidFill>
                <a:latin typeface="Arial" panose="020B0604020202020204"/>
                <a:ea typeface="Arial" panose="020B0604020202020204"/>
                <a:cs typeface="Arial" panose="020B0604020202020204"/>
                <a:sym typeface="Arial" panose="020B0604020202020204"/>
              </a:rPr>
              <a:t>a) Data Acquisition &amp; Conversion</a:t>
            </a:r>
            <a:endParaRPr lang="en-US" altLang="en-US" sz="20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2000">
              <a:solidFill>
                <a:schemeClr val="tx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0"/>
              </a:spcBef>
              <a:spcAft>
                <a:spcPts val="0"/>
              </a:spcAft>
              <a:buClr>
                <a:schemeClr val="dk1"/>
              </a:buClr>
              <a:buSzPts val="3200"/>
              <a:buFont typeface="Arial" panose="020B0604020202020204" pitchFamily="34" charset="0"/>
              <a:buChar char="•"/>
            </a:pPr>
            <a:r>
              <a:rPr lang="en-US" altLang="en-US" sz="2000">
                <a:solidFill>
                  <a:schemeClr val="tx1"/>
                </a:solidFill>
                <a:latin typeface="Arial" panose="020B0604020202020204"/>
                <a:ea typeface="Arial" panose="020B0604020202020204"/>
                <a:cs typeface="Arial" panose="020B0604020202020204"/>
                <a:sym typeface="Arial" panose="020B0604020202020204"/>
              </a:rPr>
              <a:t>Unzipped the dataset files from the UCI Machine Learning Repository.</a:t>
            </a:r>
            <a:endParaRPr lang="en-US" altLang="en-US" sz="20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2000">
              <a:solidFill>
                <a:schemeClr val="tx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0"/>
              </a:spcBef>
              <a:spcAft>
                <a:spcPts val="0"/>
              </a:spcAft>
              <a:buClr>
                <a:schemeClr val="dk1"/>
              </a:buClr>
              <a:buSzPts val="3200"/>
              <a:buFont typeface="Arial" panose="020B0604020202020204" pitchFamily="34" charset="0"/>
              <a:buChar char="•"/>
            </a:pPr>
            <a:r>
              <a:rPr lang="en-US" altLang="en-US" sz="2000">
                <a:solidFill>
                  <a:schemeClr val="tx1"/>
                </a:solidFill>
                <a:latin typeface="Arial" panose="020B0604020202020204"/>
                <a:ea typeface="Arial" panose="020B0604020202020204"/>
                <a:cs typeface="Arial" panose="020B0604020202020204"/>
                <a:sym typeface="Arial" panose="020B0604020202020204"/>
              </a:rPr>
              <a:t>Converted the provided adult.data (training set) and adult.test (test set) into CSV format (adult.csv and adult_test.csv).</a:t>
            </a:r>
            <a:endParaRPr lang="en-US" altLang="en-US" sz="20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2000">
              <a:solidFill>
                <a:schemeClr val="tx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0"/>
              </a:spcBef>
              <a:spcAft>
                <a:spcPts val="0"/>
              </a:spcAft>
              <a:buClr>
                <a:schemeClr val="dk1"/>
              </a:buClr>
              <a:buSzPts val="3200"/>
              <a:buFont typeface="Arial" panose="020B0604020202020204" pitchFamily="34" charset="0"/>
              <a:buChar char="•"/>
            </a:pPr>
            <a:r>
              <a:rPr lang="en-US" altLang="en-US" sz="2000">
                <a:solidFill>
                  <a:schemeClr val="tx1"/>
                </a:solidFill>
                <a:latin typeface="Arial" panose="020B0604020202020204"/>
                <a:ea typeface="Arial" panose="020B0604020202020204"/>
                <a:cs typeface="Arial" panose="020B0604020202020204"/>
                <a:sym typeface="Arial" panose="020B0604020202020204"/>
              </a:rPr>
              <a:t>Concatenated them into one dataset (adult_combined.csv) for uniform preprocessing.</a:t>
            </a:r>
            <a:endParaRPr lang="en-US" altLang="en-US" sz="2000">
              <a:solidFill>
                <a:schemeClr val="tx1"/>
              </a:solidFill>
              <a:latin typeface="Arial" panose="020B0604020202020204"/>
              <a:ea typeface="Arial" panose="020B0604020202020204"/>
              <a:cs typeface="Arial" panose="020B0604020202020204"/>
              <a:sym typeface="Arial" panose="020B0604020202020204"/>
            </a:endParaRPr>
          </a:p>
          <a:p>
            <a:pPr marL="0" marR="0" lvl="0" indent="0" algn="just" rtl="0">
              <a:spcBef>
                <a:spcPts val="0"/>
              </a:spcBef>
              <a:spcAft>
                <a:spcPts val="0"/>
              </a:spcAft>
              <a:buClr>
                <a:schemeClr val="dk1"/>
              </a:buClr>
              <a:buSzPts val="3200"/>
              <a:buFont typeface="Play" panose="00000500000000000000"/>
              <a:buNone/>
            </a:pPr>
            <a:endParaRPr lang="en-US" altLang="en-US" sz="2000">
              <a:solidFill>
                <a:schemeClr val="tx1"/>
              </a:solidFill>
              <a:latin typeface="Arial" panose="020B0604020202020204"/>
              <a:ea typeface="Arial" panose="020B0604020202020204"/>
              <a:cs typeface="Arial" panose="020B0604020202020204"/>
              <a:sym typeface="Arial" panose="020B0604020202020204"/>
            </a:endParaRPr>
          </a:p>
          <a:p>
            <a:pPr marL="342900" marR="0" lvl="0" indent="-342900" algn="just" rtl="0">
              <a:spcBef>
                <a:spcPts val="0"/>
              </a:spcBef>
              <a:spcAft>
                <a:spcPts val="0"/>
              </a:spcAft>
              <a:buClr>
                <a:schemeClr val="dk1"/>
              </a:buClr>
              <a:buSzPts val="3200"/>
              <a:buFont typeface="Arial" panose="020B0604020202020204" pitchFamily="34" charset="0"/>
              <a:buChar char="•"/>
            </a:pPr>
            <a:r>
              <a:rPr lang="en-US" altLang="en-US" sz="2000">
                <a:solidFill>
                  <a:schemeClr val="tx1"/>
                </a:solidFill>
                <a:latin typeface="Arial" panose="020B0604020202020204"/>
                <a:ea typeface="Arial" panose="020B0604020202020204"/>
                <a:cs typeface="Arial" panose="020B0604020202020204"/>
                <a:sym typeface="Arial" panose="020B0604020202020204"/>
              </a:rPr>
              <a:t>Added proper column headers from the dataset documentation, including the target variable: income</a:t>
            </a:r>
            <a:endParaRPr lang="en-US" altLang="en-US" sz="2000">
              <a:solidFill>
                <a:schemeClr val="tx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tags/tag1.xml><?xml version="1.0" encoding="utf-8"?>
<p:tagLst xmlns:p="http://schemas.openxmlformats.org/presentationml/2006/main">
  <p:tag name="TABLE_ENDDRAG_ORIGIN_RECT" val="687*314"/>
  <p:tag name="TABLE_ENDDRAG_RECT" val="117*133*687*314"/>
</p:tagLst>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15608</Words>
  <Application>WPS Presentation</Application>
  <PresentationFormat/>
  <Paragraphs>420</Paragraphs>
  <Slides>35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35</vt:i4>
      </vt:variant>
    </vt:vector>
  </HeadingPairs>
  <TitlesOfParts>
    <vt:vector size="46" baseType="lpstr">
      <vt:lpstr>Arial</vt:lpstr>
      <vt:lpstr>SimSun</vt:lpstr>
      <vt:lpstr>Wingdings</vt:lpstr>
      <vt:lpstr>Arial</vt:lpstr>
      <vt:lpstr>Play</vt:lpstr>
      <vt:lpstr>Times New Roman</vt:lpstr>
      <vt:lpstr>Microsoft YaHei</vt:lpstr>
      <vt:lpstr>Arial Unicode MS</vt:lpstr>
      <vt:lpstr>Wingdings</vt:lpstr>
      <vt:lpstr>Times New Roman</vt:lpstr>
      <vt:lpstr>Office Theme</vt:lpstr>
      <vt:lpstr>Capstone Project</vt:lpstr>
      <vt:lpstr>Group 9</vt:lpstr>
      <vt:lpstr>Table of Contents</vt:lpstr>
      <vt:lpstr>Introduction &amp; Objective</vt:lpstr>
      <vt:lpstr>Introduction &amp; Objective</vt:lpstr>
      <vt:lpstr>Main Goals of The Analysis</vt:lpstr>
      <vt:lpstr>Why The Data Is Relevant</vt:lpstr>
      <vt:lpstr>Dataset Description</vt:lpstr>
      <vt:lpstr>Dataset Description</vt:lpstr>
      <vt:lpstr>Dataset Description</vt:lpstr>
      <vt:lpstr>Dataset Description</vt:lpstr>
      <vt:lpstr>Dataset Description</vt:lpstr>
      <vt:lpstr>Dataset Description</vt:lpstr>
      <vt:lpstr>Dataset Description</vt:lpstr>
      <vt:lpstr>Methodology</vt:lpstr>
      <vt:lpstr>Methodology</vt:lpstr>
      <vt:lpstr>Methodology</vt:lpstr>
      <vt:lpstr>Key Findings &amp; Results</vt:lpstr>
      <vt:lpstr>Methodology</vt:lpstr>
      <vt:lpstr>Methodology</vt:lpstr>
      <vt:lpstr>Methodology</vt:lpstr>
      <vt:lpstr>Methodology</vt:lpstr>
      <vt:lpstr>Methodology</vt:lpstr>
      <vt:lpstr>PowerPoint 演示文稿</vt:lpstr>
      <vt:lpstr>Insights &amp; Recommendations</vt:lpstr>
      <vt:lpstr>Insights &amp; Recommendations</vt:lpstr>
      <vt:lpstr>Insights &amp; Recommendations</vt:lpstr>
      <vt:lpstr>Insights &amp; Recommendations</vt:lpstr>
      <vt:lpstr>Insights &amp; Recommendations</vt:lpstr>
      <vt:lpstr>Limitations</vt:lpstr>
      <vt:lpstr>Limitations</vt:lpstr>
      <vt:lpstr>Limitations</vt:lpstr>
      <vt:lpstr>Limitations</vt:lpstr>
      <vt:lpstr>References &amp; Acknowledgements</vt:lpstr>
      <vt:lpstr>References &amp; Acknowledgements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dc:title>
  <dc:creator/>
  <cp:lastModifiedBy>User</cp:lastModifiedBy>
  <cp:revision>1</cp:revision>
  <dcterms:created xsi:type="dcterms:W3CDTF">2025-08-21T10:00:00Z</dcterms:created>
  <dcterms:modified xsi:type="dcterms:W3CDTF">2025-08-21T10:00:00Z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3E8C3F8D01504A71B62DF86E1AD4ED47_13</vt:lpwstr>
  </property>
  <property fmtid="{D5CDD505-2E9C-101B-9397-08002B2CF9AE}" pid="3" name="KSOProductBuildVer">
    <vt:lpwstr>1033-12.2.0.22222</vt:lpwstr>
  </property>
</Properties>
</file>