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CCE92-C2C0-374A-856C-DFDC6100F779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BBEE4-41CE-A049-8A71-1B089A4A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Classification could</a:t>
            </a:r>
            <a:r>
              <a:rPr lang="en-US" baseline="0" dirty="0" smtClean="0"/>
              <a:t> be tumor / not tumor.  Lung, liver, heart, vessels, muscle, etc.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Regression is: higher </a:t>
            </a:r>
            <a:r>
              <a:rPr lang="en-US" baseline="0" dirty="0" err="1" smtClean="0"/>
              <a:t>rCBV</a:t>
            </a:r>
            <a:r>
              <a:rPr lang="en-US" baseline="0" dirty="0" smtClean="0"/>
              <a:t> means higher grade tumor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BBEE4-41CE-A049-8A71-1B089A4AB8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4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0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7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2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8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9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5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5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0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52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On—How to Use Machine Learning for Medical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Bradley J Erickson, MD PhD</a:t>
            </a:r>
          </a:p>
          <a:p>
            <a:r>
              <a:rPr lang="en-US" dirty="0" err="1" smtClean="0"/>
              <a:t>Zeynettin</a:t>
            </a:r>
            <a:r>
              <a:rPr lang="en-US" dirty="0" smtClean="0"/>
              <a:t> </a:t>
            </a:r>
            <a:r>
              <a:rPr lang="en-US" dirty="0" err="1" smtClean="0"/>
              <a:t>Akkus</a:t>
            </a:r>
            <a:r>
              <a:rPr lang="en-US" dirty="0" smtClean="0"/>
              <a:t>, PhD</a:t>
            </a:r>
          </a:p>
          <a:p>
            <a:r>
              <a:rPr lang="en-US" dirty="0" smtClean="0"/>
              <a:t>Timothy Kline, PhD</a:t>
            </a:r>
          </a:p>
          <a:p>
            <a:r>
              <a:rPr lang="en-US" dirty="0" err="1" smtClean="0"/>
              <a:t>Panagiotis</a:t>
            </a:r>
            <a:r>
              <a:rPr lang="en-US" dirty="0" smtClean="0"/>
              <a:t> </a:t>
            </a:r>
            <a:r>
              <a:rPr lang="en-US" dirty="0" err="1" smtClean="0"/>
              <a:t>Korfiatis</a:t>
            </a:r>
            <a:r>
              <a:rPr lang="en-US" dirty="0" smtClean="0"/>
              <a:t>, PhD</a:t>
            </a:r>
          </a:p>
          <a:p>
            <a:r>
              <a:rPr lang="en-US" dirty="0" smtClean="0"/>
              <a:t>Mayo Clinic Radiology Informatics Lab</a:t>
            </a:r>
          </a:p>
          <a:p>
            <a:r>
              <a:rPr lang="en-US" dirty="0" smtClean="0"/>
              <a:t>Sunday 4-5:30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3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is not enough information, or there is not enough sophistication in model, computer may not be able to identify the ‘rules’ to classify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7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is enough power, the system could learn each example in the training set</a:t>
            </a:r>
          </a:p>
          <a:p>
            <a:pPr lvl="1"/>
            <a:r>
              <a:rPr lang="en-US" dirty="0" smtClean="0"/>
              <a:t>E.g. the 12</a:t>
            </a:r>
            <a:r>
              <a:rPr lang="en-US" baseline="30000" dirty="0" smtClean="0"/>
              <a:t>th</a:t>
            </a:r>
            <a:r>
              <a:rPr lang="en-US" dirty="0" smtClean="0"/>
              <a:t> pixel in each of the training sets is unique, so learn it as predictor</a:t>
            </a:r>
          </a:p>
          <a:p>
            <a:pPr lvl="1"/>
            <a:r>
              <a:rPr lang="en-US" dirty="0" smtClean="0"/>
              <a:t>Unlikely that this will have any value as predictor for future/real world data sets</a:t>
            </a:r>
          </a:p>
          <a:p>
            <a:r>
              <a:rPr lang="en-US" i="1" dirty="0" smtClean="0"/>
              <a:t>Regularization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s a technique to reduce complexity to avoid </a:t>
            </a:r>
            <a:r>
              <a:rPr lang="en-US" dirty="0" err="1" smtClean="0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8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is the framework that the computer uses to fit training examples to data</a:t>
            </a:r>
          </a:p>
          <a:p>
            <a:r>
              <a:rPr lang="en-US" dirty="0" smtClean="0"/>
              <a:t>Can embody known properties of the problem</a:t>
            </a:r>
          </a:p>
          <a:p>
            <a:pPr lvl="1"/>
            <a:r>
              <a:rPr lang="en-US" dirty="0" smtClean="0"/>
              <a:t>E.g. the relationship between feature and class is </a:t>
            </a:r>
            <a:r>
              <a:rPr lang="en-US" smtClean="0"/>
              <a:t>an exponential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4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Machine Learning Methods Search “Parameter Space” </a:t>
            </a:r>
          </a:p>
          <a:p>
            <a:pPr lvl="1"/>
            <a:r>
              <a:rPr lang="en-US" dirty="0" smtClean="0"/>
              <a:t>Parameter Space = best combination of Feature weights</a:t>
            </a:r>
          </a:p>
          <a:p>
            <a:pPr lvl="1"/>
            <a:r>
              <a:rPr lang="en-US" dirty="0" smtClean="0"/>
              <a:t>Requires an error metric be computed for parameters</a:t>
            </a:r>
          </a:p>
          <a:p>
            <a:pPr lvl="1"/>
            <a:r>
              <a:rPr lang="en-US" dirty="0" smtClean="0"/>
              <a:t>Simple approach: Change 1 weight at a time in each direction and see causes greatest error reduction</a:t>
            </a:r>
          </a:p>
          <a:p>
            <a:pPr lvl="1"/>
            <a:r>
              <a:rPr lang="en-US" dirty="0" smtClean="0"/>
              <a:t>Repeat until little improvement in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25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vs</a:t>
            </a:r>
            <a:r>
              <a:rPr lang="en-US" dirty="0" smtClean="0"/>
              <a:t> Global Minima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one adjusts weights, it is possible that the search will find a ‘local minimum’</a:t>
            </a:r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089982" y="3582414"/>
            <a:ext cx="6634672" cy="2196363"/>
          </a:xfrm>
          <a:custGeom>
            <a:avLst/>
            <a:gdLst>
              <a:gd name="connsiteX0" fmla="*/ 0 w 6634672"/>
              <a:gd name="connsiteY0" fmla="*/ 227454 h 2196363"/>
              <a:gd name="connsiteX1" fmla="*/ 369646 w 6634672"/>
              <a:gd name="connsiteY1" fmla="*/ 909819 h 2196363"/>
              <a:gd name="connsiteX2" fmla="*/ 568686 w 6634672"/>
              <a:gd name="connsiteY2" fmla="*/ 1061455 h 2196363"/>
              <a:gd name="connsiteX3" fmla="*/ 1118416 w 6634672"/>
              <a:gd name="connsiteY3" fmla="*/ 871910 h 2196363"/>
              <a:gd name="connsiteX4" fmla="*/ 1800839 w 6634672"/>
              <a:gd name="connsiteY4" fmla="*/ 1269956 h 2196363"/>
              <a:gd name="connsiteX5" fmla="*/ 2170485 w 6634672"/>
              <a:gd name="connsiteY5" fmla="*/ 2094479 h 2196363"/>
              <a:gd name="connsiteX6" fmla="*/ 2748650 w 6634672"/>
              <a:gd name="connsiteY6" fmla="*/ 2094479 h 2196363"/>
              <a:gd name="connsiteX7" fmla="*/ 3099340 w 6634672"/>
              <a:gd name="connsiteY7" fmla="*/ 1288910 h 2196363"/>
              <a:gd name="connsiteX8" fmla="*/ 4198800 w 6634672"/>
              <a:gd name="connsiteY8" fmla="*/ 1033024 h 2196363"/>
              <a:gd name="connsiteX9" fmla="*/ 4919135 w 6634672"/>
              <a:gd name="connsiteY9" fmla="*/ 1649047 h 2196363"/>
              <a:gd name="connsiteX10" fmla="*/ 5269825 w 6634672"/>
              <a:gd name="connsiteY10" fmla="*/ 834001 h 2196363"/>
              <a:gd name="connsiteX11" fmla="*/ 5772165 w 6634672"/>
              <a:gd name="connsiteY11" fmla="*/ 274841 h 2196363"/>
              <a:gd name="connsiteX12" fmla="*/ 6634672 w 6634672"/>
              <a:gd name="connsiteY12" fmla="*/ 0 h 219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34672" h="2196363">
                <a:moveTo>
                  <a:pt x="0" y="227454"/>
                </a:moveTo>
                <a:cubicBezTo>
                  <a:pt x="137432" y="499136"/>
                  <a:pt x="274865" y="770819"/>
                  <a:pt x="369646" y="909819"/>
                </a:cubicBezTo>
                <a:cubicBezTo>
                  <a:pt x="464427" y="1048819"/>
                  <a:pt x="443891" y="1067773"/>
                  <a:pt x="568686" y="1061455"/>
                </a:cubicBezTo>
                <a:cubicBezTo>
                  <a:pt x="693481" y="1055137"/>
                  <a:pt x="913057" y="837160"/>
                  <a:pt x="1118416" y="871910"/>
                </a:cubicBezTo>
                <a:cubicBezTo>
                  <a:pt x="1323775" y="906660"/>
                  <a:pt x="1625494" y="1066195"/>
                  <a:pt x="1800839" y="1269956"/>
                </a:cubicBezTo>
                <a:cubicBezTo>
                  <a:pt x="1976184" y="1473717"/>
                  <a:pt x="2012517" y="1957059"/>
                  <a:pt x="2170485" y="2094479"/>
                </a:cubicBezTo>
                <a:cubicBezTo>
                  <a:pt x="2328454" y="2231900"/>
                  <a:pt x="2593841" y="2228740"/>
                  <a:pt x="2748650" y="2094479"/>
                </a:cubicBezTo>
                <a:cubicBezTo>
                  <a:pt x="2903459" y="1960218"/>
                  <a:pt x="2857648" y="1465819"/>
                  <a:pt x="3099340" y="1288910"/>
                </a:cubicBezTo>
                <a:cubicBezTo>
                  <a:pt x="3341032" y="1112001"/>
                  <a:pt x="3895501" y="973001"/>
                  <a:pt x="4198800" y="1033024"/>
                </a:cubicBezTo>
                <a:cubicBezTo>
                  <a:pt x="4502099" y="1093047"/>
                  <a:pt x="4740631" y="1682218"/>
                  <a:pt x="4919135" y="1649047"/>
                </a:cubicBezTo>
                <a:cubicBezTo>
                  <a:pt x="5097639" y="1615877"/>
                  <a:pt x="5127653" y="1063035"/>
                  <a:pt x="5269825" y="834001"/>
                </a:cubicBezTo>
                <a:cubicBezTo>
                  <a:pt x="5411997" y="604967"/>
                  <a:pt x="5544691" y="413841"/>
                  <a:pt x="5772165" y="274841"/>
                </a:cubicBezTo>
                <a:cubicBezTo>
                  <a:pt x="5999640" y="135841"/>
                  <a:pt x="6467226" y="15795"/>
                  <a:pt x="6634672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27534" y="3629799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21488" y="3848541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35647" y="4198410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27123" y="4473257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05834" y="4947102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57272" y="5052117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58234" y="5146887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43536" y="5175318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5" idx="3"/>
            <a:endCxn id="6" idx="7"/>
          </p:cNvCxnSpPr>
          <p:nvPr/>
        </p:nvCxnSpPr>
        <p:spPr>
          <a:xfrm flipH="1">
            <a:off x="6818569" y="3726871"/>
            <a:ext cx="325621" cy="13832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H="1">
            <a:off x="6549384" y="3945613"/>
            <a:ext cx="188760" cy="25279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7"/>
          </p:cNvCxnSpPr>
          <p:nvPr/>
        </p:nvCxnSpPr>
        <p:spPr>
          <a:xfrm flipH="1">
            <a:off x="6324204" y="4295482"/>
            <a:ext cx="128099" cy="19443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7"/>
          </p:cNvCxnSpPr>
          <p:nvPr/>
        </p:nvCxnSpPr>
        <p:spPr>
          <a:xfrm flipH="1">
            <a:off x="5802915" y="4570329"/>
            <a:ext cx="440864" cy="39342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10" idx="1"/>
          </p:cNvCxnSpPr>
          <p:nvPr/>
        </p:nvCxnSpPr>
        <p:spPr>
          <a:xfrm>
            <a:off x="5819571" y="5003966"/>
            <a:ext cx="254357" cy="6480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1" idx="7"/>
          </p:cNvCxnSpPr>
          <p:nvPr/>
        </p:nvCxnSpPr>
        <p:spPr>
          <a:xfrm flipH="1">
            <a:off x="5955315" y="5108981"/>
            <a:ext cx="101957" cy="5456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2442" y="5315589"/>
            <a:ext cx="224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the best solution!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6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927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with ‘many’ different starting points and use best found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Grid search—pick regularly spaced samples throughout parameter space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Random Search—pick randomly located samples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1026" name="Picture 2" descr="Image result for 3d graph parameter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40" y="3435014"/>
            <a:ext cx="3545029" cy="240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3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Have I Learned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most cases, there is no way to know the ‘Perfectly Right’ model</a:t>
            </a:r>
          </a:p>
          <a:p>
            <a:r>
              <a:rPr lang="en-US" dirty="0" smtClean="0"/>
              <a:t>Most ML methods are iterative</a:t>
            </a:r>
          </a:p>
          <a:p>
            <a:pPr lvl="1"/>
            <a:r>
              <a:rPr lang="en-US" dirty="0" smtClean="0"/>
              <a:t>Keep trying to improve</a:t>
            </a:r>
          </a:p>
          <a:p>
            <a:pPr lvl="1"/>
            <a:r>
              <a:rPr lang="en-US" dirty="0" smtClean="0"/>
              <a:t>Stop when no &lt;significant&gt; improvement</a:t>
            </a:r>
          </a:p>
          <a:p>
            <a:pPr lvl="1"/>
            <a:r>
              <a:rPr lang="en-US" dirty="0" smtClean="0"/>
              <a:t>Stop when certain amount of time elapsed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6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0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Your Session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1868" y="1409338"/>
            <a:ext cx="96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Guide </a:t>
            </a:r>
            <a:r>
              <a:rPr lang="is-IS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is funded by CA160045, NIDDK and NIBIB HHSN</a:t>
            </a:r>
          </a:p>
          <a:p>
            <a:r>
              <a:rPr lang="en-US" dirty="0" smtClean="0"/>
              <a:t>BJE has relationships with Vital Images, Visage, </a:t>
            </a:r>
            <a:r>
              <a:rPr lang="en-US" dirty="0" err="1" smtClean="0"/>
              <a:t>OneMedNet</a:t>
            </a:r>
            <a:r>
              <a:rPr lang="en-US" dirty="0" smtClean="0"/>
              <a:t>, </a:t>
            </a:r>
            <a:r>
              <a:rPr lang="en-US" dirty="0" err="1" smtClean="0"/>
              <a:t>VoiceIT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of Artificial Intelligence that focuses on computers recognizing patterns</a:t>
            </a:r>
          </a:p>
          <a:p>
            <a:r>
              <a:rPr lang="en-US" dirty="0" smtClean="0"/>
              <a:t>Classes of Machine Learning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Supervised</a:t>
            </a:r>
            <a:r>
              <a:rPr lang="en-US" dirty="0" smtClean="0"/>
              <a:t> (have data with right answer)</a:t>
            </a:r>
          </a:p>
          <a:p>
            <a:pPr lvl="2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Regression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Unsupervised</a:t>
            </a:r>
            <a:r>
              <a:rPr lang="en-US" dirty="0" smtClean="0"/>
              <a:t> (are there groups or clumps in data)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Augmented</a:t>
            </a:r>
            <a:r>
              <a:rPr lang="en-US" dirty="0" smtClean="0"/>
              <a:t> (use unlabeled data to help refine supervised learned classes)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6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what nearly all CAD systems try to do</a:t>
            </a:r>
          </a:p>
          <a:p>
            <a:r>
              <a:rPr lang="en-US" dirty="0" smtClean="0"/>
              <a:t>Systems can be sensitive to unique traits of data used to train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2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6304146" y="2548255"/>
            <a:ext cx="2724139" cy="2668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59569" y="2598645"/>
            <a:ext cx="2724139" cy="2668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259569" y="2598645"/>
            <a:ext cx="2724139" cy="2657949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Regression Clustering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277" y="2609576"/>
            <a:ext cx="2724139" cy="2668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2277" y="2609576"/>
            <a:ext cx="2724139" cy="2657949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0251" y="5671891"/>
            <a:ext cx="734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Classification                            Regression                            Clustering</a:t>
            </a:r>
            <a:endParaRPr lang="en-US" dirty="0"/>
          </a:p>
        </p:txBody>
      </p:sp>
      <p:sp>
        <p:nvSpPr>
          <p:cNvPr id="10" name="Plus 9"/>
          <p:cNvSpPr/>
          <p:nvPr/>
        </p:nvSpPr>
        <p:spPr>
          <a:xfrm>
            <a:off x="1011010" y="2815895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457200" y="3194783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1315810" y="3120695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710039" y="397149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2305061" y="2968295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455554" y="3911672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160283" y="2698914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1416075" y="2887249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355288" y="4410357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1876235" y="3392722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855597" y="3555962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1738534" y="3044286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2608470" y="2968295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/>
          <p:cNvSpPr/>
          <p:nvPr/>
        </p:nvSpPr>
        <p:spPr>
          <a:xfrm>
            <a:off x="1416075" y="4240377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4799960" y="331923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24"/>
          <p:cNvSpPr/>
          <p:nvPr/>
        </p:nvSpPr>
        <p:spPr>
          <a:xfrm>
            <a:off x="5559946" y="3085276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787084" y="435735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3787084" y="4910582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3586553" y="4595070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4107559" y="4443679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3686818" y="3854517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4699695" y="447813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416131" y="3626684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5063114" y="2962539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33"/>
          <p:cNvSpPr/>
          <p:nvPr/>
        </p:nvSpPr>
        <p:spPr>
          <a:xfrm>
            <a:off x="5459680" y="2693176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5163379" y="377687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16606" y="4731131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59843" y="4907863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976326" y="3094759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360814" y="3794691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614611" y="2768654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00833" y="3999676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38534" y="3918114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561693" y="3433839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123432" y="4233638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268195" y="4633971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405152" y="4595070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10570" y="4907863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51"/>
          <p:cNvSpPr/>
          <p:nvPr/>
        </p:nvSpPr>
        <p:spPr>
          <a:xfrm>
            <a:off x="6753199" y="2727969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lus 52"/>
          <p:cNvSpPr/>
          <p:nvPr/>
        </p:nvSpPr>
        <p:spPr>
          <a:xfrm>
            <a:off x="6652933" y="327824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5104760" y="362403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lus 54"/>
          <p:cNvSpPr/>
          <p:nvPr/>
        </p:nvSpPr>
        <p:spPr>
          <a:xfrm>
            <a:off x="7039044" y="2960821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lus 55"/>
          <p:cNvSpPr/>
          <p:nvPr/>
        </p:nvSpPr>
        <p:spPr>
          <a:xfrm>
            <a:off x="6552668" y="2801654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122536" y="3311764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274936" y="3464164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174496" y="3698126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586360" y="3395229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720778" y="3322000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921657" y="3741019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lus 62"/>
          <p:cNvSpPr/>
          <p:nvPr/>
        </p:nvSpPr>
        <p:spPr>
          <a:xfrm>
            <a:off x="6938778" y="3237676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lus 63"/>
          <p:cNvSpPr/>
          <p:nvPr/>
        </p:nvSpPr>
        <p:spPr>
          <a:xfrm>
            <a:off x="6623553" y="3941419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lus 64"/>
          <p:cNvSpPr/>
          <p:nvPr/>
        </p:nvSpPr>
        <p:spPr>
          <a:xfrm>
            <a:off x="7391975" y="3018319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139309" y="4175381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071266" y="4451777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552469" y="4413657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307618" y="4718298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552469" y="4664772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125068" y="4500331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255888" y="4443679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87997" y="4728605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528466" y="4908977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424197" y="4058400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= data that are computed as input</a:t>
            </a:r>
          </a:p>
          <a:p>
            <a:r>
              <a:rPr lang="en-US" dirty="0" smtClean="0"/>
              <a:t>In medical, might be CT density, MR pixel value, edge strength, patient age,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94" t="2920" r="51697" b="5168"/>
          <a:stretch/>
        </p:blipFill>
        <p:spPr>
          <a:xfrm>
            <a:off x="1193061" y="3425392"/>
            <a:ext cx="2714173" cy="32390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15304" y="5369013"/>
            <a:ext cx="134700" cy="192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7"/>
          </p:cNvCxnSpPr>
          <p:nvPr/>
        </p:nvCxnSpPr>
        <p:spPr>
          <a:xfrm flipV="1">
            <a:off x="3030278" y="3983461"/>
            <a:ext cx="1992127" cy="1413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2405" y="3781402"/>
            <a:ext cx="191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Value: 232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4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60" y="3425392"/>
            <a:ext cx="2733385" cy="3239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= data that are computed as input</a:t>
            </a:r>
          </a:p>
          <a:p>
            <a:r>
              <a:rPr lang="en-US" dirty="0" smtClean="0"/>
              <a:t>In medical, might be CT density, MR pixel value, edge strength, patient age, etc.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15304" y="5369013"/>
            <a:ext cx="134700" cy="192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2405" y="3781402"/>
            <a:ext cx="223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Value: 232</a:t>
            </a:r>
          </a:p>
          <a:p>
            <a:r>
              <a:rPr lang="en-US" dirty="0" smtClean="0"/>
              <a:t>Edge Strength: 0.82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30278" y="3983461"/>
            <a:ext cx="1992127" cy="1413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3117355" y="4243067"/>
            <a:ext cx="1905050" cy="1318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= data that are computed as input</a:t>
            </a:r>
          </a:p>
          <a:p>
            <a:r>
              <a:rPr lang="en-US" dirty="0" smtClean="0"/>
              <a:t>In medical, might be CT density, MR pixel value, edge strength, patient age, etc.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15304" y="5369013"/>
            <a:ext cx="134700" cy="192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2405" y="3781402"/>
            <a:ext cx="3136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Value: 232</a:t>
            </a:r>
          </a:p>
          <a:p>
            <a:r>
              <a:rPr lang="en-US" dirty="0" smtClean="0"/>
              <a:t>Edge Strength: 0.82</a:t>
            </a:r>
          </a:p>
          <a:p>
            <a:r>
              <a:rPr lang="en-US" dirty="0" smtClean="0"/>
              <a:t>Enhancing Volume: 142mm</a:t>
            </a:r>
            <a:r>
              <a:rPr lang="en-US" baseline="30000" dirty="0" smtClean="0"/>
              <a:t>3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894" t="2920" r="51697" b="5168"/>
          <a:stretch/>
        </p:blipFill>
        <p:spPr>
          <a:xfrm>
            <a:off x="1193061" y="3425392"/>
            <a:ext cx="2714173" cy="3239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953" y="5331241"/>
            <a:ext cx="594401" cy="79492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030278" y="3983461"/>
            <a:ext cx="1992127" cy="1413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17355" y="4243067"/>
            <a:ext cx="1905050" cy="1318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15304" y="4551153"/>
            <a:ext cx="2107101" cy="1270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(only) the features that are relevant</a:t>
            </a:r>
          </a:p>
          <a:p>
            <a:r>
              <a:rPr lang="en-US" dirty="0" smtClean="0"/>
              <a:t>Keep the unique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9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586</Words>
  <Application>Microsoft Macintosh PowerPoint</Application>
  <PresentationFormat>On-screen Show (4:3)</PresentationFormat>
  <Paragraphs>82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Hands On—How to Use Machine Learning for Medical Images</vt:lpstr>
      <vt:lpstr>Disclosures</vt:lpstr>
      <vt:lpstr>What is Machine Learning</vt:lpstr>
      <vt:lpstr>Supervised Learning</vt:lpstr>
      <vt:lpstr>Classification Regression Clustering</vt:lpstr>
      <vt:lpstr>Features</vt:lpstr>
      <vt:lpstr>Features</vt:lpstr>
      <vt:lpstr>Features</vt:lpstr>
      <vt:lpstr>Feature Selection</vt:lpstr>
      <vt:lpstr>Underfitting</vt:lpstr>
      <vt:lpstr>Overfitting</vt:lpstr>
      <vt:lpstr>Models</vt:lpstr>
      <vt:lpstr>Optimization</vt:lpstr>
      <vt:lpstr>Local vs Global Minima</vt:lpstr>
      <vt:lpstr>Options</vt:lpstr>
      <vt:lpstr>When Have I Learned It?</vt:lpstr>
      <vt:lpstr>Questions</vt:lpstr>
      <vt:lpstr>Starting Your Session</vt:lpstr>
    </vt:vector>
  </TitlesOfParts>
  <Company>Mayo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On—How to Use Machine Learning for Medical Images</dc:title>
  <dc:creator>Bradley Erickson</dc:creator>
  <cp:lastModifiedBy>Korfiatis , Panagiotis, Ph.D.</cp:lastModifiedBy>
  <cp:revision>13</cp:revision>
  <dcterms:created xsi:type="dcterms:W3CDTF">2016-11-04T15:48:46Z</dcterms:created>
  <dcterms:modified xsi:type="dcterms:W3CDTF">2016-11-10T19:43:38Z</dcterms:modified>
</cp:coreProperties>
</file>