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4" r:id="rId11"/>
    <p:sldId id="263" r:id="rId12"/>
    <p:sldId id="274" r:id="rId13"/>
    <p:sldId id="275" r:id="rId14"/>
    <p:sldId id="265" r:id="rId15"/>
    <p:sldId id="266" r:id="rId16"/>
    <p:sldId id="267" r:id="rId17"/>
    <p:sldId id="268" r:id="rId18"/>
    <p:sldId id="271" r:id="rId19"/>
    <p:sldId id="276" r:id="rId20"/>
    <p:sldId id="277" r:id="rId21"/>
    <p:sldId id="278" r:id="rId22"/>
    <p:sldId id="279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CE92-C2C0-374A-856C-DFDC6100F779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BEE4-41CE-A049-8A71-1B089A4A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Classification could</a:t>
            </a:r>
            <a:r>
              <a:rPr lang="en-US" baseline="0" dirty="0" smtClean="0"/>
              <a:t> be tumor / not tumor.  Lung, liver, heart, vessels, muscle, etc.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is: higher </a:t>
            </a:r>
            <a:r>
              <a:rPr lang="en-US" baseline="0" dirty="0" err="1" smtClean="0"/>
              <a:t>rCBV</a:t>
            </a:r>
            <a:r>
              <a:rPr lang="en-US" baseline="0" dirty="0" smtClean="0"/>
              <a:t> means higher grade tumor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BEE4-41CE-A049-8A71-1B089A4AB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320-4303-E648-B87E-1DF9D5C837B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2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lowvak/MachineLearningForMedicalImag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On—How to Use Machine Learning for Medical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Bradley J Erickson, MD PhD</a:t>
            </a:r>
          </a:p>
          <a:p>
            <a:r>
              <a:rPr lang="en-US" dirty="0" err="1" smtClean="0"/>
              <a:t>Zeynettin</a:t>
            </a:r>
            <a:r>
              <a:rPr lang="en-US" dirty="0" smtClean="0"/>
              <a:t> </a:t>
            </a:r>
            <a:r>
              <a:rPr lang="en-US" dirty="0" err="1" smtClean="0"/>
              <a:t>Akkus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Timothy Kline, PhD</a:t>
            </a:r>
          </a:p>
          <a:p>
            <a:r>
              <a:rPr lang="en-US" dirty="0" err="1" smtClean="0"/>
              <a:t>Panagiotis</a:t>
            </a:r>
            <a:r>
              <a:rPr lang="en-US" dirty="0" smtClean="0"/>
              <a:t> </a:t>
            </a:r>
            <a:r>
              <a:rPr lang="en-US" dirty="0" err="1" smtClean="0"/>
              <a:t>Korfiatis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Mayo Clinic Radiology Informatics Lab</a:t>
            </a:r>
          </a:p>
          <a:p>
            <a:r>
              <a:rPr lang="en-US" dirty="0" smtClean="0"/>
              <a:t>Sunday 4-5:30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not enough information, or there is not enough sophistication in model, computer may not be able to identify the ‘rules’ to classify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7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enough power, the system could learn each example in the training set</a:t>
            </a:r>
          </a:p>
          <a:p>
            <a:pPr lvl="1"/>
            <a:r>
              <a:rPr lang="en-US" dirty="0" smtClean="0"/>
              <a:t>E.g. the 12</a:t>
            </a:r>
            <a:r>
              <a:rPr lang="en-US" baseline="30000" dirty="0" smtClean="0"/>
              <a:t>th</a:t>
            </a:r>
            <a:r>
              <a:rPr lang="en-US" dirty="0" smtClean="0"/>
              <a:t> pixel in each of the training sets is unique, so learn it as predictor</a:t>
            </a:r>
          </a:p>
          <a:p>
            <a:pPr lvl="1"/>
            <a:r>
              <a:rPr lang="en-US" dirty="0" smtClean="0"/>
              <a:t>Unlikely that this will have any value as predictor for future/real world data sets</a:t>
            </a:r>
          </a:p>
          <a:p>
            <a:r>
              <a:rPr lang="en-US" i="1" dirty="0" smtClean="0"/>
              <a:t>Regularization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a technique to reduce complexity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cases, available data is split into:</a:t>
            </a:r>
          </a:p>
          <a:p>
            <a:pPr lvl="1"/>
            <a:r>
              <a:rPr lang="en-US" dirty="0" smtClean="0"/>
              <a:t>Training data (actively used to adjust parameters)</a:t>
            </a:r>
          </a:p>
          <a:p>
            <a:pPr lvl="1"/>
            <a:r>
              <a:rPr lang="en-US" dirty="0" smtClean="0"/>
              <a:t>Test (measure accuracy of ML and further update)</a:t>
            </a:r>
          </a:p>
          <a:p>
            <a:pPr lvl="1"/>
            <a:r>
              <a:rPr lang="en-US" dirty="0" smtClean="0"/>
              <a:t>Validation (Completely separate set of data used only after ML is ‘fully trained’)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Test/Validation names sometimes used other way around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 into train/test. E.g. 5-fold takes 80% for training and 20% for test.</a:t>
            </a:r>
          </a:p>
          <a:p>
            <a:r>
              <a:rPr lang="en-US" dirty="0" smtClean="0"/>
              <a:t>Extreme case is Leave One Out (LOO) where training happens on all but 1 example. Then classify that one example. Then leave out next example/train/test on that example. Repeat until each sample has been left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the framework that the computer uses to fit training examples to data</a:t>
            </a:r>
          </a:p>
          <a:p>
            <a:r>
              <a:rPr lang="en-US" dirty="0" smtClean="0"/>
              <a:t>Can embody known properties of the problem</a:t>
            </a:r>
          </a:p>
          <a:p>
            <a:pPr lvl="1"/>
            <a:r>
              <a:rPr lang="en-US" dirty="0" smtClean="0"/>
              <a:t>E.g. the relationship between feature and class is </a:t>
            </a:r>
            <a:r>
              <a:rPr lang="en-US" smtClean="0"/>
              <a:t>an 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Machine Learning Methods Search “Parameter Space” </a:t>
            </a:r>
          </a:p>
          <a:p>
            <a:pPr lvl="1"/>
            <a:r>
              <a:rPr lang="en-US" dirty="0" smtClean="0"/>
              <a:t>Parameter Space = best combination of Feature weights</a:t>
            </a:r>
          </a:p>
          <a:p>
            <a:pPr lvl="1"/>
            <a:r>
              <a:rPr lang="en-US" dirty="0" smtClean="0"/>
              <a:t>Requires an error metric be computed for parameters</a:t>
            </a:r>
          </a:p>
          <a:p>
            <a:pPr lvl="1"/>
            <a:r>
              <a:rPr lang="en-US" dirty="0" smtClean="0"/>
              <a:t>Simple approach: Change 1 weight at a time in each direction and see causes greatest error reduction</a:t>
            </a:r>
          </a:p>
          <a:p>
            <a:pPr lvl="1"/>
            <a:r>
              <a:rPr lang="en-US" dirty="0" smtClean="0"/>
              <a:t>Repeat until little improvement 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2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one adjusts weights, it is possible that the search will find a ‘local minimum’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89982" y="3582414"/>
            <a:ext cx="6634672" cy="2196363"/>
          </a:xfrm>
          <a:custGeom>
            <a:avLst/>
            <a:gdLst>
              <a:gd name="connsiteX0" fmla="*/ 0 w 6634672"/>
              <a:gd name="connsiteY0" fmla="*/ 227454 h 2196363"/>
              <a:gd name="connsiteX1" fmla="*/ 369646 w 6634672"/>
              <a:gd name="connsiteY1" fmla="*/ 909819 h 2196363"/>
              <a:gd name="connsiteX2" fmla="*/ 568686 w 6634672"/>
              <a:gd name="connsiteY2" fmla="*/ 1061455 h 2196363"/>
              <a:gd name="connsiteX3" fmla="*/ 1118416 w 6634672"/>
              <a:gd name="connsiteY3" fmla="*/ 871910 h 2196363"/>
              <a:gd name="connsiteX4" fmla="*/ 1800839 w 6634672"/>
              <a:gd name="connsiteY4" fmla="*/ 1269956 h 2196363"/>
              <a:gd name="connsiteX5" fmla="*/ 2170485 w 6634672"/>
              <a:gd name="connsiteY5" fmla="*/ 2094479 h 2196363"/>
              <a:gd name="connsiteX6" fmla="*/ 2748650 w 6634672"/>
              <a:gd name="connsiteY6" fmla="*/ 2094479 h 2196363"/>
              <a:gd name="connsiteX7" fmla="*/ 3099340 w 6634672"/>
              <a:gd name="connsiteY7" fmla="*/ 1288910 h 2196363"/>
              <a:gd name="connsiteX8" fmla="*/ 4198800 w 6634672"/>
              <a:gd name="connsiteY8" fmla="*/ 1033024 h 2196363"/>
              <a:gd name="connsiteX9" fmla="*/ 4919135 w 6634672"/>
              <a:gd name="connsiteY9" fmla="*/ 1649047 h 2196363"/>
              <a:gd name="connsiteX10" fmla="*/ 5269825 w 6634672"/>
              <a:gd name="connsiteY10" fmla="*/ 834001 h 2196363"/>
              <a:gd name="connsiteX11" fmla="*/ 5772165 w 6634672"/>
              <a:gd name="connsiteY11" fmla="*/ 274841 h 2196363"/>
              <a:gd name="connsiteX12" fmla="*/ 6634672 w 6634672"/>
              <a:gd name="connsiteY12" fmla="*/ 0 h 219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4672" h="2196363">
                <a:moveTo>
                  <a:pt x="0" y="227454"/>
                </a:moveTo>
                <a:cubicBezTo>
                  <a:pt x="137432" y="499136"/>
                  <a:pt x="274865" y="770819"/>
                  <a:pt x="369646" y="909819"/>
                </a:cubicBezTo>
                <a:cubicBezTo>
                  <a:pt x="464427" y="1048819"/>
                  <a:pt x="443891" y="1067773"/>
                  <a:pt x="568686" y="1061455"/>
                </a:cubicBezTo>
                <a:cubicBezTo>
                  <a:pt x="693481" y="1055137"/>
                  <a:pt x="913057" y="837160"/>
                  <a:pt x="1118416" y="871910"/>
                </a:cubicBezTo>
                <a:cubicBezTo>
                  <a:pt x="1323775" y="906660"/>
                  <a:pt x="1625494" y="1066195"/>
                  <a:pt x="1800839" y="1269956"/>
                </a:cubicBezTo>
                <a:cubicBezTo>
                  <a:pt x="1976184" y="1473717"/>
                  <a:pt x="2012517" y="1957059"/>
                  <a:pt x="2170485" y="2094479"/>
                </a:cubicBezTo>
                <a:cubicBezTo>
                  <a:pt x="2328454" y="2231900"/>
                  <a:pt x="2593841" y="2228740"/>
                  <a:pt x="2748650" y="2094479"/>
                </a:cubicBezTo>
                <a:cubicBezTo>
                  <a:pt x="2903459" y="1960218"/>
                  <a:pt x="2857648" y="1465819"/>
                  <a:pt x="3099340" y="1288910"/>
                </a:cubicBezTo>
                <a:cubicBezTo>
                  <a:pt x="3341032" y="1112001"/>
                  <a:pt x="3895501" y="973001"/>
                  <a:pt x="4198800" y="1033024"/>
                </a:cubicBezTo>
                <a:cubicBezTo>
                  <a:pt x="4502099" y="1093047"/>
                  <a:pt x="4740631" y="1682218"/>
                  <a:pt x="4919135" y="1649047"/>
                </a:cubicBezTo>
                <a:cubicBezTo>
                  <a:pt x="5097639" y="1615877"/>
                  <a:pt x="5127653" y="1063035"/>
                  <a:pt x="5269825" y="834001"/>
                </a:cubicBezTo>
                <a:cubicBezTo>
                  <a:pt x="5411997" y="604967"/>
                  <a:pt x="5544691" y="413841"/>
                  <a:pt x="5772165" y="274841"/>
                </a:cubicBezTo>
                <a:cubicBezTo>
                  <a:pt x="5999640" y="135841"/>
                  <a:pt x="6467226" y="15795"/>
                  <a:pt x="663467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27534" y="3629799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1488" y="3848541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5647" y="4198410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27123" y="447325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05834" y="4947102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57272" y="505211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58234" y="514688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536" y="5175318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7"/>
          </p:cNvCxnSpPr>
          <p:nvPr/>
        </p:nvCxnSpPr>
        <p:spPr>
          <a:xfrm flipH="1">
            <a:off x="6818569" y="3726871"/>
            <a:ext cx="325621" cy="1383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H="1">
            <a:off x="6549384" y="3945613"/>
            <a:ext cx="188760" cy="25279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7"/>
          </p:cNvCxnSpPr>
          <p:nvPr/>
        </p:nvCxnSpPr>
        <p:spPr>
          <a:xfrm flipH="1">
            <a:off x="6324204" y="4295482"/>
            <a:ext cx="128099" cy="1944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7"/>
          </p:cNvCxnSpPr>
          <p:nvPr/>
        </p:nvCxnSpPr>
        <p:spPr>
          <a:xfrm flipH="1">
            <a:off x="5802915" y="4570329"/>
            <a:ext cx="440864" cy="3934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1"/>
          </p:cNvCxnSpPr>
          <p:nvPr/>
        </p:nvCxnSpPr>
        <p:spPr>
          <a:xfrm>
            <a:off x="5819571" y="5003966"/>
            <a:ext cx="254357" cy="64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7"/>
          </p:cNvCxnSpPr>
          <p:nvPr/>
        </p:nvCxnSpPr>
        <p:spPr>
          <a:xfrm flipH="1">
            <a:off x="5955315" y="5108981"/>
            <a:ext cx="101957" cy="5456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442" y="5315589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the best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2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‘many’ different starting points and use best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Grid search—pick regularly spaced samples throughout parameter space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Random Search—pick randomly located samples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Image result for 3d graph parameter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40" y="3435014"/>
            <a:ext cx="3545029" cy="24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Has Computer </a:t>
            </a:r>
            <a:r>
              <a:rPr lang="en-US" dirty="0" smtClean="0"/>
              <a:t>Learned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cases, there is no way to know the ‘Perfectly Right’ model</a:t>
            </a:r>
          </a:p>
          <a:p>
            <a:r>
              <a:rPr lang="en-US" dirty="0" smtClean="0"/>
              <a:t>Most ML methods are iterative</a:t>
            </a:r>
          </a:p>
          <a:p>
            <a:pPr lvl="1"/>
            <a:r>
              <a:rPr lang="en-US" dirty="0" smtClean="0"/>
              <a:t>Keep trying to improve</a:t>
            </a:r>
          </a:p>
          <a:p>
            <a:pPr lvl="1"/>
            <a:r>
              <a:rPr lang="en-US" dirty="0" smtClean="0"/>
              <a:t>Stop when no &lt;significant&gt; improvement</a:t>
            </a:r>
          </a:p>
          <a:p>
            <a:pPr lvl="1"/>
            <a:r>
              <a:rPr lang="en-US" dirty="0" smtClean="0"/>
              <a:t>Stop when certain amount of time elapsed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Deep to Search</a:t>
            </a:r>
          </a:p>
          <a:p>
            <a:r>
              <a:rPr lang="en-US" dirty="0" smtClean="0"/>
              <a:t>When to stop splitting (e.g. &lt; 10 samples)</a:t>
            </a:r>
          </a:p>
          <a:p>
            <a:r>
              <a:rPr lang="en-US" dirty="0" smtClean="0"/>
              <a:t>Split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84" y="2873552"/>
            <a:ext cx="4689594" cy="351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3667" y="6519333"/>
            <a:ext cx="678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scikit-learn.org</a:t>
            </a:r>
            <a:r>
              <a:rPr lang="en-US" sz="1200" dirty="0"/>
              <a:t>/stable/</a:t>
            </a:r>
            <a:r>
              <a:rPr lang="en-US" sz="1200" dirty="0" err="1"/>
              <a:t>auto_examples</a:t>
            </a:r>
            <a:r>
              <a:rPr lang="en-US" sz="1200" dirty="0"/>
              <a:t>/tree/</a:t>
            </a:r>
            <a:r>
              <a:rPr lang="en-US" sz="1200" dirty="0" err="1"/>
              <a:t>plot_iris.html#sphx-glr-auto-examples-tree-plot-iris-py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4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is funded by CA160045, NIDDK and NIBIB HHSN</a:t>
            </a:r>
          </a:p>
          <a:p>
            <a:r>
              <a:rPr lang="en-US" dirty="0" smtClean="0"/>
              <a:t>BJE has relationships with Vital Images, Visage, </a:t>
            </a:r>
            <a:r>
              <a:rPr lang="en-US" dirty="0" err="1" smtClean="0"/>
              <a:t>OneMedNet</a:t>
            </a:r>
            <a:r>
              <a:rPr lang="en-US" dirty="0" smtClean="0"/>
              <a:t>, </a:t>
            </a:r>
            <a:r>
              <a:rPr lang="en-US" dirty="0" err="1" smtClean="0"/>
              <a:t>VoiceIT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C—penalty for ‘complex’ decision boundary.</a:t>
            </a:r>
          </a:p>
          <a:p>
            <a:r>
              <a:rPr lang="en-US" dirty="0" smtClean="0"/>
              <a:t>Gamma—impact of an example</a:t>
            </a:r>
            <a:endParaRPr lang="en-US" dirty="0" smtClean="0"/>
          </a:p>
          <a:p>
            <a:r>
              <a:rPr lang="en-US" dirty="0" smtClean="0"/>
              <a:t>Basis function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Radial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47" y="2843388"/>
            <a:ext cx="4517909" cy="33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15" y="6357056"/>
            <a:ext cx="660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scikit-learn.org</a:t>
            </a:r>
            <a:r>
              <a:rPr lang="en-US" sz="1600" dirty="0"/>
              <a:t>/stable/</a:t>
            </a:r>
            <a:r>
              <a:rPr lang="en-US" sz="1600" dirty="0" err="1"/>
              <a:t>auto_examples</a:t>
            </a:r>
            <a:r>
              <a:rPr lang="en-US" sz="1600" dirty="0"/>
              <a:t>/</a:t>
            </a:r>
            <a:r>
              <a:rPr lang="en-US" sz="1600" dirty="0" err="1"/>
              <a:t>svm</a:t>
            </a:r>
            <a:r>
              <a:rPr lang="en-US" sz="1600" dirty="0"/>
              <a:t>/</a:t>
            </a:r>
            <a:r>
              <a:rPr lang="en-US" sz="1600" dirty="0" err="1"/>
              <a:t>plot_rbf_parameters.html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6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Precision=PPV = TP / (TP + FP)</a:t>
            </a:r>
            <a:endParaRPr lang="en-US" dirty="0" smtClean="0"/>
          </a:p>
          <a:p>
            <a:r>
              <a:rPr lang="en-US" dirty="0" smtClean="0"/>
              <a:t>Recall=</a:t>
            </a:r>
            <a:r>
              <a:rPr lang="en-US" dirty="0" err="1" smtClean="0"/>
              <a:t>Sens</a:t>
            </a:r>
            <a:r>
              <a:rPr lang="en-US" dirty="0" smtClean="0"/>
              <a:t> = TP / (TP + FN)</a:t>
            </a:r>
            <a:endParaRPr lang="en-US" dirty="0" smtClean="0"/>
          </a:p>
          <a:p>
            <a:r>
              <a:rPr lang="en-US" dirty="0" smtClean="0"/>
              <a:t>F1=harmonic mean of Precision + Recall = 2*TP / (2*TP + FP + FN)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slides are </a:t>
            </a:r>
            <a:r>
              <a:rPr lang="en-US" dirty="0" smtClean="0"/>
              <a:t>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://github.com/</a:t>
            </a:r>
            <a:r>
              <a:rPr lang="en-US" dirty="0" smtClean="0">
                <a:hlinkClick r:id="rId2"/>
              </a:rPr>
              <a:t>slowvak/MachineLearningForMedicalImages</a:t>
            </a:r>
            <a:endParaRPr lang="en-US" dirty="0" smtClean="0"/>
          </a:p>
          <a:p>
            <a:r>
              <a:rPr lang="en-US" dirty="0" smtClean="0"/>
              <a:t>Books: </a:t>
            </a:r>
          </a:p>
          <a:p>
            <a:pPr lvl="1"/>
            <a:r>
              <a:rPr lang="en-US" dirty="0" smtClean="0"/>
              <a:t>Machine Learning by </a:t>
            </a:r>
            <a:r>
              <a:rPr lang="en-US" dirty="0" err="1" smtClean="0"/>
              <a:t>Flach</a:t>
            </a:r>
            <a:endParaRPr lang="en-US" dirty="0"/>
          </a:p>
          <a:p>
            <a:pPr lvl="1"/>
            <a:r>
              <a:rPr lang="en-US" dirty="0" smtClean="0"/>
              <a:t>Python Machine Learning by </a:t>
            </a:r>
            <a:r>
              <a:rPr lang="en-US" dirty="0" err="1" smtClean="0"/>
              <a:t>Raschka</a:t>
            </a:r>
            <a:endParaRPr lang="en-US" dirty="0" smtClean="0"/>
          </a:p>
          <a:p>
            <a:pPr lvl="1"/>
            <a:r>
              <a:rPr lang="en-US" dirty="0" err="1" smtClean="0"/>
              <a:t>Radiographics</a:t>
            </a:r>
            <a:r>
              <a:rPr lang="en-US" dirty="0" smtClean="0"/>
              <a:t> article in 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Your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868" y="1409338"/>
            <a:ext cx="96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 </a:t>
            </a:r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Artificial Intelligence that focuses on computers recognizing patterns</a:t>
            </a:r>
          </a:p>
          <a:p>
            <a:r>
              <a:rPr lang="en-US" dirty="0" smtClean="0"/>
              <a:t>Classes of Machine Learning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Supervised</a:t>
            </a:r>
            <a:r>
              <a:rPr lang="en-US" dirty="0" smtClean="0"/>
              <a:t> (have data with right answer)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Unsupervised</a:t>
            </a:r>
            <a:r>
              <a:rPr lang="en-US" dirty="0" smtClean="0"/>
              <a:t> (are there groups or clumps in data)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Augmented</a:t>
            </a:r>
            <a:r>
              <a:rPr lang="en-US" dirty="0" smtClean="0"/>
              <a:t> (use unlabeled data to help refine supervised learned 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nearly all CAD systems try to do</a:t>
            </a:r>
          </a:p>
          <a:p>
            <a:r>
              <a:rPr lang="en-US" dirty="0" smtClean="0"/>
              <a:t>Systems can be sensitive to unique traits of data used to train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04146" y="254825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59569" y="259864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59569" y="2598645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Regression Clustering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277" y="2609576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2277" y="2609576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251" y="5671891"/>
            <a:ext cx="734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                           Regression                            Clustering</a:t>
            </a:r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1011010" y="28158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457200" y="3194783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1315810" y="31206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10039" y="397149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2305061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55554" y="391167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160283" y="269891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1416075" y="288724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55288" y="441035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1876235" y="339272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855597" y="355596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738534" y="304428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608470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1416075" y="424037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799960" y="33192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559946" y="30852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787084" y="435735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3787084" y="491058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86553" y="4595070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4107559" y="444367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686818" y="385451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699695" y="44781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416131" y="362668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5063114" y="296253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5459680" y="26931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163379" y="377687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6606" y="473113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9843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76326" y="309475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60814" y="379469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14611" y="276865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0833" y="399967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8534" y="391811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61693" y="343383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23432" y="4233638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68195" y="463397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05152" y="459507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0570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6753199" y="272796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6652933" y="327824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5104760" y="36240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7039044" y="2960821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6552668" y="280165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122536" y="33117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274936" y="34641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74496" y="369812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86360" y="339522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0778" y="332200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1657" y="374101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lus 62"/>
          <p:cNvSpPr/>
          <p:nvPr/>
        </p:nvSpPr>
        <p:spPr>
          <a:xfrm>
            <a:off x="6938778" y="32376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6623553" y="39414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lus 64"/>
          <p:cNvSpPr/>
          <p:nvPr/>
        </p:nvSpPr>
        <p:spPr>
          <a:xfrm>
            <a:off x="7391975" y="30183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39309" y="417538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71266" y="44517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52469" y="441365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07618" y="4718298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552469" y="4664772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25068" y="450033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55888" y="4443679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7997" y="4728605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28466" y="49089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24197" y="4058400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2405" y="3781402"/>
            <a:ext cx="191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0" y="3425392"/>
            <a:ext cx="2733385" cy="323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223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313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r>
              <a:rPr lang="en-US" dirty="0" smtClean="0"/>
              <a:t>Enhancing Volume: 142mm</a:t>
            </a:r>
            <a:r>
              <a:rPr lang="en-US" baseline="30000" dirty="0" smtClean="0"/>
              <a:t>3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53" y="5331241"/>
            <a:ext cx="594401" cy="7949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304" y="4551153"/>
            <a:ext cx="2107101" cy="1270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(only) the features that are relevant</a:t>
            </a:r>
          </a:p>
          <a:p>
            <a:r>
              <a:rPr lang="en-US" dirty="0" smtClean="0"/>
              <a:t>Keep the unique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879</Words>
  <Application>Microsoft Macintosh PowerPoint</Application>
  <PresentationFormat>On-screen Show (4:3)</PresentationFormat>
  <Paragraphs>114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Hands On—How to Use Machine Learning for Medical Images</vt:lpstr>
      <vt:lpstr>Disclosures</vt:lpstr>
      <vt:lpstr>What is Machine Learning</vt:lpstr>
      <vt:lpstr>Supervised Learning</vt:lpstr>
      <vt:lpstr>Classification Regression Clustering</vt:lpstr>
      <vt:lpstr>Features</vt:lpstr>
      <vt:lpstr>Features</vt:lpstr>
      <vt:lpstr>Features</vt:lpstr>
      <vt:lpstr>Feature Selection</vt:lpstr>
      <vt:lpstr>Underfitting</vt:lpstr>
      <vt:lpstr>Overfitting</vt:lpstr>
      <vt:lpstr>Training Data</vt:lpstr>
      <vt:lpstr>Cross Validation</vt:lpstr>
      <vt:lpstr>Models</vt:lpstr>
      <vt:lpstr>Optimization</vt:lpstr>
      <vt:lpstr>Local vs Global Minima</vt:lpstr>
      <vt:lpstr>Options</vt:lpstr>
      <vt:lpstr>When Has Computer Learned It?</vt:lpstr>
      <vt:lpstr>Decision Tree Parameters</vt:lpstr>
      <vt:lpstr>SVM Parameters</vt:lpstr>
      <vt:lpstr>Performance Metrics</vt:lpstr>
      <vt:lpstr>Resources</vt:lpstr>
      <vt:lpstr>Questions</vt:lpstr>
      <vt:lpstr>Starting Your Session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On—How to Use Machine Learning for Medical Images</dc:title>
  <dc:creator>Bradley Erickson</dc:creator>
  <cp:lastModifiedBy>Erickson , Bradley J., M.D., Ph.D.</cp:lastModifiedBy>
  <cp:revision>16</cp:revision>
  <dcterms:created xsi:type="dcterms:W3CDTF">2016-11-04T15:48:46Z</dcterms:created>
  <dcterms:modified xsi:type="dcterms:W3CDTF">2016-11-20T15:31:13Z</dcterms:modified>
</cp:coreProperties>
</file>