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208F356-D5AA-48C7-B1B1-5F5BFC099943}" type="datetimeFigureOut">
              <a:rPr lang="fr-FR" smtClean="0"/>
              <a:t>16/04/2019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135399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208F356-D5AA-48C7-B1B1-5F5BFC099943}" type="datetimeFigureOut">
              <a:rPr lang="fr-FR" smtClean="0"/>
              <a:t>16/04/2019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244563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208F356-D5AA-48C7-B1B1-5F5BFC099943}" type="datetimeFigureOut">
              <a:rPr lang="fr-FR" smtClean="0"/>
              <a:t>16/04/2019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123585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208F356-D5AA-48C7-B1B1-5F5BFC099943}" type="datetimeFigureOut">
              <a:rPr lang="fr-FR" smtClean="0"/>
              <a:t>16/04/2019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179666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208F356-D5AA-48C7-B1B1-5F5BFC099943}" type="datetimeFigureOut">
              <a:rPr lang="fr-FR" smtClean="0"/>
              <a:t>16/04/2019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26428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208F356-D5AA-48C7-B1B1-5F5BFC099943}" type="datetimeFigureOut">
              <a:rPr lang="fr-FR" smtClean="0"/>
              <a:t>16/04/2019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39393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208F356-D5AA-48C7-B1B1-5F5BFC099943}" type="datetimeFigureOut">
              <a:rPr lang="fr-FR" smtClean="0"/>
              <a:t>16/04/2019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158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208F356-D5AA-48C7-B1B1-5F5BFC099943}" type="datetimeFigureOut">
              <a:rPr lang="fr-FR" smtClean="0"/>
              <a:t>16/04/2019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179683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208F356-D5AA-48C7-B1B1-5F5BFC099943}" type="datetimeFigureOut">
              <a:rPr lang="fr-FR" smtClean="0"/>
              <a:t>16/04/2019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282097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08F356-D5AA-48C7-B1B1-5F5BFC099943}" type="datetimeFigureOut">
              <a:rPr lang="fr-FR" smtClean="0"/>
              <a:t>16/04/2019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215821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08F356-D5AA-48C7-B1B1-5F5BFC099943}" type="datetimeFigureOut">
              <a:rPr lang="fr-FR" smtClean="0"/>
              <a:t>16/04/2019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FBF708-7D9A-48EF-BC63-C42EEA45FE12}" type="slidenum">
              <a:rPr lang="fr-FR" smtClean="0"/>
              <a:t>‹N°›</a:t>
            </a:fld>
            <a:endParaRPr lang="fr-FR"/>
          </a:p>
        </p:txBody>
      </p:sp>
    </p:spTree>
    <p:extLst>
      <p:ext uri="{BB962C8B-B14F-4D97-AF65-F5344CB8AC3E}">
        <p14:creationId xmlns:p14="http://schemas.microsoft.com/office/powerpoint/2010/main" val="58044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8F356-D5AA-48C7-B1B1-5F5BFC099943}" type="datetimeFigureOut">
              <a:rPr lang="fr-FR" smtClean="0"/>
              <a:t>16/04/2019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BF708-7D9A-48EF-BC63-C42EEA45FE12}" type="slidenum">
              <a:rPr lang="fr-FR" smtClean="0"/>
              <a:t>‹N°›</a:t>
            </a:fld>
            <a:endParaRPr lang="fr-FR"/>
          </a:p>
        </p:txBody>
      </p:sp>
    </p:spTree>
    <p:extLst>
      <p:ext uri="{BB962C8B-B14F-4D97-AF65-F5344CB8AC3E}">
        <p14:creationId xmlns:p14="http://schemas.microsoft.com/office/powerpoint/2010/main" val="67796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t>Présentation </a:t>
            </a:r>
            <a:r>
              <a:rPr lang="fr-FR" b="1" dirty="0"/>
              <a:t>de Stage</a:t>
            </a:r>
            <a:br>
              <a:rPr lang="fr-FR" b="1" dirty="0"/>
            </a:br>
            <a:r>
              <a:rPr lang="fr-FR" b="1" dirty="0"/>
              <a:t>Projet RCD Manager</a:t>
            </a:r>
          </a:p>
        </p:txBody>
      </p:sp>
      <p:sp>
        <p:nvSpPr>
          <p:cNvPr id="3" name="Sous-titre 2"/>
          <p:cNvSpPr>
            <a:spLocks noGrp="1"/>
          </p:cNvSpPr>
          <p:nvPr>
            <p:ph type="subTitle" idx="1"/>
          </p:nvPr>
        </p:nvSpPr>
        <p:spPr>
          <a:xfrm>
            <a:off x="1524000" y="4398872"/>
            <a:ext cx="9144000" cy="1655762"/>
          </a:xfrm>
        </p:spPr>
        <p:txBody>
          <a:bodyPr/>
          <a:lstStyle/>
          <a:p>
            <a:r>
              <a:rPr lang="fr-FR" dirty="0"/>
              <a:t>Abdelhakim El </a:t>
            </a:r>
            <a:r>
              <a:rPr lang="fr-FR" dirty="0" err="1"/>
              <a:t>hafid</a:t>
            </a:r>
            <a:r>
              <a:rPr lang="fr-FR" dirty="0"/>
              <a:t/>
            </a:r>
            <a:br>
              <a:rPr lang="fr-FR" dirty="0"/>
            </a:br>
            <a:r>
              <a:rPr lang="fr-FR" dirty="0"/>
              <a:t>Mohamed </a:t>
            </a:r>
            <a:r>
              <a:rPr lang="fr-FR" dirty="0" err="1"/>
              <a:t>Elhadad</a:t>
            </a:r>
            <a:r>
              <a:rPr lang="fr-FR" dirty="0"/>
              <a:t/>
            </a:r>
            <a:br>
              <a:rPr lang="fr-FR" dirty="0"/>
            </a:br>
            <a:r>
              <a:rPr lang="fr-FR" dirty="0" err="1"/>
              <a:t>Houda</a:t>
            </a:r>
            <a:r>
              <a:rPr lang="fr-FR" dirty="0"/>
              <a:t> </a:t>
            </a:r>
            <a:r>
              <a:rPr lang="fr-FR" dirty="0" err="1"/>
              <a:t>Maârouf</a:t>
            </a:r>
            <a:endParaRPr lang="fr-FR" dirty="0"/>
          </a:p>
          <a:p>
            <a:endParaRPr lang="fr-FR" dirty="0"/>
          </a:p>
        </p:txBody>
      </p:sp>
    </p:spTree>
    <p:extLst>
      <p:ext uri="{BB962C8B-B14F-4D97-AF65-F5344CB8AC3E}">
        <p14:creationId xmlns:p14="http://schemas.microsoft.com/office/powerpoint/2010/main" val="397817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Conception</a:t>
            </a:r>
            <a:br>
              <a:rPr lang="fr-FR" b="1" dirty="0"/>
            </a:br>
            <a:endParaRPr lang="fr-FR" dirty="0"/>
          </a:p>
        </p:txBody>
      </p:sp>
      <p:sp>
        <p:nvSpPr>
          <p:cNvPr id="3" name="Espace réservé du contenu 2"/>
          <p:cNvSpPr>
            <a:spLocks noGrp="1"/>
          </p:cNvSpPr>
          <p:nvPr>
            <p:ph idx="1"/>
          </p:nvPr>
        </p:nvSpPr>
        <p:spPr/>
        <p:txBody>
          <a:bodyPr/>
          <a:lstStyle/>
          <a:p>
            <a:pPr lvl="0"/>
            <a:r>
              <a:rPr lang="fr-FR" b="1" dirty="0"/>
              <a:t>Composants du système</a:t>
            </a:r>
          </a:p>
          <a:p>
            <a:pPr lvl="0"/>
            <a:r>
              <a:rPr lang="fr-FR" b="1" dirty="0"/>
              <a:t>Relations du système</a:t>
            </a:r>
          </a:p>
          <a:p>
            <a:pPr lvl="0"/>
            <a:r>
              <a:rPr lang="fr-FR" dirty="0" smtClean="0"/>
              <a:t> </a:t>
            </a:r>
            <a:r>
              <a:rPr lang="fr-FR" b="1" dirty="0"/>
              <a:t>Modèle physique de données</a:t>
            </a:r>
          </a:p>
          <a:p>
            <a:endParaRPr lang="fr-FR" dirty="0"/>
          </a:p>
        </p:txBody>
      </p:sp>
    </p:spTree>
    <p:extLst>
      <p:ext uri="{BB962C8B-B14F-4D97-AF65-F5344CB8AC3E}">
        <p14:creationId xmlns:p14="http://schemas.microsoft.com/office/powerpoint/2010/main" val="398717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smtClean="0"/>
              <a:t>Composants du système</a:t>
            </a:r>
            <a:br>
              <a:rPr lang="fr-FR" b="1" dirty="0" smtClean="0"/>
            </a:br>
            <a:endParaRPr lang="fr-FR" dirty="0"/>
          </a:p>
        </p:txBody>
      </p:sp>
      <p:pic>
        <p:nvPicPr>
          <p:cNvPr id="4" name="Espace réservé du contenu 3" descr="Capture d’écra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11" y="1110344"/>
            <a:ext cx="11703845" cy="5747656"/>
          </a:xfrm>
        </p:spPr>
      </p:pic>
    </p:spTree>
    <p:extLst>
      <p:ext uri="{BB962C8B-B14F-4D97-AF65-F5344CB8AC3E}">
        <p14:creationId xmlns:p14="http://schemas.microsoft.com/office/powerpoint/2010/main" val="419662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Entités</a:t>
            </a:r>
            <a:endParaRPr lang="fr-FR" dirty="0"/>
          </a:p>
        </p:txBody>
      </p:sp>
      <p:pic>
        <p:nvPicPr>
          <p:cNvPr id="4" name="Espace réservé du contenu 3" descr="Capture d’écra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607" y="2851199"/>
            <a:ext cx="11110785" cy="1895613"/>
          </a:xfrm>
        </p:spPr>
      </p:pic>
    </p:spTree>
    <p:extLst>
      <p:ext uri="{BB962C8B-B14F-4D97-AF65-F5344CB8AC3E}">
        <p14:creationId xmlns:p14="http://schemas.microsoft.com/office/powerpoint/2010/main" val="125860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Relations du système</a:t>
            </a:r>
            <a:br>
              <a:rPr lang="fr-FR" b="1" dirty="0"/>
            </a:br>
            <a:endParaRPr lang="fr-FR" dirty="0"/>
          </a:p>
        </p:txBody>
      </p:sp>
      <p:sp>
        <p:nvSpPr>
          <p:cNvPr id="3" name="Espace réservé du contenu 2"/>
          <p:cNvSpPr>
            <a:spLocks noGrp="1"/>
          </p:cNvSpPr>
          <p:nvPr>
            <p:ph idx="1"/>
          </p:nvPr>
        </p:nvSpPr>
        <p:spPr/>
        <p:txBody>
          <a:bodyPr/>
          <a:lstStyle/>
          <a:p>
            <a:pPr lvl="0"/>
            <a:r>
              <a:rPr lang="fr-FR" dirty="0"/>
              <a:t>Un </a:t>
            </a:r>
            <a:r>
              <a:rPr lang="fr-FR" b="1" dirty="0"/>
              <a:t>client</a:t>
            </a:r>
            <a:r>
              <a:rPr lang="fr-FR" dirty="0"/>
              <a:t> peut signer un ou plusieurs </a:t>
            </a:r>
            <a:r>
              <a:rPr lang="fr-FR" b="1" dirty="0"/>
              <a:t>contrats</a:t>
            </a:r>
            <a:r>
              <a:rPr lang="fr-FR" dirty="0"/>
              <a:t> ou </a:t>
            </a:r>
            <a:r>
              <a:rPr lang="fr-FR" b="1" dirty="0"/>
              <a:t>réservations</a:t>
            </a:r>
            <a:r>
              <a:rPr lang="fr-FR" dirty="0"/>
              <a:t>.</a:t>
            </a:r>
          </a:p>
          <a:p>
            <a:pPr lvl="0"/>
            <a:r>
              <a:rPr lang="fr-FR" dirty="0"/>
              <a:t>Un </a:t>
            </a:r>
            <a:r>
              <a:rPr lang="fr-FR" b="1" dirty="0"/>
              <a:t>contrat</a:t>
            </a:r>
            <a:r>
              <a:rPr lang="fr-FR" dirty="0"/>
              <a:t> ou </a:t>
            </a:r>
            <a:r>
              <a:rPr lang="fr-FR" b="1" dirty="0"/>
              <a:t>réservation </a:t>
            </a:r>
            <a:r>
              <a:rPr lang="fr-FR" dirty="0"/>
              <a:t>correspond à un seul </a:t>
            </a:r>
            <a:r>
              <a:rPr lang="fr-FR" b="1" dirty="0"/>
              <a:t>client</a:t>
            </a:r>
            <a:r>
              <a:rPr lang="fr-FR" dirty="0"/>
              <a:t> et un seul</a:t>
            </a:r>
            <a:r>
              <a:rPr lang="fr-FR" b="1" dirty="0"/>
              <a:t> véhicule</a:t>
            </a:r>
            <a:r>
              <a:rPr lang="fr-FR" dirty="0"/>
              <a:t>.</a:t>
            </a:r>
          </a:p>
          <a:p>
            <a:pPr lvl="0"/>
            <a:r>
              <a:rPr lang="fr-FR" dirty="0"/>
              <a:t>Dans un </a:t>
            </a:r>
            <a:r>
              <a:rPr lang="fr-FR" b="1" dirty="0"/>
              <a:t>contrat</a:t>
            </a:r>
            <a:r>
              <a:rPr lang="fr-FR" dirty="0"/>
              <a:t> ou </a:t>
            </a:r>
            <a:r>
              <a:rPr lang="fr-FR" b="1" dirty="0"/>
              <a:t>réservation</a:t>
            </a:r>
            <a:r>
              <a:rPr lang="fr-FR" dirty="0"/>
              <a:t>, un </a:t>
            </a:r>
            <a:r>
              <a:rPr lang="fr-FR" b="1" dirty="0"/>
              <a:t>client</a:t>
            </a:r>
            <a:r>
              <a:rPr lang="fr-FR" dirty="0"/>
              <a:t> peut avoir un seul </a:t>
            </a:r>
            <a:r>
              <a:rPr lang="fr-FR" b="1" dirty="0"/>
              <a:t>compagnon (client)</a:t>
            </a:r>
            <a:r>
              <a:rPr lang="fr-FR" dirty="0"/>
              <a:t> pouvant aussi conduire le véhicule à ses côtés.</a:t>
            </a:r>
          </a:p>
          <a:p>
            <a:pPr lvl="0"/>
            <a:r>
              <a:rPr lang="fr-FR" dirty="0"/>
              <a:t>Dans un </a:t>
            </a:r>
            <a:r>
              <a:rPr lang="fr-FR" b="1" dirty="0"/>
              <a:t>contrat</a:t>
            </a:r>
            <a:r>
              <a:rPr lang="fr-FR" dirty="0"/>
              <a:t> ou </a:t>
            </a:r>
            <a:r>
              <a:rPr lang="fr-FR" b="1" dirty="0"/>
              <a:t>réservation</a:t>
            </a:r>
            <a:r>
              <a:rPr lang="fr-FR" dirty="0"/>
              <a:t>, un </a:t>
            </a:r>
            <a:r>
              <a:rPr lang="fr-FR" b="1" dirty="0"/>
              <a:t>client</a:t>
            </a:r>
            <a:r>
              <a:rPr lang="fr-FR" dirty="0"/>
              <a:t> peut avoir un seul </a:t>
            </a:r>
            <a:r>
              <a:rPr lang="fr-FR" b="1" dirty="0"/>
              <a:t>conducteur (employé)</a:t>
            </a:r>
            <a:r>
              <a:rPr lang="fr-FR" dirty="0"/>
              <a:t> avec le véhicule.</a:t>
            </a:r>
          </a:p>
          <a:p>
            <a:endParaRPr lang="fr-FR" dirty="0"/>
          </a:p>
        </p:txBody>
      </p:sp>
    </p:spTree>
    <p:extLst>
      <p:ext uri="{BB962C8B-B14F-4D97-AF65-F5344CB8AC3E}">
        <p14:creationId xmlns:p14="http://schemas.microsoft.com/office/powerpoint/2010/main" val="353623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Relations du système</a:t>
            </a:r>
            <a:br>
              <a:rPr lang="fr-FR" b="1" dirty="0"/>
            </a:b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1764" y="1027906"/>
            <a:ext cx="7093341" cy="5617028"/>
          </a:xfrm>
          <a:prstGeom prst="rect">
            <a:avLst/>
          </a:prstGeom>
          <a:ln>
            <a:solidFill>
              <a:schemeClr val="tx1"/>
            </a:solidFill>
          </a:ln>
        </p:spPr>
      </p:pic>
    </p:spTree>
    <p:extLst>
      <p:ext uri="{BB962C8B-B14F-4D97-AF65-F5344CB8AC3E}">
        <p14:creationId xmlns:p14="http://schemas.microsoft.com/office/powerpoint/2010/main" val="377492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Relations du système (Cardinalités)</a:t>
            </a:r>
            <a:endParaRPr lang="fr-FR" dirty="0"/>
          </a:p>
        </p:txBody>
      </p:sp>
      <p:pic>
        <p:nvPicPr>
          <p:cNvPr id="4" name="Espace réservé du contenu 3"/>
          <p:cNvPicPr>
            <a:picLocks noGrp="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617647" y="1423851"/>
            <a:ext cx="7205622" cy="5231101"/>
          </a:xfrm>
          <a:prstGeom prst="rect">
            <a:avLst/>
          </a:prstGeom>
          <a:ln>
            <a:solidFill>
              <a:schemeClr val="tx1"/>
            </a:solidFill>
          </a:ln>
        </p:spPr>
      </p:pic>
    </p:spTree>
    <p:extLst>
      <p:ext uri="{BB962C8B-B14F-4D97-AF65-F5344CB8AC3E}">
        <p14:creationId xmlns:p14="http://schemas.microsoft.com/office/powerpoint/2010/main" val="381789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Modèle physique de données</a:t>
            </a:r>
            <a:br>
              <a:rPr lang="fr-FR" b="1" dirty="0"/>
            </a:b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90503" y="1145472"/>
            <a:ext cx="8385462" cy="5490460"/>
          </a:xfrm>
          <a:prstGeom prst="rect">
            <a:avLst/>
          </a:prstGeom>
        </p:spPr>
      </p:pic>
    </p:spTree>
    <p:extLst>
      <p:ext uri="{BB962C8B-B14F-4D97-AF65-F5344CB8AC3E}">
        <p14:creationId xmlns:p14="http://schemas.microsoft.com/office/powerpoint/2010/main" val="316165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lvl="0"/>
            <a:r>
              <a:rPr lang="fr-FR" b="1" dirty="0"/>
              <a:t>Développement</a:t>
            </a:r>
            <a:br>
              <a:rPr lang="fr-FR" b="1" dirty="0"/>
            </a:br>
            <a:endParaRPr lang="fr-FR" dirty="0"/>
          </a:p>
        </p:txBody>
      </p:sp>
    </p:spTree>
    <p:extLst>
      <p:ext uri="{BB962C8B-B14F-4D97-AF65-F5344CB8AC3E}">
        <p14:creationId xmlns:p14="http://schemas.microsoft.com/office/powerpoint/2010/main" val="90575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lvl="0"/>
            <a:r>
              <a:rPr lang="fr-FR" b="1" dirty="0" smtClean="0"/>
              <a:t>Objectif et Contraintes</a:t>
            </a:r>
            <a:r>
              <a:rPr lang="fr-FR" b="1" dirty="0"/>
              <a:t/>
            </a:r>
            <a:br>
              <a:rPr lang="fr-FR" b="1" dirty="0"/>
            </a:br>
            <a:endParaRPr lang="fr-FR" dirty="0"/>
          </a:p>
        </p:txBody>
      </p:sp>
      <p:sp>
        <p:nvSpPr>
          <p:cNvPr id="5" name="Espace réservé du contenu 4"/>
          <p:cNvSpPr>
            <a:spLocks noGrp="1"/>
          </p:cNvSpPr>
          <p:nvPr>
            <p:ph idx="1"/>
          </p:nvPr>
        </p:nvSpPr>
        <p:spPr/>
        <p:txBody>
          <a:bodyPr>
            <a:normAutofit fontScale="92500" lnSpcReduction="20000"/>
          </a:bodyPr>
          <a:lstStyle/>
          <a:p>
            <a:pPr marL="0" indent="0">
              <a:buNone/>
            </a:pPr>
            <a:r>
              <a:rPr lang="fr-FR" dirty="0"/>
              <a:t>L’objectif est de créer une </a:t>
            </a:r>
            <a:r>
              <a:rPr lang="fr-FR" b="1" dirty="0"/>
              <a:t>application de bureau Windows</a:t>
            </a:r>
            <a:r>
              <a:rPr lang="fr-FR" dirty="0"/>
              <a:t> permettant de </a:t>
            </a:r>
            <a:r>
              <a:rPr lang="fr-FR" b="1" dirty="0"/>
              <a:t>gérer le système </a:t>
            </a:r>
            <a:r>
              <a:rPr lang="fr-FR" dirty="0"/>
              <a:t>de l’agence de location de véhicules RCD Service à partir du </a:t>
            </a:r>
            <a:r>
              <a:rPr lang="fr-FR" b="1" dirty="0"/>
              <a:t>modèle de données</a:t>
            </a:r>
            <a:r>
              <a:rPr lang="fr-FR" dirty="0"/>
              <a:t> précédemment conçu</a:t>
            </a:r>
            <a:r>
              <a:rPr lang="fr-FR" dirty="0" smtClean="0"/>
              <a:t>.</a:t>
            </a:r>
          </a:p>
          <a:p>
            <a:pPr marL="0" indent="0">
              <a:buNone/>
            </a:pPr>
            <a:endParaRPr lang="fr-FR" dirty="0"/>
          </a:p>
          <a:p>
            <a:pPr lvl="0"/>
            <a:r>
              <a:rPr lang="fr-FR" dirty="0"/>
              <a:t>L’application doit être destiné à fonctionner sur </a:t>
            </a:r>
            <a:r>
              <a:rPr lang="fr-FR" b="1" dirty="0"/>
              <a:t>un seul poste de travail</a:t>
            </a:r>
            <a:r>
              <a:rPr lang="fr-FR" dirty="0"/>
              <a:t> (Bureau ou portable) sous </a:t>
            </a:r>
            <a:r>
              <a:rPr lang="fr-FR" b="1" dirty="0"/>
              <a:t>Windows</a:t>
            </a:r>
            <a:r>
              <a:rPr lang="fr-FR" dirty="0"/>
              <a:t> (précisément Windows 7).</a:t>
            </a:r>
          </a:p>
          <a:p>
            <a:pPr lvl="0"/>
            <a:r>
              <a:rPr lang="fr-FR" dirty="0"/>
              <a:t>Toutes les données de l’application doivent être stockées dans la </a:t>
            </a:r>
            <a:r>
              <a:rPr lang="fr-FR" b="1" dirty="0"/>
              <a:t>même location que l’application</a:t>
            </a:r>
            <a:r>
              <a:rPr lang="fr-FR" dirty="0"/>
              <a:t> (Base de données locale) et ne doivent être </a:t>
            </a:r>
            <a:r>
              <a:rPr lang="fr-FR" b="1" dirty="0"/>
              <a:t>accessible par ailleurs</a:t>
            </a:r>
            <a:r>
              <a:rPr lang="fr-FR" dirty="0"/>
              <a:t> (Pas de réseau, un seul poste).</a:t>
            </a:r>
          </a:p>
          <a:p>
            <a:r>
              <a:rPr lang="fr-FR" dirty="0"/>
              <a:t>L’interface graphique de l’application doit être </a:t>
            </a:r>
            <a:r>
              <a:rPr lang="fr-FR" b="1" dirty="0"/>
              <a:t>adapté</a:t>
            </a:r>
            <a:r>
              <a:rPr lang="fr-FR" dirty="0"/>
              <a:t> pour différentes résolutions d’écrans de moniteurs, et être facile à utiliser sur un écran </a:t>
            </a:r>
            <a:r>
              <a:rPr lang="fr-FR" b="1" dirty="0"/>
              <a:t>tactile</a:t>
            </a:r>
            <a:endParaRPr lang="fr-FR" dirty="0"/>
          </a:p>
        </p:txBody>
      </p:sp>
    </p:spTree>
    <p:extLst>
      <p:ext uri="{BB962C8B-B14F-4D97-AF65-F5344CB8AC3E}">
        <p14:creationId xmlns:p14="http://schemas.microsoft.com/office/powerpoint/2010/main" val="135482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Outils</a:t>
            </a:r>
            <a:br>
              <a:rPr lang="fr-FR" b="1" dirty="0"/>
            </a:br>
            <a:endParaRPr lang="fr-FR" dirty="0"/>
          </a:p>
        </p:txBody>
      </p:sp>
      <p:sp>
        <p:nvSpPr>
          <p:cNvPr id="3" name="Espace réservé du contenu 2"/>
          <p:cNvSpPr>
            <a:spLocks noGrp="1"/>
          </p:cNvSpPr>
          <p:nvPr>
            <p:ph idx="1"/>
          </p:nvPr>
        </p:nvSpPr>
        <p:spPr/>
        <p:txBody>
          <a:bodyPr/>
          <a:lstStyle/>
          <a:p>
            <a:pPr lvl="0"/>
            <a:r>
              <a:rPr lang="fr-FR" b="1" dirty="0"/>
              <a:t>Matériel</a:t>
            </a:r>
          </a:p>
          <a:p>
            <a:pPr lvl="0"/>
            <a:r>
              <a:rPr lang="fr-FR" b="1" dirty="0"/>
              <a:t>Environnement de développement</a:t>
            </a:r>
          </a:p>
          <a:p>
            <a:pPr lvl="0"/>
            <a:r>
              <a:rPr lang="fr-FR" b="1" dirty="0"/>
              <a:t>Langages</a:t>
            </a:r>
          </a:p>
          <a:p>
            <a:pPr lvl="0"/>
            <a:r>
              <a:rPr lang="fr-FR" b="1" dirty="0"/>
              <a:t>Cadres applicatifs (</a:t>
            </a:r>
            <a:r>
              <a:rPr lang="fr-FR" b="1" dirty="0" err="1"/>
              <a:t>Frameworks</a:t>
            </a:r>
            <a:r>
              <a:rPr lang="fr-FR" b="1" dirty="0"/>
              <a:t>)</a:t>
            </a:r>
          </a:p>
          <a:p>
            <a:pPr lvl="0"/>
            <a:r>
              <a:rPr lang="fr-FR" b="1" dirty="0"/>
              <a:t>Système de gestion de base de données (SGBD)</a:t>
            </a:r>
          </a:p>
          <a:p>
            <a:pPr lvl="0"/>
            <a:r>
              <a:rPr lang="fr-FR" b="1" dirty="0"/>
              <a:t>Outils de modélisation</a:t>
            </a:r>
          </a:p>
          <a:p>
            <a:endParaRPr lang="fr-FR" dirty="0"/>
          </a:p>
        </p:txBody>
      </p:sp>
    </p:spTree>
    <p:extLst>
      <p:ext uri="{BB962C8B-B14F-4D97-AF65-F5344CB8AC3E}">
        <p14:creationId xmlns:p14="http://schemas.microsoft.com/office/powerpoint/2010/main" val="365956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Introduction</a:t>
            </a:r>
            <a:br>
              <a:rPr lang="fr-FR" b="1" dirty="0"/>
            </a:br>
            <a:endParaRPr lang="fr-FR" dirty="0"/>
          </a:p>
        </p:txBody>
      </p:sp>
      <p:sp>
        <p:nvSpPr>
          <p:cNvPr id="3" name="Espace réservé du contenu 2"/>
          <p:cNvSpPr>
            <a:spLocks noGrp="1"/>
          </p:cNvSpPr>
          <p:nvPr>
            <p:ph idx="1"/>
          </p:nvPr>
        </p:nvSpPr>
        <p:spPr/>
        <p:txBody>
          <a:bodyPr/>
          <a:lstStyle/>
          <a:p>
            <a:pPr marL="0" indent="0" algn="just">
              <a:buNone/>
            </a:pPr>
            <a:r>
              <a:rPr lang="fr-FR" sz="4000" dirty="0"/>
              <a:t>Dans le cadre de notre projet de stage dans une agence de location de véhicules, nous nous intéressons au développement d’une application de bureau Windows pour répondre au problématique de la non-informatisation qui touche à la société en manque d’outils informatiques.</a:t>
            </a:r>
          </a:p>
          <a:p>
            <a:endParaRPr lang="fr-FR" dirty="0"/>
          </a:p>
        </p:txBody>
      </p:sp>
    </p:spTree>
    <p:extLst>
      <p:ext uri="{BB962C8B-B14F-4D97-AF65-F5344CB8AC3E}">
        <p14:creationId xmlns:p14="http://schemas.microsoft.com/office/powerpoint/2010/main" val="356714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Matériel</a:t>
            </a:r>
            <a:br>
              <a:rPr lang="fr-FR" b="1" dirty="0"/>
            </a:br>
            <a:endParaRPr lang="fr-FR" dirty="0"/>
          </a:p>
        </p:txBody>
      </p:sp>
      <p:sp>
        <p:nvSpPr>
          <p:cNvPr id="3" name="Espace réservé du contenu 2"/>
          <p:cNvSpPr>
            <a:spLocks noGrp="1"/>
          </p:cNvSpPr>
          <p:nvPr>
            <p:ph idx="1"/>
          </p:nvPr>
        </p:nvSpPr>
        <p:spPr>
          <a:xfrm>
            <a:off x="838200" y="1690688"/>
            <a:ext cx="10515600" cy="4486275"/>
          </a:xfrm>
        </p:spPr>
        <p:txBody>
          <a:bodyPr>
            <a:normAutofit fontScale="92500" lnSpcReduction="20000"/>
          </a:bodyPr>
          <a:lstStyle/>
          <a:p>
            <a:pPr algn="just"/>
            <a:r>
              <a:rPr lang="fr-FR" dirty="0" smtClean="0"/>
              <a:t>Machine équipée </a:t>
            </a:r>
            <a:r>
              <a:rPr lang="fr-FR" dirty="0"/>
              <a:t>de </a:t>
            </a:r>
            <a:r>
              <a:rPr lang="fr-FR" b="1" dirty="0"/>
              <a:t>Windows 7</a:t>
            </a:r>
            <a:r>
              <a:rPr lang="fr-FR" dirty="0"/>
              <a:t> </a:t>
            </a:r>
            <a:r>
              <a:rPr lang="fr-FR" b="1" dirty="0"/>
              <a:t>Professionnel ou Intégrale</a:t>
            </a:r>
            <a:r>
              <a:rPr lang="fr-FR" dirty="0"/>
              <a:t> </a:t>
            </a:r>
            <a:r>
              <a:rPr lang="fr-FR" dirty="0" smtClean="0"/>
              <a:t>et d’une quantité suffisante de mémoire vive (minimum </a:t>
            </a:r>
            <a:r>
              <a:rPr lang="fr-FR" b="1" dirty="0"/>
              <a:t>1Go</a:t>
            </a:r>
            <a:r>
              <a:rPr lang="fr-FR" dirty="0"/>
              <a:t> pour une qualité de développement acceptable, en vue des nombreux services devant être exécutés en cours du développement).</a:t>
            </a:r>
          </a:p>
          <a:p>
            <a:pPr algn="just"/>
            <a:r>
              <a:rPr lang="fr-FR" dirty="0"/>
              <a:t>La gestion du développement collaboratif (en équipe) a été fait </a:t>
            </a:r>
            <a:r>
              <a:rPr lang="fr-FR" dirty="0" smtClean="0"/>
              <a:t>manuellement, </a:t>
            </a:r>
            <a:r>
              <a:rPr lang="fr-FR" dirty="0"/>
              <a:t>aucun outil n’a pas pu être utilisé </a:t>
            </a:r>
            <a:r>
              <a:rPr lang="fr-FR" dirty="0" smtClean="0"/>
              <a:t>.</a:t>
            </a:r>
          </a:p>
          <a:p>
            <a:pPr algn="just"/>
            <a:r>
              <a:rPr lang="fr-FR" dirty="0"/>
              <a:t>La base de données SQL Server est transférée d’une machine à l’autre à travers un </a:t>
            </a:r>
            <a:r>
              <a:rPr lang="fr-FR" b="1" dirty="0"/>
              <a:t>fichier de base de données</a:t>
            </a:r>
            <a:r>
              <a:rPr lang="fr-FR" dirty="0"/>
              <a:t> à </a:t>
            </a:r>
            <a:r>
              <a:rPr lang="fr-FR" b="1" dirty="0"/>
              <a:t>importer</a:t>
            </a:r>
            <a:r>
              <a:rPr lang="fr-FR" dirty="0"/>
              <a:t>. </a:t>
            </a:r>
            <a:endParaRPr lang="fr-FR" dirty="0" smtClean="0"/>
          </a:p>
          <a:p>
            <a:pPr algn="just"/>
            <a:r>
              <a:rPr lang="fr-FR" dirty="0"/>
              <a:t>Une fusion (gestion manuelle des éventuels conflits) des trois versions de l’application (chaque version fournit par un membre de l’équipe) et de la base de données mise à jour constitue une version finale de l’application.</a:t>
            </a:r>
            <a:endParaRPr lang="fr-FR" dirty="0" smtClean="0"/>
          </a:p>
          <a:p>
            <a:pPr algn="just"/>
            <a:r>
              <a:rPr lang="fr-FR" b="1" dirty="0" smtClean="0"/>
              <a:t>Une</a:t>
            </a:r>
            <a:r>
              <a:rPr lang="fr-FR" dirty="0" smtClean="0"/>
              <a:t> </a:t>
            </a:r>
            <a:r>
              <a:rPr lang="fr-FR" b="1" dirty="0"/>
              <a:t>seule machine</a:t>
            </a:r>
            <a:r>
              <a:rPr lang="fr-FR" dirty="0"/>
              <a:t> peut donc être suffisante pour le développement du projet.</a:t>
            </a:r>
          </a:p>
          <a:p>
            <a:endParaRPr lang="fr-FR" dirty="0"/>
          </a:p>
        </p:txBody>
      </p:sp>
    </p:spTree>
    <p:extLst>
      <p:ext uri="{BB962C8B-B14F-4D97-AF65-F5344CB8AC3E}">
        <p14:creationId xmlns:p14="http://schemas.microsoft.com/office/powerpoint/2010/main" val="425311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Environnement de développement</a:t>
            </a:r>
            <a:br>
              <a:rPr lang="fr-FR" b="1" dirty="0"/>
            </a:br>
            <a:endParaRPr lang="fr-FR" dirty="0"/>
          </a:p>
        </p:txBody>
      </p:sp>
      <p:sp>
        <p:nvSpPr>
          <p:cNvPr id="3" name="Espace réservé du contenu 2"/>
          <p:cNvSpPr>
            <a:spLocks noGrp="1"/>
          </p:cNvSpPr>
          <p:nvPr>
            <p:ph idx="1"/>
          </p:nvPr>
        </p:nvSpPr>
        <p:spPr/>
        <p:txBody>
          <a:bodyPr>
            <a:normAutofit lnSpcReduction="10000"/>
          </a:bodyPr>
          <a:lstStyle/>
          <a:p>
            <a:pPr marL="0" lvl="0" indent="0" algn="just">
              <a:buNone/>
            </a:pPr>
            <a:r>
              <a:rPr lang="fr-FR" b="1" dirty="0" smtClean="0"/>
              <a:t>Visual Studio 2015</a:t>
            </a:r>
          </a:p>
          <a:p>
            <a:pPr algn="just"/>
            <a:r>
              <a:rPr lang="fr-FR" dirty="0" smtClean="0"/>
              <a:t>Environnement </a:t>
            </a:r>
            <a:r>
              <a:rPr lang="fr-FR" dirty="0"/>
              <a:t>de développement intégré (IDE) </a:t>
            </a:r>
          </a:p>
          <a:p>
            <a:pPr algn="just"/>
            <a:r>
              <a:rPr lang="fr-FR" dirty="0" smtClean="0"/>
              <a:t>Editeur de code avec IntelliSense (composant d'achèvement du code) </a:t>
            </a:r>
          </a:p>
          <a:p>
            <a:pPr algn="just"/>
            <a:r>
              <a:rPr lang="fr-FR" dirty="0" err="1" smtClean="0"/>
              <a:t>Refactorisation</a:t>
            </a:r>
            <a:r>
              <a:rPr lang="fr-FR" dirty="0" smtClean="0"/>
              <a:t> de code et </a:t>
            </a:r>
            <a:r>
              <a:rPr lang="fr-FR" dirty="0" err="1" smtClean="0"/>
              <a:t>Débougeur</a:t>
            </a:r>
            <a:r>
              <a:rPr lang="fr-FR" dirty="0" smtClean="0"/>
              <a:t> intégré </a:t>
            </a:r>
          </a:p>
          <a:p>
            <a:pPr algn="just"/>
            <a:r>
              <a:rPr lang="fr-FR" dirty="0"/>
              <a:t>C</a:t>
            </a:r>
            <a:r>
              <a:rPr lang="fr-FR" dirty="0" smtClean="0"/>
              <a:t>oncepteur de formulaires et de Sites Web</a:t>
            </a:r>
          </a:p>
          <a:p>
            <a:pPr algn="just"/>
            <a:r>
              <a:rPr lang="fr-FR" dirty="0" err="1" smtClean="0"/>
              <a:t>Concpeteur</a:t>
            </a:r>
            <a:r>
              <a:rPr lang="fr-FR" dirty="0" smtClean="0"/>
              <a:t> de classes et de schéma de base de données</a:t>
            </a:r>
          </a:p>
          <a:p>
            <a:pPr algn="just"/>
            <a:r>
              <a:rPr lang="fr-FR" dirty="0" smtClean="0"/>
              <a:t>Accepte les plug-ins et l’ajout de nouveaux outils</a:t>
            </a:r>
          </a:p>
          <a:p>
            <a:pPr algn="just"/>
            <a:r>
              <a:rPr lang="fr-FR" dirty="0" smtClean="0"/>
              <a:t>36 langues de </a:t>
            </a:r>
            <a:r>
              <a:rPr lang="fr-FR" dirty="0" err="1" smtClean="0"/>
              <a:t>programamtion</a:t>
            </a:r>
            <a:r>
              <a:rPr lang="fr-FR" dirty="0" smtClean="0"/>
              <a:t> pris en charge</a:t>
            </a:r>
          </a:p>
          <a:p>
            <a:pPr algn="just"/>
            <a:r>
              <a:rPr lang="fr-FR" dirty="0" smtClean="0"/>
              <a:t>Version communautaire gratuite disponible</a:t>
            </a:r>
            <a:endParaRPr lang="fr-FR" dirty="0"/>
          </a:p>
        </p:txBody>
      </p:sp>
    </p:spTree>
    <p:extLst>
      <p:ext uri="{BB962C8B-B14F-4D97-AF65-F5344CB8AC3E}">
        <p14:creationId xmlns:p14="http://schemas.microsoft.com/office/powerpoint/2010/main" val="199704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Langages</a:t>
            </a:r>
            <a:br>
              <a:rPr lang="fr-FR" b="1" dirty="0"/>
            </a:br>
            <a:endParaRPr lang="fr-FR" dirty="0"/>
          </a:p>
        </p:txBody>
      </p:sp>
      <p:sp>
        <p:nvSpPr>
          <p:cNvPr id="3" name="Espace réservé du contenu 2"/>
          <p:cNvSpPr>
            <a:spLocks noGrp="1"/>
          </p:cNvSpPr>
          <p:nvPr>
            <p:ph idx="1"/>
          </p:nvPr>
        </p:nvSpPr>
        <p:spPr/>
        <p:txBody>
          <a:bodyPr/>
          <a:lstStyle/>
          <a:p>
            <a:pPr lvl="0" algn="just"/>
            <a:r>
              <a:rPr lang="fr-FR" b="1" dirty="0"/>
              <a:t>SQL</a:t>
            </a:r>
            <a:r>
              <a:rPr lang="fr-FR" dirty="0"/>
              <a:t> pour les scripts de création et gestion de la base de données (création de tables et mise à jour des enregistrements) ainsi que pour les requêtes spécifiques de l’application.  </a:t>
            </a:r>
          </a:p>
          <a:p>
            <a:pPr lvl="0" algn="just"/>
            <a:r>
              <a:rPr lang="fr-FR" b="1" dirty="0"/>
              <a:t>Visual C#</a:t>
            </a:r>
            <a:r>
              <a:rPr lang="fr-FR" dirty="0"/>
              <a:t> pour le développement de l’application.</a:t>
            </a:r>
          </a:p>
          <a:p>
            <a:pPr lvl="0" algn="just"/>
            <a:r>
              <a:rPr lang="fr-FR" b="1" dirty="0"/>
              <a:t>XML</a:t>
            </a:r>
            <a:r>
              <a:rPr lang="fr-FR" dirty="0"/>
              <a:t> pour les fichiers de configuration et les paramètres de l’utilisateur.</a:t>
            </a:r>
          </a:p>
          <a:p>
            <a:pPr lvl="0" algn="just"/>
            <a:r>
              <a:rPr lang="fr-FR" b="1" dirty="0"/>
              <a:t>LINQ </a:t>
            </a:r>
            <a:r>
              <a:rPr lang="fr-FR" dirty="0"/>
              <a:t>(langage à requêtes intégrée à Visual C#, similaire à SQL) pour les requêtes ciblant les classes générées par l’assistant d’échafaudage de </a:t>
            </a:r>
            <a:r>
              <a:rPr lang="fr-FR" dirty="0" err="1"/>
              <a:t>DevExpress</a:t>
            </a:r>
            <a:r>
              <a:rPr lang="fr-FR" dirty="0"/>
              <a:t> depuis les modèles d’</a:t>
            </a:r>
            <a:r>
              <a:rPr lang="fr-FR" dirty="0" err="1"/>
              <a:t>Entity</a:t>
            </a:r>
            <a:r>
              <a:rPr lang="fr-FR" dirty="0"/>
              <a:t> Framework.</a:t>
            </a:r>
          </a:p>
          <a:p>
            <a:endParaRPr lang="fr-FR" dirty="0"/>
          </a:p>
        </p:txBody>
      </p:sp>
    </p:spTree>
    <p:extLst>
      <p:ext uri="{BB962C8B-B14F-4D97-AF65-F5344CB8AC3E}">
        <p14:creationId xmlns:p14="http://schemas.microsoft.com/office/powerpoint/2010/main" val="377912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Cadres applicatifs (</a:t>
            </a:r>
            <a:r>
              <a:rPr lang="fr-FR" b="1" dirty="0" err="1"/>
              <a:t>Frameworks</a:t>
            </a:r>
            <a:r>
              <a:rPr lang="fr-FR" b="1" dirty="0"/>
              <a:t>)</a:t>
            </a:r>
            <a:br>
              <a:rPr lang="fr-FR" b="1" dirty="0"/>
            </a:br>
            <a:endParaRPr lang="fr-FR" dirty="0"/>
          </a:p>
        </p:txBody>
      </p:sp>
      <p:sp>
        <p:nvSpPr>
          <p:cNvPr id="3" name="Espace réservé du contenu 2"/>
          <p:cNvSpPr>
            <a:spLocks noGrp="1"/>
          </p:cNvSpPr>
          <p:nvPr>
            <p:ph idx="1"/>
          </p:nvPr>
        </p:nvSpPr>
        <p:spPr/>
        <p:txBody>
          <a:bodyPr/>
          <a:lstStyle/>
          <a:p>
            <a:pPr lvl="0" algn="just"/>
            <a:r>
              <a:rPr lang="fr-FR" b="1" dirty="0"/>
              <a:t>.NET </a:t>
            </a:r>
            <a:r>
              <a:rPr lang="fr-FR" dirty="0"/>
              <a:t>pour le développement global de l’application.</a:t>
            </a:r>
          </a:p>
          <a:p>
            <a:pPr lvl="0" algn="just"/>
            <a:r>
              <a:rPr lang="fr-FR" b="1" dirty="0" err="1"/>
              <a:t>DevExpress</a:t>
            </a:r>
            <a:r>
              <a:rPr lang="fr-FR" dirty="0"/>
              <a:t> pour les interfaces graphiques et les outils d’échafaudage.</a:t>
            </a:r>
          </a:p>
          <a:p>
            <a:pPr lvl="0" algn="just"/>
            <a:r>
              <a:rPr lang="fr-FR" b="1" dirty="0"/>
              <a:t>ADO.NET</a:t>
            </a:r>
            <a:r>
              <a:rPr lang="fr-FR" dirty="0"/>
              <a:t> pour l’accès aux données.</a:t>
            </a:r>
          </a:p>
          <a:p>
            <a:pPr lvl="0" algn="just"/>
            <a:r>
              <a:rPr lang="fr-FR" b="1" dirty="0" err="1"/>
              <a:t>Entity</a:t>
            </a:r>
            <a:r>
              <a:rPr lang="fr-FR" b="1" dirty="0"/>
              <a:t> Framework </a:t>
            </a:r>
            <a:r>
              <a:rPr lang="fr-FR" dirty="0"/>
              <a:t>pour le modèle de </a:t>
            </a:r>
            <a:r>
              <a:rPr lang="fr-FR" dirty="0" smtClean="0"/>
              <a:t>données orienté objet.</a:t>
            </a:r>
            <a:endParaRPr lang="fr-FR" dirty="0"/>
          </a:p>
          <a:p>
            <a:endParaRPr lang="fr-FR" dirty="0"/>
          </a:p>
        </p:txBody>
      </p:sp>
    </p:spTree>
    <p:extLst>
      <p:ext uri="{BB962C8B-B14F-4D97-AF65-F5344CB8AC3E}">
        <p14:creationId xmlns:p14="http://schemas.microsoft.com/office/powerpoint/2010/main" val="2295859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b="1" dirty="0"/>
              <a:t>Système de gestion de base de données (SGBD)</a:t>
            </a:r>
            <a:br>
              <a:rPr lang="fr-FR" b="1" dirty="0"/>
            </a:br>
            <a:endParaRPr lang="fr-FR" dirty="0"/>
          </a:p>
        </p:txBody>
      </p:sp>
      <p:sp>
        <p:nvSpPr>
          <p:cNvPr id="3" name="Espace réservé du contenu 2"/>
          <p:cNvSpPr>
            <a:spLocks noGrp="1"/>
          </p:cNvSpPr>
          <p:nvPr>
            <p:ph idx="1"/>
          </p:nvPr>
        </p:nvSpPr>
        <p:spPr/>
        <p:txBody>
          <a:bodyPr>
            <a:normAutofit lnSpcReduction="10000"/>
          </a:bodyPr>
          <a:lstStyle/>
          <a:p>
            <a:pPr algn="just"/>
            <a:r>
              <a:rPr lang="fr-FR" dirty="0"/>
              <a:t>Le projet RCD utiliser une base de données locale </a:t>
            </a:r>
            <a:r>
              <a:rPr lang="fr-FR" b="1" dirty="0"/>
              <a:t>SQL Server Express</a:t>
            </a:r>
            <a:r>
              <a:rPr lang="fr-FR" dirty="0"/>
              <a:t> intégrée à </a:t>
            </a:r>
            <a:r>
              <a:rPr lang="fr-FR" b="1" dirty="0"/>
              <a:t>Visual Studio</a:t>
            </a:r>
            <a:r>
              <a:rPr lang="fr-FR" dirty="0"/>
              <a:t>.</a:t>
            </a:r>
          </a:p>
          <a:p>
            <a:pPr algn="just"/>
            <a:r>
              <a:rPr lang="fr-FR" dirty="0"/>
              <a:t>La base de données SQL Server du projet RCD est manipulée et testée grâce à l’outil </a:t>
            </a:r>
            <a:r>
              <a:rPr lang="fr-FR" b="1" dirty="0" err="1"/>
              <a:t>dbForge</a:t>
            </a:r>
            <a:r>
              <a:rPr lang="fr-FR" b="1" dirty="0"/>
              <a:t> Studio For SQL Server</a:t>
            </a:r>
            <a:r>
              <a:rPr lang="fr-FR" dirty="0"/>
              <a:t> (lors de la phase de développement, un ensemble de données tests est utilisé afin d’avoir un support convenable pour les différents services à créer).</a:t>
            </a:r>
          </a:p>
          <a:p>
            <a:pPr algn="just"/>
            <a:r>
              <a:rPr lang="fr-FR" b="1" dirty="0" err="1"/>
              <a:t>Devart</a:t>
            </a:r>
            <a:r>
              <a:rPr lang="fr-FR" b="1" dirty="0"/>
              <a:t> </a:t>
            </a:r>
            <a:r>
              <a:rPr lang="fr-FR" b="1" dirty="0" err="1"/>
              <a:t>DbForge</a:t>
            </a:r>
            <a:r>
              <a:rPr lang="fr-FR" b="1" dirty="0"/>
              <a:t> Studio</a:t>
            </a:r>
            <a:r>
              <a:rPr lang="fr-FR" dirty="0"/>
              <a:t> </a:t>
            </a:r>
            <a:r>
              <a:rPr lang="fr-FR" b="1" dirty="0"/>
              <a:t>For SQL Server</a:t>
            </a:r>
            <a:r>
              <a:rPr lang="fr-FR" dirty="0"/>
              <a:t> est un </a:t>
            </a:r>
            <a:r>
              <a:rPr lang="fr-FR" b="1" dirty="0"/>
              <a:t>environnement de développement intégré (IDE)</a:t>
            </a:r>
            <a:r>
              <a:rPr lang="fr-FR" dirty="0"/>
              <a:t> développée par </a:t>
            </a:r>
            <a:r>
              <a:rPr lang="fr-FR" dirty="0" err="1"/>
              <a:t>Devart</a:t>
            </a:r>
            <a:r>
              <a:rPr lang="fr-FR" dirty="0"/>
              <a:t> pour </a:t>
            </a:r>
            <a:r>
              <a:rPr lang="fr-FR" b="1" dirty="0"/>
              <a:t>la</a:t>
            </a:r>
            <a:r>
              <a:rPr lang="fr-FR" dirty="0"/>
              <a:t> </a:t>
            </a:r>
            <a:r>
              <a:rPr lang="fr-FR" b="1" dirty="0"/>
              <a:t>gestion</a:t>
            </a:r>
            <a:r>
              <a:rPr lang="fr-FR" dirty="0"/>
              <a:t>, </a:t>
            </a:r>
            <a:r>
              <a:rPr lang="fr-FR" b="1" dirty="0"/>
              <a:t>l'administration</a:t>
            </a:r>
            <a:r>
              <a:rPr lang="fr-FR" dirty="0"/>
              <a:t>, </a:t>
            </a:r>
            <a:r>
              <a:rPr lang="fr-FR" b="1" dirty="0"/>
              <a:t>le développement</a:t>
            </a:r>
            <a:r>
              <a:rPr lang="fr-FR" dirty="0"/>
              <a:t>, </a:t>
            </a:r>
            <a:r>
              <a:rPr lang="fr-FR" b="1" dirty="0"/>
              <a:t>le </a:t>
            </a:r>
            <a:r>
              <a:rPr lang="fr-FR" b="1" dirty="0" err="1"/>
              <a:t>reporting</a:t>
            </a:r>
            <a:r>
              <a:rPr lang="fr-FR" dirty="0"/>
              <a:t> et </a:t>
            </a:r>
            <a:r>
              <a:rPr lang="fr-FR" b="1" dirty="0"/>
              <a:t>l'analyse</a:t>
            </a:r>
            <a:r>
              <a:rPr lang="fr-FR" dirty="0"/>
              <a:t> de données SQL Server</a:t>
            </a:r>
            <a:r>
              <a:rPr lang="fr-FR" dirty="0" smtClean="0"/>
              <a:t>. Alternative de </a:t>
            </a:r>
            <a:r>
              <a:rPr lang="fr-FR" b="1" dirty="0"/>
              <a:t>SQL Server Management Studio (SSMS</a:t>
            </a:r>
            <a:r>
              <a:rPr lang="fr-FR" b="1" dirty="0" smtClean="0"/>
              <a:t>)</a:t>
            </a:r>
            <a:r>
              <a:rPr lang="fr-FR" dirty="0"/>
              <a:t> le gestionnaire SQL Server par défaut de Microsoft.</a:t>
            </a:r>
          </a:p>
          <a:p>
            <a:endParaRPr lang="fr-FR" dirty="0"/>
          </a:p>
        </p:txBody>
      </p:sp>
    </p:spTree>
    <p:extLst>
      <p:ext uri="{BB962C8B-B14F-4D97-AF65-F5344CB8AC3E}">
        <p14:creationId xmlns:p14="http://schemas.microsoft.com/office/powerpoint/2010/main" val="1835458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Outils de modélisation</a:t>
            </a:r>
            <a:br>
              <a:rPr lang="fr-FR" b="1" dirty="0"/>
            </a:br>
            <a:endParaRPr lang="fr-FR" dirty="0"/>
          </a:p>
        </p:txBody>
      </p:sp>
      <p:sp>
        <p:nvSpPr>
          <p:cNvPr id="3" name="Espace réservé du contenu 2"/>
          <p:cNvSpPr>
            <a:spLocks noGrp="1"/>
          </p:cNvSpPr>
          <p:nvPr>
            <p:ph idx="1"/>
          </p:nvPr>
        </p:nvSpPr>
        <p:spPr/>
        <p:txBody>
          <a:bodyPr/>
          <a:lstStyle/>
          <a:p>
            <a:pPr algn="just"/>
            <a:r>
              <a:rPr lang="fr-FR" b="1" dirty="0"/>
              <a:t>L’outil de cartes heuristiques X-</a:t>
            </a:r>
            <a:r>
              <a:rPr lang="fr-FR" b="1" dirty="0" err="1"/>
              <a:t>Mind</a:t>
            </a:r>
            <a:r>
              <a:rPr lang="fr-FR" dirty="0"/>
              <a:t> est utilisé pour la réalisation des schémas et diagrammes correspondants aux modèles. Le script de création de la base de donnée et des tables associées a été écrit manuellement à partir des modèles réalisés.</a:t>
            </a:r>
          </a:p>
          <a:p>
            <a:pPr algn="just"/>
            <a:r>
              <a:rPr lang="fr-FR" b="1" dirty="0" err="1"/>
              <a:t>XMind</a:t>
            </a:r>
            <a:r>
              <a:rPr lang="fr-FR" dirty="0"/>
              <a:t> est un </a:t>
            </a:r>
            <a:r>
              <a:rPr lang="fr-FR" b="1" dirty="0"/>
              <a:t>logiciel de mappage et de</a:t>
            </a:r>
            <a:r>
              <a:rPr lang="fr-FR" dirty="0"/>
              <a:t> </a:t>
            </a:r>
            <a:r>
              <a:rPr lang="fr-FR" b="1" dirty="0"/>
              <a:t>brainstorming</a:t>
            </a:r>
            <a:r>
              <a:rPr lang="fr-FR" dirty="0"/>
              <a:t>, développé par </a:t>
            </a:r>
            <a:r>
              <a:rPr lang="fr-FR" dirty="0" err="1"/>
              <a:t>XMind</a:t>
            </a:r>
            <a:r>
              <a:rPr lang="fr-FR" dirty="0"/>
              <a:t> Ltd</a:t>
            </a:r>
            <a:r>
              <a:rPr lang="fr-FR" dirty="0" smtClean="0"/>
              <a:t>.</a:t>
            </a:r>
          </a:p>
          <a:p>
            <a:pPr algn="just"/>
            <a:r>
              <a:rPr lang="fr-FR" dirty="0"/>
              <a:t>X-</a:t>
            </a:r>
            <a:r>
              <a:rPr lang="fr-FR" dirty="0" err="1"/>
              <a:t>Mind</a:t>
            </a:r>
            <a:r>
              <a:rPr lang="fr-FR" dirty="0"/>
              <a:t> prend en charge </a:t>
            </a:r>
            <a:r>
              <a:rPr lang="fr-FR" b="1" dirty="0"/>
              <a:t>les cartes d'esprit</a:t>
            </a:r>
            <a:r>
              <a:rPr lang="fr-FR" dirty="0"/>
              <a:t>, </a:t>
            </a:r>
            <a:r>
              <a:rPr lang="fr-FR" b="1" dirty="0"/>
              <a:t>les diagrammes de la cape</a:t>
            </a:r>
            <a:r>
              <a:rPr lang="fr-FR" dirty="0"/>
              <a:t>, </a:t>
            </a:r>
            <a:r>
              <a:rPr lang="fr-FR" b="1" dirty="0"/>
              <a:t>les diagrammes d'arbres, les organigrammes</a:t>
            </a:r>
            <a:r>
              <a:rPr lang="fr-FR" dirty="0"/>
              <a:t>, </a:t>
            </a:r>
            <a:r>
              <a:rPr lang="fr-FR" b="1" dirty="0"/>
              <a:t>les feuilles de calcul</a:t>
            </a:r>
            <a:r>
              <a:rPr lang="fr-FR" dirty="0"/>
              <a:t>, etc. </a:t>
            </a:r>
            <a:r>
              <a:rPr lang="fr-FR" dirty="0" smtClean="0"/>
              <a:t>Il </a:t>
            </a:r>
            <a:r>
              <a:rPr lang="fr-FR" dirty="0"/>
              <a:t>est utilisé pour </a:t>
            </a:r>
            <a:r>
              <a:rPr lang="fr-FR" b="1" dirty="0"/>
              <a:t>la gestion des connaissances, les procès-verbaux</a:t>
            </a:r>
            <a:r>
              <a:rPr lang="fr-FR" dirty="0"/>
              <a:t>, </a:t>
            </a:r>
            <a:r>
              <a:rPr lang="fr-FR" b="1" dirty="0"/>
              <a:t>la gestion des tâches</a:t>
            </a:r>
            <a:r>
              <a:rPr lang="fr-FR" dirty="0"/>
              <a:t> et </a:t>
            </a:r>
            <a:r>
              <a:rPr lang="fr-FR" b="1" dirty="0"/>
              <a:t>GTD</a:t>
            </a:r>
            <a:r>
              <a:rPr lang="fr-FR" dirty="0"/>
              <a:t>.</a:t>
            </a:r>
          </a:p>
        </p:txBody>
      </p:sp>
    </p:spTree>
    <p:extLst>
      <p:ext uri="{BB962C8B-B14F-4D97-AF65-F5344CB8AC3E}">
        <p14:creationId xmlns:p14="http://schemas.microsoft.com/office/powerpoint/2010/main" val="1460338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Conventions et nommage</a:t>
            </a:r>
            <a:br>
              <a:rPr lang="fr-FR" b="1" dirty="0"/>
            </a:br>
            <a:endParaRPr lang="fr-FR" dirty="0"/>
          </a:p>
        </p:txBody>
      </p:sp>
      <p:sp>
        <p:nvSpPr>
          <p:cNvPr id="3" name="Espace réservé du contenu 2"/>
          <p:cNvSpPr>
            <a:spLocks noGrp="1"/>
          </p:cNvSpPr>
          <p:nvPr>
            <p:ph idx="1"/>
          </p:nvPr>
        </p:nvSpPr>
        <p:spPr/>
        <p:txBody>
          <a:bodyPr/>
          <a:lstStyle/>
          <a:p>
            <a:pPr lvl="0"/>
            <a:r>
              <a:rPr lang="fr-FR" b="1" dirty="0"/>
              <a:t>Noms des applications et des packages</a:t>
            </a:r>
          </a:p>
          <a:p>
            <a:pPr lvl="0"/>
            <a:r>
              <a:rPr lang="fr-FR" b="1" dirty="0"/>
              <a:t>Base de données</a:t>
            </a:r>
          </a:p>
          <a:p>
            <a:pPr lvl="0"/>
            <a:r>
              <a:rPr lang="fr-FR" b="1" dirty="0"/>
              <a:t>Application</a:t>
            </a:r>
          </a:p>
          <a:p>
            <a:endParaRPr lang="fr-FR" dirty="0"/>
          </a:p>
        </p:txBody>
      </p:sp>
    </p:spTree>
    <p:extLst>
      <p:ext uri="{BB962C8B-B14F-4D97-AF65-F5344CB8AC3E}">
        <p14:creationId xmlns:p14="http://schemas.microsoft.com/office/powerpoint/2010/main" val="1352449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Standards de programmation</a:t>
            </a:r>
            <a:br>
              <a:rPr lang="fr-FR" b="1" dirty="0"/>
            </a:br>
            <a:endParaRPr lang="fr-FR" dirty="0"/>
          </a:p>
        </p:txBody>
      </p:sp>
      <p:sp>
        <p:nvSpPr>
          <p:cNvPr id="3" name="Espace réservé du contenu 2"/>
          <p:cNvSpPr>
            <a:spLocks noGrp="1"/>
          </p:cNvSpPr>
          <p:nvPr>
            <p:ph idx="1"/>
          </p:nvPr>
        </p:nvSpPr>
        <p:spPr/>
        <p:txBody>
          <a:bodyPr/>
          <a:lstStyle/>
          <a:p>
            <a:r>
              <a:rPr lang="fr-FR" b="1" dirty="0" smtClean="0"/>
              <a:t>Commentaires</a:t>
            </a:r>
          </a:p>
          <a:p>
            <a:r>
              <a:rPr lang="fr-FR" b="1" dirty="0" smtClean="0"/>
              <a:t>Conventions </a:t>
            </a:r>
            <a:r>
              <a:rPr lang="fr-FR" b="1" dirty="0"/>
              <a:t>de codage C</a:t>
            </a:r>
            <a:r>
              <a:rPr lang="fr-FR" b="1" dirty="0" smtClean="0"/>
              <a:t>#</a:t>
            </a:r>
          </a:p>
          <a:p>
            <a:r>
              <a:rPr lang="fr-FR" b="1" dirty="0" smtClean="0"/>
              <a:t>Formatages </a:t>
            </a:r>
            <a:r>
              <a:rPr lang="fr-FR" b="1" smtClean="0"/>
              <a:t>des </a:t>
            </a:r>
            <a:r>
              <a:rPr lang="fr-FR" b="1" smtClean="0"/>
              <a:t>scripts </a:t>
            </a:r>
            <a:r>
              <a:rPr lang="fr-FR" b="1" dirty="0"/>
              <a:t>SQL</a:t>
            </a:r>
            <a:endParaRPr lang="fr-FR" dirty="0"/>
          </a:p>
        </p:txBody>
      </p:sp>
    </p:spTree>
    <p:extLst>
      <p:ext uri="{BB962C8B-B14F-4D97-AF65-F5344CB8AC3E}">
        <p14:creationId xmlns:p14="http://schemas.microsoft.com/office/powerpoint/2010/main" val="16936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Structure de l’application</a:t>
            </a:r>
            <a:br>
              <a:rPr lang="fr-FR" b="1" dirty="0"/>
            </a:br>
            <a:endParaRPr lang="fr-FR" dirty="0"/>
          </a:p>
        </p:txBody>
      </p:sp>
      <p:sp>
        <p:nvSpPr>
          <p:cNvPr id="3" name="Espace réservé du contenu 2"/>
          <p:cNvSpPr>
            <a:spLocks noGrp="1"/>
          </p:cNvSpPr>
          <p:nvPr>
            <p:ph idx="1"/>
          </p:nvPr>
        </p:nvSpPr>
        <p:spPr/>
        <p:txBody>
          <a:bodyPr>
            <a:normAutofit fontScale="92500" lnSpcReduction="10000"/>
          </a:bodyPr>
          <a:lstStyle/>
          <a:p>
            <a:pPr lvl="0" algn="just"/>
            <a:r>
              <a:rPr lang="fr-FR" b="1" dirty="0" smtClean="0"/>
              <a:t>Interfaces</a:t>
            </a:r>
          </a:p>
          <a:p>
            <a:pPr lvl="1" algn="just"/>
            <a:r>
              <a:rPr lang="fr-FR" dirty="0"/>
              <a:t>Interfaces utilisateur </a:t>
            </a:r>
            <a:endParaRPr lang="fr-FR" dirty="0" smtClean="0"/>
          </a:p>
          <a:p>
            <a:pPr lvl="1" algn="just"/>
            <a:r>
              <a:rPr lang="fr-FR" dirty="0"/>
              <a:t>Interfaces logicielles</a:t>
            </a:r>
          </a:p>
          <a:p>
            <a:pPr lvl="1" algn="just"/>
            <a:r>
              <a:rPr lang="fr-FR" dirty="0"/>
              <a:t>Interfaces de communication</a:t>
            </a:r>
          </a:p>
          <a:p>
            <a:pPr lvl="0" algn="just"/>
            <a:r>
              <a:rPr lang="fr-FR" b="1" dirty="0" smtClean="0"/>
              <a:t>Structure</a:t>
            </a:r>
          </a:p>
          <a:p>
            <a:pPr lvl="1" algn="just"/>
            <a:r>
              <a:rPr lang="fr-FR" dirty="0" smtClean="0"/>
              <a:t>Propriétés, Références, et Ressources</a:t>
            </a:r>
            <a:endParaRPr lang="fr-FR" dirty="0" smtClean="0">
              <a:effectLst/>
            </a:endParaRPr>
          </a:p>
          <a:p>
            <a:pPr lvl="1" algn="just"/>
            <a:r>
              <a:rPr lang="fr-FR" dirty="0"/>
              <a:t>Modèle de données </a:t>
            </a:r>
            <a:r>
              <a:rPr lang="fr-FR" dirty="0" err="1"/>
              <a:t>Entity</a:t>
            </a:r>
            <a:r>
              <a:rPr lang="fr-FR" dirty="0"/>
              <a:t> Framework (fichier .</a:t>
            </a:r>
            <a:r>
              <a:rPr lang="fr-FR" dirty="0" err="1"/>
              <a:t>edmx</a:t>
            </a:r>
            <a:r>
              <a:rPr lang="fr-FR" dirty="0"/>
              <a:t>)</a:t>
            </a:r>
            <a:endParaRPr lang="fr-FR" dirty="0" smtClean="0">
              <a:effectLst/>
            </a:endParaRPr>
          </a:p>
          <a:p>
            <a:pPr lvl="1" algn="just"/>
            <a:r>
              <a:rPr lang="fr-FR" dirty="0"/>
              <a:t>Couches de l’architecture MVVM généré par l’assistant </a:t>
            </a:r>
            <a:r>
              <a:rPr lang="fr-FR" dirty="0" smtClean="0"/>
              <a:t>d’échafaudage de </a:t>
            </a:r>
            <a:r>
              <a:rPr lang="fr-FR" dirty="0" err="1"/>
              <a:t>DevExpress</a:t>
            </a:r>
            <a:endParaRPr lang="fr-FR" dirty="0" smtClean="0">
              <a:effectLst/>
            </a:endParaRPr>
          </a:p>
          <a:p>
            <a:pPr lvl="1" algn="just"/>
            <a:r>
              <a:rPr lang="fr-FR" dirty="0" smtClean="0"/>
              <a:t>Les couches </a:t>
            </a:r>
            <a:r>
              <a:rPr lang="fr-FR" dirty="0"/>
              <a:t>modèle de </a:t>
            </a:r>
            <a:r>
              <a:rPr lang="fr-FR" dirty="0" smtClean="0"/>
              <a:t>données, modèle </a:t>
            </a:r>
            <a:r>
              <a:rPr lang="fr-FR" dirty="0"/>
              <a:t>de </a:t>
            </a:r>
            <a:r>
              <a:rPr lang="fr-FR" dirty="0" smtClean="0"/>
              <a:t>vue, et vue</a:t>
            </a:r>
          </a:p>
          <a:p>
            <a:pPr lvl="1" algn="just"/>
            <a:r>
              <a:rPr lang="fr-FR" dirty="0" smtClean="0"/>
              <a:t>Classes d’accès </a:t>
            </a:r>
            <a:r>
              <a:rPr lang="fr-FR" dirty="0"/>
              <a:t>aux </a:t>
            </a:r>
            <a:r>
              <a:rPr lang="fr-FR" dirty="0" smtClean="0"/>
              <a:t>données et classes </a:t>
            </a:r>
            <a:r>
              <a:rPr lang="fr-FR" dirty="0"/>
              <a:t>d’accès aux services </a:t>
            </a:r>
          </a:p>
          <a:p>
            <a:pPr lvl="1" algn="just"/>
            <a:r>
              <a:rPr lang="fr-FR" dirty="0"/>
              <a:t>R</a:t>
            </a:r>
            <a:r>
              <a:rPr lang="fr-FR" dirty="0" smtClean="0"/>
              <a:t>apport </a:t>
            </a:r>
            <a:r>
              <a:rPr lang="fr-FR" dirty="0" smtClean="0">
                <a:effectLst/>
              </a:rPr>
              <a:t>et T</a:t>
            </a:r>
            <a:r>
              <a:rPr lang="fr-FR" dirty="0" smtClean="0"/>
              <a:t>ableau </a:t>
            </a:r>
            <a:r>
              <a:rPr lang="fr-FR" dirty="0"/>
              <a:t>de bord (Dashboard)</a:t>
            </a:r>
            <a:endParaRPr lang="fr-FR" dirty="0" smtClean="0">
              <a:effectLst/>
            </a:endParaRPr>
          </a:p>
          <a:p>
            <a:pPr lvl="1" algn="just"/>
            <a:r>
              <a:rPr lang="fr-FR" dirty="0"/>
              <a:t>Formulaires</a:t>
            </a:r>
            <a:endParaRPr lang="fr-FR" dirty="0" smtClean="0">
              <a:effectLst/>
            </a:endParaRPr>
          </a:p>
          <a:p>
            <a:pPr lvl="1"/>
            <a:endParaRPr lang="fr-FR" b="1" dirty="0" smtClean="0"/>
          </a:p>
          <a:p>
            <a:pPr lvl="1"/>
            <a:endParaRPr lang="fr-FR" b="1" dirty="0"/>
          </a:p>
          <a:p>
            <a:endParaRPr lang="fr-FR" dirty="0"/>
          </a:p>
        </p:txBody>
      </p:sp>
    </p:spTree>
    <p:extLst>
      <p:ext uri="{BB962C8B-B14F-4D97-AF65-F5344CB8AC3E}">
        <p14:creationId xmlns:p14="http://schemas.microsoft.com/office/powerpoint/2010/main" val="2290574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Interfaces utilisateur </a:t>
            </a:r>
            <a:endParaRPr lang="fr-FR" dirty="0"/>
          </a:p>
        </p:txBody>
      </p:sp>
      <p:sp>
        <p:nvSpPr>
          <p:cNvPr id="3" name="Espace réservé du contenu 2"/>
          <p:cNvSpPr>
            <a:spLocks noGrp="1"/>
          </p:cNvSpPr>
          <p:nvPr>
            <p:ph idx="1"/>
          </p:nvPr>
        </p:nvSpPr>
        <p:spPr/>
        <p:txBody>
          <a:bodyPr/>
          <a:lstStyle/>
          <a:p>
            <a:pPr marL="0" indent="0">
              <a:buNone/>
            </a:pPr>
            <a:r>
              <a:rPr lang="fr-FR" dirty="0"/>
              <a:t>L’</a:t>
            </a:r>
            <a:r>
              <a:rPr lang="fr-FR" b="1" dirty="0"/>
              <a:t>interface utilisateur de</a:t>
            </a:r>
            <a:r>
              <a:rPr lang="fr-FR" dirty="0"/>
              <a:t> </a:t>
            </a:r>
            <a:r>
              <a:rPr lang="fr-FR" b="1" dirty="0"/>
              <a:t>l’application </a:t>
            </a:r>
            <a:r>
              <a:rPr lang="fr-FR" dirty="0"/>
              <a:t>est une interface DESKTOP (via le système d’exploitation Windows) contenant des formulaires et des tableaux de données regroupés par fonctions, le tout agencé par une navigation par onglets. Cette interface DESKTOP permet l’affichage et la saisie de données. Cette application ne requiert pas d’authentification</a:t>
            </a:r>
            <a:r>
              <a:rPr lang="fr-FR" b="1" dirty="0"/>
              <a:t> </a:t>
            </a:r>
            <a:r>
              <a:rPr lang="fr-FR" dirty="0"/>
              <a:t>de la part de l’utilisateur, son accès reste donc confirmé par Windows.</a:t>
            </a:r>
          </a:p>
          <a:p>
            <a:endParaRPr lang="fr-FR" dirty="0"/>
          </a:p>
        </p:txBody>
      </p:sp>
    </p:spTree>
    <p:extLst>
      <p:ext uri="{BB962C8B-B14F-4D97-AF65-F5344CB8AC3E}">
        <p14:creationId xmlns:p14="http://schemas.microsoft.com/office/powerpoint/2010/main" val="3426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Contexte et Etude</a:t>
            </a:r>
            <a:br>
              <a:rPr lang="fr-FR" b="1" dirty="0"/>
            </a:br>
            <a:endParaRPr lang="fr-FR" dirty="0"/>
          </a:p>
        </p:txBody>
      </p:sp>
    </p:spTree>
    <p:extLst>
      <p:ext uri="{BB962C8B-B14F-4D97-AF65-F5344CB8AC3E}">
        <p14:creationId xmlns:p14="http://schemas.microsoft.com/office/powerpoint/2010/main" val="2423125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Interfaces logicielles</a:t>
            </a:r>
            <a:r>
              <a:rPr lang="fr-FR" dirty="0"/>
              <a:t/>
            </a:r>
            <a:br>
              <a:rPr lang="fr-FR" dirty="0"/>
            </a:br>
            <a:endParaRPr lang="fr-FR" dirty="0"/>
          </a:p>
        </p:txBody>
      </p:sp>
      <p:sp>
        <p:nvSpPr>
          <p:cNvPr id="3" name="Espace réservé du contenu 2"/>
          <p:cNvSpPr>
            <a:spLocks noGrp="1"/>
          </p:cNvSpPr>
          <p:nvPr>
            <p:ph idx="1"/>
          </p:nvPr>
        </p:nvSpPr>
        <p:spPr/>
        <p:txBody>
          <a:bodyPr/>
          <a:lstStyle/>
          <a:p>
            <a:pPr algn="just"/>
            <a:r>
              <a:rPr lang="fr-FR" b="1" dirty="0"/>
              <a:t>Interface avec la base de données locale : </a:t>
            </a:r>
            <a:r>
              <a:rPr lang="fr-FR" dirty="0"/>
              <a:t>l’application installée sur le DESKTOP doit interagir avec la base de données embarquée qui l’accompagne (SQL Server Express, Base de données locale intégrée), grâce à un pilote dédié. </a:t>
            </a:r>
          </a:p>
          <a:p>
            <a:pPr algn="just"/>
            <a:r>
              <a:rPr lang="fr-FR" dirty="0"/>
              <a:t>Aucune base de données externe n’est prévue pour interagir avec le système. La seule base de données, mentionnée précédemment, fait partie du système à concevoir.</a:t>
            </a:r>
          </a:p>
          <a:p>
            <a:endParaRPr lang="fr-FR" dirty="0"/>
          </a:p>
        </p:txBody>
      </p:sp>
    </p:spTree>
    <p:extLst>
      <p:ext uri="{BB962C8B-B14F-4D97-AF65-F5344CB8AC3E}">
        <p14:creationId xmlns:p14="http://schemas.microsoft.com/office/powerpoint/2010/main" val="2645760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smtClean="0"/>
              <a:t>Interfaces de communication </a:t>
            </a:r>
            <a:r>
              <a:rPr lang="fr-FR" dirty="0" smtClean="0"/>
              <a:t/>
            </a:r>
            <a:br>
              <a:rPr lang="fr-FR" dirty="0" smtClean="0"/>
            </a:br>
            <a:endParaRPr lang="fr-FR" dirty="0"/>
          </a:p>
        </p:txBody>
      </p:sp>
      <p:sp>
        <p:nvSpPr>
          <p:cNvPr id="3" name="Espace réservé du contenu 2"/>
          <p:cNvSpPr>
            <a:spLocks noGrp="1"/>
          </p:cNvSpPr>
          <p:nvPr>
            <p:ph idx="1"/>
          </p:nvPr>
        </p:nvSpPr>
        <p:spPr/>
        <p:txBody>
          <a:bodyPr/>
          <a:lstStyle/>
          <a:p>
            <a:pPr marL="0" lvl="1" indent="0">
              <a:spcBef>
                <a:spcPts val="1000"/>
              </a:spcBef>
              <a:buNone/>
            </a:pPr>
            <a:r>
              <a:rPr lang="fr-FR" dirty="0"/>
              <a:t>Aucune interface de communication à distance n’est prévue pour interagir avec le système. L’application fonctionnent localement et ne requit aucune connexion à un réseau pour fonctionner.</a:t>
            </a:r>
          </a:p>
          <a:p>
            <a:endParaRPr lang="fr-FR" dirty="0"/>
          </a:p>
        </p:txBody>
      </p:sp>
    </p:spTree>
    <p:extLst>
      <p:ext uri="{BB962C8B-B14F-4D97-AF65-F5344CB8AC3E}">
        <p14:creationId xmlns:p14="http://schemas.microsoft.com/office/powerpoint/2010/main" val="6733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Structure</a:t>
            </a:r>
            <a:br>
              <a:rPr lang="fr-FR" b="1" dirty="0"/>
            </a:br>
            <a:endParaRPr lang="fr-FR" dirty="0"/>
          </a:p>
        </p:txBody>
      </p:sp>
      <p:sp>
        <p:nvSpPr>
          <p:cNvPr id="3" name="Espace réservé du contenu 2"/>
          <p:cNvSpPr>
            <a:spLocks noGrp="1"/>
          </p:cNvSpPr>
          <p:nvPr>
            <p:ph idx="1"/>
          </p:nvPr>
        </p:nvSpPr>
        <p:spPr/>
        <p:txBody>
          <a:bodyPr>
            <a:normAutofit fontScale="92500"/>
          </a:bodyPr>
          <a:lstStyle/>
          <a:p>
            <a:pPr lvl="0"/>
            <a:r>
              <a:rPr lang="fr-FR" b="1" dirty="0"/>
              <a:t>Propriétés</a:t>
            </a:r>
            <a:endParaRPr lang="fr-FR" dirty="0" smtClean="0">
              <a:effectLst/>
            </a:endParaRPr>
          </a:p>
          <a:p>
            <a:pPr lvl="1"/>
            <a:r>
              <a:rPr lang="fr-FR" dirty="0"/>
              <a:t>P</a:t>
            </a:r>
            <a:r>
              <a:rPr lang="fr-FR" dirty="0" smtClean="0"/>
              <a:t>aramètres </a:t>
            </a:r>
            <a:r>
              <a:rPr lang="fr-FR" dirty="0"/>
              <a:t>de configuration qui s'appliquent à l'ensemble du projet </a:t>
            </a:r>
            <a:r>
              <a:rPr lang="fr-FR" dirty="0" smtClean="0"/>
              <a:t>ils incluent </a:t>
            </a:r>
            <a:r>
              <a:rPr lang="fr-FR" dirty="0"/>
              <a:t>notamment des options de compilation et des paramètres de sécurité et de déploiement.</a:t>
            </a:r>
            <a:endParaRPr lang="fr-FR" dirty="0" smtClean="0">
              <a:effectLst/>
            </a:endParaRPr>
          </a:p>
          <a:p>
            <a:pPr lvl="0"/>
            <a:r>
              <a:rPr lang="fr-FR" b="1" dirty="0"/>
              <a:t>Références </a:t>
            </a:r>
            <a:endParaRPr lang="fr-FR" dirty="0" smtClean="0">
              <a:effectLst/>
            </a:endParaRPr>
          </a:p>
          <a:p>
            <a:pPr lvl="1"/>
            <a:r>
              <a:rPr lang="fr-FR" dirty="0"/>
              <a:t>F</a:t>
            </a:r>
            <a:r>
              <a:rPr lang="fr-FR" dirty="0" smtClean="0"/>
              <a:t>ichiers </a:t>
            </a:r>
            <a:r>
              <a:rPr lang="fr-FR" dirty="0"/>
              <a:t>de bibliothèque de classes .NET Framework. </a:t>
            </a:r>
            <a:r>
              <a:rPr lang="fr-FR" dirty="0" smtClean="0"/>
              <a:t>Et des </a:t>
            </a:r>
            <a:r>
              <a:rPr lang="fr-FR" dirty="0" err="1" smtClean="0"/>
              <a:t>assemblies</a:t>
            </a:r>
            <a:r>
              <a:rPr lang="fr-FR" dirty="0" smtClean="0"/>
              <a:t> utilisé dans le projet. </a:t>
            </a:r>
            <a:r>
              <a:rPr lang="fr-FR" dirty="0"/>
              <a:t>Par défaut, tous les projets C# incluent une référence à mscorlib.dll, qui contient les classes .NET Framework principales.</a:t>
            </a:r>
            <a:endParaRPr lang="fr-FR" dirty="0" smtClean="0">
              <a:effectLst/>
            </a:endParaRPr>
          </a:p>
          <a:p>
            <a:pPr lvl="0"/>
            <a:r>
              <a:rPr lang="fr-FR" b="1" dirty="0"/>
              <a:t>Ressources</a:t>
            </a:r>
            <a:endParaRPr lang="fr-FR" dirty="0" smtClean="0">
              <a:effectLst/>
            </a:endParaRPr>
          </a:p>
          <a:p>
            <a:pPr lvl="1"/>
            <a:r>
              <a:rPr lang="fr-FR" dirty="0" smtClean="0"/>
              <a:t>Données  </a:t>
            </a:r>
            <a:r>
              <a:rPr lang="fr-FR" dirty="0"/>
              <a:t>incluses avec l’application </a:t>
            </a:r>
            <a:r>
              <a:rPr lang="fr-FR" dirty="0" smtClean="0"/>
              <a:t>pouvant être </a:t>
            </a:r>
            <a:r>
              <a:rPr lang="fr-FR" dirty="0"/>
              <a:t>stockées de façon à ce qu'elles puissent être modifiées indépendamment de l'autre code source. </a:t>
            </a:r>
            <a:r>
              <a:rPr lang="fr-FR" dirty="0" smtClean="0"/>
              <a:t>Les </a:t>
            </a:r>
            <a:r>
              <a:rPr lang="fr-FR" dirty="0"/>
              <a:t>cinq types de ressources définis par Visual C# sont </a:t>
            </a:r>
            <a:r>
              <a:rPr lang="fr-FR" dirty="0" smtClean="0"/>
              <a:t>: </a:t>
            </a:r>
            <a:r>
              <a:rPr lang="fr-FR" dirty="0"/>
              <a:t>chaînes, images, icônes, audio et </a:t>
            </a:r>
            <a:r>
              <a:rPr lang="fr-FR" dirty="0" smtClean="0"/>
              <a:t>fichiers.</a:t>
            </a:r>
            <a:endParaRPr lang="fr-FR" dirty="0" smtClean="0">
              <a:effectLst/>
            </a:endParaRPr>
          </a:p>
          <a:p>
            <a:pPr marL="0" lvl="0" indent="0">
              <a:buNone/>
            </a:pPr>
            <a:endParaRPr lang="fr-FR" dirty="0" smtClean="0">
              <a:effectLst/>
            </a:endParaRPr>
          </a:p>
          <a:p>
            <a:endParaRPr lang="fr-FR" dirty="0"/>
          </a:p>
        </p:txBody>
      </p:sp>
    </p:spTree>
    <p:extLst>
      <p:ext uri="{BB962C8B-B14F-4D97-AF65-F5344CB8AC3E}">
        <p14:creationId xmlns:p14="http://schemas.microsoft.com/office/powerpoint/2010/main" val="3429199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Structure</a:t>
            </a:r>
            <a:br>
              <a:rPr lang="fr-FR" b="1" dirty="0"/>
            </a:br>
            <a:endParaRPr lang="fr-FR" dirty="0"/>
          </a:p>
        </p:txBody>
      </p:sp>
      <p:sp>
        <p:nvSpPr>
          <p:cNvPr id="3" name="Espace réservé du contenu 2"/>
          <p:cNvSpPr>
            <a:spLocks noGrp="1"/>
          </p:cNvSpPr>
          <p:nvPr>
            <p:ph idx="1"/>
          </p:nvPr>
        </p:nvSpPr>
        <p:spPr/>
        <p:txBody>
          <a:bodyPr>
            <a:normAutofit/>
          </a:bodyPr>
          <a:lstStyle/>
          <a:p>
            <a:pPr marL="0" lvl="0" indent="0">
              <a:buNone/>
            </a:pPr>
            <a:r>
              <a:rPr lang="fr-FR" b="1" dirty="0"/>
              <a:t>Modèle de données </a:t>
            </a:r>
            <a:r>
              <a:rPr lang="fr-FR" b="1" dirty="0" err="1"/>
              <a:t>Entity</a:t>
            </a:r>
            <a:r>
              <a:rPr lang="fr-FR" b="1" dirty="0"/>
              <a:t> Framework (fichier .</a:t>
            </a:r>
            <a:r>
              <a:rPr lang="fr-FR" b="1" dirty="0" err="1"/>
              <a:t>edmx</a:t>
            </a:r>
            <a:r>
              <a:rPr lang="fr-FR" b="1" dirty="0"/>
              <a:t>)</a:t>
            </a:r>
            <a:endParaRPr lang="fr-FR" dirty="0" smtClean="0">
              <a:effectLst/>
            </a:endParaRPr>
          </a:p>
          <a:p>
            <a:endParaRPr lang="fr-FR" dirty="0" smtClean="0">
              <a:effectLst/>
            </a:endParaRPr>
          </a:p>
          <a:p>
            <a:pPr algn="just"/>
            <a:r>
              <a:rPr lang="fr-FR" dirty="0"/>
              <a:t>Le fichier .</a:t>
            </a:r>
            <a:r>
              <a:rPr lang="fr-FR" dirty="0" err="1"/>
              <a:t>edmx</a:t>
            </a:r>
            <a:r>
              <a:rPr lang="fr-FR" dirty="0"/>
              <a:t> est un fichier XML qui définit un modèle conceptuel, un modèle de stockage et le mappage entre ces modèles. Un fichier .</a:t>
            </a:r>
            <a:r>
              <a:rPr lang="fr-FR" dirty="0" err="1"/>
              <a:t>edmx</a:t>
            </a:r>
            <a:r>
              <a:rPr lang="fr-FR" dirty="0"/>
              <a:t> contient également des informations utilisées par ADO.NET </a:t>
            </a:r>
            <a:r>
              <a:rPr lang="fr-FR" dirty="0" err="1"/>
              <a:t>Entity</a:t>
            </a:r>
            <a:r>
              <a:rPr lang="fr-FR" dirty="0"/>
              <a:t> Data Model Designer (</a:t>
            </a:r>
            <a:r>
              <a:rPr lang="fr-FR" dirty="0" err="1"/>
              <a:t>Entity</a:t>
            </a:r>
            <a:r>
              <a:rPr lang="fr-FR" dirty="0"/>
              <a:t> Designer) pour restituer graphiquement un modèle. Le fichier .</a:t>
            </a:r>
            <a:r>
              <a:rPr lang="fr-FR" dirty="0" err="1"/>
              <a:t>edmx</a:t>
            </a:r>
            <a:r>
              <a:rPr lang="fr-FR" dirty="0"/>
              <a:t> est créé avec l'Assistant EDM. </a:t>
            </a:r>
            <a:endParaRPr lang="fr-FR" dirty="0">
              <a:effectLst/>
            </a:endParaRPr>
          </a:p>
        </p:txBody>
      </p:sp>
    </p:spTree>
    <p:extLst>
      <p:ext uri="{BB962C8B-B14F-4D97-AF65-F5344CB8AC3E}">
        <p14:creationId xmlns:p14="http://schemas.microsoft.com/office/powerpoint/2010/main" val="3713370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Structure</a:t>
            </a:r>
            <a:br>
              <a:rPr lang="fr-FR" b="1" dirty="0"/>
            </a:br>
            <a:endParaRPr lang="fr-FR" dirty="0"/>
          </a:p>
        </p:txBody>
      </p:sp>
      <p:sp>
        <p:nvSpPr>
          <p:cNvPr id="3" name="Espace réservé du contenu 2"/>
          <p:cNvSpPr>
            <a:spLocks noGrp="1"/>
          </p:cNvSpPr>
          <p:nvPr>
            <p:ph idx="1"/>
          </p:nvPr>
        </p:nvSpPr>
        <p:spPr>
          <a:xfrm>
            <a:off x="838200" y="1149531"/>
            <a:ext cx="10515600" cy="5027432"/>
          </a:xfrm>
        </p:spPr>
        <p:txBody>
          <a:bodyPr>
            <a:normAutofit lnSpcReduction="10000"/>
          </a:bodyPr>
          <a:lstStyle/>
          <a:p>
            <a:pPr marL="0" lvl="0" indent="0" algn="just">
              <a:buNone/>
            </a:pPr>
            <a:r>
              <a:rPr lang="fr-FR" b="1" dirty="0"/>
              <a:t>Couches de l’architecture MVVM généré par l’assistant d’échafaudage (</a:t>
            </a:r>
            <a:r>
              <a:rPr lang="fr-FR" b="1" dirty="0" err="1"/>
              <a:t>Scaffolding</a:t>
            </a:r>
            <a:r>
              <a:rPr lang="fr-FR" b="1" dirty="0"/>
              <a:t> </a:t>
            </a:r>
            <a:r>
              <a:rPr lang="fr-FR" b="1" dirty="0" err="1"/>
              <a:t>Wizard</a:t>
            </a:r>
            <a:r>
              <a:rPr lang="fr-FR" b="1" dirty="0"/>
              <a:t>) de </a:t>
            </a:r>
            <a:r>
              <a:rPr lang="fr-FR" b="1" dirty="0" err="1" smtClean="0"/>
              <a:t>DevExpress</a:t>
            </a:r>
            <a:endParaRPr lang="fr-FR" b="1" dirty="0" smtClean="0"/>
          </a:p>
          <a:p>
            <a:pPr algn="just"/>
            <a:endParaRPr lang="fr-FR" dirty="0" smtClean="0">
              <a:effectLst/>
            </a:endParaRPr>
          </a:p>
          <a:p>
            <a:pPr algn="just"/>
            <a:r>
              <a:rPr lang="fr-FR" b="1" dirty="0"/>
              <a:t>L'assistant d'échafaudage </a:t>
            </a:r>
            <a:r>
              <a:rPr lang="fr-FR" dirty="0"/>
              <a:t>est un outil design-time qui génère une application entièrement fonctionnelle prête à l'emploi basée sur la source de données utilisée. </a:t>
            </a:r>
            <a:r>
              <a:rPr lang="fr-FR" dirty="0" smtClean="0"/>
              <a:t>Une </a:t>
            </a:r>
            <a:r>
              <a:rPr lang="fr-FR" dirty="0"/>
              <a:t>application générée est construite selon les concepts MVVM et comprend trois types d'écrans d'application (modules) :</a:t>
            </a:r>
            <a:endParaRPr lang="fr-FR" dirty="0" smtClean="0">
              <a:effectLst/>
            </a:endParaRPr>
          </a:p>
          <a:p>
            <a:pPr lvl="1" algn="just"/>
            <a:r>
              <a:rPr lang="fr-FR" b="1" dirty="0"/>
              <a:t>Un écran d'application de démarrage</a:t>
            </a:r>
            <a:r>
              <a:rPr lang="fr-FR" dirty="0"/>
              <a:t>. C</a:t>
            </a:r>
            <a:r>
              <a:rPr lang="fr-FR" dirty="0" smtClean="0"/>
              <a:t>ontient </a:t>
            </a:r>
            <a:r>
              <a:rPr lang="fr-FR" dirty="0"/>
              <a:t>des éléments </a:t>
            </a:r>
            <a:r>
              <a:rPr lang="fr-FR" dirty="0" smtClean="0"/>
              <a:t>UI de </a:t>
            </a:r>
            <a:r>
              <a:rPr lang="fr-FR" dirty="0"/>
              <a:t>navigation qui </a:t>
            </a:r>
            <a:r>
              <a:rPr lang="fr-FR" dirty="0" smtClean="0"/>
              <a:t>mènent aux </a:t>
            </a:r>
            <a:r>
              <a:rPr lang="fr-FR" dirty="0"/>
              <a:t>vues de collection (collection </a:t>
            </a:r>
            <a:r>
              <a:rPr lang="fr-FR" dirty="0" err="1"/>
              <a:t>views</a:t>
            </a:r>
            <a:r>
              <a:rPr lang="fr-FR" dirty="0"/>
              <a:t>).</a:t>
            </a:r>
            <a:endParaRPr lang="fr-FR" dirty="0" smtClean="0">
              <a:effectLst/>
            </a:endParaRPr>
          </a:p>
          <a:p>
            <a:pPr lvl="1" algn="just"/>
            <a:r>
              <a:rPr lang="fr-FR" b="1" dirty="0"/>
              <a:t>Vues de collection</a:t>
            </a:r>
            <a:r>
              <a:rPr lang="fr-FR" dirty="0"/>
              <a:t>. </a:t>
            </a:r>
            <a:r>
              <a:rPr lang="fr-FR" dirty="0" smtClean="0"/>
              <a:t>Affichent toutes </a:t>
            </a:r>
            <a:r>
              <a:rPr lang="fr-FR" dirty="0"/>
              <a:t>les entités de données à partir de tables de base de données </a:t>
            </a:r>
            <a:r>
              <a:rPr lang="fr-FR" dirty="0" smtClean="0"/>
              <a:t>connexes.</a:t>
            </a:r>
            <a:endParaRPr lang="fr-FR" dirty="0" smtClean="0">
              <a:effectLst/>
            </a:endParaRPr>
          </a:p>
          <a:p>
            <a:pPr lvl="1" algn="just"/>
            <a:r>
              <a:rPr lang="fr-FR" b="1" dirty="0"/>
              <a:t>Vues détail</a:t>
            </a:r>
            <a:r>
              <a:rPr lang="fr-FR" dirty="0"/>
              <a:t> ou vues édition (</a:t>
            </a:r>
            <a:r>
              <a:rPr lang="fr-FR" dirty="0" err="1"/>
              <a:t>edit</a:t>
            </a:r>
            <a:r>
              <a:rPr lang="fr-FR" dirty="0"/>
              <a:t> </a:t>
            </a:r>
            <a:r>
              <a:rPr lang="fr-FR" dirty="0" err="1"/>
              <a:t>views</a:t>
            </a:r>
            <a:r>
              <a:rPr lang="fr-FR" dirty="0"/>
              <a:t>). </a:t>
            </a:r>
            <a:r>
              <a:rPr lang="fr-FR" dirty="0" smtClean="0"/>
              <a:t>Affichent un seul enregistrement </a:t>
            </a:r>
            <a:r>
              <a:rPr lang="fr-FR" dirty="0"/>
              <a:t>de données </a:t>
            </a:r>
            <a:r>
              <a:rPr lang="fr-FR" dirty="0" smtClean="0"/>
              <a:t>spécifique.</a:t>
            </a:r>
            <a:endParaRPr lang="fr-FR" dirty="0" smtClean="0">
              <a:effectLst/>
            </a:endParaRPr>
          </a:p>
          <a:p>
            <a:pPr marL="0" lvl="0" indent="0">
              <a:buNone/>
            </a:pPr>
            <a:endParaRPr lang="fr-FR" dirty="0" smtClean="0">
              <a:effectLst/>
            </a:endParaRPr>
          </a:p>
          <a:p>
            <a:endParaRPr lang="fr-FR" dirty="0"/>
          </a:p>
        </p:txBody>
      </p:sp>
    </p:spTree>
    <p:extLst>
      <p:ext uri="{BB962C8B-B14F-4D97-AF65-F5344CB8AC3E}">
        <p14:creationId xmlns:p14="http://schemas.microsoft.com/office/powerpoint/2010/main" val="2147791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Structure</a:t>
            </a:r>
            <a:br>
              <a:rPr lang="fr-FR" b="1" dirty="0"/>
            </a:br>
            <a:endParaRPr lang="fr-FR" dirty="0"/>
          </a:p>
        </p:txBody>
      </p:sp>
      <p:sp>
        <p:nvSpPr>
          <p:cNvPr id="4" name="Espace réservé du contenu 2"/>
          <p:cNvSpPr>
            <a:spLocks noGrp="1"/>
          </p:cNvSpPr>
          <p:nvPr>
            <p:ph idx="1"/>
          </p:nvPr>
        </p:nvSpPr>
        <p:spPr>
          <a:xfrm>
            <a:off x="838200" y="1149531"/>
            <a:ext cx="10515600" cy="5027432"/>
          </a:xfrm>
        </p:spPr>
        <p:txBody>
          <a:bodyPr>
            <a:normAutofit fontScale="92500" lnSpcReduction="10000"/>
          </a:bodyPr>
          <a:lstStyle/>
          <a:p>
            <a:pPr marL="0" lvl="0" indent="0" algn="just">
              <a:buNone/>
            </a:pPr>
            <a:r>
              <a:rPr lang="fr-FR" b="1" dirty="0"/>
              <a:t>Couches de l’architecture MVVM généré par l’assistant d’échafaudage (</a:t>
            </a:r>
            <a:r>
              <a:rPr lang="fr-FR" b="1" dirty="0" err="1"/>
              <a:t>Scaffolding</a:t>
            </a:r>
            <a:r>
              <a:rPr lang="fr-FR" b="1" dirty="0"/>
              <a:t> </a:t>
            </a:r>
            <a:r>
              <a:rPr lang="fr-FR" b="1" dirty="0" err="1"/>
              <a:t>Wizard</a:t>
            </a:r>
            <a:r>
              <a:rPr lang="fr-FR" b="1" dirty="0"/>
              <a:t>) de </a:t>
            </a:r>
            <a:r>
              <a:rPr lang="fr-FR" b="1" dirty="0" err="1" smtClean="0"/>
              <a:t>DevExpress</a:t>
            </a:r>
            <a:endParaRPr lang="fr-FR" b="1" dirty="0" smtClean="0"/>
          </a:p>
          <a:p>
            <a:pPr marL="0" indent="0" algn="just">
              <a:buNone/>
            </a:pPr>
            <a:endParaRPr lang="fr-FR" dirty="0" smtClean="0">
              <a:effectLst/>
            </a:endParaRPr>
          </a:p>
          <a:p>
            <a:pPr algn="just"/>
            <a:r>
              <a:rPr lang="fr-FR" b="1" dirty="0" err="1"/>
              <a:t>DevExpress</a:t>
            </a:r>
            <a:r>
              <a:rPr lang="fr-FR" b="1" dirty="0"/>
              <a:t> MVVM Framework</a:t>
            </a:r>
            <a:r>
              <a:rPr lang="fr-FR" dirty="0"/>
              <a:t> permet d'utiliser le modèle de conception </a:t>
            </a:r>
            <a:r>
              <a:rPr lang="fr-FR" b="1" dirty="0"/>
              <a:t>Model-</a:t>
            </a:r>
            <a:r>
              <a:rPr lang="fr-FR" b="1" dirty="0" err="1"/>
              <a:t>View</a:t>
            </a:r>
            <a:r>
              <a:rPr lang="fr-FR" b="1" dirty="0"/>
              <a:t>-</a:t>
            </a:r>
            <a:r>
              <a:rPr lang="fr-FR" b="1" dirty="0" err="1"/>
              <a:t>ViewModel</a:t>
            </a:r>
            <a:r>
              <a:rPr lang="fr-FR" dirty="0"/>
              <a:t> dans les applications </a:t>
            </a:r>
            <a:r>
              <a:rPr lang="fr-FR" dirty="0" err="1"/>
              <a:t>WinForms</a:t>
            </a:r>
            <a:r>
              <a:rPr lang="fr-FR" dirty="0"/>
              <a:t>. </a:t>
            </a:r>
            <a:endParaRPr lang="fr-FR" dirty="0" smtClean="0"/>
          </a:p>
          <a:p>
            <a:pPr algn="just"/>
            <a:r>
              <a:rPr lang="fr-FR" dirty="0" smtClean="0"/>
              <a:t>MVVM </a:t>
            </a:r>
            <a:r>
              <a:rPr lang="fr-FR" dirty="0"/>
              <a:t>est un modèle de conception architecturale qui sépare une application en </a:t>
            </a:r>
            <a:r>
              <a:rPr lang="fr-FR" b="1" dirty="0"/>
              <a:t>trois couches</a:t>
            </a:r>
            <a:r>
              <a:rPr lang="fr-FR" dirty="0"/>
              <a:t> qui composent le titre du motif :</a:t>
            </a:r>
            <a:endParaRPr lang="fr-FR" dirty="0" smtClean="0">
              <a:effectLst/>
            </a:endParaRPr>
          </a:p>
          <a:p>
            <a:pPr lvl="1" algn="just"/>
            <a:r>
              <a:rPr lang="fr-FR" b="1" dirty="0"/>
              <a:t>Modèle (Model)</a:t>
            </a:r>
            <a:r>
              <a:rPr lang="fr-FR" dirty="0"/>
              <a:t>, définit les données et la logique métier.</a:t>
            </a:r>
            <a:endParaRPr lang="fr-FR" dirty="0" smtClean="0">
              <a:effectLst/>
            </a:endParaRPr>
          </a:p>
          <a:p>
            <a:pPr lvl="1" algn="just"/>
            <a:r>
              <a:rPr lang="fr-FR" b="1" dirty="0"/>
              <a:t>Vue (</a:t>
            </a:r>
            <a:r>
              <a:rPr lang="fr-FR" b="1" dirty="0" err="1"/>
              <a:t>View</a:t>
            </a:r>
            <a:r>
              <a:rPr lang="fr-FR" b="1" dirty="0"/>
              <a:t>)</a:t>
            </a:r>
            <a:r>
              <a:rPr lang="fr-FR" dirty="0"/>
              <a:t>, spécifie l'interface utilisateur, y compris tous les éléments visuels </a:t>
            </a:r>
            <a:r>
              <a:rPr lang="fr-FR" dirty="0" smtClean="0"/>
              <a:t>liés </a:t>
            </a:r>
            <a:r>
              <a:rPr lang="fr-FR" dirty="0"/>
              <a:t>aux propriétés et aux commandes dans la </a:t>
            </a:r>
            <a:r>
              <a:rPr lang="fr-FR" b="1" dirty="0"/>
              <a:t>Vue-Modèle</a:t>
            </a:r>
            <a:r>
              <a:rPr lang="fr-FR" dirty="0"/>
              <a:t>.</a:t>
            </a:r>
            <a:endParaRPr lang="fr-FR" dirty="0" smtClean="0">
              <a:effectLst/>
            </a:endParaRPr>
          </a:p>
          <a:p>
            <a:pPr lvl="1" algn="just"/>
            <a:r>
              <a:rPr lang="fr-FR" b="1" dirty="0"/>
              <a:t>Vue-Modèle (</a:t>
            </a:r>
            <a:r>
              <a:rPr lang="fr-FR" b="1" dirty="0" err="1"/>
              <a:t>ViewModel</a:t>
            </a:r>
            <a:r>
              <a:rPr lang="fr-FR" b="1" dirty="0"/>
              <a:t>)</a:t>
            </a:r>
            <a:r>
              <a:rPr lang="fr-FR" dirty="0"/>
              <a:t>, connecte le </a:t>
            </a:r>
            <a:r>
              <a:rPr lang="fr-FR" b="1" dirty="0"/>
              <a:t>modèle</a:t>
            </a:r>
            <a:r>
              <a:rPr lang="fr-FR" dirty="0"/>
              <a:t> et la </a:t>
            </a:r>
            <a:r>
              <a:rPr lang="fr-FR" b="1" dirty="0"/>
              <a:t>vue</a:t>
            </a:r>
            <a:r>
              <a:rPr lang="fr-FR" dirty="0"/>
              <a:t>. Cette couche est une abstraction de la </a:t>
            </a:r>
            <a:r>
              <a:rPr lang="fr-FR" b="1" dirty="0"/>
              <a:t>Vue</a:t>
            </a:r>
            <a:r>
              <a:rPr lang="fr-FR" dirty="0"/>
              <a:t> qui expose les propriétés publiques et les commandes utilisées pour lier les données aux éléments de l’interface graphique utilisateur et gérer les données</a:t>
            </a:r>
            <a:r>
              <a:rPr lang="fr-FR" dirty="0" smtClean="0"/>
              <a:t>.</a:t>
            </a:r>
            <a:endParaRPr lang="fr-FR" dirty="0"/>
          </a:p>
        </p:txBody>
      </p:sp>
    </p:spTree>
    <p:extLst>
      <p:ext uri="{BB962C8B-B14F-4D97-AF65-F5344CB8AC3E}">
        <p14:creationId xmlns:p14="http://schemas.microsoft.com/office/powerpoint/2010/main" val="765682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20635" y="4088902"/>
            <a:ext cx="10515600" cy="2403338"/>
          </a:xfrm>
        </p:spPr>
        <p:txBody>
          <a:bodyPr>
            <a:noAutofit/>
          </a:bodyPr>
          <a:lstStyle/>
          <a:p>
            <a:pPr algn="just"/>
            <a:r>
              <a:rPr lang="fr-FR" sz="3200" dirty="0"/>
              <a:t>Cette séparation accorde de multiples avantages, comme un processus de développement plus indépendant pour les développeurs et les concepteurs, des tests de code plus faciles ou une conception plus simple de l'interface utilisateur.</a:t>
            </a:r>
          </a:p>
        </p:txBody>
      </p:sp>
      <p:pic>
        <p:nvPicPr>
          <p:cNvPr id="6" name="Espace réservé du contenu 5" descr="C:\Users\Ambratolm\Desktop\HelpResource.ashssx.png"/>
          <p:cNvPicPr>
            <a:picLocks noGrp="1"/>
          </p:cNvPicPr>
          <p:nvPr>
            <p:ph idx="429496729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7885" y="340814"/>
            <a:ext cx="11341100" cy="3748088"/>
          </a:xfrm>
          <a:prstGeom prst="rect">
            <a:avLst/>
          </a:prstGeom>
          <a:noFill/>
          <a:ln>
            <a:noFill/>
          </a:ln>
        </p:spPr>
      </p:pic>
    </p:spTree>
    <p:extLst>
      <p:ext uri="{BB962C8B-B14F-4D97-AF65-F5344CB8AC3E}">
        <p14:creationId xmlns:p14="http://schemas.microsoft.com/office/powerpoint/2010/main" val="389214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Structure</a:t>
            </a:r>
            <a:br>
              <a:rPr lang="fr-FR" b="1" dirty="0"/>
            </a:br>
            <a:endParaRPr lang="fr-FR" dirty="0"/>
          </a:p>
        </p:txBody>
      </p:sp>
      <p:sp>
        <p:nvSpPr>
          <p:cNvPr id="3" name="Espace réservé du contenu 2"/>
          <p:cNvSpPr>
            <a:spLocks noGrp="1"/>
          </p:cNvSpPr>
          <p:nvPr>
            <p:ph idx="1"/>
          </p:nvPr>
        </p:nvSpPr>
        <p:spPr/>
        <p:txBody>
          <a:bodyPr/>
          <a:lstStyle/>
          <a:p>
            <a:pPr algn="just"/>
            <a:r>
              <a:rPr lang="fr-FR" b="1" dirty="0" smtClean="0"/>
              <a:t>La </a:t>
            </a:r>
            <a:r>
              <a:rPr lang="fr-FR" b="1" dirty="0"/>
              <a:t>couche modèle de données</a:t>
            </a:r>
            <a:r>
              <a:rPr lang="fr-FR" dirty="0"/>
              <a:t> est contenue dans le dossier </a:t>
            </a:r>
            <a:r>
              <a:rPr lang="fr-FR" i="1" dirty="0" err="1"/>
              <a:t>RCD_ConnectionDataModel</a:t>
            </a:r>
            <a:r>
              <a:rPr lang="fr-FR" dirty="0" smtClean="0"/>
              <a:t>.</a:t>
            </a:r>
            <a:endParaRPr lang="fr-FR" dirty="0" smtClean="0">
              <a:effectLst/>
            </a:endParaRPr>
          </a:p>
          <a:p>
            <a:pPr algn="just"/>
            <a:r>
              <a:rPr lang="fr-FR" b="1" dirty="0"/>
              <a:t>La couche modèle de vue </a:t>
            </a:r>
            <a:r>
              <a:rPr lang="fr-FR" dirty="0"/>
              <a:t>est contenue dans le dossier </a:t>
            </a:r>
            <a:r>
              <a:rPr lang="fr-FR" i="1" dirty="0" err="1"/>
              <a:t>ViewModels</a:t>
            </a:r>
            <a:r>
              <a:rPr lang="fr-FR" dirty="0"/>
              <a:t>. Ce dossier contient des sous-dossiers nommés d'après les différentes tables et vues issues de la source de données</a:t>
            </a:r>
            <a:r>
              <a:rPr lang="fr-FR" dirty="0" smtClean="0"/>
              <a:t>.</a:t>
            </a:r>
            <a:endParaRPr lang="fr-FR" dirty="0" smtClean="0">
              <a:effectLst/>
            </a:endParaRPr>
          </a:p>
          <a:p>
            <a:pPr algn="just"/>
            <a:r>
              <a:rPr lang="fr-FR" b="1" dirty="0"/>
              <a:t>La couche vue</a:t>
            </a:r>
            <a:r>
              <a:rPr lang="fr-FR" dirty="0"/>
              <a:t> est contenue dans le dossier </a:t>
            </a:r>
            <a:r>
              <a:rPr lang="fr-FR" i="1" dirty="0" err="1"/>
              <a:t>Views</a:t>
            </a:r>
            <a:r>
              <a:rPr lang="fr-FR" i="1" dirty="0"/>
              <a:t>. </a:t>
            </a:r>
            <a:r>
              <a:rPr lang="fr-FR" dirty="0"/>
              <a:t>Ce dossier contient également des sous-dossiers nommés d'après les différentes tables et vues issues de la source de données. La vue principale se trouve à la racine du dossier.</a:t>
            </a:r>
            <a:endParaRPr lang="fr-FR" dirty="0" smtClean="0">
              <a:effectLst/>
            </a:endParaRPr>
          </a:p>
          <a:p>
            <a:endParaRPr lang="fr-FR" dirty="0" smtClean="0">
              <a:effectLst/>
            </a:endParaRPr>
          </a:p>
          <a:p>
            <a:endParaRPr lang="fr-FR" dirty="0"/>
          </a:p>
        </p:txBody>
      </p:sp>
    </p:spTree>
    <p:extLst>
      <p:ext uri="{BB962C8B-B14F-4D97-AF65-F5344CB8AC3E}">
        <p14:creationId xmlns:p14="http://schemas.microsoft.com/office/powerpoint/2010/main" val="2440949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Structure</a:t>
            </a:r>
            <a:endParaRPr lang="fr-FR" dirty="0"/>
          </a:p>
        </p:txBody>
      </p:sp>
      <p:sp>
        <p:nvSpPr>
          <p:cNvPr id="3" name="Espace réservé du contenu 2"/>
          <p:cNvSpPr>
            <a:spLocks noGrp="1"/>
          </p:cNvSpPr>
          <p:nvPr>
            <p:ph idx="1"/>
          </p:nvPr>
        </p:nvSpPr>
        <p:spPr/>
        <p:txBody>
          <a:bodyPr/>
          <a:lstStyle/>
          <a:p>
            <a:pPr lvl="0"/>
            <a:r>
              <a:rPr lang="fr-FR" dirty="0"/>
              <a:t>Les </a:t>
            </a:r>
            <a:r>
              <a:rPr lang="fr-FR" b="1" dirty="0"/>
              <a:t>classes d’accès aux données (Data Access Interface)</a:t>
            </a:r>
            <a:endParaRPr lang="fr-FR" dirty="0" smtClean="0">
              <a:effectLst/>
            </a:endParaRPr>
          </a:p>
          <a:p>
            <a:pPr lvl="1"/>
            <a:r>
              <a:rPr lang="fr-FR" dirty="0"/>
              <a:t>Représente une surcouche à ADO.NET permettant de simplifier grandement l’accès aux données en minimisant le code.</a:t>
            </a:r>
            <a:endParaRPr lang="fr-FR" dirty="0" smtClean="0">
              <a:effectLst/>
            </a:endParaRPr>
          </a:p>
          <a:p>
            <a:pPr lvl="0"/>
            <a:r>
              <a:rPr lang="fr-FR" dirty="0"/>
              <a:t>Les </a:t>
            </a:r>
            <a:r>
              <a:rPr lang="fr-FR" b="1" dirty="0"/>
              <a:t>classes d’accès aux services (Application </a:t>
            </a:r>
            <a:r>
              <a:rPr lang="fr-FR" b="1" dirty="0" err="1"/>
              <a:t>Programming</a:t>
            </a:r>
            <a:r>
              <a:rPr lang="fr-FR" b="1" dirty="0"/>
              <a:t> Interface) </a:t>
            </a:r>
            <a:endParaRPr lang="fr-FR" dirty="0" smtClean="0">
              <a:effectLst/>
            </a:endParaRPr>
          </a:p>
          <a:p>
            <a:pPr lvl="1"/>
            <a:r>
              <a:rPr lang="fr-FR" dirty="0"/>
              <a:t>Représente un ensemble de propriétés, collections, et méthodes, servant le côté métier de l’application.</a:t>
            </a:r>
            <a:endParaRPr lang="fr-FR" dirty="0" smtClean="0">
              <a:effectLst/>
            </a:endParaRPr>
          </a:p>
          <a:p>
            <a:endParaRPr lang="fr-FR" dirty="0"/>
          </a:p>
        </p:txBody>
      </p:sp>
    </p:spTree>
    <p:extLst>
      <p:ext uri="{BB962C8B-B14F-4D97-AF65-F5344CB8AC3E}">
        <p14:creationId xmlns:p14="http://schemas.microsoft.com/office/powerpoint/2010/main" val="2431497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Structure</a:t>
            </a:r>
            <a:endParaRPr lang="fr-FR" dirty="0"/>
          </a:p>
        </p:txBody>
      </p:sp>
      <p:sp>
        <p:nvSpPr>
          <p:cNvPr id="3" name="Espace réservé du contenu 2"/>
          <p:cNvSpPr>
            <a:spLocks noGrp="1"/>
          </p:cNvSpPr>
          <p:nvPr>
            <p:ph idx="1"/>
          </p:nvPr>
        </p:nvSpPr>
        <p:spPr/>
        <p:txBody>
          <a:bodyPr/>
          <a:lstStyle/>
          <a:p>
            <a:pPr lvl="0"/>
            <a:r>
              <a:rPr lang="fr-FR" dirty="0"/>
              <a:t>Le </a:t>
            </a:r>
            <a:r>
              <a:rPr lang="fr-FR" b="1" dirty="0"/>
              <a:t>rapport </a:t>
            </a:r>
            <a:endParaRPr lang="fr-FR" dirty="0" smtClean="0">
              <a:effectLst/>
            </a:endParaRPr>
          </a:p>
          <a:p>
            <a:pPr lvl="1"/>
            <a:r>
              <a:rPr lang="fr-FR" dirty="0"/>
              <a:t>Représente les fichiers relatifs au rapport généré et à la visionneuse de documents.</a:t>
            </a:r>
            <a:endParaRPr lang="fr-FR" dirty="0" smtClean="0">
              <a:effectLst/>
            </a:endParaRPr>
          </a:p>
          <a:p>
            <a:pPr lvl="0"/>
            <a:r>
              <a:rPr lang="fr-FR" dirty="0"/>
              <a:t>Le</a:t>
            </a:r>
            <a:r>
              <a:rPr lang="fr-FR" b="1" dirty="0"/>
              <a:t> tableau de bord (Dashboard)</a:t>
            </a:r>
            <a:endParaRPr lang="fr-FR" dirty="0" smtClean="0">
              <a:effectLst/>
            </a:endParaRPr>
          </a:p>
          <a:p>
            <a:pPr lvl="1"/>
            <a:r>
              <a:rPr lang="fr-FR" dirty="0"/>
              <a:t>Représente les fichiers relatifs au tableau de bord généré et à l’assistant de conception de tableaux de bord. </a:t>
            </a:r>
            <a:endParaRPr lang="fr-FR" dirty="0" smtClean="0">
              <a:effectLst/>
            </a:endParaRPr>
          </a:p>
          <a:p>
            <a:endParaRPr lang="fr-FR" dirty="0"/>
          </a:p>
        </p:txBody>
      </p:sp>
    </p:spTree>
    <p:extLst>
      <p:ext uri="{BB962C8B-B14F-4D97-AF65-F5344CB8AC3E}">
        <p14:creationId xmlns:p14="http://schemas.microsoft.com/office/powerpoint/2010/main" val="179884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lvl="0"/>
            <a:r>
              <a:rPr lang="fr-FR" b="1" dirty="0"/>
              <a:t>Société</a:t>
            </a:r>
            <a:br>
              <a:rPr lang="fr-FR" b="1" dirty="0"/>
            </a:br>
            <a:endParaRPr lang="fr-FR" dirty="0"/>
          </a:p>
        </p:txBody>
      </p:sp>
      <p:sp>
        <p:nvSpPr>
          <p:cNvPr id="5" name="Espace réservé du contenu 4"/>
          <p:cNvSpPr>
            <a:spLocks noGrp="1"/>
          </p:cNvSpPr>
          <p:nvPr>
            <p:ph idx="1"/>
          </p:nvPr>
        </p:nvSpPr>
        <p:spPr/>
        <p:txBody>
          <a:bodyPr/>
          <a:lstStyle/>
          <a:p>
            <a:pPr algn="just"/>
            <a:r>
              <a:rPr lang="fr-FR" b="1" dirty="0"/>
              <a:t>RCD Service</a:t>
            </a:r>
            <a:r>
              <a:rPr lang="fr-FR" dirty="0"/>
              <a:t> (</a:t>
            </a:r>
            <a:r>
              <a:rPr lang="fr-FR" dirty="0" err="1"/>
              <a:t>Rent</a:t>
            </a:r>
            <a:r>
              <a:rPr lang="fr-FR" dirty="0"/>
              <a:t> a Car Douma Service) est une agence de </a:t>
            </a:r>
            <a:r>
              <a:rPr lang="fr-FR" b="1" dirty="0"/>
              <a:t>location de véhicules</a:t>
            </a:r>
            <a:r>
              <a:rPr lang="fr-FR" dirty="0"/>
              <a:t> (notamment les voitures) à courte durée créé en 2004 à Marrakech. </a:t>
            </a:r>
          </a:p>
          <a:p>
            <a:pPr algn="just"/>
            <a:r>
              <a:rPr lang="fr-FR" dirty="0"/>
              <a:t>Le service principal proposé par RCD Service offre à ses clients la possibilité de louer un automobile de leurs choix parmi ceux proposés pour une durée allant généralement d’une journée à quelques mois.</a:t>
            </a:r>
          </a:p>
          <a:p>
            <a:pPr algn="just"/>
            <a:r>
              <a:rPr lang="fr-FR" dirty="0"/>
              <a:t>Des services supplémentaires sont aussi disponibles si désiré, notamment un conducteur, la livraison à l’emplacement souhaité, en plus des équipements utiles tels que le siège bébé et le GPS.</a:t>
            </a:r>
          </a:p>
          <a:p>
            <a:endParaRPr lang="fr-FR" dirty="0"/>
          </a:p>
        </p:txBody>
      </p:sp>
    </p:spTree>
    <p:extLst>
      <p:ext uri="{BB962C8B-B14F-4D97-AF65-F5344CB8AC3E}">
        <p14:creationId xmlns:p14="http://schemas.microsoft.com/office/powerpoint/2010/main" val="196360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Structure</a:t>
            </a:r>
            <a:endParaRPr lang="fr-FR" dirty="0"/>
          </a:p>
        </p:txBody>
      </p:sp>
      <p:sp>
        <p:nvSpPr>
          <p:cNvPr id="3" name="Espace réservé du contenu 2"/>
          <p:cNvSpPr>
            <a:spLocks noGrp="1"/>
          </p:cNvSpPr>
          <p:nvPr>
            <p:ph idx="1"/>
          </p:nvPr>
        </p:nvSpPr>
        <p:spPr/>
        <p:txBody>
          <a:bodyPr/>
          <a:lstStyle/>
          <a:p>
            <a:pPr marL="0" lvl="0" indent="0" algn="just">
              <a:buNone/>
            </a:pPr>
            <a:r>
              <a:rPr lang="fr-FR" b="1" dirty="0"/>
              <a:t>Formulaires</a:t>
            </a:r>
            <a:endParaRPr lang="fr-FR" dirty="0" smtClean="0">
              <a:effectLst/>
            </a:endParaRPr>
          </a:p>
          <a:p>
            <a:pPr algn="just"/>
            <a:r>
              <a:rPr lang="fr-FR" dirty="0"/>
              <a:t>Chaque formulaire a deux fichiers qui lui sont associés. </a:t>
            </a:r>
            <a:endParaRPr lang="fr-FR" dirty="0" smtClean="0"/>
          </a:p>
          <a:p>
            <a:pPr algn="just"/>
            <a:r>
              <a:rPr lang="fr-FR" dirty="0" err="1" smtClean="0"/>
              <a:t>Form_nom.cs</a:t>
            </a:r>
            <a:r>
              <a:rPr lang="fr-FR" dirty="0" smtClean="0"/>
              <a:t> contient </a:t>
            </a:r>
            <a:r>
              <a:rPr lang="fr-FR" dirty="0"/>
              <a:t>le code source écrit pour configurer le formulaire et ses </a:t>
            </a:r>
            <a:r>
              <a:rPr lang="fr-FR" dirty="0" smtClean="0"/>
              <a:t>contrôles et </a:t>
            </a:r>
            <a:r>
              <a:rPr lang="fr-FR" dirty="0"/>
              <a:t>répondre aux </a:t>
            </a:r>
            <a:r>
              <a:rPr lang="fr-FR" dirty="0" smtClean="0"/>
              <a:t>événements.</a:t>
            </a:r>
          </a:p>
          <a:p>
            <a:pPr algn="just"/>
            <a:r>
              <a:rPr lang="fr-FR" dirty="0" smtClean="0"/>
              <a:t>Le </a:t>
            </a:r>
            <a:r>
              <a:rPr lang="fr-FR" dirty="0"/>
              <a:t>Concepteur Windows </a:t>
            </a:r>
            <a:r>
              <a:rPr lang="fr-FR" dirty="0" err="1"/>
              <a:t>Forms</a:t>
            </a:r>
            <a:r>
              <a:rPr lang="fr-FR" dirty="0"/>
              <a:t> écrit automatiquement dans le fichier </a:t>
            </a:r>
            <a:r>
              <a:rPr lang="fr-FR" dirty="0" err="1"/>
              <a:t>designer.cs</a:t>
            </a:r>
            <a:r>
              <a:rPr lang="fr-FR" dirty="0"/>
              <a:t> le code qui implémente toutes les actions exécutées en glissant-déplaçant des contrôles à partir de la boîte à outils.</a:t>
            </a:r>
            <a:endParaRPr lang="fr-FR" dirty="0" smtClean="0">
              <a:effectLst/>
            </a:endParaRPr>
          </a:p>
          <a:p>
            <a:endParaRPr lang="fr-FR" dirty="0"/>
          </a:p>
        </p:txBody>
      </p:sp>
    </p:spTree>
    <p:extLst>
      <p:ext uri="{BB962C8B-B14F-4D97-AF65-F5344CB8AC3E}">
        <p14:creationId xmlns:p14="http://schemas.microsoft.com/office/powerpoint/2010/main" val="3197965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Structure</a:t>
            </a: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30649" y="169182"/>
            <a:ext cx="7438094" cy="6688818"/>
          </a:xfrm>
          <a:prstGeom prst="rect">
            <a:avLst/>
          </a:prstGeom>
          <a:ln>
            <a:solidFill>
              <a:schemeClr val="tx1"/>
            </a:solidFill>
          </a:ln>
        </p:spPr>
      </p:pic>
    </p:spTree>
    <p:extLst>
      <p:ext uri="{BB962C8B-B14F-4D97-AF65-F5344CB8AC3E}">
        <p14:creationId xmlns:p14="http://schemas.microsoft.com/office/powerpoint/2010/main" val="223455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9012" y="2690313"/>
            <a:ext cx="10515600" cy="1325563"/>
          </a:xfrm>
        </p:spPr>
        <p:txBody>
          <a:bodyPr/>
          <a:lstStyle/>
          <a:p>
            <a:r>
              <a:rPr lang="fr-FR" dirty="0"/>
              <a:t>Maquettes d’écran</a:t>
            </a:r>
          </a:p>
        </p:txBody>
      </p:sp>
    </p:spTree>
    <p:extLst>
      <p:ext uri="{BB962C8B-B14F-4D97-AF65-F5344CB8AC3E}">
        <p14:creationId xmlns:p14="http://schemas.microsoft.com/office/powerpoint/2010/main" val="2733156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668382" y="143690"/>
            <a:ext cx="10696303" cy="6588000"/>
          </a:xfrm>
          <a:prstGeom prst="rect">
            <a:avLst/>
          </a:prstGeom>
        </p:spPr>
      </p:pic>
    </p:spTree>
    <p:extLst>
      <p:ext uri="{BB962C8B-B14F-4D97-AF65-F5344CB8AC3E}">
        <p14:creationId xmlns:p14="http://schemas.microsoft.com/office/powerpoint/2010/main" val="3949122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470263" y="118155"/>
            <a:ext cx="10946674" cy="6739845"/>
          </a:xfrm>
          <a:prstGeom prst="rect">
            <a:avLst/>
          </a:prstGeom>
        </p:spPr>
      </p:pic>
    </p:spTree>
    <p:extLst>
      <p:ext uri="{BB962C8B-B14F-4D97-AF65-F5344CB8AC3E}">
        <p14:creationId xmlns:p14="http://schemas.microsoft.com/office/powerpoint/2010/main" val="4142762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576941" y="0"/>
            <a:ext cx="11205755" cy="6858000"/>
          </a:xfrm>
          <a:prstGeom prst="rect">
            <a:avLst/>
          </a:prstGeom>
        </p:spPr>
      </p:pic>
    </p:spTree>
    <p:extLst>
      <p:ext uri="{BB962C8B-B14F-4D97-AF65-F5344CB8AC3E}">
        <p14:creationId xmlns:p14="http://schemas.microsoft.com/office/powerpoint/2010/main" val="2207285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772886" y="0"/>
            <a:ext cx="10722428" cy="6858000"/>
          </a:xfrm>
          <a:prstGeom prst="rect">
            <a:avLst/>
          </a:prstGeom>
        </p:spPr>
      </p:pic>
    </p:spTree>
    <p:extLst>
      <p:ext uri="{BB962C8B-B14F-4D97-AF65-F5344CB8AC3E}">
        <p14:creationId xmlns:p14="http://schemas.microsoft.com/office/powerpoint/2010/main" val="3351169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1" y="0"/>
            <a:ext cx="7001690" cy="6858000"/>
          </a:xfrm>
          <a:prstGeom prst="rect">
            <a:avLst/>
          </a:prstGeom>
        </p:spPr>
      </p:pic>
      <p:pic>
        <p:nvPicPr>
          <p:cNvPr id="3" name="Image 2"/>
          <p:cNvPicPr/>
          <p:nvPr/>
        </p:nvPicPr>
        <p:blipFill>
          <a:blip r:embed="rId3">
            <a:extLst>
              <a:ext uri="{28A0092B-C50C-407E-A947-70E740481C1C}">
                <a14:useLocalDpi xmlns:a14="http://schemas.microsoft.com/office/drawing/2010/main" val="0"/>
              </a:ext>
            </a:extLst>
          </a:blip>
          <a:stretch>
            <a:fillRect/>
          </a:stretch>
        </p:blipFill>
        <p:spPr>
          <a:xfrm>
            <a:off x="5478916" y="0"/>
            <a:ext cx="6713084" cy="6868978"/>
          </a:xfrm>
          <a:prstGeom prst="rect">
            <a:avLst/>
          </a:prstGeom>
        </p:spPr>
      </p:pic>
    </p:spTree>
    <p:extLst>
      <p:ext uri="{BB962C8B-B14F-4D97-AF65-F5344CB8AC3E}">
        <p14:creationId xmlns:p14="http://schemas.microsoft.com/office/powerpoint/2010/main" val="4165057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707570" y="0"/>
            <a:ext cx="10866121" cy="6949440"/>
          </a:xfrm>
          <a:prstGeom prst="rect">
            <a:avLst/>
          </a:prstGeom>
        </p:spPr>
      </p:pic>
    </p:spTree>
    <p:extLst>
      <p:ext uri="{BB962C8B-B14F-4D97-AF65-F5344CB8AC3E}">
        <p14:creationId xmlns:p14="http://schemas.microsoft.com/office/powerpoint/2010/main" val="2481330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3027452" y="2357573"/>
            <a:ext cx="8990375" cy="4369798"/>
          </a:xfrm>
          <a:prstGeom prst="rect">
            <a:avLst/>
          </a:prstGeom>
        </p:spPr>
      </p:pic>
      <p:pic>
        <p:nvPicPr>
          <p:cNvPr id="4" name="Image 3"/>
          <p:cNvPicPr/>
          <p:nvPr/>
        </p:nvPicPr>
        <p:blipFill>
          <a:blip r:embed="rId3">
            <a:extLst>
              <a:ext uri="{28A0092B-C50C-407E-A947-70E740481C1C}">
                <a14:useLocalDpi xmlns:a14="http://schemas.microsoft.com/office/drawing/2010/main" val="0"/>
              </a:ext>
            </a:extLst>
          </a:blip>
          <a:stretch>
            <a:fillRect/>
          </a:stretch>
        </p:blipFill>
        <p:spPr>
          <a:xfrm>
            <a:off x="245699" y="411480"/>
            <a:ext cx="6925810" cy="4709160"/>
          </a:xfrm>
          <a:prstGeom prst="rect">
            <a:avLst/>
          </a:prstGeom>
        </p:spPr>
      </p:pic>
    </p:spTree>
    <p:extLst>
      <p:ext uri="{BB962C8B-B14F-4D97-AF65-F5344CB8AC3E}">
        <p14:creationId xmlns:p14="http://schemas.microsoft.com/office/powerpoint/2010/main" val="414702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Problématique</a:t>
            </a:r>
            <a:br>
              <a:rPr lang="fr-FR" b="1" dirty="0"/>
            </a:br>
            <a:endParaRPr lang="fr-FR" dirty="0"/>
          </a:p>
        </p:txBody>
      </p:sp>
      <p:sp>
        <p:nvSpPr>
          <p:cNvPr id="3" name="Espace réservé du contenu 2"/>
          <p:cNvSpPr>
            <a:spLocks noGrp="1"/>
          </p:cNvSpPr>
          <p:nvPr>
            <p:ph idx="1"/>
          </p:nvPr>
        </p:nvSpPr>
        <p:spPr/>
        <p:txBody>
          <a:bodyPr/>
          <a:lstStyle/>
          <a:p>
            <a:pPr lvl="0" algn="just"/>
            <a:r>
              <a:rPr lang="fr-FR" dirty="0"/>
              <a:t>L’enregistrement continue des données implique des </a:t>
            </a:r>
            <a:r>
              <a:rPr lang="fr-FR" b="1" dirty="0"/>
              <a:t>coûts</a:t>
            </a:r>
            <a:r>
              <a:rPr lang="fr-FR" dirty="0"/>
              <a:t> mensuels supplémentaires non négligeables pour les matériels épuisables tel que les papiers, cartons, registres, et stylos.</a:t>
            </a:r>
          </a:p>
          <a:p>
            <a:pPr lvl="0" algn="just"/>
            <a:r>
              <a:rPr lang="fr-FR" dirty="0"/>
              <a:t>La </a:t>
            </a:r>
            <a:r>
              <a:rPr lang="fr-FR" b="1" dirty="0"/>
              <a:t>recherche</a:t>
            </a:r>
            <a:r>
              <a:rPr lang="fr-FR" dirty="0"/>
              <a:t> d’informations dans les documents prend trop de </a:t>
            </a:r>
            <a:r>
              <a:rPr lang="fr-FR" b="1" dirty="0"/>
              <a:t>temps</a:t>
            </a:r>
            <a:r>
              <a:rPr lang="fr-FR" dirty="0"/>
              <a:t> et d’</a:t>
            </a:r>
            <a:r>
              <a:rPr lang="fr-FR" b="1" dirty="0"/>
              <a:t>effort</a:t>
            </a:r>
            <a:r>
              <a:rPr lang="fr-FR" dirty="0"/>
              <a:t> sans résultats satisfaisants. </a:t>
            </a:r>
          </a:p>
          <a:p>
            <a:pPr lvl="0" algn="just"/>
            <a:r>
              <a:rPr lang="fr-FR" dirty="0"/>
              <a:t>Tout éventuel excès des informations entrantes dû à plusieurs réservations en une même période conduit à un manque de</a:t>
            </a:r>
            <a:r>
              <a:rPr lang="fr-FR" b="1" dirty="0"/>
              <a:t> ressources</a:t>
            </a:r>
            <a:r>
              <a:rPr lang="fr-FR" dirty="0"/>
              <a:t> pour enregistrer les données et d’</a:t>
            </a:r>
            <a:r>
              <a:rPr lang="fr-FR" b="1" dirty="0"/>
              <a:t>espace</a:t>
            </a:r>
            <a:r>
              <a:rPr lang="fr-FR" dirty="0"/>
              <a:t> pour ronger les documents associés.</a:t>
            </a:r>
          </a:p>
          <a:p>
            <a:endParaRPr lang="fr-FR" dirty="0"/>
          </a:p>
        </p:txBody>
      </p:sp>
    </p:spTree>
    <p:extLst>
      <p:ext uri="{BB962C8B-B14F-4D97-AF65-F5344CB8AC3E}">
        <p14:creationId xmlns:p14="http://schemas.microsoft.com/office/powerpoint/2010/main" val="2316878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2560320" y="261258"/>
            <a:ext cx="6949440" cy="6230983"/>
          </a:xfrm>
          <a:prstGeom prst="rect">
            <a:avLst/>
          </a:prstGeom>
        </p:spPr>
      </p:pic>
    </p:spTree>
    <p:extLst>
      <p:ext uri="{BB962C8B-B14F-4D97-AF65-F5344CB8AC3E}">
        <p14:creationId xmlns:p14="http://schemas.microsoft.com/office/powerpoint/2010/main" val="3772587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2819310" y="225516"/>
            <a:ext cx="6559822" cy="6488792"/>
          </a:xfrm>
          <a:prstGeom prst="rect">
            <a:avLst/>
          </a:prstGeom>
        </p:spPr>
      </p:pic>
    </p:spTree>
    <p:extLst>
      <p:ext uri="{BB962C8B-B14F-4D97-AF65-F5344CB8AC3E}">
        <p14:creationId xmlns:p14="http://schemas.microsoft.com/office/powerpoint/2010/main" val="3990912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Conclusion</a:t>
            </a:r>
            <a:br>
              <a:rPr lang="fr-FR" b="1" dirty="0"/>
            </a:br>
            <a:endParaRPr lang="fr-FR" dirty="0"/>
          </a:p>
        </p:txBody>
      </p:sp>
      <p:sp>
        <p:nvSpPr>
          <p:cNvPr id="3" name="Espace réservé du contenu 2"/>
          <p:cNvSpPr>
            <a:spLocks noGrp="1"/>
          </p:cNvSpPr>
          <p:nvPr>
            <p:ph idx="1"/>
          </p:nvPr>
        </p:nvSpPr>
        <p:spPr/>
        <p:txBody>
          <a:bodyPr/>
          <a:lstStyle/>
          <a:p>
            <a:pPr lvl="0"/>
            <a:r>
              <a:rPr lang="fr-FR" dirty="0"/>
              <a:t>Elaboration de nos propres méthodes d’analyse inspiré de MERISE (Vision Composants et Relations).</a:t>
            </a:r>
          </a:p>
          <a:p>
            <a:pPr lvl="0"/>
            <a:r>
              <a:rPr lang="fr-FR" dirty="0"/>
              <a:t>Expérience et connaissance plus avancée des outils acquis en formation (.NET, Visual C#, ADO.NET, </a:t>
            </a:r>
            <a:r>
              <a:rPr lang="fr-FR" dirty="0" err="1"/>
              <a:t>etc</a:t>
            </a:r>
            <a:r>
              <a:rPr lang="fr-FR" dirty="0"/>
              <a:t>).</a:t>
            </a:r>
          </a:p>
          <a:p>
            <a:pPr lvl="0"/>
            <a:r>
              <a:rPr lang="fr-FR" dirty="0"/>
              <a:t>Découverte et utilisation de nouveaux outils et langages informatiques (</a:t>
            </a:r>
            <a:r>
              <a:rPr lang="fr-FR" dirty="0" err="1"/>
              <a:t>DevExpress</a:t>
            </a:r>
            <a:r>
              <a:rPr lang="fr-FR" dirty="0"/>
              <a:t>, </a:t>
            </a:r>
            <a:r>
              <a:rPr lang="fr-FR" dirty="0" err="1"/>
              <a:t>Entity</a:t>
            </a:r>
            <a:r>
              <a:rPr lang="fr-FR" dirty="0"/>
              <a:t> Framework, XML, </a:t>
            </a:r>
            <a:r>
              <a:rPr lang="fr-FR" dirty="0" err="1"/>
              <a:t>etc</a:t>
            </a:r>
            <a:r>
              <a:rPr lang="fr-FR" dirty="0"/>
              <a:t>).</a:t>
            </a:r>
          </a:p>
          <a:p>
            <a:endParaRPr lang="fr-FR" dirty="0"/>
          </a:p>
        </p:txBody>
      </p:sp>
    </p:spTree>
    <p:extLst>
      <p:ext uri="{BB962C8B-B14F-4D97-AF65-F5344CB8AC3E}">
        <p14:creationId xmlns:p14="http://schemas.microsoft.com/office/powerpoint/2010/main" val="1216549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l’achèvement d’un projet informatique repose en grande partie sur </a:t>
            </a:r>
            <a:r>
              <a:rPr lang="fr-FR" dirty="0" smtClean="0"/>
              <a:t>: </a:t>
            </a:r>
          </a:p>
          <a:p>
            <a:pPr marL="0" indent="0">
              <a:buNone/>
            </a:pPr>
            <a:endParaRPr lang="fr-FR" dirty="0" smtClean="0"/>
          </a:p>
          <a:p>
            <a:r>
              <a:rPr lang="fr-FR" dirty="0"/>
              <a:t>U</a:t>
            </a:r>
            <a:r>
              <a:rPr lang="fr-FR" dirty="0" smtClean="0"/>
              <a:t>ne </a:t>
            </a:r>
            <a:r>
              <a:rPr lang="fr-FR" dirty="0"/>
              <a:t>organisation </a:t>
            </a:r>
            <a:r>
              <a:rPr lang="fr-FR" dirty="0" smtClean="0"/>
              <a:t>correcte</a:t>
            </a:r>
            <a:r>
              <a:rPr lang="fr-FR" dirty="0"/>
              <a:t>.</a:t>
            </a:r>
            <a:endParaRPr lang="fr-FR" dirty="0" smtClean="0"/>
          </a:p>
          <a:p>
            <a:r>
              <a:rPr lang="fr-FR" dirty="0"/>
              <a:t>U</a:t>
            </a:r>
            <a:r>
              <a:rPr lang="fr-FR" dirty="0" smtClean="0"/>
              <a:t>ne </a:t>
            </a:r>
            <a:r>
              <a:rPr lang="fr-FR" dirty="0"/>
              <a:t>planification </a:t>
            </a:r>
            <a:r>
              <a:rPr lang="fr-FR" dirty="0" smtClean="0"/>
              <a:t>approfondie et stratégique.</a:t>
            </a:r>
          </a:p>
          <a:p>
            <a:r>
              <a:rPr lang="fr-FR" dirty="0"/>
              <a:t>U</a:t>
            </a:r>
            <a:r>
              <a:rPr lang="fr-FR" dirty="0" smtClean="0"/>
              <a:t>ne </a:t>
            </a:r>
            <a:r>
              <a:rPr lang="fr-FR" dirty="0"/>
              <a:t>source de motivation renouvelable.</a:t>
            </a:r>
          </a:p>
          <a:p>
            <a:endParaRPr lang="fr-FR" dirty="0"/>
          </a:p>
        </p:txBody>
      </p:sp>
    </p:spTree>
    <p:extLst>
      <p:ext uri="{BB962C8B-B14F-4D97-AF65-F5344CB8AC3E}">
        <p14:creationId xmlns:p14="http://schemas.microsoft.com/office/powerpoint/2010/main" val="1692540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33697" y="2755628"/>
            <a:ext cx="10515600" cy="1325563"/>
          </a:xfrm>
        </p:spPr>
        <p:txBody>
          <a:bodyPr/>
          <a:lstStyle/>
          <a:p>
            <a:r>
              <a:rPr lang="fr-FR" dirty="0" smtClean="0"/>
              <a:t>Fin</a:t>
            </a:r>
            <a:endParaRPr lang="fr-FR" dirty="0"/>
          </a:p>
        </p:txBody>
      </p:sp>
    </p:spTree>
    <p:extLst>
      <p:ext uri="{BB962C8B-B14F-4D97-AF65-F5344CB8AC3E}">
        <p14:creationId xmlns:p14="http://schemas.microsoft.com/office/powerpoint/2010/main" val="58952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Besoins</a:t>
            </a:r>
            <a:endParaRPr lang="fr-FR" dirty="0"/>
          </a:p>
        </p:txBody>
      </p:sp>
      <p:sp>
        <p:nvSpPr>
          <p:cNvPr id="3" name="Espace réservé du contenu 2"/>
          <p:cNvSpPr>
            <a:spLocks noGrp="1"/>
          </p:cNvSpPr>
          <p:nvPr>
            <p:ph idx="1"/>
          </p:nvPr>
        </p:nvSpPr>
        <p:spPr/>
        <p:txBody>
          <a:bodyPr/>
          <a:lstStyle/>
          <a:p>
            <a:pPr lvl="0" algn="just"/>
            <a:r>
              <a:rPr lang="fr-FR" dirty="0"/>
              <a:t>Une solution pour </a:t>
            </a:r>
            <a:r>
              <a:rPr lang="fr-FR" b="1" dirty="0"/>
              <a:t>réduire les coûts</a:t>
            </a:r>
            <a:r>
              <a:rPr lang="fr-FR" dirty="0"/>
              <a:t> sur les matériels et les outils utilisé dans l’enregistrement et la conservation des données.</a:t>
            </a:r>
          </a:p>
          <a:p>
            <a:pPr lvl="0" algn="just"/>
            <a:r>
              <a:rPr lang="fr-FR" dirty="0"/>
              <a:t>Une solution pour </a:t>
            </a:r>
            <a:r>
              <a:rPr lang="fr-FR" b="1" dirty="0"/>
              <a:t>faciliter la manipulation des données</a:t>
            </a:r>
            <a:r>
              <a:rPr lang="fr-FR" dirty="0"/>
              <a:t> et </a:t>
            </a:r>
            <a:r>
              <a:rPr lang="fr-FR" b="1" dirty="0"/>
              <a:t>réduire le temps et l’effort </a:t>
            </a:r>
            <a:r>
              <a:rPr lang="fr-FR" dirty="0"/>
              <a:t>requis pour la recherche d’informations.</a:t>
            </a:r>
          </a:p>
          <a:p>
            <a:pPr lvl="0" algn="just"/>
            <a:r>
              <a:rPr lang="fr-FR" dirty="0"/>
              <a:t>Une solution pour </a:t>
            </a:r>
            <a:r>
              <a:rPr lang="fr-FR" b="1" dirty="0"/>
              <a:t>gérer l’excès des informations</a:t>
            </a:r>
            <a:r>
              <a:rPr lang="fr-FR" dirty="0"/>
              <a:t> en préservant les ressources et en réduisant l’espace nécessaire pour le stockage des données. </a:t>
            </a:r>
          </a:p>
          <a:p>
            <a:endParaRPr lang="fr-FR" dirty="0"/>
          </a:p>
        </p:txBody>
      </p:sp>
    </p:spTree>
    <p:extLst>
      <p:ext uri="{BB962C8B-B14F-4D97-AF65-F5344CB8AC3E}">
        <p14:creationId xmlns:p14="http://schemas.microsoft.com/office/powerpoint/2010/main" val="232531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Solution</a:t>
            </a:r>
            <a:br>
              <a:rPr lang="fr-FR" b="1" dirty="0"/>
            </a:br>
            <a:endParaRPr lang="fr-FR" dirty="0"/>
          </a:p>
        </p:txBody>
      </p:sp>
      <p:sp>
        <p:nvSpPr>
          <p:cNvPr id="3" name="Espace réservé du contenu 2"/>
          <p:cNvSpPr>
            <a:spLocks noGrp="1"/>
          </p:cNvSpPr>
          <p:nvPr>
            <p:ph idx="1"/>
          </p:nvPr>
        </p:nvSpPr>
        <p:spPr/>
        <p:txBody>
          <a:bodyPr>
            <a:normAutofit fontScale="92500"/>
          </a:bodyPr>
          <a:lstStyle/>
          <a:p>
            <a:pPr lvl="0" algn="just"/>
            <a:r>
              <a:rPr lang="fr-FR" dirty="0"/>
              <a:t>La solution nécessite </a:t>
            </a:r>
            <a:r>
              <a:rPr lang="fr-FR" b="1" dirty="0"/>
              <a:t>un seul ordinateur</a:t>
            </a:r>
            <a:r>
              <a:rPr lang="fr-FR" dirty="0"/>
              <a:t> fonctionnel sans </a:t>
            </a:r>
            <a:r>
              <a:rPr lang="fr-FR" b="1" dirty="0"/>
              <a:t>aucun connectivité réseau</a:t>
            </a:r>
            <a:r>
              <a:rPr lang="fr-FR" dirty="0"/>
              <a:t> </a:t>
            </a:r>
            <a:r>
              <a:rPr lang="fr-FR" b="1" dirty="0"/>
              <a:t>requise</a:t>
            </a:r>
            <a:r>
              <a:rPr lang="fr-FR" dirty="0"/>
              <a:t> pour enregistrer et conserver les données. Les opérations de renouvellement des matériaux et des outils de travail ne sont donc pas très nécessaires tant que la machine fonctionne toujours ce qui réduit énormément les </a:t>
            </a:r>
            <a:r>
              <a:rPr lang="fr-FR" b="1" dirty="0"/>
              <a:t>coûts</a:t>
            </a:r>
            <a:r>
              <a:rPr lang="fr-FR" dirty="0"/>
              <a:t> mensuels.</a:t>
            </a:r>
          </a:p>
          <a:p>
            <a:pPr lvl="0" algn="just"/>
            <a:r>
              <a:rPr lang="fr-FR" dirty="0"/>
              <a:t>La solution </a:t>
            </a:r>
            <a:r>
              <a:rPr lang="fr-FR" b="1" dirty="0"/>
              <a:t>facilite </a:t>
            </a:r>
            <a:r>
              <a:rPr lang="fr-FR" dirty="0"/>
              <a:t>la manipulation des données et permet de rechercher les informations </a:t>
            </a:r>
            <a:r>
              <a:rPr lang="fr-FR" b="1" dirty="0"/>
              <a:t>rapidement</a:t>
            </a:r>
            <a:r>
              <a:rPr lang="fr-FR" dirty="0"/>
              <a:t> et </a:t>
            </a:r>
            <a:r>
              <a:rPr lang="fr-FR" b="1" dirty="0"/>
              <a:t>efficacement</a:t>
            </a:r>
            <a:r>
              <a:rPr lang="fr-FR" dirty="0"/>
              <a:t> sans aucun effort.</a:t>
            </a:r>
          </a:p>
          <a:p>
            <a:pPr lvl="0" algn="just"/>
            <a:r>
              <a:rPr lang="fr-FR" dirty="0"/>
              <a:t>La solution permet de stocker </a:t>
            </a:r>
            <a:r>
              <a:rPr lang="fr-FR" b="1" dirty="0"/>
              <a:t>énormément</a:t>
            </a:r>
            <a:r>
              <a:rPr lang="fr-FR" dirty="0"/>
              <a:t> de données sur le disque dur de l’ordinateur de façon très </a:t>
            </a:r>
            <a:r>
              <a:rPr lang="fr-FR" b="1" dirty="0"/>
              <a:t>organisé</a:t>
            </a:r>
            <a:r>
              <a:rPr lang="fr-FR" dirty="0"/>
              <a:t>, ce qui élimine tous les problèmes liés aux épuisement des ressources et au manque d’espace dans l’agence. </a:t>
            </a:r>
          </a:p>
          <a:p>
            <a:endParaRPr lang="fr-FR" dirty="0"/>
          </a:p>
        </p:txBody>
      </p:sp>
    </p:spTree>
    <p:extLst>
      <p:ext uri="{BB962C8B-B14F-4D97-AF65-F5344CB8AC3E}">
        <p14:creationId xmlns:p14="http://schemas.microsoft.com/office/powerpoint/2010/main" val="341528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lvl="0"/>
            <a:r>
              <a:rPr lang="fr-FR" b="1" dirty="0"/>
              <a:t>Analyse et Conception</a:t>
            </a:r>
            <a:br>
              <a:rPr lang="fr-FR" b="1" dirty="0"/>
            </a:br>
            <a:endParaRPr lang="fr-FR" dirty="0"/>
          </a:p>
        </p:txBody>
      </p:sp>
    </p:spTree>
    <p:extLst>
      <p:ext uri="{BB962C8B-B14F-4D97-AF65-F5344CB8AC3E}">
        <p14:creationId xmlns:p14="http://schemas.microsoft.com/office/powerpoint/2010/main" val="355808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lvl="0"/>
            <a:r>
              <a:rPr lang="fr-FR" b="1" dirty="0" smtClean="0"/>
              <a:t>Objectif et Fonctionnalités</a:t>
            </a:r>
            <a:r>
              <a:rPr lang="fr-FR" b="1" dirty="0"/>
              <a:t/>
            </a:r>
            <a:br>
              <a:rPr lang="fr-FR" b="1" dirty="0"/>
            </a:br>
            <a:endParaRPr lang="fr-FR" dirty="0"/>
          </a:p>
        </p:txBody>
      </p:sp>
      <p:sp>
        <p:nvSpPr>
          <p:cNvPr id="5" name="Espace réservé du contenu 4"/>
          <p:cNvSpPr>
            <a:spLocks noGrp="1"/>
          </p:cNvSpPr>
          <p:nvPr>
            <p:ph idx="1"/>
          </p:nvPr>
        </p:nvSpPr>
        <p:spPr/>
        <p:txBody>
          <a:bodyPr/>
          <a:lstStyle/>
          <a:p>
            <a:pPr algn="just"/>
            <a:r>
              <a:rPr lang="fr-FR" dirty="0"/>
              <a:t>L’objectif est de fournir un système destiné à gérer l’agence de location de véhicules </a:t>
            </a:r>
            <a:r>
              <a:rPr lang="fr-FR" b="1" dirty="0"/>
              <a:t>RCD Service</a:t>
            </a:r>
            <a:r>
              <a:rPr lang="fr-FR" dirty="0"/>
              <a:t>. Ce système constitue une </a:t>
            </a:r>
            <a:r>
              <a:rPr lang="fr-FR" b="1" dirty="0"/>
              <a:t>application de bureau Windows (Windows Desktop Application)</a:t>
            </a:r>
            <a:r>
              <a:rPr lang="fr-FR" dirty="0"/>
              <a:t> installée sur le poste de travail de l’agence.</a:t>
            </a:r>
          </a:p>
          <a:p>
            <a:pPr algn="just"/>
            <a:r>
              <a:rPr lang="fr-FR" dirty="0"/>
              <a:t>L’application permet à l’employé responsable de l’agence (gérant ou assistant) de </a:t>
            </a:r>
            <a:r>
              <a:rPr lang="fr-FR" b="1" dirty="0"/>
              <a:t>gérer les composants du système</a:t>
            </a:r>
            <a:r>
              <a:rPr lang="fr-FR" dirty="0"/>
              <a:t> (Contrats de location, réservations, véhicules, clients, et employés), de suivre l’état des véhicules (Inspection et Maintenance), et enfin de </a:t>
            </a:r>
            <a:r>
              <a:rPr lang="fr-FR" b="1" dirty="0"/>
              <a:t>générer des rapports</a:t>
            </a:r>
            <a:r>
              <a:rPr lang="fr-FR" dirty="0"/>
              <a:t> de location imprimables.</a:t>
            </a:r>
          </a:p>
          <a:p>
            <a:endParaRPr lang="fr-FR" dirty="0"/>
          </a:p>
        </p:txBody>
      </p:sp>
    </p:spTree>
    <p:extLst>
      <p:ext uri="{BB962C8B-B14F-4D97-AF65-F5344CB8AC3E}">
        <p14:creationId xmlns:p14="http://schemas.microsoft.com/office/powerpoint/2010/main" val="84851875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2162</Words>
  <Application>Microsoft Office PowerPoint</Application>
  <PresentationFormat>Grand écran</PresentationFormat>
  <Paragraphs>174</Paragraphs>
  <Slides>54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54</vt:i4>
      </vt:variant>
    </vt:vector>
  </HeadingPairs>
  <TitlesOfParts>
    <vt:vector size="58" baseType="lpstr">
      <vt:lpstr>Arial</vt:lpstr>
      <vt:lpstr>Calibri</vt:lpstr>
      <vt:lpstr>Calibri Light</vt:lpstr>
      <vt:lpstr>Thème Office</vt:lpstr>
      <vt:lpstr>Présentation de Stage Projet RCD Manager</vt:lpstr>
      <vt:lpstr>Introduction </vt:lpstr>
      <vt:lpstr>Contexte et Etude </vt:lpstr>
      <vt:lpstr>Société </vt:lpstr>
      <vt:lpstr>Problématique </vt:lpstr>
      <vt:lpstr>Besoins</vt:lpstr>
      <vt:lpstr>Solution </vt:lpstr>
      <vt:lpstr>Analyse et Conception </vt:lpstr>
      <vt:lpstr>Objectif et Fonctionnalités </vt:lpstr>
      <vt:lpstr>Conception </vt:lpstr>
      <vt:lpstr>Composants du système </vt:lpstr>
      <vt:lpstr>Entités</vt:lpstr>
      <vt:lpstr>Relations du système </vt:lpstr>
      <vt:lpstr>Relations du système </vt:lpstr>
      <vt:lpstr>Relations du système (Cardinalités)</vt:lpstr>
      <vt:lpstr>Modèle physique de données </vt:lpstr>
      <vt:lpstr>Développement </vt:lpstr>
      <vt:lpstr>Objectif et Contraintes </vt:lpstr>
      <vt:lpstr>Outils </vt:lpstr>
      <vt:lpstr>Matériel </vt:lpstr>
      <vt:lpstr>Environnement de développement </vt:lpstr>
      <vt:lpstr>Langages </vt:lpstr>
      <vt:lpstr>Cadres applicatifs (Frameworks) </vt:lpstr>
      <vt:lpstr>Système de gestion de base de données (SGBD) </vt:lpstr>
      <vt:lpstr>Outils de modélisation </vt:lpstr>
      <vt:lpstr>Conventions et nommage </vt:lpstr>
      <vt:lpstr>Standards de programmation </vt:lpstr>
      <vt:lpstr>Structure de l’application </vt:lpstr>
      <vt:lpstr>Interfaces utilisateur </vt:lpstr>
      <vt:lpstr>Interfaces logicielles </vt:lpstr>
      <vt:lpstr>Interfaces de communication  </vt:lpstr>
      <vt:lpstr>Structure </vt:lpstr>
      <vt:lpstr>Structure </vt:lpstr>
      <vt:lpstr>Structure </vt:lpstr>
      <vt:lpstr>Structure </vt:lpstr>
      <vt:lpstr>Cette séparation accorde de multiples avantages, comme un processus de développement plus indépendant pour les développeurs et les concepteurs, des tests de code plus faciles ou une conception plus simple de l'interface utilisateur.</vt:lpstr>
      <vt:lpstr>Structure </vt:lpstr>
      <vt:lpstr>Structure</vt:lpstr>
      <vt:lpstr>Structure</vt:lpstr>
      <vt:lpstr>Structure</vt:lpstr>
      <vt:lpstr>Structure</vt:lpstr>
      <vt:lpstr>Maquettes d’écran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 </vt:lpstr>
      <vt:lpstr>Présentation PowerPoint</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Ambratolm</dc:creator>
  <cp:lastModifiedBy>Abdelhakim</cp:lastModifiedBy>
  <cp:revision>23</cp:revision>
  <dcterms:created xsi:type="dcterms:W3CDTF">2017-05-22T01:40:04Z</dcterms:created>
  <dcterms:modified xsi:type="dcterms:W3CDTF">2019-04-16T02:33:15Z</dcterms:modified>
</cp:coreProperties>
</file>