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63" r:id="rId4"/>
    <p:sldId id="260" r:id="rId5"/>
    <p:sldId id="262" r:id="rId6"/>
    <p:sldId id="272" r:id="rId7"/>
    <p:sldId id="265" r:id="rId8"/>
    <p:sldId id="273" r:id="rId9"/>
    <p:sldId id="274" r:id="rId10"/>
    <p:sldId id="275" r:id="rId11"/>
    <p:sldId id="276" r:id="rId12"/>
    <p:sldId id="266" r:id="rId13"/>
    <p:sldId id="277" r:id="rId14"/>
    <p:sldId id="278" r:id="rId15"/>
    <p:sldId id="279" r:id="rId16"/>
    <p:sldId id="280" r:id="rId17"/>
    <p:sldId id="270" r:id="rId18"/>
    <p:sldId id="269" r:id="rId19"/>
    <p:sldId id="268" r:id="rId20"/>
  </p:sldIdLst>
  <p:sldSz cx="9144000" cy="5143500" type="screen16x9"/>
  <p:notesSz cx="6858000" cy="9144000"/>
  <p:embeddedFontLst>
    <p:embeddedFont>
      <p:font typeface="Merriweather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ran Gugula" initials="KG" lastIdx="4" clrIdx="0">
    <p:extLst>
      <p:ext uri="{19B8F6BF-5375-455C-9EA6-DF929625EA0E}">
        <p15:presenceInfo xmlns:p15="http://schemas.microsoft.com/office/powerpoint/2012/main" userId="b3386e183da0f8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EA5392-85FB-4331-95AA-16D115A07C4B}">
  <a:tblStyle styleId="{FDEA5392-85FB-4331-95AA-16D115A07C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89"/>
  </p:normalViewPr>
  <p:slideViewPr>
    <p:cSldViewPr snapToGrid="0">
      <p:cViewPr varScale="1">
        <p:scale>
          <a:sx n="70" d="100"/>
          <a:sy n="70" d="100"/>
        </p:scale>
        <p:origin x="78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2T13:23:45.475" idx="3">
    <p:pos x="1052" y="1461"/>
    <p:text>TWO STARS - Insights/hiccups we encountered along the way. First one I thought could we when it took a while to format and organize all the data and had to create a function to do so (i.e. multilevel index), second star is when we started cleaning alpaca data and realized it wasn't good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19961-14F6-694F-8D3A-DDD931C10B91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8A8B4B-69CA-F34A-AB21-4D6087086AC1}">
      <dgm:prSet phldrT="[Text]"/>
      <dgm:spPr/>
      <dgm:t>
        <a:bodyPr vert="horz"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Hypothesis: payment for investment management and related services provides negligible returns over those cultivated from a “passive” strategy</a:t>
          </a:r>
        </a:p>
      </dgm:t>
    </dgm:pt>
    <dgm:pt modelId="{957AE2A1-2A57-624D-A4B5-DF9FA8488257}" type="parTrans" cxnId="{9001BEDE-E5FF-DE44-9FF1-2066B2B73802}">
      <dgm:prSet/>
      <dgm:spPr/>
      <dgm:t>
        <a:bodyPr/>
        <a:lstStyle/>
        <a:p>
          <a:endParaRPr lang="en-US"/>
        </a:p>
      </dgm:t>
    </dgm:pt>
    <dgm:pt modelId="{8540080E-D6B8-B141-9DD0-F2389D594022}" type="sibTrans" cxnId="{9001BEDE-E5FF-DE44-9FF1-2066B2B73802}">
      <dgm:prSet/>
      <dgm:spPr/>
      <dgm:t>
        <a:bodyPr/>
        <a:lstStyle/>
        <a:p>
          <a:endParaRPr lang="en-US"/>
        </a:p>
      </dgm:t>
    </dgm:pt>
    <dgm:pt modelId="{FBA76B86-5278-9F42-866C-A6D2750953FF}">
      <dgm:prSet phldrT="[Text]"/>
      <dgm:spPr/>
      <dgm:t>
        <a:bodyPr vert="horz"/>
        <a:lstStyle/>
        <a:p>
          <a:r>
            <a:rPr lang="en" dirty="0"/>
            <a:t>Is a unique portfolio management strategy worth additional fees?</a:t>
          </a:r>
          <a:endParaRPr lang="en-US" dirty="0"/>
        </a:p>
      </dgm:t>
    </dgm:pt>
    <dgm:pt modelId="{3F7356CE-44D7-B54B-AE04-6B87638CC7E0}" type="parTrans" cxnId="{29F44FA4-A62F-F746-B5EB-04F3904A1435}">
      <dgm:prSet/>
      <dgm:spPr/>
      <dgm:t>
        <a:bodyPr/>
        <a:lstStyle/>
        <a:p>
          <a:endParaRPr lang="en-US"/>
        </a:p>
      </dgm:t>
    </dgm:pt>
    <dgm:pt modelId="{A1C63DE3-BA46-3244-B2D2-A94E7F768749}" type="sibTrans" cxnId="{29F44FA4-A62F-F746-B5EB-04F3904A1435}">
      <dgm:prSet/>
      <dgm:spPr/>
      <dgm:t>
        <a:bodyPr/>
        <a:lstStyle/>
        <a:p>
          <a:endParaRPr lang="en-US"/>
        </a:p>
      </dgm:t>
    </dgm:pt>
    <dgm:pt modelId="{8FD47DB3-8439-DD48-8AB3-945349068E06}">
      <dgm:prSet phldrT="[Text]"/>
      <dgm:spPr/>
      <dgm:t>
        <a:bodyPr vert="horz"/>
        <a:lstStyle/>
        <a:p>
          <a:r>
            <a:rPr lang="en-US" dirty="0"/>
            <a:t>Findings: portfolio’s with explicit investment strategies outperformed, more research necessary, caveats to analysis</a:t>
          </a:r>
        </a:p>
      </dgm:t>
    </dgm:pt>
    <dgm:pt modelId="{BC2E827A-7982-3D4B-979C-FF7A2C8936CC}" type="parTrans" cxnId="{0C69A207-FF54-9841-891F-C5BE80FBDDC4}">
      <dgm:prSet/>
      <dgm:spPr/>
      <dgm:t>
        <a:bodyPr/>
        <a:lstStyle/>
        <a:p>
          <a:endParaRPr lang="en-US"/>
        </a:p>
      </dgm:t>
    </dgm:pt>
    <dgm:pt modelId="{34702796-84D1-AF4D-B4A4-4CE7BF20A611}" type="sibTrans" cxnId="{0C69A207-FF54-9841-891F-C5BE80FBDDC4}">
      <dgm:prSet/>
      <dgm:spPr/>
      <dgm:t>
        <a:bodyPr/>
        <a:lstStyle/>
        <a:p>
          <a:endParaRPr lang="en-US"/>
        </a:p>
      </dgm:t>
    </dgm:pt>
    <dgm:pt modelId="{1CFBC54B-F12B-EA40-96EE-42E3E804CC33}" type="pres">
      <dgm:prSet presAssocID="{E3219961-14F6-694F-8D3A-DDD931C10B91}" presName="Name0" presStyleCnt="0">
        <dgm:presLayoutVars>
          <dgm:chMax val="7"/>
          <dgm:chPref val="7"/>
          <dgm:dir/>
        </dgm:presLayoutVars>
      </dgm:prSet>
      <dgm:spPr/>
    </dgm:pt>
    <dgm:pt modelId="{D40D1117-BA54-9849-8F1E-223180D7BC64}" type="pres">
      <dgm:prSet presAssocID="{E3219961-14F6-694F-8D3A-DDD931C10B91}" presName="Name1" presStyleCnt="0"/>
      <dgm:spPr/>
    </dgm:pt>
    <dgm:pt modelId="{59C2657B-45B7-2C4F-9A61-C46A96A35469}" type="pres">
      <dgm:prSet presAssocID="{E3219961-14F6-694F-8D3A-DDD931C10B91}" presName="cycle" presStyleCnt="0"/>
      <dgm:spPr/>
    </dgm:pt>
    <dgm:pt modelId="{6D68D4AD-E7C6-014B-8EE5-1E938D362A2C}" type="pres">
      <dgm:prSet presAssocID="{E3219961-14F6-694F-8D3A-DDD931C10B91}" presName="srcNode" presStyleLbl="node1" presStyleIdx="0" presStyleCnt="3"/>
      <dgm:spPr/>
    </dgm:pt>
    <dgm:pt modelId="{75571138-BE1B-1B45-879C-3F805A352F78}" type="pres">
      <dgm:prSet presAssocID="{E3219961-14F6-694F-8D3A-DDD931C10B91}" presName="conn" presStyleLbl="parChTrans1D2" presStyleIdx="0" presStyleCnt="1"/>
      <dgm:spPr/>
    </dgm:pt>
    <dgm:pt modelId="{76E429B4-FAD4-544B-A128-11FF5464C0A0}" type="pres">
      <dgm:prSet presAssocID="{E3219961-14F6-694F-8D3A-DDD931C10B91}" presName="extraNode" presStyleLbl="node1" presStyleIdx="0" presStyleCnt="3"/>
      <dgm:spPr/>
    </dgm:pt>
    <dgm:pt modelId="{0ECCF5AF-A082-D843-90AA-49E44A745BA2}" type="pres">
      <dgm:prSet presAssocID="{E3219961-14F6-694F-8D3A-DDD931C10B91}" presName="dstNode" presStyleLbl="node1" presStyleIdx="0" presStyleCnt="3"/>
      <dgm:spPr/>
    </dgm:pt>
    <dgm:pt modelId="{CCF51BF9-5BEA-364C-8C8C-1AA328CADD52}" type="pres">
      <dgm:prSet presAssocID="{A08A8B4B-69CA-F34A-AB21-4D6087086AC1}" presName="text_1" presStyleLbl="node1" presStyleIdx="0" presStyleCnt="3">
        <dgm:presLayoutVars>
          <dgm:bulletEnabled val="1"/>
        </dgm:presLayoutVars>
      </dgm:prSet>
      <dgm:spPr/>
    </dgm:pt>
    <dgm:pt modelId="{BA065163-AAEB-EE40-9C14-A940896D6F1A}" type="pres">
      <dgm:prSet presAssocID="{A08A8B4B-69CA-F34A-AB21-4D6087086AC1}" presName="accent_1" presStyleCnt="0"/>
      <dgm:spPr/>
    </dgm:pt>
    <dgm:pt modelId="{F350F9E7-0CCE-AC4E-8932-C85DB6F59C75}" type="pres">
      <dgm:prSet presAssocID="{A08A8B4B-69CA-F34A-AB21-4D6087086AC1}" presName="accentRepeatNode" presStyleLbl="solidFgAcc1" presStyleIdx="0" presStyleCnt="3"/>
      <dgm:spPr/>
    </dgm:pt>
    <dgm:pt modelId="{3E38919A-FC25-D848-90B9-C1130FB914CB}" type="pres">
      <dgm:prSet presAssocID="{FBA76B86-5278-9F42-866C-A6D2750953FF}" presName="text_2" presStyleLbl="node1" presStyleIdx="1" presStyleCnt="3">
        <dgm:presLayoutVars>
          <dgm:bulletEnabled val="1"/>
        </dgm:presLayoutVars>
      </dgm:prSet>
      <dgm:spPr/>
    </dgm:pt>
    <dgm:pt modelId="{C69B6B11-DE16-CD4D-B36E-D7F09135BA37}" type="pres">
      <dgm:prSet presAssocID="{FBA76B86-5278-9F42-866C-A6D2750953FF}" presName="accent_2" presStyleCnt="0"/>
      <dgm:spPr/>
    </dgm:pt>
    <dgm:pt modelId="{AE96E421-F56E-B541-A9E3-24BAC4661B0A}" type="pres">
      <dgm:prSet presAssocID="{FBA76B86-5278-9F42-866C-A6D2750953FF}" presName="accentRepeatNode" presStyleLbl="solidFgAcc1" presStyleIdx="1" presStyleCnt="3"/>
      <dgm:spPr/>
    </dgm:pt>
    <dgm:pt modelId="{B8EB2408-9DC7-574F-9EF2-02536FE1DD37}" type="pres">
      <dgm:prSet presAssocID="{8FD47DB3-8439-DD48-8AB3-945349068E06}" presName="text_3" presStyleLbl="node1" presStyleIdx="2" presStyleCnt="3">
        <dgm:presLayoutVars>
          <dgm:bulletEnabled val="1"/>
        </dgm:presLayoutVars>
      </dgm:prSet>
      <dgm:spPr/>
    </dgm:pt>
    <dgm:pt modelId="{5B4D22F3-D875-7E48-A14A-84CBC409DF3B}" type="pres">
      <dgm:prSet presAssocID="{8FD47DB3-8439-DD48-8AB3-945349068E06}" presName="accent_3" presStyleCnt="0"/>
      <dgm:spPr/>
    </dgm:pt>
    <dgm:pt modelId="{77D3F774-A0ED-C948-9E4E-CDAE61D95811}" type="pres">
      <dgm:prSet presAssocID="{8FD47DB3-8439-DD48-8AB3-945349068E06}" presName="accentRepeatNode" presStyleLbl="solidFgAcc1" presStyleIdx="2" presStyleCnt="3"/>
      <dgm:spPr/>
    </dgm:pt>
  </dgm:ptLst>
  <dgm:cxnLst>
    <dgm:cxn modelId="{0C69A207-FF54-9841-891F-C5BE80FBDDC4}" srcId="{E3219961-14F6-694F-8D3A-DDD931C10B91}" destId="{8FD47DB3-8439-DD48-8AB3-945349068E06}" srcOrd="2" destOrd="0" parTransId="{BC2E827A-7982-3D4B-979C-FF7A2C8936CC}" sibTransId="{34702796-84D1-AF4D-B4A4-4CE7BF20A611}"/>
    <dgm:cxn modelId="{5D5B4735-D849-0644-8BD7-A4851D832A6F}" type="presOf" srcId="{FBA76B86-5278-9F42-866C-A6D2750953FF}" destId="{3E38919A-FC25-D848-90B9-C1130FB914CB}" srcOrd="0" destOrd="0" presId="urn:microsoft.com/office/officeart/2008/layout/VerticalCurvedList"/>
    <dgm:cxn modelId="{D6701A62-88E1-C94E-9943-6401B8AD1F58}" type="presOf" srcId="{A08A8B4B-69CA-F34A-AB21-4D6087086AC1}" destId="{CCF51BF9-5BEA-364C-8C8C-1AA328CADD52}" srcOrd="0" destOrd="0" presId="urn:microsoft.com/office/officeart/2008/layout/VerticalCurvedList"/>
    <dgm:cxn modelId="{29F44FA4-A62F-F746-B5EB-04F3904A1435}" srcId="{E3219961-14F6-694F-8D3A-DDD931C10B91}" destId="{FBA76B86-5278-9F42-866C-A6D2750953FF}" srcOrd="1" destOrd="0" parTransId="{3F7356CE-44D7-B54B-AE04-6B87638CC7E0}" sibTransId="{A1C63DE3-BA46-3244-B2D2-A94E7F768749}"/>
    <dgm:cxn modelId="{FF093EC7-BE32-2B40-9A01-B76A76677BB6}" type="presOf" srcId="{8FD47DB3-8439-DD48-8AB3-945349068E06}" destId="{B8EB2408-9DC7-574F-9EF2-02536FE1DD37}" srcOrd="0" destOrd="0" presId="urn:microsoft.com/office/officeart/2008/layout/VerticalCurvedList"/>
    <dgm:cxn modelId="{9001BEDE-E5FF-DE44-9FF1-2066B2B73802}" srcId="{E3219961-14F6-694F-8D3A-DDD931C10B91}" destId="{A08A8B4B-69CA-F34A-AB21-4D6087086AC1}" srcOrd="0" destOrd="0" parTransId="{957AE2A1-2A57-624D-A4B5-DF9FA8488257}" sibTransId="{8540080E-D6B8-B141-9DD0-F2389D594022}"/>
    <dgm:cxn modelId="{DC86F6E1-77AF-2247-BDBA-D35497449AC8}" type="presOf" srcId="{8540080E-D6B8-B141-9DD0-F2389D594022}" destId="{75571138-BE1B-1B45-879C-3F805A352F78}" srcOrd="0" destOrd="0" presId="urn:microsoft.com/office/officeart/2008/layout/VerticalCurvedList"/>
    <dgm:cxn modelId="{5EC7DAE7-3963-794E-AB6A-9C1310C76646}" type="presOf" srcId="{E3219961-14F6-694F-8D3A-DDD931C10B91}" destId="{1CFBC54B-F12B-EA40-96EE-42E3E804CC33}" srcOrd="0" destOrd="0" presId="urn:microsoft.com/office/officeart/2008/layout/VerticalCurvedList"/>
    <dgm:cxn modelId="{A78A8847-2D8A-F841-8795-C82E75E26379}" type="presParOf" srcId="{1CFBC54B-F12B-EA40-96EE-42E3E804CC33}" destId="{D40D1117-BA54-9849-8F1E-223180D7BC64}" srcOrd="0" destOrd="0" presId="urn:microsoft.com/office/officeart/2008/layout/VerticalCurvedList"/>
    <dgm:cxn modelId="{417A3C52-3B8A-1A4F-87A2-0AC9E5B4FD1B}" type="presParOf" srcId="{D40D1117-BA54-9849-8F1E-223180D7BC64}" destId="{59C2657B-45B7-2C4F-9A61-C46A96A35469}" srcOrd="0" destOrd="0" presId="urn:microsoft.com/office/officeart/2008/layout/VerticalCurvedList"/>
    <dgm:cxn modelId="{4D4A7EA2-FA0D-6D44-9228-6632844E678E}" type="presParOf" srcId="{59C2657B-45B7-2C4F-9A61-C46A96A35469}" destId="{6D68D4AD-E7C6-014B-8EE5-1E938D362A2C}" srcOrd="0" destOrd="0" presId="urn:microsoft.com/office/officeart/2008/layout/VerticalCurvedList"/>
    <dgm:cxn modelId="{74912017-E47B-5947-9A50-43BA625D7FD0}" type="presParOf" srcId="{59C2657B-45B7-2C4F-9A61-C46A96A35469}" destId="{75571138-BE1B-1B45-879C-3F805A352F78}" srcOrd="1" destOrd="0" presId="urn:microsoft.com/office/officeart/2008/layout/VerticalCurvedList"/>
    <dgm:cxn modelId="{02AD4212-5AE2-F048-A81D-472A5D7D840D}" type="presParOf" srcId="{59C2657B-45B7-2C4F-9A61-C46A96A35469}" destId="{76E429B4-FAD4-544B-A128-11FF5464C0A0}" srcOrd="2" destOrd="0" presId="urn:microsoft.com/office/officeart/2008/layout/VerticalCurvedList"/>
    <dgm:cxn modelId="{AD93ED2B-40A6-8C48-9890-4A21BABFD392}" type="presParOf" srcId="{59C2657B-45B7-2C4F-9A61-C46A96A35469}" destId="{0ECCF5AF-A082-D843-90AA-49E44A745BA2}" srcOrd="3" destOrd="0" presId="urn:microsoft.com/office/officeart/2008/layout/VerticalCurvedList"/>
    <dgm:cxn modelId="{935D80F0-546B-7143-8E83-C679376B2877}" type="presParOf" srcId="{D40D1117-BA54-9849-8F1E-223180D7BC64}" destId="{CCF51BF9-5BEA-364C-8C8C-1AA328CADD52}" srcOrd="1" destOrd="0" presId="urn:microsoft.com/office/officeart/2008/layout/VerticalCurvedList"/>
    <dgm:cxn modelId="{6F1CC8A6-FA13-C04F-A09D-230E66A32F8D}" type="presParOf" srcId="{D40D1117-BA54-9849-8F1E-223180D7BC64}" destId="{BA065163-AAEB-EE40-9C14-A940896D6F1A}" srcOrd="2" destOrd="0" presId="urn:microsoft.com/office/officeart/2008/layout/VerticalCurvedList"/>
    <dgm:cxn modelId="{A7E606A3-5834-A443-9F88-AE0673A8C8C6}" type="presParOf" srcId="{BA065163-AAEB-EE40-9C14-A940896D6F1A}" destId="{F350F9E7-0CCE-AC4E-8932-C85DB6F59C75}" srcOrd="0" destOrd="0" presId="urn:microsoft.com/office/officeart/2008/layout/VerticalCurvedList"/>
    <dgm:cxn modelId="{5372D8B6-664A-9241-A31D-1124E999A59C}" type="presParOf" srcId="{D40D1117-BA54-9849-8F1E-223180D7BC64}" destId="{3E38919A-FC25-D848-90B9-C1130FB914CB}" srcOrd="3" destOrd="0" presId="urn:microsoft.com/office/officeart/2008/layout/VerticalCurvedList"/>
    <dgm:cxn modelId="{7AB49A72-75BA-1242-8F0A-378CD6761908}" type="presParOf" srcId="{D40D1117-BA54-9849-8F1E-223180D7BC64}" destId="{C69B6B11-DE16-CD4D-B36E-D7F09135BA37}" srcOrd="4" destOrd="0" presId="urn:microsoft.com/office/officeart/2008/layout/VerticalCurvedList"/>
    <dgm:cxn modelId="{8D4366A1-8219-8B41-8A1F-68168275A67F}" type="presParOf" srcId="{C69B6B11-DE16-CD4D-B36E-D7F09135BA37}" destId="{AE96E421-F56E-B541-A9E3-24BAC4661B0A}" srcOrd="0" destOrd="0" presId="urn:microsoft.com/office/officeart/2008/layout/VerticalCurvedList"/>
    <dgm:cxn modelId="{E0860623-BEDF-284D-86AE-606B676E66C5}" type="presParOf" srcId="{D40D1117-BA54-9849-8F1E-223180D7BC64}" destId="{B8EB2408-9DC7-574F-9EF2-02536FE1DD37}" srcOrd="5" destOrd="0" presId="urn:microsoft.com/office/officeart/2008/layout/VerticalCurvedList"/>
    <dgm:cxn modelId="{DBCE0E3B-32A3-5B49-A4EA-DF58921B7398}" type="presParOf" srcId="{D40D1117-BA54-9849-8F1E-223180D7BC64}" destId="{5B4D22F3-D875-7E48-A14A-84CBC409DF3B}" srcOrd="6" destOrd="0" presId="urn:microsoft.com/office/officeart/2008/layout/VerticalCurvedList"/>
    <dgm:cxn modelId="{1727B90E-7FD0-524F-9A63-2CA57A91D150}" type="presParOf" srcId="{5B4D22F3-D875-7E48-A14A-84CBC409DF3B}" destId="{77D3F774-A0ED-C948-9E4E-CDAE61D9581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16EFF0-869B-E449-B9EC-C9EFFCBF1FED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F6B845-3B5C-A249-84CF-1B1BFBD47AA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Confirm data sources</a:t>
          </a:r>
          <a:endParaRPr lang="en-US" dirty="0"/>
        </a:p>
      </dgm:t>
    </dgm:pt>
    <dgm:pt modelId="{B80AE6CE-041A-1C41-B67D-849EE9E3EE60}" type="parTrans" cxnId="{49D12C3C-0AF6-B645-9EEA-06225AE69DAA}">
      <dgm:prSet/>
      <dgm:spPr/>
      <dgm:t>
        <a:bodyPr/>
        <a:lstStyle/>
        <a:p>
          <a:endParaRPr lang="en-US"/>
        </a:p>
      </dgm:t>
    </dgm:pt>
    <dgm:pt modelId="{B3D4BC4C-3215-1546-8290-55EB39B842D6}" type="sibTrans" cxnId="{49D12C3C-0AF6-B645-9EEA-06225AE69DAA}">
      <dgm:prSet/>
      <dgm:spPr/>
      <dgm:t>
        <a:bodyPr/>
        <a:lstStyle/>
        <a:p>
          <a:endParaRPr lang="en-US"/>
        </a:p>
      </dgm:t>
    </dgm:pt>
    <dgm:pt modelId="{9E6ADD05-6272-5348-AC3F-497BE53C15A7}">
      <dgm:prSet phldrT="[Text]"/>
      <dgm:spPr/>
      <dgm:t>
        <a:bodyPr/>
        <a:lstStyle/>
        <a:p>
          <a:r>
            <a:rPr lang="en-US" dirty="0"/>
            <a:t>Format &amp; Organize Data</a:t>
          </a:r>
        </a:p>
      </dgm:t>
    </dgm:pt>
    <dgm:pt modelId="{342236E0-1F74-EF46-A682-D21021FD72D3}" type="parTrans" cxnId="{9170D122-17B7-0348-9DAF-E63DFDFD247A}">
      <dgm:prSet/>
      <dgm:spPr/>
      <dgm:t>
        <a:bodyPr/>
        <a:lstStyle/>
        <a:p>
          <a:endParaRPr lang="en-US"/>
        </a:p>
      </dgm:t>
    </dgm:pt>
    <dgm:pt modelId="{062172D4-E8A8-6144-9A67-2ABAA83ACAA4}" type="sibTrans" cxnId="{9170D122-17B7-0348-9DAF-E63DFDFD247A}">
      <dgm:prSet/>
      <dgm:spPr/>
      <dgm:t>
        <a:bodyPr/>
        <a:lstStyle/>
        <a:p>
          <a:endParaRPr lang="en-US"/>
        </a:p>
      </dgm:t>
    </dgm:pt>
    <dgm:pt modelId="{5654192D-6DD0-EE45-A15D-8774F1F0BEA4}">
      <dgm:prSet phldrT="[Text]"/>
      <dgm:spPr/>
      <dgm:t>
        <a:bodyPr/>
        <a:lstStyle/>
        <a:p>
          <a:r>
            <a:rPr lang="en-US" dirty="0"/>
            <a:t>Standard data cleaning procedure</a:t>
          </a:r>
        </a:p>
      </dgm:t>
    </dgm:pt>
    <dgm:pt modelId="{4E6D2B96-3FD3-434B-A238-1082BBD38FFE}" type="parTrans" cxnId="{C139ADB1-E18D-4C48-828E-E3E04CF561F3}">
      <dgm:prSet/>
      <dgm:spPr/>
      <dgm:t>
        <a:bodyPr/>
        <a:lstStyle/>
        <a:p>
          <a:endParaRPr lang="en-US"/>
        </a:p>
      </dgm:t>
    </dgm:pt>
    <dgm:pt modelId="{BA6D4996-5336-104F-AAA3-4BFADFDE9D76}" type="sibTrans" cxnId="{C139ADB1-E18D-4C48-828E-E3E04CF561F3}">
      <dgm:prSet/>
      <dgm:spPr/>
      <dgm:t>
        <a:bodyPr/>
        <a:lstStyle/>
        <a:p>
          <a:endParaRPr lang="en-US"/>
        </a:p>
      </dgm:t>
    </dgm:pt>
    <dgm:pt modelId="{DEF57825-F9D0-F34C-8445-709A31BB5D3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Import data</a:t>
          </a:r>
        </a:p>
      </dgm:t>
    </dgm:pt>
    <dgm:pt modelId="{A1998336-6B25-2D46-BC37-501ED87FC40D}" type="parTrans" cxnId="{B5122927-5DE9-744C-9F30-E8152D5C3D80}">
      <dgm:prSet/>
      <dgm:spPr/>
      <dgm:t>
        <a:bodyPr/>
        <a:lstStyle/>
        <a:p>
          <a:endParaRPr lang="en-US"/>
        </a:p>
      </dgm:t>
    </dgm:pt>
    <dgm:pt modelId="{A9B5EDEC-3781-4049-B136-8BAA08834EF4}" type="sibTrans" cxnId="{B5122927-5DE9-744C-9F30-E8152D5C3D80}">
      <dgm:prSet/>
      <dgm:spPr/>
      <dgm:t>
        <a:bodyPr/>
        <a:lstStyle/>
        <a:p>
          <a:endParaRPr lang="en-US"/>
        </a:p>
      </dgm:t>
    </dgm:pt>
    <dgm:pt modelId="{01F6D75A-4C6D-CD4A-ADAD-68DCC985FED3}" type="pres">
      <dgm:prSet presAssocID="{6416EFF0-869B-E449-B9EC-C9EFFCBF1FED}" presName="Name0" presStyleCnt="0">
        <dgm:presLayoutVars>
          <dgm:dir/>
          <dgm:resizeHandles val="exact"/>
        </dgm:presLayoutVars>
      </dgm:prSet>
      <dgm:spPr/>
    </dgm:pt>
    <dgm:pt modelId="{4760E5C6-BAC4-324A-A9FC-B521AC85EA92}" type="pres">
      <dgm:prSet presAssocID="{7DF6B845-3B5C-A249-84CF-1B1BFBD47AAB}" presName="node" presStyleLbl="node1" presStyleIdx="0" presStyleCnt="4">
        <dgm:presLayoutVars>
          <dgm:bulletEnabled val="1"/>
        </dgm:presLayoutVars>
      </dgm:prSet>
      <dgm:spPr/>
    </dgm:pt>
    <dgm:pt modelId="{23556460-749E-7246-8104-40AD414DCEA0}" type="pres">
      <dgm:prSet presAssocID="{B3D4BC4C-3215-1546-8290-55EB39B842D6}" presName="sibTrans" presStyleLbl="sibTrans1D1" presStyleIdx="0" presStyleCnt="3"/>
      <dgm:spPr/>
    </dgm:pt>
    <dgm:pt modelId="{27BFA2C4-4228-9B48-A986-C5CEE004F765}" type="pres">
      <dgm:prSet presAssocID="{B3D4BC4C-3215-1546-8290-55EB39B842D6}" presName="connectorText" presStyleLbl="sibTrans1D1" presStyleIdx="0" presStyleCnt="3"/>
      <dgm:spPr/>
    </dgm:pt>
    <dgm:pt modelId="{2AF931CE-92AE-F54E-A4F9-A838D46C04B3}" type="pres">
      <dgm:prSet presAssocID="{DEF57825-F9D0-F34C-8445-709A31BB5D38}" presName="node" presStyleLbl="node1" presStyleIdx="1" presStyleCnt="4">
        <dgm:presLayoutVars>
          <dgm:bulletEnabled val="1"/>
        </dgm:presLayoutVars>
      </dgm:prSet>
      <dgm:spPr/>
    </dgm:pt>
    <dgm:pt modelId="{4016EA37-0915-8946-B4E8-D0E0AE022FCC}" type="pres">
      <dgm:prSet presAssocID="{A9B5EDEC-3781-4049-B136-8BAA08834EF4}" presName="sibTrans" presStyleLbl="sibTrans1D1" presStyleIdx="1" presStyleCnt="3"/>
      <dgm:spPr/>
    </dgm:pt>
    <dgm:pt modelId="{FD741231-5173-A744-A494-6B5AF6BFD9D6}" type="pres">
      <dgm:prSet presAssocID="{A9B5EDEC-3781-4049-B136-8BAA08834EF4}" presName="connectorText" presStyleLbl="sibTrans1D1" presStyleIdx="1" presStyleCnt="3"/>
      <dgm:spPr/>
    </dgm:pt>
    <dgm:pt modelId="{1C34BF66-31D9-5C4D-B35D-F45E76D6A41A}" type="pres">
      <dgm:prSet presAssocID="{9E6ADD05-6272-5348-AC3F-497BE53C15A7}" presName="node" presStyleLbl="node1" presStyleIdx="2" presStyleCnt="4">
        <dgm:presLayoutVars>
          <dgm:bulletEnabled val="1"/>
        </dgm:presLayoutVars>
      </dgm:prSet>
      <dgm:spPr/>
    </dgm:pt>
    <dgm:pt modelId="{59DA59DB-BA11-1E4A-9C30-297062EA228E}" type="pres">
      <dgm:prSet presAssocID="{062172D4-E8A8-6144-9A67-2ABAA83ACAA4}" presName="sibTrans" presStyleLbl="sibTrans1D1" presStyleIdx="2" presStyleCnt="3"/>
      <dgm:spPr/>
    </dgm:pt>
    <dgm:pt modelId="{9305DCDD-CB2A-EE40-8336-647C0753EABC}" type="pres">
      <dgm:prSet presAssocID="{062172D4-E8A8-6144-9A67-2ABAA83ACAA4}" presName="connectorText" presStyleLbl="sibTrans1D1" presStyleIdx="2" presStyleCnt="3"/>
      <dgm:spPr/>
    </dgm:pt>
    <dgm:pt modelId="{421FBAB3-6C71-1A42-B3C1-418B7F7C808D}" type="pres">
      <dgm:prSet presAssocID="{5654192D-6DD0-EE45-A15D-8774F1F0BEA4}" presName="node" presStyleLbl="node1" presStyleIdx="3" presStyleCnt="4">
        <dgm:presLayoutVars>
          <dgm:bulletEnabled val="1"/>
        </dgm:presLayoutVars>
      </dgm:prSet>
      <dgm:spPr/>
    </dgm:pt>
  </dgm:ptLst>
  <dgm:cxnLst>
    <dgm:cxn modelId="{CAA7AB03-7DDE-FE42-AE15-1609E02D440E}" type="presOf" srcId="{A9B5EDEC-3781-4049-B136-8BAA08834EF4}" destId="{FD741231-5173-A744-A494-6B5AF6BFD9D6}" srcOrd="1" destOrd="0" presId="urn:microsoft.com/office/officeart/2005/8/layout/bProcess3"/>
    <dgm:cxn modelId="{AA2DD915-E33D-6843-A612-6A180D41B60D}" type="presOf" srcId="{9E6ADD05-6272-5348-AC3F-497BE53C15A7}" destId="{1C34BF66-31D9-5C4D-B35D-F45E76D6A41A}" srcOrd="0" destOrd="0" presId="urn:microsoft.com/office/officeart/2005/8/layout/bProcess3"/>
    <dgm:cxn modelId="{9170D122-17B7-0348-9DAF-E63DFDFD247A}" srcId="{6416EFF0-869B-E449-B9EC-C9EFFCBF1FED}" destId="{9E6ADD05-6272-5348-AC3F-497BE53C15A7}" srcOrd="2" destOrd="0" parTransId="{342236E0-1F74-EF46-A682-D21021FD72D3}" sibTransId="{062172D4-E8A8-6144-9A67-2ABAA83ACAA4}"/>
    <dgm:cxn modelId="{B5122927-5DE9-744C-9F30-E8152D5C3D80}" srcId="{6416EFF0-869B-E449-B9EC-C9EFFCBF1FED}" destId="{DEF57825-F9D0-F34C-8445-709A31BB5D38}" srcOrd="1" destOrd="0" parTransId="{A1998336-6B25-2D46-BC37-501ED87FC40D}" sibTransId="{A9B5EDEC-3781-4049-B136-8BAA08834EF4}"/>
    <dgm:cxn modelId="{90E83E2C-F6E3-CF48-83FA-C1ABA2C54E1E}" type="presOf" srcId="{DEF57825-F9D0-F34C-8445-709A31BB5D38}" destId="{2AF931CE-92AE-F54E-A4F9-A838D46C04B3}" srcOrd="0" destOrd="0" presId="urn:microsoft.com/office/officeart/2005/8/layout/bProcess3"/>
    <dgm:cxn modelId="{49D12C3C-0AF6-B645-9EEA-06225AE69DAA}" srcId="{6416EFF0-869B-E449-B9EC-C9EFFCBF1FED}" destId="{7DF6B845-3B5C-A249-84CF-1B1BFBD47AAB}" srcOrd="0" destOrd="0" parTransId="{B80AE6CE-041A-1C41-B67D-849EE9E3EE60}" sibTransId="{B3D4BC4C-3215-1546-8290-55EB39B842D6}"/>
    <dgm:cxn modelId="{C659624D-A0A8-CC4B-A3BF-E6E46BDD93FE}" type="presOf" srcId="{6416EFF0-869B-E449-B9EC-C9EFFCBF1FED}" destId="{01F6D75A-4C6D-CD4A-ADAD-68DCC985FED3}" srcOrd="0" destOrd="0" presId="urn:microsoft.com/office/officeart/2005/8/layout/bProcess3"/>
    <dgm:cxn modelId="{CA4BF46D-9A30-A143-A9BB-1202BB5E2FA4}" type="presOf" srcId="{7DF6B845-3B5C-A249-84CF-1B1BFBD47AAB}" destId="{4760E5C6-BAC4-324A-A9FC-B521AC85EA92}" srcOrd="0" destOrd="0" presId="urn:microsoft.com/office/officeart/2005/8/layout/bProcess3"/>
    <dgm:cxn modelId="{51102A58-23EE-2C4C-8CB1-96C79D16453A}" type="presOf" srcId="{B3D4BC4C-3215-1546-8290-55EB39B842D6}" destId="{27BFA2C4-4228-9B48-A986-C5CEE004F765}" srcOrd="1" destOrd="0" presId="urn:microsoft.com/office/officeart/2005/8/layout/bProcess3"/>
    <dgm:cxn modelId="{5C4F0385-7D21-ED4E-A2D6-741729429AE6}" type="presOf" srcId="{062172D4-E8A8-6144-9A67-2ABAA83ACAA4}" destId="{9305DCDD-CB2A-EE40-8336-647C0753EABC}" srcOrd="1" destOrd="0" presId="urn:microsoft.com/office/officeart/2005/8/layout/bProcess3"/>
    <dgm:cxn modelId="{7414FC93-8E93-1241-825F-89C34A713415}" type="presOf" srcId="{5654192D-6DD0-EE45-A15D-8774F1F0BEA4}" destId="{421FBAB3-6C71-1A42-B3C1-418B7F7C808D}" srcOrd="0" destOrd="0" presId="urn:microsoft.com/office/officeart/2005/8/layout/bProcess3"/>
    <dgm:cxn modelId="{7BB238AF-71F4-3B44-ABD9-EE4FA871FD7F}" type="presOf" srcId="{B3D4BC4C-3215-1546-8290-55EB39B842D6}" destId="{23556460-749E-7246-8104-40AD414DCEA0}" srcOrd="0" destOrd="0" presId="urn:microsoft.com/office/officeart/2005/8/layout/bProcess3"/>
    <dgm:cxn modelId="{C139ADB1-E18D-4C48-828E-E3E04CF561F3}" srcId="{6416EFF0-869B-E449-B9EC-C9EFFCBF1FED}" destId="{5654192D-6DD0-EE45-A15D-8774F1F0BEA4}" srcOrd="3" destOrd="0" parTransId="{4E6D2B96-3FD3-434B-A238-1082BBD38FFE}" sibTransId="{BA6D4996-5336-104F-AAA3-4BFADFDE9D76}"/>
    <dgm:cxn modelId="{A4C4DDF3-EE49-7A4C-BA51-3BDC83912E52}" type="presOf" srcId="{062172D4-E8A8-6144-9A67-2ABAA83ACAA4}" destId="{59DA59DB-BA11-1E4A-9C30-297062EA228E}" srcOrd="0" destOrd="0" presId="urn:microsoft.com/office/officeart/2005/8/layout/bProcess3"/>
    <dgm:cxn modelId="{A6983BF8-668E-0741-B8BE-D2779235CD3C}" type="presOf" srcId="{A9B5EDEC-3781-4049-B136-8BAA08834EF4}" destId="{4016EA37-0915-8946-B4E8-D0E0AE022FCC}" srcOrd="0" destOrd="0" presId="urn:microsoft.com/office/officeart/2005/8/layout/bProcess3"/>
    <dgm:cxn modelId="{85F17352-2B94-BB41-B6AB-E81A53EBE944}" type="presParOf" srcId="{01F6D75A-4C6D-CD4A-ADAD-68DCC985FED3}" destId="{4760E5C6-BAC4-324A-A9FC-B521AC85EA92}" srcOrd="0" destOrd="0" presId="urn:microsoft.com/office/officeart/2005/8/layout/bProcess3"/>
    <dgm:cxn modelId="{7C8F5DA2-1685-1347-B57F-D6DD98C613AF}" type="presParOf" srcId="{01F6D75A-4C6D-CD4A-ADAD-68DCC985FED3}" destId="{23556460-749E-7246-8104-40AD414DCEA0}" srcOrd="1" destOrd="0" presId="urn:microsoft.com/office/officeart/2005/8/layout/bProcess3"/>
    <dgm:cxn modelId="{7867FC85-1EBE-8C44-BA87-C2A2675A701A}" type="presParOf" srcId="{23556460-749E-7246-8104-40AD414DCEA0}" destId="{27BFA2C4-4228-9B48-A986-C5CEE004F765}" srcOrd="0" destOrd="0" presId="urn:microsoft.com/office/officeart/2005/8/layout/bProcess3"/>
    <dgm:cxn modelId="{8AC356C7-DA6F-814E-A28A-1CB0E956EDEC}" type="presParOf" srcId="{01F6D75A-4C6D-CD4A-ADAD-68DCC985FED3}" destId="{2AF931CE-92AE-F54E-A4F9-A838D46C04B3}" srcOrd="2" destOrd="0" presId="urn:microsoft.com/office/officeart/2005/8/layout/bProcess3"/>
    <dgm:cxn modelId="{1AB11F4E-8D80-0047-92C4-7A2B8769B5C9}" type="presParOf" srcId="{01F6D75A-4C6D-CD4A-ADAD-68DCC985FED3}" destId="{4016EA37-0915-8946-B4E8-D0E0AE022FCC}" srcOrd="3" destOrd="0" presId="urn:microsoft.com/office/officeart/2005/8/layout/bProcess3"/>
    <dgm:cxn modelId="{4C0B0DA6-0081-AA46-97AB-EE63CE4EAA6C}" type="presParOf" srcId="{4016EA37-0915-8946-B4E8-D0E0AE022FCC}" destId="{FD741231-5173-A744-A494-6B5AF6BFD9D6}" srcOrd="0" destOrd="0" presId="urn:microsoft.com/office/officeart/2005/8/layout/bProcess3"/>
    <dgm:cxn modelId="{A7B0E290-76F8-C84C-8A21-FAB19F16E936}" type="presParOf" srcId="{01F6D75A-4C6D-CD4A-ADAD-68DCC985FED3}" destId="{1C34BF66-31D9-5C4D-B35D-F45E76D6A41A}" srcOrd="4" destOrd="0" presId="urn:microsoft.com/office/officeart/2005/8/layout/bProcess3"/>
    <dgm:cxn modelId="{CA2D82C2-3B52-7C43-A9A9-9A9990E4E229}" type="presParOf" srcId="{01F6D75A-4C6D-CD4A-ADAD-68DCC985FED3}" destId="{59DA59DB-BA11-1E4A-9C30-297062EA228E}" srcOrd="5" destOrd="0" presId="urn:microsoft.com/office/officeart/2005/8/layout/bProcess3"/>
    <dgm:cxn modelId="{F34AB664-5545-C349-A074-6E1FDA29DA32}" type="presParOf" srcId="{59DA59DB-BA11-1E4A-9C30-297062EA228E}" destId="{9305DCDD-CB2A-EE40-8336-647C0753EABC}" srcOrd="0" destOrd="0" presId="urn:microsoft.com/office/officeart/2005/8/layout/bProcess3"/>
    <dgm:cxn modelId="{71696C15-B95B-E542-927C-5C47ACC3B15E}" type="presParOf" srcId="{01F6D75A-4C6D-CD4A-ADAD-68DCC985FED3}" destId="{421FBAB3-6C71-1A42-B3C1-418B7F7C808D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71138-BE1B-1B45-879C-3F805A352F78}">
      <dsp:nvSpPr>
        <dsp:cNvPr id="0" name=""/>
        <dsp:cNvSpPr/>
      </dsp:nvSpPr>
      <dsp:spPr>
        <a:xfrm>
          <a:off x="-3936143" y="-604345"/>
          <a:ext cx="4690930" cy="4690930"/>
        </a:xfrm>
        <a:prstGeom prst="blockArc">
          <a:avLst>
            <a:gd name="adj1" fmla="val 18900000"/>
            <a:gd name="adj2" fmla="val 2700000"/>
            <a:gd name="adj3" fmla="val 46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51BF9-5BEA-364C-8C8C-1AA328CADD52}">
      <dsp:nvSpPr>
        <dsp:cNvPr id="0" name=""/>
        <dsp:cNvSpPr/>
      </dsp:nvSpPr>
      <dsp:spPr>
        <a:xfrm>
          <a:off x="485391" y="348224"/>
          <a:ext cx="6938066" cy="696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80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Hypothesis: payment for investment management and related services provides negligible returns over those cultivated from a “passive” strategy</a:t>
          </a:r>
        </a:p>
      </dsp:txBody>
      <dsp:txXfrm>
        <a:off x="485391" y="348224"/>
        <a:ext cx="6938066" cy="696448"/>
      </dsp:txXfrm>
    </dsp:sp>
    <dsp:sp modelId="{F350F9E7-0CCE-AC4E-8932-C85DB6F59C75}">
      <dsp:nvSpPr>
        <dsp:cNvPr id="0" name=""/>
        <dsp:cNvSpPr/>
      </dsp:nvSpPr>
      <dsp:spPr>
        <a:xfrm>
          <a:off x="50111" y="261168"/>
          <a:ext cx="870560" cy="870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8919A-FC25-D848-90B9-C1130FB914CB}">
      <dsp:nvSpPr>
        <dsp:cNvPr id="0" name=""/>
        <dsp:cNvSpPr/>
      </dsp:nvSpPr>
      <dsp:spPr>
        <a:xfrm>
          <a:off x="738550" y="1392895"/>
          <a:ext cx="6684907" cy="696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80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500" kern="1200" dirty="0"/>
            <a:t>Is a unique portfolio management strategy worth additional fees?</a:t>
          </a:r>
          <a:endParaRPr lang="en-US" sz="1500" kern="1200" dirty="0"/>
        </a:p>
      </dsp:txBody>
      <dsp:txXfrm>
        <a:off x="738550" y="1392895"/>
        <a:ext cx="6684907" cy="696448"/>
      </dsp:txXfrm>
    </dsp:sp>
    <dsp:sp modelId="{AE96E421-F56E-B541-A9E3-24BAC4661B0A}">
      <dsp:nvSpPr>
        <dsp:cNvPr id="0" name=""/>
        <dsp:cNvSpPr/>
      </dsp:nvSpPr>
      <dsp:spPr>
        <a:xfrm>
          <a:off x="303270" y="1305840"/>
          <a:ext cx="870560" cy="870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B2408-9DC7-574F-9EF2-02536FE1DD37}">
      <dsp:nvSpPr>
        <dsp:cNvPr id="0" name=""/>
        <dsp:cNvSpPr/>
      </dsp:nvSpPr>
      <dsp:spPr>
        <a:xfrm>
          <a:off x="485391" y="2437568"/>
          <a:ext cx="6938066" cy="696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80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Findings: portfolio’s with explicit investment strategies outperformed, more research necessary, caveats to analysis</a:t>
          </a:r>
        </a:p>
      </dsp:txBody>
      <dsp:txXfrm>
        <a:off x="485391" y="2437568"/>
        <a:ext cx="6938066" cy="696448"/>
      </dsp:txXfrm>
    </dsp:sp>
    <dsp:sp modelId="{77D3F774-A0ED-C948-9E4E-CDAE61D95811}">
      <dsp:nvSpPr>
        <dsp:cNvPr id="0" name=""/>
        <dsp:cNvSpPr/>
      </dsp:nvSpPr>
      <dsp:spPr>
        <a:xfrm>
          <a:off x="50111" y="2350512"/>
          <a:ext cx="870560" cy="870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56460-749E-7246-8104-40AD414DCEA0}">
      <dsp:nvSpPr>
        <dsp:cNvPr id="0" name=""/>
        <dsp:cNvSpPr/>
      </dsp:nvSpPr>
      <dsp:spPr>
        <a:xfrm>
          <a:off x="1672845" y="642662"/>
          <a:ext cx="3543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38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0415" y="686457"/>
        <a:ext cx="19249" cy="3849"/>
      </dsp:txXfrm>
    </dsp:sp>
    <dsp:sp modelId="{4760E5C6-BAC4-324A-A9FC-B521AC85EA92}">
      <dsp:nvSpPr>
        <dsp:cNvPr id="0" name=""/>
        <dsp:cNvSpPr/>
      </dsp:nvSpPr>
      <dsp:spPr>
        <a:xfrm>
          <a:off x="784" y="186224"/>
          <a:ext cx="1673861" cy="100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Confirm data sources</a:t>
          </a:r>
          <a:endParaRPr lang="en-US" sz="1800" kern="1200" dirty="0"/>
        </a:p>
      </dsp:txBody>
      <dsp:txXfrm>
        <a:off x="784" y="186224"/>
        <a:ext cx="1673861" cy="1004317"/>
      </dsp:txXfrm>
    </dsp:sp>
    <dsp:sp modelId="{4016EA37-0915-8946-B4E8-D0E0AE022FCC}">
      <dsp:nvSpPr>
        <dsp:cNvPr id="0" name=""/>
        <dsp:cNvSpPr/>
      </dsp:nvSpPr>
      <dsp:spPr>
        <a:xfrm>
          <a:off x="837714" y="1188741"/>
          <a:ext cx="2058850" cy="354388"/>
        </a:xfrm>
        <a:custGeom>
          <a:avLst/>
          <a:gdLst/>
          <a:ahLst/>
          <a:cxnLst/>
          <a:rect l="0" t="0" r="0" b="0"/>
          <a:pathLst>
            <a:path>
              <a:moveTo>
                <a:pt x="2058850" y="0"/>
              </a:moveTo>
              <a:lnTo>
                <a:pt x="2058850" y="194294"/>
              </a:lnTo>
              <a:lnTo>
                <a:pt x="0" y="194294"/>
              </a:lnTo>
              <a:lnTo>
                <a:pt x="0" y="35438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4776" y="1364010"/>
        <a:ext cx="104726" cy="3849"/>
      </dsp:txXfrm>
    </dsp:sp>
    <dsp:sp modelId="{2AF931CE-92AE-F54E-A4F9-A838D46C04B3}">
      <dsp:nvSpPr>
        <dsp:cNvPr id="0" name=""/>
        <dsp:cNvSpPr/>
      </dsp:nvSpPr>
      <dsp:spPr>
        <a:xfrm>
          <a:off x="2059634" y="186224"/>
          <a:ext cx="1673861" cy="100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Import data</a:t>
          </a:r>
        </a:p>
      </dsp:txBody>
      <dsp:txXfrm>
        <a:off x="2059634" y="186224"/>
        <a:ext cx="1673861" cy="1004317"/>
      </dsp:txXfrm>
    </dsp:sp>
    <dsp:sp modelId="{59DA59DB-BA11-1E4A-9C30-297062EA228E}">
      <dsp:nvSpPr>
        <dsp:cNvPr id="0" name=""/>
        <dsp:cNvSpPr/>
      </dsp:nvSpPr>
      <dsp:spPr>
        <a:xfrm>
          <a:off x="1672845" y="2031968"/>
          <a:ext cx="3543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38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0415" y="2075763"/>
        <a:ext cx="19249" cy="3849"/>
      </dsp:txXfrm>
    </dsp:sp>
    <dsp:sp modelId="{1C34BF66-31D9-5C4D-B35D-F45E76D6A41A}">
      <dsp:nvSpPr>
        <dsp:cNvPr id="0" name=""/>
        <dsp:cNvSpPr/>
      </dsp:nvSpPr>
      <dsp:spPr>
        <a:xfrm>
          <a:off x="784" y="1575529"/>
          <a:ext cx="1673861" cy="100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Format &amp; Organize Data</a:t>
          </a:r>
        </a:p>
      </dsp:txBody>
      <dsp:txXfrm>
        <a:off x="784" y="1575529"/>
        <a:ext cx="1673861" cy="1004317"/>
      </dsp:txXfrm>
    </dsp:sp>
    <dsp:sp modelId="{421FBAB3-6C71-1A42-B3C1-418B7F7C808D}">
      <dsp:nvSpPr>
        <dsp:cNvPr id="0" name=""/>
        <dsp:cNvSpPr/>
      </dsp:nvSpPr>
      <dsp:spPr>
        <a:xfrm>
          <a:off x="2059634" y="1575529"/>
          <a:ext cx="1673861" cy="1004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Standard data cleaning procedure</a:t>
          </a:r>
        </a:p>
      </dsp:txBody>
      <dsp:txXfrm>
        <a:off x="2059634" y="1575529"/>
        <a:ext cx="1673861" cy="1004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933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31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099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01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5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77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4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68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39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49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126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32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err="1"/>
              <a:t>UofT</a:t>
            </a:r>
            <a:r>
              <a:rPr lang="en" sz="3000" dirty="0"/>
              <a:t> SCS FinTech Book Camp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 dirty="0"/>
              <a:t>Project 1 – Team 1 Presentation</a:t>
            </a:r>
            <a:endParaRPr sz="2800" i="1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699" y="2083125"/>
            <a:ext cx="5414397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008575"/>
                </a:solidFill>
                <a:latin typeface="Arial" panose="020B0604020202020204" pitchFamily="34" charset="0"/>
                <a:ea typeface="PT Sans Narrow"/>
                <a:cs typeface="Arial" panose="020B0604020202020204" pitchFamily="34" charset="0"/>
                <a:sym typeface="PT Sans Narrow"/>
              </a:rPr>
              <a:t>Ambreen Simon, George </a:t>
            </a:r>
            <a:r>
              <a:rPr lang="en" sz="1400" dirty="0" err="1">
                <a:solidFill>
                  <a:srgbClr val="008575"/>
                </a:solidFill>
                <a:latin typeface="Arial" panose="020B0604020202020204" pitchFamily="34" charset="0"/>
                <a:ea typeface="PT Sans Narrow"/>
                <a:cs typeface="Arial" panose="020B0604020202020204" pitchFamily="34" charset="0"/>
                <a:sym typeface="PT Sans Narrow"/>
              </a:rPr>
              <a:t>Barbuc</a:t>
            </a:r>
            <a:r>
              <a:rPr lang="en" sz="1400" dirty="0">
                <a:solidFill>
                  <a:srgbClr val="008575"/>
                </a:solidFill>
                <a:latin typeface="Arial" panose="020B0604020202020204" pitchFamily="34" charset="0"/>
                <a:ea typeface="PT Sans Narrow"/>
                <a:cs typeface="Arial" panose="020B0604020202020204" pitchFamily="34" charset="0"/>
                <a:sym typeface="PT Sans Narrow"/>
              </a:rPr>
              <a:t>, Katie </a:t>
            </a:r>
            <a:r>
              <a:rPr lang="en" sz="1400" dirty="0" err="1">
                <a:solidFill>
                  <a:srgbClr val="008575"/>
                </a:solidFill>
                <a:latin typeface="Arial" panose="020B0604020202020204" pitchFamily="34" charset="0"/>
                <a:ea typeface="PT Sans Narrow"/>
                <a:cs typeface="Arial" panose="020B0604020202020204" pitchFamily="34" charset="0"/>
                <a:sym typeface="PT Sans Narrow"/>
              </a:rPr>
              <a:t>Gouinlock</a:t>
            </a:r>
            <a:r>
              <a:rPr lang="en" sz="1400" dirty="0">
                <a:solidFill>
                  <a:srgbClr val="008575"/>
                </a:solidFill>
                <a:latin typeface="Arial" panose="020B0604020202020204" pitchFamily="34" charset="0"/>
                <a:ea typeface="PT Sans Narrow"/>
                <a:cs typeface="Arial" panose="020B0604020202020204" pitchFamily="34" charset="0"/>
                <a:sym typeface="PT Sans Narrow"/>
              </a:rPr>
              <a:t>, </a:t>
            </a:r>
            <a:r>
              <a:rPr lang="en" sz="1400" dirty="0" err="1">
                <a:solidFill>
                  <a:srgbClr val="008575"/>
                </a:solidFill>
                <a:latin typeface="Arial" panose="020B0604020202020204" pitchFamily="34" charset="0"/>
                <a:ea typeface="PT Sans Narrow"/>
                <a:cs typeface="Arial" panose="020B0604020202020204" pitchFamily="34" charset="0"/>
                <a:sym typeface="PT Sans Narrow"/>
              </a:rPr>
              <a:t>Keiran</a:t>
            </a:r>
            <a:r>
              <a:rPr lang="en" sz="1400" dirty="0">
                <a:solidFill>
                  <a:srgbClr val="008575"/>
                </a:solidFill>
                <a:latin typeface="Arial" panose="020B0604020202020204" pitchFamily="34" charset="0"/>
                <a:ea typeface="PT Sans Narrow"/>
                <a:cs typeface="Arial" panose="020B0604020202020204" pitchFamily="34" charset="0"/>
                <a:sym typeface="PT Sans Narrow"/>
              </a:rPr>
              <a:t> </a:t>
            </a:r>
            <a:r>
              <a:rPr lang="en" sz="1400" dirty="0" err="1">
                <a:solidFill>
                  <a:srgbClr val="008575"/>
                </a:solidFill>
                <a:latin typeface="Arial" panose="020B0604020202020204" pitchFamily="34" charset="0"/>
                <a:ea typeface="PT Sans Narrow"/>
                <a:cs typeface="Arial" panose="020B0604020202020204" pitchFamily="34" charset="0"/>
                <a:sym typeface="PT Sans Narrow"/>
              </a:rPr>
              <a:t>Gugula</a:t>
            </a:r>
            <a:endParaRPr sz="1400" dirty="0">
              <a:solidFill>
                <a:srgbClr val="008575"/>
              </a:solidFill>
              <a:latin typeface="Arial" panose="020B0604020202020204" pitchFamily="34" charset="0"/>
              <a:ea typeface="PT Sans Narrow"/>
              <a:cs typeface="Arial" panose="020B0604020202020204" pitchFamily="34" charset="0"/>
              <a:sym typeface="PT Sans Narrow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695D46"/>
                </a:solidFill>
                <a:latin typeface="Arial" panose="020B0604020202020204" pitchFamily="34" charset="0"/>
                <a:ea typeface="PT Sans Narrow"/>
                <a:cs typeface="Arial" panose="020B0604020202020204" pitchFamily="34" charset="0"/>
                <a:sym typeface="PT Sans Narrow"/>
              </a:rPr>
              <a:t>Thursday November 12, 2020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A80B83-2541-4D4F-9A35-05AE904B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67575" cy="3064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E1AD3-23D9-8745-A40A-B6CBDD59FEC0}"/>
              </a:ext>
            </a:extLst>
          </p:cNvPr>
          <p:cNvSpPr txBox="1"/>
          <p:nvPr/>
        </p:nvSpPr>
        <p:spPr>
          <a:xfrm>
            <a:off x="753626" y="3195376"/>
            <a:ext cx="358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Portfolio construction – high volatility and low volatility</a:t>
            </a:r>
          </a:p>
        </p:txBody>
      </p:sp>
    </p:spTree>
    <p:extLst>
      <p:ext uri="{BB962C8B-B14F-4D97-AF65-F5344CB8AC3E}">
        <p14:creationId xmlns:p14="http://schemas.microsoft.com/office/powerpoint/2010/main" val="230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2186 0.24815" pathEditMode="relative" ptsTypes="AA">
                                      <p:cBhvr>
                                        <p:cTn id="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2186 0.24815 L 0.72186 0.24815" pathEditMode="relative" ptsTypes="AA">
                                      <p:cBhvr>
                                        <p:cTn id="11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2186 0.24815 L 0.50329 0.24815" pathEditMode="relative" ptsTypes="AA">
                                      <p:cBhvr>
                                        <p:cTn id="14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50329 0.24815 L 0.31345 0.24815" pathEditMode="relative" ptsTypes="AA">
                                      <p:cBhvr>
                                        <p:cTn id="17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31345 0.24815 L 0.13686 0.24815" pathEditMode="relative" ptsTypes="AA">
                                      <p:cBhvr>
                                        <p:cTn id="20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13686 0.24815 L -0.03532 0.24815" pathEditMode="relative" ptsTypes="AA">
                                      <p:cBhvr>
                                        <p:cTn id="23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3532 0.24815 L -0.2384 0.24815" pathEditMode="relative" ptsTypes="AA">
                                      <p:cBhvr>
                                        <p:cTn id="2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384 0.24815 L -0.52978 0.24815" pathEditMode="relative" ptsTypes="AA">
                                      <p:cBhvr>
                                        <p:cTn id="29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52978 0.24815 L -0.72186 0.24815" pathEditMode="relative" ptsTypes="AA">
                                      <p:cBhvr>
                                        <p:cTn id="32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72186 0.24815 L -0.72186 0.24815" pathEditMode="relative" ptsTypes="AA">
                                      <p:cBhvr>
                                        <p:cTn id="35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5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72186 0.24815 L 0.72186 0.19167" pathEditMode="relative" ptsTypes="AA">
                                      <p:cBhvr>
                                        <p:cTn id="38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0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2186 0.19167 L 0.72186 0.16038" pathEditMode="relative" ptsTypes="AA">
                                      <p:cBhvr>
                                        <p:cTn id="41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2186 0.16038 L 0.72186 0.16038" pathEditMode="relative" ptsTypes="AA">
                                      <p:cBhvr>
                                        <p:cTn id="44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2186 0.16038 L 0.60041 0.16038" pathEditMode="relative" ptsTypes="AA">
                                      <p:cBhvr>
                                        <p:cTn id="47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50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60041 0.16038 L 0.25606 0.14473" pathEditMode="relative" ptsTypes="AA">
                                      <p:cBhvr>
                                        <p:cTn id="50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5606 0.14473 L 0.43265 0.13691" pathEditMode="relative" ptsTypes="AA">
                                      <p:cBhvr>
                                        <p:cTn id="53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50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43265 0.13691 L 0.09271 0.16038" pathEditMode="relative" ptsTypes="AA">
                                      <p:cBhvr>
                                        <p:cTn id="5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90000"/>
                            </p:stCondLst>
                            <p:childTnLst>
                              <p:par>
                                <p:cTn id="58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9271 0.16038 L -0.04856 0.12909" pathEditMode="relative" ptsTypes="AA">
                                      <p:cBhvr>
                                        <p:cTn id="59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5000"/>
                            </p:stCondLst>
                            <p:childTnLst>
                              <p:par>
                                <p:cTn id="6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4856 0.12909 L -0.20308 0.11344" pathEditMode="relative" ptsTypes="AA">
                                      <p:cBhvr>
                                        <p:cTn id="62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60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0308 0.11344 L -0.37526 0.12909" pathEditMode="relative" ptsTypes="AA">
                                      <p:cBhvr>
                                        <p:cTn id="65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5000"/>
                            </p:stCondLst>
                            <p:childTnLst>
                              <p:par>
                                <p:cTn id="67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37526 0.12909 L -0.5651 0.14473" pathEditMode="relative" ptsTypes="AA">
                                      <p:cBhvr>
                                        <p:cTn id="68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30000"/>
                            </p:stCondLst>
                            <p:childTnLst>
                              <p:par>
                                <p:cTn id="7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5651 0.14473 L -0.72186 0.13691" pathEditMode="relative" ptsTypes="AA">
                                      <p:cBhvr>
                                        <p:cTn id="71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65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72186 0.13691 L -0.72186 0.12909" pathEditMode="relative" ptsTypes="AA">
                                      <p:cBhvr>
                                        <p:cTn id="74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72186 0.12909 L 0.72186 -0.17603" pathEditMode="relative" ptsTypes="AA">
                                      <p:cBhvr>
                                        <p:cTn id="77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35000"/>
                            </p:stCondLst>
                            <p:childTnLst>
                              <p:par>
                                <p:cTn id="7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2186 -0.17603 L 0.72186 -0.23079" pathEditMode="relative" ptsTypes="AA">
                                      <p:cBhvr>
                                        <p:cTn id="80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000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2186 -0.23079 L 0.71961 -0.22297" pathEditMode="relative" ptsTypes="AA">
                                      <p:cBhvr>
                                        <p:cTn id="83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50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1961 -0.22297 L 0.51212 -0.20732" pathEditMode="relative" ptsTypes="AA">
                                      <p:cBhvr>
                                        <p:cTn id="8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400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51212 -0.20732 L 0.30904 -0.23079" pathEditMode="relative" ptsTypes="AA">
                                      <p:cBhvr>
                                        <p:cTn id="89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75000"/>
                            </p:stCondLst>
                            <p:childTnLst>
                              <p:par>
                                <p:cTn id="9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30904 -0.23079 L -0.0309 -0.23079" pathEditMode="relative" ptsTypes="AA">
                                      <p:cBhvr>
                                        <p:cTn id="92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1000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309 -0.23079 L 0.16335 -0.24644" pathEditMode="relative" ptsTypes="AA">
                                      <p:cBhvr>
                                        <p:cTn id="95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45000"/>
                            </p:stCondLst>
                            <p:childTnLst>
                              <p:par>
                                <p:cTn id="97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16335 -0.24644 L -0.22074 -0.21514" pathEditMode="relative" ptsTypes="AA">
                                      <p:cBhvr>
                                        <p:cTn id="98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80000"/>
                            </p:stCondLst>
                            <p:childTnLst>
                              <p:par>
                                <p:cTn id="10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2074 -0.21514 L -0.39292 -0.24815" pathEditMode="relative" ptsTypes="AA">
                                      <p:cBhvr>
                                        <p:cTn id="101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15000"/>
                            </p:stCondLst>
                            <p:childTnLst>
                              <p:par>
                                <p:cTn id="10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39292 -0.24815 L -0.56951 -0.21514" pathEditMode="relative" ptsTypes="AA">
                                      <p:cBhvr>
                                        <p:cTn id="104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00"/>
                            </p:stCondLst>
                            <p:childTnLst>
                              <p:par>
                                <p:cTn id="10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56951 -0.21514 L -0.72186 -0.23079" pathEditMode="relative" ptsTypes="AA">
                                      <p:cBhvr>
                                        <p:cTn id="107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85000"/>
                            </p:stCondLst>
                            <p:childTnLst>
                              <p:par>
                                <p:cTn id="10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72186 -0.23079 L -0.72186 -0.24644" pathEditMode="relative" ptsTypes="AA">
                                      <p:cBhvr>
                                        <p:cTn id="110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20000"/>
                            </p:stCondLst>
                            <p:childTnLst>
                              <p:par>
                                <p:cTn id="11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72186 -0.24644 L -0.72186 -0.24815" pathEditMode="relative" ptsTypes="AA">
                                      <p:cBhvr>
                                        <p:cTn id="113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5000"/>
                            </p:stCondLst>
                            <p:childTnLst>
                              <p:par>
                                <p:cTn id="11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72186 -0.24815 L -0.72186 -0.24815" pathEditMode="relative" ptsTypes="AA">
                                      <p:cBhvr>
                                        <p:cTn id="11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90000"/>
                            </p:stCondLst>
                            <p:childTnLst>
                              <p:par>
                                <p:cTn id="118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72186 -0.24815 L -0.72186 -0.24815" pathEditMode="relative" ptsTypes="AA">
                                      <p:cBhvr>
                                        <p:cTn id="119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25000"/>
                            </p:stCondLst>
                            <p:childTnLst>
                              <p:par>
                                <p:cTn id="12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72186 -0.24815 L -0.57393 -0.24815" pathEditMode="relative" ptsTypes="AA">
                                      <p:cBhvr>
                                        <p:cTn id="122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60000"/>
                            </p:stCondLst>
                            <p:childTnLst>
                              <p:par>
                                <p:cTn id="124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57393 -0.24815 L -0.29138 -0.24815" pathEditMode="relative" ptsTypes="AA">
                                      <p:cBhvr>
                                        <p:cTn id="125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95000"/>
                            </p:stCondLst>
                            <p:childTnLst>
                              <p:par>
                                <p:cTn id="127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9138 -0.24815 L -0.09271 -0.24815" pathEditMode="relative" ptsTypes="AA">
                                      <p:cBhvr>
                                        <p:cTn id="128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30000"/>
                            </p:stCondLst>
                            <p:childTnLst>
                              <p:par>
                                <p:cTn id="13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9271 -0.24815 L 0.13244 -0.24815" pathEditMode="relative" ptsTypes="AA">
                                      <p:cBhvr>
                                        <p:cTn id="131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65000"/>
                            </p:stCondLst>
                            <p:childTnLst>
                              <p:par>
                                <p:cTn id="13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13244 -0.24815 L 0.3576 -0.24815" pathEditMode="relative" ptsTypes="AA">
                                      <p:cBhvr>
                                        <p:cTn id="134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000"/>
                            </p:stCondLst>
                            <p:childTnLst>
                              <p:par>
                                <p:cTn id="13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3576 -0.24815 L 0.5651 -0.24815" pathEditMode="relative" ptsTypes="AA">
                                      <p:cBhvr>
                                        <p:cTn id="137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35000"/>
                            </p:stCondLst>
                            <p:childTnLst>
                              <p:par>
                                <p:cTn id="13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5651 -0.24815 L 0.72186 -0.24815" pathEditMode="relative" ptsTypes="AA">
                                      <p:cBhvr>
                                        <p:cTn id="140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70000"/>
                            </p:stCondLst>
                            <p:childTnLst>
                              <p:par>
                                <p:cTn id="14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2186 -0.24815 L 0.72186 -0.24815" pathEditMode="relative" ptsTypes="AA">
                                      <p:cBhvr>
                                        <p:cTn id="143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605000"/>
                            </p:stCondLst>
                            <p:childTnLst>
                              <p:par>
                                <p:cTn id="14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2186 -0.24815 L 0.72186 -0.24815" pathEditMode="relative" ptsTypes="AA">
                                      <p:cBhvr>
                                        <p:cTn id="14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640000"/>
                            </p:stCondLst>
                            <p:childTnLst>
                              <p:par>
                                <p:cTn id="148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2186 -0.24815 L 0 0" pathEditMode="relative" ptsTypes="AA">
                                      <p:cBhvr>
                                        <p:cTn id="149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51" dur="3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675000"/>
                            </p:stCondLst>
                            <p:childTnLst>
                              <p:par>
                                <p:cTn id="1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5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477325" y="295700"/>
            <a:ext cx="819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3000" dirty="0"/>
              <a:t>Discussion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7B6EB-134D-354F-9855-5412C3F4A625}"/>
              </a:ext>
            </a:extLst>
          </p:cNvPr>
          <p:cNvSpPr txBox="1"/>
          <p:nvPr/>
        </p:nvSpPr>
        <p:spPr>
          <a:xfrm>
            <a:off x="473375" y="1063700"/>
            <a:ext cx="792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itchFamily="2" charset="2"/>
              </a:rPr>
              <a:t>Findings: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portfolios with explicit investment strategy </a:t>
            </a:r>
            <a:r>
              <a:rPr lang="en-US" b="1" dirty="0">
                <a:sym typeface="Wingdings" pitchFamily="2" charset="2"/>
              </a:rPr>
              <a:t>outperformed</a:t>
            </a:r>
            <a:r>
              <a:rPr lang="en-US" dirty="0">
                <a:sym typeface="Wingdings" pitchFamily="2" charset="2"/>
              </a:rPr>
              <a:t> slightly, however, we don’t believe results can be generalized due to limitations in research conducted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itchFamily="2" charset="2"/>
              </a:rPr>
              <a:t>Conclusions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Directing investments towards a ‘theme’ may yield higher returns (i.e. low volatility index, emerging markets, dividend portfolio)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Not clear if active strategies are worth their weight in terms of the additional basis points paid in commission (limitations to research conducted)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4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477325" y="295700"/>
            <a:ext cx="819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3000" dirty="0"/>
              <a:t>Results: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76D07-67EE-3B4A-B296-F9652BA49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" t="-4249" r="-963" b="-5734"/>
          <a:stretch/>
        </p:blipFill>
        <p:spPr>
          <a:xfrm>
            <a:off x="477325" y="954593"/>
            <a:ext cx="6556521" cy="30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1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477325" y="295700"/>
            <a:ext cx="819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3000" dirty="0"/>
              <a:t>Results: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41ED8-FCD3-9647-9BEE-4B06C3461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5" y="1132297"/>
            <a:ext cx="6118784" cy="262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477325" y="295700"/>
            <a:ext cx="819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3000" dirty="0"/>
              <a:t>Results:</a:t>
            </a:r>
            <a:endParaRPr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E33C9-5D43-BF40-9C40-4B90722F1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5" y="1209218"/>
            <a:ext cx="6820120" cy="292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0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475350" y="260190"/>
            <a:ext cx="819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3000" dirty="0"/>
              <a:t>Results: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3440C-19F3-024F-82B1-80A3490E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50" y="1212144"/>
            <a:ext cx="6644541" cy="284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6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7B3C94-6035-43F6-8AC9-5CE1FB52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0" y="1288220"/>
            <a:ext cx="5694172" cy="3547487"/>
          </a:xfrm>
          <a:prstGeom prst="rect">
            <a:avLst/>
          </a:prstGeom>
        </p:spPr>
      </p:pic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A1A3626E-F79C-4AB6-9BF2-21DDDAD4B781}"/>
              </a:ext>
            </a:extLst>
          </p:cNvPr>
          <p:cNvSpPr txBox="1">
            <a:spLocks/>
          </p:cNvSpPr>
          <p:nvPr/>
        </p:nvSpPr>
        <p:spPr>
          <a:xfrm>
            <a:off x="475350" y="260190"/>
            <a:ext cx="81933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>
              <a:spcAft>
                <a:spcPts val="1600"/>
              </a:spcAft>
            </a:pPr>
            <a:r>
              <a:rPr lang="en-CA" sz="3000" dirty="0"/>
              <a:t>Relative </a:t>
            </a:r>
            <a:r>
              <a:rPr lang="en-CA" sz="3000"/>
              <a:t>portfolio performance: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99305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477325" y="295700"/>
            <a:ext cx="819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3000" dirty="0"/>
              <a:t>Reflection on Analysis</a:t>
            </a:r>
            <a:br>
              <a:rPr lang="en-CA" sz="3000" dirty="0"/>
            </a:br>
            <a:br>
              <a:rPr lang="en-CA" sz="3000" dirty="0"/>
            </a:br>
            <a:endParaRPr sz="3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42743C-701B-954A-8D95-BD15E4FE3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63351"/>
              </p:ext>
            </p:extLst>
          </p:nvPr>
        </p:nvGraphicFramePr>
        <p:xfrm>
          <a:off x="573859" y="1063700"/>
          <a:ext cx="6096000" cy="3876040"/>
        </p:xfrm>
        <a:graphic>
          <a:graphicData uri="http://schemas.openxmlformats.org/drawingml/2006/table">
            <a:tbl>
              <a:tblPr firstRow="1" bandRow="1">
                <a:tableStyleId>{FDEA5392-85FB-4331-95AA-16D115A07C4B}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91532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24013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8195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Difficulties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Caveats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3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Integrity of data from original source (AlpacaAPI) led to our group switching data sources very late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Returns data did not take into account dividends that could have been reinvested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Did not have the time or resources to collect data from multiple stock exchanges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MC simulation forecasts results retrospectively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Portfolios with “unique” investment strategies were not really active in nature (i.e. no rebalancing or changes made to the portfolio during the forecast period)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During the years that the historical data was collected stock market returns we’re abnormally strong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752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92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477325" y="295700"/>
            <a:ext cx="819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3000" dirty="0"/>
              <a:t>Reflection on Analysis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91D30-F29D-DD4E-82BB-AD0BB9107292}"/>
              </a:ext>
            </a:extLst>
          </p:cNvPr>
          <p:cNvSpPr txBox="1"/>
          <p:nvPr/>
        </p:nvSpPr>
        <p:spPr>
          <a:xfrm>
            <a:off x="659219" y="903767"/>
            <a:ext cx="7857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would you research next if you had two more weeks?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concept, but would apply machine learning algorithms to better reflect reality of “active” investment strategies, and so that historical returns data was not just forecast into the future</a:t>
            </a:r>
          </a:p>
        </p:txBody>
      </p:sp>
    </p:spTree>
    <p:extLst>
      <p:ext uri="{BB962C8B-B14F-4D97-AF65-F5344CB8AC3E}">
        <p14:creationId xmlns:p14="http://schemas.microsoft.com/office/powerpoint/2010/main" val="287264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477325" y="295700"/>
            <a:ext cx="819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3000" dirty="0"/>
              <a:t>Q&amp;A</a:t>
            </a:r>
            <a:br>
              <a:rPr lang="en-CA" sz="3000" dirty="0"/>
            </a:br>
            <a:br>
              <a:rPr lang="en-CA" sz="3000" dirty="0"/>
            </a:br>
            <a:r>
              <a:rPr lang="en-CA" sz="1800" dirty="0"/>
              <a:t>Thanks for listening!</a:t>
            </a:r>
            <a:br>
              <a:rPr lang="en-CA" sz="3000" dirty="0"/>
            </a:br>
            <a:br>
              <a:rPr lang="en-CA" sz="2200" dirty="0"/>
            </a:b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9253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477325" y="295700"/>
            <a:ext cx="819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Motivation</a:t>
            </a:r>
            <a:endParaRPr sz="2200" dirty="0">
              <a:solidFill>
                <a:schemeClr val="dk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CBCA335-B816-2042-A03A-E0977B098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668222"/>
              </p:ext>
            </p:extLst>
          </p:nvPr>
        </p:nvGraphicFramePr>
        <p:xfrm>
          <a:off x="0" y="963795"/>
          <a:ext cx="7469456" cy="348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477325" y="295700"/>
            <a:ext cx="819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Summary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Is a unique portfolio management strategy worth additional fees?</a:t>
            </a:r>
            <a:endParaRPr sz="600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4294967295"/>
          </p:nvPr>
        </p:nvSpPr>
        <p:spPr>
          <a:xfrm>
            <a:off x="146125" y="1098950"/>
            <a:ext cx="8389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For this project we will </a:t>
            </a:r>
            <a:r>
              <a:rPr lang="en" sz="1150" b="1" i="1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examine three different possible portfolio management strategies</a:t>
            </a:r>
            <a:r>
              <a:rPr lang="en" sz="115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 that an investor would potentially pay for when choosing an investment product, and compare the result of those strategies over time as to a simple strategy that simply owns the S&amp;P 500 (US equities), as a means of determining whether the different strategy is worth the fee paid by an investor.</a:t>
            </a:r>
            <a:endParaRPr sz="115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50" dirty="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We have defined our scope of study as the following three hypothetical portfolios:</a:t>
            </a:r>
            <a:endParaRPr sz="1150" dirty="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50" b="0" dirty="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" name="Google Shape;72;p14"/>
          <p:cNvGraphicFramePr/>
          <p:nvPr>
            <p:extLst>
              <p:ext uri="{D42A27DB-BD31-4B8C-83A1-F6EECF244321}">
                <p14:modId xmlns:p14="http://schemas.microsoft.com/office/powerpoint/2010/main" val="1814905199"/>
              </p:ext>
            </p:extLst>
          </p:nvPr>
        </p:nvGraphicFramePr>
        <p:xfrm>
          <a:off x="711400" y="2710575"/>
          <a:ext cx="6404600" cy="1462920"/>
        </p:xfrm>
        <a:graphic>
          <a:graphicData uri="http://schemas.openxmlformats.org/drawingml/2006/table">
            <a:tbl>
              <a:tblPr>
                <a:noFill/>
                <a:tableStyleId>{FDEA5392-85FB-4331-95AA-16D115A07C4B}</a:tableStyleId>
              </a:tblPr>
              <a:tblGrid>
                <a:gridCol w="320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Base Case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S&amp;P 500 (SPY ETF)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Portfolio 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/>
                        <a:t>Low Volatility (i.e. low Beta)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Portfolio 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/>
                        <a:t>High Volatility (i.e. high Beta)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Portfolio 3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Randomly select 50 stocks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480DEAD-311F-3442-A8EE-EA4127341D94}"/>
              </a:ext>
            </a:extLst>
          </p:cNvPr>
          <p:cNvSpPr txBox="1"/>
          <p:nvPr/>
        </p:nvSpPr>
        <p:spPr>
          <a:xfrm>
            <a:off x="711400" y="4270159"/>
            <a:ext cx="3949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*Each portfolio contained 50 securities</a:t>
            </a:r>
          </a:p>
        </p:txBody>
      </p:sp>
    </p:spTree>
    <p:extLst>
      <p:ext uri="{BB962C8B-B14F-4D97-AF65-F5344CB8AC3E}">
        <p14:creationId xmlns:p14="http://schemas.microsoft.com/office/powerpoint/2010/main" val="91296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477325" y="295700"/>
            <a:ext cx="819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3000" dirty="0">
                <a:solidFill>
                  <a:schemeClr val="dk1"/>
                </a:solidFill>
              </a:rPr>
              <a:t>Questions &amp; Data</a:t>
            </a:r>
            <a:endParaRPr sz="3000" dirty="0">
              <a:solidFill>
                <a:schemeClr val="dk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D8C5A7-4F41-A342-B1E6-2B3A2C9B9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08558"/>
              </p:ext>
            </p:extLst>
          </p:nvPr>
        </p:nvGraphicFramePr>
        <p:xfrm>
          <a:off x="619368" y="963091"/>
          <a:ext cx="6096000" cy="3840480"/>
        </p:xfrm>
        <a:graphic>
          <a:graphicData uri="http://schemas.openxmlformats.org/drawingml/2006/table">
            <a:tbl>
              <a:tblPr firstRow="1" bandRow="1">
                <a:tableStyleId>{FDEA5392-85FB-4331-95AA-16D115A07C4B}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977264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925976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27584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5855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b="1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Data</a:t>
                      </a:r>
                      <a:r>
                        <a:rPr lang="en-US" dirty="0"/>
                        <a:t> </a:t>
                      </a: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Where</a:t>
                      </a:r>
                      <a:r>
                        <a:rPr lang="en-US" dirty="0"/>
                        <a:t> </a:t>
                      </a: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is</a:t>
                      </a:r>
                      <a:r>
                        <a:rPr lang="en-US" dirty="0"/>
                        <a:t> </a:t>
                      </a: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was</a:t>
                      </a:r>
                      <a:r>
                        <a:rPr lang="en-US" dirty="0"/>
                        <a:t> </a:t>
                      </a: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49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Is a unique portfolio management strategy worth additional fees?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How does a randomly selected portfolio perform?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What does the performance of a high volatility vs. low volatility look like?</a:t>
                      </a:r>
                      <a:endParaRPr lang="en-US" sz="12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" b="1" kern="1200" dirty="0">
                        <a:solidFill>
                          <a:schemeClr val="tx1"/>
                        </a:solidFill>
                        <a:sym typeface="Wingdings" pitchFamily="2" charset="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" sz="12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sym typeface="Wingdings" pitchFamily="2" charset="2"/>
                        </a:rPr>
                        <a:t>Evaluate performance of the </a:t>
                      </a:r>
                      <a:r>
                        <a:rPr lang="en" sz="1200" b="0" i="0" u="none" strike="noStrike" cap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cs typeface="Arial"/>
                          <a:sym typeface="Wingdings" pitchFamily="2" charset="2"/>
                        </a:rPr>
                        <a:t>different</a:t>
                      </a:r>
                      <a:r>
                        <a:rPr lang="en" sz="12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sym typeface="Wingdings" pitchFamily="2" charset="2"/>
                        </a:rPr>
                        <a:t> portfolios using MC simulation</a:t>
                      </a:r>
                      <a:endParaRPr lang="en-US" sz="12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" kern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Historical stock market data from relevant securities</a:t>
                      </a:r>
                    </a:p>
                    <a:p>
                      <a:pPr marL="285750" lvl="2" indent="-285750">
                        <a:buFont typeface="Arial" panose="020B0604020202020204" pitchFamily="34" charset="0"/>
                        <a:buChar char="•"/>
                      </a:pPr>
                      <a:endParaRPr lang="en" kern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2857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" kern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Tickers included in chosen index to pass into call for historical data</a:t>
                      </a:r>
                    </a:p>
                    <a:p>
                      <a:pPr lvl="1"/>
                      <a:endParaRPr lang="en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" kern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Yahoo Finance (</a:t>
                      </a:r>
                      <a:r>
                        <a:rPr lang="en" i="1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yfinance</a:t>
                      </a:r>
                      <a:r>
                        <a:rPr lang="en" kern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4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71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477325" y="295700"/>
            <a:ext cx="819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Data Cleanup and Exploration</a:t>
            </a:r>
            <a:endParaRPr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341D0-654F-9641-9CA0-90A87FA2D331}"/>
              </a:ext>
            </a:extLst>
          </p:cNvPr>
          <p:cNvSpPr txBox="1"/>
          <p:nvPr/>
        </p:nvSpPr>
        <p:spPr>
          <a:xfrm>
            <a:off x="4449188" y="1411909"/>
            <a:ext cx="11512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Format and organize data</a:t>
            </a:r>
          </a:p>
          <a:p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E9BD4-436D-E34F-86E0-A704ED4E8BF7}"/>
              </a:ext>
            </a:extLst>
          </p:cNvPr>
          <p:cNvSpPr txBox="1"/>
          <p:nvPr/>
        </p:nvSpPr>
        <p:spPr>
          <a:xfrm>
            <a:off x="5670019" y="3110303"/>
            <a:ext cx="801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Standard cleaning procedure performed</a:t>
            </a:r>
          </a:p>
          <a:p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0F28-3E42-494B-8C1B-A4563571256B}"/>
              </a:ext>
            </a:extLst>
          </p:cNvPr>
          <p:cNvSpPr txBox="1"/>
          <p:nvPr/>
        </p:nvSpPr>
        <p:spPr>
          <a:xfrm>
            <a:off x="1074048" y="1397054"/>
            <a:ext cx="118088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Confirm data</a:t>
            </a:r>
          </a:p>
          <a:p>
            <a:r>
              <a:rPr lang="en-US" sz="1000" dirty="0">
                <a:solidFill>
                  <a:schemeClr val="bg1"/>
                </a:solidFill>
              </a:rPr>
              <a:t>sources</a:t>
            </a:r>
          </a:p>
          <a:p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1F20A19E-64E9-7E43-9246-216D788A8C54}"/>
              </a:ext>
            </a:extLst>
          </p:cNvPr>
          <p:cNvSpPr/>
          <p:nvPr/>
        </p:nvSpPr>
        <p:spPr>
          <a:xfrm>
            <a:off x="5766644" y="2573569"/>
            <a:ext cx="304299" cy="25269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134F058C-54E9-874E-82D6-A759EE88144A}"/>
              </a:ext>
            </a:extLst>
          </p:cNvPr>
          <p:cNvSpPr/>
          <p:nvPr/>
        </p:nvSpPr>
        <p:spPr>
          <a:xfrm>
            <a:off x="1534815" y="2571750"/>
            <a:ext cx="304299" cy="25269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3E5712B-6DDD-4145-ACD9-76CD4D8EAF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571549"/>
              </p:ext>
            </p:extLst>
          </p:nvPr>
        </p:nvGraphicFramePr>
        <p:xfrm>
          <a:off x="1935739" y="967666"/>
          <a:ext cx="3734280" cy="276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443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C94081-9A9D-5146-976E-5461D2E1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" y="854153"/>
            <a:ext cx="6010183" cy="9252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A1DFCD-7F2F-9048-9416-A72085C5E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215" y="2269523"/>
            <a:ext cx="1995874" cy="2019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20108F-2D34-DD4F-A92C-A56230A33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68" y="2586561"/>
            <a:ext cx="3123522" cy="138574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64C818-17AA-0F4F-AA25-4B357019D1F4}"/>
              </a:ext>
            </a:extLst>
          </p:cNvPr>
          <p:cNvCxnSpPr/>
          <p:nvPr/>
        </p:nvCxnSpPr>
        <p:spPr>
          <a:xfrm>
            <a:off x="3848986" y="3179135"/>
            <a:ext cx="1435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-Point Star 6">
            <a:extLst>
              <a:ext uri="{FF2B5EF4-FFF2-40B4-BE49-F238E27FC236}">
                <a16:creationId xmlns:a16="http://schemas.microsoft.com/office/drawing/2014/main" id="{4927070D-BE10-E54D-8E2A-4955991A7323}"/>
              </a:ext>
            </a:extLst>
          </p:cNvPr>
          <p:cNvSpPr/>
          <p:nvPr/>
        </p:nvSpPr>
        <p:spPr>
          <a:xfrm>
            <a:off x="194287" y="254678"/>
            <a:ext cx="304299" cy="25269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8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477325" y="295700"/>
            <a:ext cx="819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3000" dirty="0"/>
              <a:t>Data Analysis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4AAE6-583A-FE42-A57B-9289F47B7211}"/>
              </a:ext>
            </a:extLst>
          </p:cNvPr>
          <p:cNvSpPr txBox="1"/>
          <p:nvPr/>
        </p:nvSpPr>
        <p:spPr>
          <a:xfrm>
            <a:off x="616688" y="1063700"/>
            <a:ext cx="7623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data was cleaned and formatted properly…</a:t>
            </a:r>
          </a:p>
          <a:p>
            <a:endParaRPr lang="en-US" dirty="0"/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Convert closing prices into daily returns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Calculate Beta’s for each ticker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Attach Beta numbers to original data frame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Construct portfolio’s based on predefined metrics (e.g. low beta = securities with 50 smallest betas)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Pass portfolio’s through MC and visualize</a:t>
            </a:r>
          </a:p>
        </p:txBody>
      </p:sp>
      <p:pic>
        <p:nvPicPr>
          <p:cNvPr id="5" name="Graphic 4" descr="Bar chart RTL">
            <a:extLst>
              <a:ext uri="{FF2B5EF4-FFF2-40B4-BE49-F238E27FC236}">
                <a16:creationId xmlns:a16="http://schemas.microsoft.com/office/drawing/2014/main" id="{0E3B3D30-D14F-E746-AD73-7C4AFB9CC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8478" y="2571750"/>
            <a:ext cx="1969477" cy="19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9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0085D3-6CB4-D74E-9182-741CC4E5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2419" cy="28857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D08793-174D-0F48-A149-F0E184A2A455}"/>
              </a:ext>
            </a:extLst>
          </p:cNvPr>
          <p:cNvSpPr txBox="1"/>
          <p:nvPr/>
        </p:nvSpPr>
        <p:spPr>
          <a:xfrm>
            <a:off x="633046" y="3165231"/>
            <a:ext cx="441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function to calculate the betas of our df and save it into a dictionary</a:t>
            </a:r>
          </a:p>
        </p:txBody>
      </p:sp>
    </p:spTree>
    <p:extLst>
      <p:ext uri="{BB962C8B-B14F-4D97-AF65-F5344CB8AC3E}">
        <p14:creationId xmlns:p14="http://schemas.microsoft.com/office/powerpoint/2010/main" val="24089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3405 0.24815" pathEditMode="relative" ptsTypes="AA">
                                      <p:cBhvr>
                                        <p:cTn id="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83405 0.24815 L 0.83405 0.24815" pathEditMode="relative" ptsTypes="AA">
                                      <p:cBhvr>
                                        <p:cTn id="11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83405 0.24815 L 0.5109 0.24815" pathEditMode="relative" ptsTypes="AA">
                                      <p:cBhvr>
                                        <p:cTn id="14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5109 0.24815 L 0.83405 0.14948" pathEditMode="relative" ptsTypes="AA">
                                      <p:cBhvr>
                                        <p:cTn id="17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83405 0.14948 L 0.83405 -0.14094" pathEditMode="relative" ptsTypes="AA">
                                      <p:cBhvr>
                                        <p:cTn id="20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83405 -0.14094 L 0.83405 -0.24815" pathEditMode="relative" ptsTypes="AA">
                                      <p:cBhvr>
                                        <p:cTn id="23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83405 -0.24815 L 0.74707 -0.15802" pathEditMode="relative" ptsTypes="AA">
                                      <p:cBhvr>
                                        <p:cTn id="2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4707 -0.15802 L 0.54464 -0.00427" pathEditMode="relative" ptsTypes="AA">
                                      <p:cBhvr>
                                        <p:cTn id="29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54464 -0.00427 L 0.13496 -0.19219" pathEditMode="relative" ptsTypes="AA">
                                      <p:cBhvr>
                                        <p:cTn id="32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13496 -0.19219 L 0.42414 -0.24815" pathEditMode="relative" ptsTypes="AA">
                                      <p:cBhvr>
                                        <p:cTn id="35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5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42414 -0.24815 L 0.58802 -0.24815" pathEditMode="relative" ptsTypes="AA">
                                      <p:cBhvr>
                                        <p:cTn id="38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0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58802 -0.24815 L 0.79045 -0.24815" pathEditMode="relative" ptsTypes="AA">
                                      <p:cBhvr>
                                        <p:cTn id="41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9045 -0.24815 L 0.83405 -0.24815" pathEditMode="relative" ptsTypes="AA">
                                      <p:cBhvr>
                                        <p:cTn id="44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83405 -0.24815 L 0.83405 -0.24815" pathEditMode="relative" ptsTypes="AA">
                                      <p:cBhvr>
                                        <p:cTn id="47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50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83405 -0.24815 L 0.44342 -0.24815" pathEditMode="relative" ptsTypes="AA">
                                      <p:cBhvr>
                                        <p:cTn id="50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44342 -0.24815 L 0.70851 0.24815" pathEditMode="relative" ptsTypes="AA">
                                      <p:cBhvr>
                                        <p:cTn id="53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50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0851 0.24815 L 0.83405 0.14948" pathEditMode="relative" ptsTypes="AA">
                                      <p:cBhvr>
                                        <p:cTn id="5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90000"/>
                            </p:stCondLst>
                            <p:childTnLst>
                              <p:par>
                                <p:cTn id="58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83405 0.14948 L 0.83405 -0.05552" pathEditMode="relative" ptsTypes="AA">
                                      <p:cBhvr>
                                        <p:cTn id="59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5000"/>
                            </p:stCondLst>
                            <p:childTnLst>
                              <p:par>
                                <p:cTn id="6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83405 -0.05552 L 0.34221 0.06406" pathEditMode="relative" ptsTypes="AA">
                                      <p:cBhvr>
                                        <p:cTn id="62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60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34221 0.06406 L 0 0" pathEditMode="relative" ptsTypes="AA">
                                      <p:cBhvr>
                                        <p:cTn id="65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67" dur="3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950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7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34DF70-6DB7-2F4D-AB90-B80D5E6A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3402" cy="29843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23D64A-DF65-B848-BB5C-2DA1BA3FACDE}"/>
              </a:ext>
            </a:extLst>
          </p:cNvPr>
          <p:cNvSpPr txBox="1"/>
          <p:nvPr/>
        </p:nvSpPr>
        <p:spPr>
          <a:xfrm>
            <a:off x="331596" y="3386295"/>
            <a:ext cx="563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Concatenating ‘Beta’ information onto df with historical</a:t>
            </a:r>
          </a:p>
          <a:p>
            <a:r>
              <a:rPr lang="en-US" dirty="0"/>
              <a:t>stock prices</a:t>
            </a:r>
          </a:p>
        </p:txBody>
      </p:sp>
    </p:spTree>
    <p:extLst>
      <p:ext uri="{BB962C8B-B14F-4D97-AF65-F5344CB8AC3E}">
        <p14:creationId xmlns:p14="http://schemas.microsoft.com/office/powerpoint/2010/main" val="244936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9573 0.24815" pathEditMode="relative" ptsTypes="AA">
                                      <p:cBhvr>
                                        <p:cTn id="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9573 0.24815 L 0.79573 0.22831" pathEditMode="relative" ptsTypes="AA">
                                      <p:cBhvr>
                                        <p:cTn id="11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9573 0.22831 L 0.79573 0.24815" pathEditMode="relative" ptsTypes="AA">
                                      <p:cBhvr>
                                        <p:cTn id="14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9573 0.24815 L 0.76776 0.24815" pathEditMode="relative" ptsTypes="AA">
                                      <p:cBhvr>
                                        <p:cTn id="17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6776 0.24815 L 0.79573 0.24815" pathEditMode="relative" ptsTypes="AA">
                                      <p:cBhvr>
                                        <p:cTn id="20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9573 0.24815 L 0.79573 0.24815" pathEditMode="relative" ptsTypes="AA">
                                      <p:cBhvr>
                                        <p:cTn id="23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9573 0.24815 L 0.55241 0.24815" pathEditMode="relative" ptsTypes="AA">
                                      <p:cBhvr>
                                        <p:cTn id="2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55241 0.24815 L 0.43538 0.24815" pathEditMode="relative" ptsTypes="AA">
                                      <p:cBhvr>
                                        <p:cTn id="29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43538 0.24815 L 0.24812 0.24815" pathEditMode="relative" ptsTypes="AA">
                                      <p:cBhvr>
                                        <p:cTn id="32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812 0.24815 L 0.03277 0.24815" pathEditMode="relative" ptsTypes="AA">
                                      <p:cBhvr>
                                        <p:cTn id="35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5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3277 0.24815 L -0.13108 0.24815" pathEditMode="relative" ptsTypes="AA">
                                      <p:cBhvr>
                                        <p:cTn id="38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0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13108 0.24815 L -0.3043 0.24815" pathEditMode="relative" ptsTypes="AA">
                                      <p:cBhvr>
                                        <p:cTn id="41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3043 0.24815 L -0.48687 0.24815" pathEditMode="relative" ptsTypes="AA">
                                      <p:cBhvr>
                                        <p:cTn id="44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48687 0.24815 L -0.69286 0.24815" pathEditMode="relative" ptsTypes="AA">
                                      <p:cBhvr>
                                        <p:cTn id="47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50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69286 0.24815 L 0.79573 -0.1868" pathEditMode="relative" ptsTypes="AA">
                                      <p:cBhvr>
                                        <p:cTn id="50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9573 -0.1868 L 0.79573 -0.08717" pathEditMode="relative" ptsTypes="AA">
                                      <p:cBhvr>
                                        <p:cTn id="53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50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9573 -0.08717 L 0.66945 0.02906" pathEditMode="relative" ptsTypes="AA">
                                      <p:cBhvr>
                                        <p:cTn id="5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90000"/>
                            </p:stCondLst>
                            <p:childTnLst>
                              <p:par>
                                <p:cTn id="58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66945 0.02906 L 0.67881 0.24815" pathEditMode="relative" ptsTypes="AA">
                                      <p:cBhvr>
                                        <p:cTn id="59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5000"/>
                            </p:stCondLst>
                            <p:childTnLst>
                              <p:par>
                                <p:cTn id="6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67881 0.24815 L 0.34643 0.09548" pathEditMode="relative" ptsTypes="AA">
                                      <p:cBhvr>
                                        <p:cTn id="62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60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34643 0.09548 L 0.49624 -0.04566" pathEditMode="relative" ptsTypes="AA">
                                      <p:cBhvr>
                                        <p:cTn id="65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5000"/>
                            </p:stCondLst>
                            <p:childTnLst>
                              <p:par>
                                <p:cTn id="67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49624 -0.04566 L 0.49624 0.21171" pathEditMode="relative" ptsTypes="AA">
                                      <p:cBhvr>
                                        <p:cTn id="68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30000"/>
                            </p:stCondLst>
                            <p:childTnLst>
                              <p:par>
                                <p:cTn id="7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49624 0.21171 L 0.62264 -0.24815" pathEditMode="relative" ptsTypes="AA">
                                      <p:cBhvr>
                                        <p:cTn id="71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65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62264 -0.24815 L 0.77713 -0.24815" pathEditMode="relative" ptsTypes="AA">
                                      <p:cBhvr>
                                        <p:cTn id="74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7713 -0.24815 L 0.79573 -0.24815" pathEditMode="relative" ptsTypes="AA">
                                      <p:cBhvr>
                                        <p:cTn id="77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35000"/>
                            </p:stCondLst>
                            <p:childTnLst>
                              <p:par>
                                <p:cTn id="7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9573 -0.24815 L 0.79573 -0.24815" pathEditMode="relative" ptsTypes="AA">
                                      <p:cBhvr>
                                        <p:cTn id="80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000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9573 -0.24815 L 0.29025 -0.21171" pathEditMode="relative" ptsTypes="AA">
                                      <p:cBhvr>
                                        <p:cTn id="83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50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9025 -0.21171 L 0.4541 -0.24815" pathEditMode="relative" ptsTypes="AA">
                                      <p:cBhvr>
                                        <p:cTn id="8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400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4541 -0.24815 L 0.65541 -0.24815" pathEditMode="relative" ptsTypes="AA">
                                      <p:cBhvr>
                                        <p:cTn id="89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75000"/>
                            </p:stCondLst>
                            <p:childTnLst>
                              <p:par>
                                <p:cTn id="9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65541 -0.24815 L 0.79573 -0.24815" pathEditMode="relative" ptsTypes="AA">
                                      <p:cBhvr>
                                        <p:cTn id="92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1000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79573 -0.24815 L 0 0" pathEditMode="relative" ptsTypes="AA">
                                      <p:cBhvr>
                                        <p:cTn id="95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97" dur="3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45000"/>
                            </p:stCondLst>
                            <p:childTnLst>
                              <p:par>
                                <p:cTn id="9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0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664</Words>
  <Application>Microsoft Office PowerPoint</Application>
  <PresentationFormat>On-screen Show (16:9)</PresentationFormat>
  <Paragraphs>87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Roboto</vt:lpstr>
      <vt:lpstr>Merriweather</vt:lpstr>
      <vt:lpstr>Wingdings</vt:lpstr>
      <vt:lpstr>Paradigm</vt:lpstr>
      <vt:lpstr> UofT SCS FinTech Book Camp Project 1 – Team 1 Presentation</vt:lpstr>
      <vt:lpstr>Motivation</vt:lpstr>
      <vt:lpstr>Summary Is a unique portfolio management strategy worth additional fees?</vt:lpstr>
      <vt:lpstr>Questions &amp; Data</vt:lpstr>
      <vt:lpstr>Data Cleanup and Exploration</vt:lpstr>
      <vt:lpstr>PowerPoint Presentation</vt:lpstr>
      <vt:lpstr>Data Analysis</vt:lpstr>
      <vt:lpstr>PowerPoint Presentation</vt:lpstr>
      <vt:lpstr>PowerPoint Presentation</vt:lpstr>
      <vt:lpstr>PowerPoint Presentation</vt:lpstr>
      <vt:lpstr>Discussion</vt:lpstr>
      <vt:lpstr>Results:</vt:lpstr>
      <vt:lpstr>Results:</vt:lpstr>
      <vt:lpstr>Results:</vt:lpstr>
      <vt:lpstr>Results:</vt:lpstr>
      <vt:lpstr>PowerPoint Presentation</vt:lpstr>
      <vt:lpstr>Reflection on Analysis  </vt:lpstr>
      <vt:lpstr>Reflection on Analysis</vt:lpstr>
      <vt:lpstr>Q&amp;A  Thanks for listening!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UofT SCS FinTech Book Camp Project 1 - Team 1 Proposal</dc:title>
  <cp:lastModifiedBy>Kathryn Gouinlock</cp:lastModifiedBy>
  <cp:revision>31</cp:revision>
  <dcterms:modified xsi:type="dcterms:W3CDTF">2020-11-12T23:36:58Z</dcterms:modified>
</cp:coreProperties>
</file>