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PT Sans Narrow"/>
      <p:regular r:id="rId15"/>
      <p:bold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EA5392-85FB-4331-95AA-16D115A07C4B}">
  <a:tblStyle styleId="{FDEA5392-85FB-4331-95AA-16D115A07C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f64d2456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f64d2456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64d2456d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64d2456d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UofT SCS FinTech Book Camp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/>
              <a:t>Project 1 - Team 1 Proposal</a:t>
            </a:r>
            <a:endParaRPr i="1" sz="2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083125"/>
            <a:ext cx="52173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57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Ambreen Simon, </a:t>
            </a:r>
            <a:r>
              <a:rPr lang="en">
                <a:solidFill>
                  <a:srgbClr val="00857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George Barbuc, Katie Gouinlock, </a:t>
            </a:r>
            <a:r>
              <a:rPr lang="en" sz="1600">
                <a:solidFill>
                  <a:srgbClr val="00857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Keiran Gugula</a:t>
            </a:r>
            <a:endParaRPr sz="1600">
              <a:solidFill>
                <a:srgbClr val="008575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November 2020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477325" y="295700"/>
            <a:ext cx="8193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Problem </a:t>
            </a:r>
            <a:r>
              <a:rPr lang="en" sz="3000">
                <a:solidFill>
                  <a:schemeClr val="dk1"/>
                </a:solidFill>
              </a:rPr>
              <a:t>Definition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Is a unique portfolio management strategy worth additional fees?</a:t>
            </a:r>
            <a:endParaRPr sz="600"/>
          </a:p>
        </p:txBody>
      </p:sp>
      <p:sp>
        <p:nvSpPr>
          <p:cNvPr id="71" name="Google Shape;71;p14"/>
          <p:cNvSpPr txBox="1"/>
          <p:nvPr>
            <p:ph idx="4294967295" type="title"/>
          </p:nvPr>
        </p:nvSpPr>
        <p:spPr>
          <a:xfrm>
            <a:off x="146125" y="1098950"/>
            <a:ext cx="8389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For this project we will </a:t>
            </a:r>
            <a:r>
              <a:rPr b="1" i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examine four different possible portfolio management strategies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that an investor would potentially pay for when choosing an investment product, and compare the result of those strategies over time as to a simple strategy that simply owns the S&amp;P 500 (US equities), as a means of determining whether the different strategy is worth the fee paid by an investor.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We have defined our scope of study as the following four hypothetical portfolios: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72;p14"/>
          <p:cNvGraphicFramePr/>
          <p:nvPr/>
        </p:nvGraphicFramePr>
        <p:xfrm>
          <a:off x="711400" y="271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{FDEA5392-85FB-4331-95AA-16D115A07C4B}</a:tableStyleId>
              </a:tblPr>
              <a:tblGrid>
                <a:gridCol w="3202300"/>
                <a:gridCol w="3202300"/>
              </a:tblGrid>
              <a:tr h="31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Base Case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S&amp;P 500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Portfolio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Low Volatility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Portfolio 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High Volatility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Portfolio 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 Price/Book (Growth)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Portfolio 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Randomly select 50 stocks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we plan to use	...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Sources:</a:t>
            </a:r>
            <a:endParaRPr b="1"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Alpaca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Quandl</a:t>
            </a:r>
            <a:endParaRPr sz="1500"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analysis and p</a:t>
            </a:r>
            <a:r>
              <a:rPr b="1" lang="en" sz="1500"/>
              <a:t>lotting </a:t>
            </a:r>
            <a:r>
              <a:rPr b="1" lang="en" sz="1500"/>
              <a:t>technologies</a:t>
            </a:r>
            <a:r>
              <a:rPr b="1" lang="en" sz="1500"/>
              <a:t>:</a:t>
            </a:r>
            <a:endParaRPr b="1"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Standard data cleaning procedures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5 step cleaning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 libraries including pandas dataframes and </a:t>
            </a:r>
            <a:r>
              <a:rPr lang="en" sz="1500"/>
              <a:t>Monte Carlo</a:t>
            </a:r>
            <a:r>
              <a:rPr lang="en" sz="1500"/>
              <a:t> Simulation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Plotly and hvplot (for visualization of results)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Dashboards (for compiling results into easily interpreted analysis)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 Name &amp; Work Distribution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824816" y="2368057"/>
            <a:ext cx="8712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20XX</a:t>
            </a:r>
            <a:endParaRPr sz="10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1891451" y="1299343"/>
            <a:ext cx="1796567" cy="3844163"/>
            <a:chOff x="0" y="2295575"/>
            <a:chExt cx="2286000" cy="2847950"/>
          </a:xfrm>
        </p:grpSpPr>
        <p:grpSp>
          <p:nvGrpSpPr>
            <p:cNvPr id="87" name="Google Shape;87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88" name="Google Shape;88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" name="Google Shape;90;p16"/>
            <p:cNvSpPr txBox="1"/>
            <p:nvPr/>
          </p:nvSpPr>
          <p:spPr>
            <a:xfrm>
              <a:off x="216279" y="2441102"/>
              <a:ext cx="19947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Data </a:t>
              </a:r>
              <a:r>
                <a:rPr b="1" lang="en" sz="1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Preparation</a:t>
              </a:r>
              <a:endParaRPr b="1" sz="1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Import and prepare data for analysis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Owner: Katie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Connect APIs - Keiran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Mining - Keiran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</a:t>
              </a: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Cleaning</a:t>
              </a: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- Katie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" name="Google Shape;93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4" name="Google Shape;94;p16"/>
          <p:cNvGrpSpPr/>
          <p:nvPr/>
        </p:nvGrpSpPr>
        <p:grpSpPr>
          <a:xfrm>
            <a:off x="0" y="1299340"/>
            <a:ext cx="1854184" cy="3844163"/>
            <a:chOff x="0" y="2295575"/>
            <a:chExt cx="2286011" cy="2847950"/>
          </a:xfrm>
        </p:grpSpPr>
        <p:grpSp>
          <p:nvGrpSpPr>
            <p:cNvPr id="95" name="Google Shape;95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96" name="Google Shape;96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16"/>
            <p:cNvSpPr txBox="1"/>
            <p:nvPr/>
          </p:nvSpPr>
          <p:spPr>
            <a:xfrm>
              <a:off x="216311" y="2441104"/>
              <a:ext cx="20697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Project </a:t>
              </a:r>
              <a:r>
                <a:rPr b="1" lang="en" sz="1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Planning</a:t>
              </a:r>
              <a:endParaRPr b="1" sz="1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Define problem and outline portfolio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configuration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for analysis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Owner: All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80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Team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1" name="Google Shape;101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02" name="Google Shape;102;p16"/>
          <p:cNvGrpSpPr/>
          <p:nvPr/>
        </p:nvGrpSpPr>
        <p:grpSpPr>
          <a:xfrm>
            <a:off x="3746978" y="1299343"/>
            <a:ext cx="1767535" cy="3844163"/>
            <a:chOff x="0" y="2295575"/>
            <a:chExt cx="2286000" cy="2847950"/>
          </a:xfrm>
        </p:grpSpPr>
        <p:grpSp>
          <p:nvGrpSpPr>
            <p:cNvPr id="103" name="Google Shape;103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04" name="Google Shape;104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" name="Google Shape;106;p16"/>
            <p:cNvSpPr txBox="1"/>
            <p:nvPr/>
          </p:nvSpPr>
          <p:spPr>
            <a:xfrm>
              <a:off x="216271" y="2441102"/>
              <a:ext cx="19185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Project </a:t>
              </a:r>
              <a:r>
                <a:rPr b="1" lang="en" sz="1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b="1" sz="1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Complete portfolio construction and analysis in order to test hypothesis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Owner: Keiran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Portfolio Creation - Katie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Monte Carlo Simulation - Keiran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" name="Google Shape;109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10" name="Google Shape;110;p16"/>
          <p:cNvGrpSpPr/>
          <p:nvPr/>
        </p:nvGrpSpPr>
        <p:grpSpPr>
          <a:xfrm>
            <a:off x="5565274" y="1299343"/>
            <a:ext cx="1753819" cy="3844163"/>
            <a:chOff x="0" y="2295575"/>
            <a:chExt cx="2286000" cy="2847950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12" name="Google Shape;112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" name="Google Shape;114;p16"/>
            <p:cNvSpPr txBox="1"/>
            <p:nvPr/>
          </p:nvSpPr>
          <p:spPr>
            <a:xfrm>
              <a:off x="216282" y="2441102"/>
              <a:ext cx="16620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endParaRPr b="1" sz="1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General effective visuals and panels in order to present results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Owner: George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" name="Google Shape;117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18" name="Google Shape;118;p16"/>
          <p:cNvGrpSpPr/>
          <p:nvPr/>
        </p:nvGrpSpPr>
        <p:grpSpPr>
          <a:xfrm>
            <a:off x="7370244" y="1299343"/>
            <a:ext cx="1773707" cy="3844163"/>
            <a:chOff x="0" y="2295575"/>
            <a:chExt cx="2286000" cy="2847950"/>
          </a:xfrm>
        </p:grpSpPr>
        <p:grpSp>
          <p:nvGrpSpPr>
            <p:cNvPr id="119" name="Google Shape;119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20" name="Google Shape;120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" name="Google Shape;122;p16"/>
            <p:cNvSpPr txBox="1"/>
            <p:nvPr/>
          </p:nvSpPr>
          <p:spPr>
            <a:xfrm>
              <a:off x="216282" y="2441102"/>
              <a:ext cx="16620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b="1" sz="1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Present the results of the analysis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Owner: Ambreen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Presentation Creation  - Ambreen, Katie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Presentation - Project Team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" name="Google Shape;125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