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7"/>
  </p:notesMasterIdLst>
  <p:sldIdLst>
    <p:sldId id="256" r:id="rId2"/>
    <p:sldId id="261" r:id="rId3"/>
    <p:sldId id="257" r:id="rId4"/>
    <p:sldId id="310" r:id="rId5"/>
    <p:sldId id="262" r:id="rId6"/>
    <p:sldId id="305" r:id="rId7"/>
    <p:sldId id="306" r:id="rId8"/>
    <p:sldId id="307" r:id="rId9"/>
    <p:sldId id="308" r:id="rId10"/>
    <p:sldId id="311" r:id="rId11"/>
    <p:sldId id="312" r:id="rId12"/>
    <p:sldId id="313" r:id="rId13"/>
    <p:sldId id="309" r:id="rId14"/>
    <p:sldId id="263" r:id="rId15"/>
    <p:sldId id="264" r:id="rId1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Montserrat ExtraBold" panose="00000900000000000000" pitchFamily="2" charset="0"/>
      <p:bold r:id="rId22"/>
      <p:boldItalic r:id="rId23"/>
    </p:embeddedFont>
    <p:embeddedFont>
      <p:font typeface="Montserrat ExtraLight" panose="000003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E9A175-DF68-46F7-80F5-44347373595C}">
  <a:tblStyle styleId="{A6E9A175-DF68-46F7-80F5-4434737359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682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936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840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9493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f9262ee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f9262ee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f9262ee2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f9262ee2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961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506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0202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599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776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30687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  <a:effectLst>
            <a:outerShdw blurRad="114300" dist="28575" dir="636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1937338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ubTitle" idx="1"/>
          </p:nvPr>
        </p:nvSpPr>
        <p:spPr>
          <a:xfrm>
            <a:off x="1937338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title" idx="2"/>
          </p:nvPr>
        </p:nvSpPr>
        <p:spPr>
          <a:xfrm>
            <a:off x="4816563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ubTitle" idx="3"/>
          </p:nvPr>
        </p:nvSpPr>
        <p:spPr>
          <a:xfrm>
            <a:off x="4816563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SECTION_TITLE_AND_DESCRIPTION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353849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ubTitle" idx="1"/>
          </p:nvPr>
        </p:nvSpPr>
        <p:spPr>
          <a:xfrm>
            <a:off x="353849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 idx="2"/>
          </p:nvPr>
        </p:nvSpPr>
        <p:spPr>
          <a:xfrm>
            <a:off x="6028553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ubTitle" idx="3"/>
          </p:nvPr>
        </p:nvSpPr>
        <p:spPr>
          <a:xfrm>
            <a:off x="6028553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5"/>
          </p:nvPr>
        </p:nvSpPr>
        <p:spPr>
          <a:xfrm>
            <a:off x="104844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6"/>
          </p:nvPr>
        </p:nvSpPr>
        <p:spPr>
          <a:xfrm>
            <a:off x="104844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  <p:sldLayoutId id="2147483659" r:id="rId6"/>
    <p:sldLayoutId id="2147483663" r:id="rId7"/>
    <p:sldLayoutId id="214748366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Wrangling</a:t>
            </a:r>
            <a:endParaRPr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By Ambrish Krishna Muralitharan(S10223486G)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941650" y="2624375"/>
            <a:ext cx="326070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Assignment 1</a:t>
            </a:r>
            <a:endParaRPr sz="2200" b="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432979" y="529949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1.6 Variable Discretization/Binning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432979" y="1587276"/>
            <a:ext cx="4012641" cy="3356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800" dirty="0"/>
              <a:t>Identify Numerical Columns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800" dirty="0"/>
              <a:t>Used Equal Width </a:t>
            </a:r>
            <a:r>
              <a:rPr lang="en-SG" sz="1800" dirty="0" err="1"/>
              <a:t>Discretiser</a:t>
            </a: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800" dirty="0"/>
              <a:t>Fitting of </a:t>
            </a:r>
            <a:r>
              <a:rPr lang="en-SG" sz="1800" dirty="0" err="1"/>
              <a:t>discretiser</a:t>
            </a:r>
            <a:r>
              <a:rPr lang="en-SG" sz="1800" dirty="0"/>
              <a:t> to train set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800" dirty="0"/>
              <a:t>Transformation of train and test sets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800" dirty="0"/>
              <a:t>Display Proportions of each bin of each variable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96EA095-E124-5CC9-7E56-522647588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825" y="913851"/>
            <a:ext cx="3408135" cy="1904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162751-7E41-A82B-6FF5-CFC2A47E3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827" y="1226635"/>
            <a:ext cx="3408134" cy="359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7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432979" y="529949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1.7 Feature Engineer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327102" y="1100254"/>
            <a:ext cx="4430752" cy="38062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800" dirty="0"/>
              <a:t>Decided between Normalisation and Standardisation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800" dirty="0"/>
              <a:t>Used Normalisation(Min-Max Scaling)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800" dirty="0"/>
              <a:t>Fitting of scaler to train set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800" dirty="0"/>
              <a:t>Transformation of train and test sets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800" dirty="0"/>
              <a:t>Plot Scales of each numerical variable before and after transformation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4FCE04F-E408-A4C7-A119-9D5DDDDDB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285" y="1164648"/>
            <a:ext cx="3717749" cy="6134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F087F8-7000-F098-5EC3-7F16BAAB4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7704" y="2021622"/>
            <a:ext cx="3759330" cy="142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50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432978" y="529949"/>
            <a:ext cx="4770924" cy="634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1.8 Linear Regression Model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327102" y="1100254"/>
            <a:ext cx="4430752" cy="38062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800" dirty="0"/>
              <a:t>Built and Evaluated the model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800" dirty="0"/>
              <a:t>Root Mean Square Error(RMSE) and R-Square(R-SQ) were the measures used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800" dirty="0"/>
              <a:t>Train RMSE:  1685941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800" dirty="0"/>
              <a:t>Test RMSE: 1824436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800" dirty="0"/>
              <a:t>Train R-SQ: 0.41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800" dirty="0"/>
              <a:t>Test R-SQ: 0.40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800" dirty="0"/>
              <a:t>Decent fit, Decent model performance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3E5526B-99B9-5697-D1EB-4A01E7E62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71496"/>
            <a:ext cx="4571998" cy="137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88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970827" y="3228135"/>
            <a:ext cx="4437185" cy="799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Summary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1058700" y="3228135"/>
            <a:ext cx="2412900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610750" y="325329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620225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 txBox="1">
            <a:spLocks noGrp="1"/>
          </p:cNvSpPr>
          <p:nvPr>
            <p:ph type="title" idx="4"/>
          </p:nvPr>
        </p:nvSpPr>
        <p:spPr>
          <a:xfrm>
            <a:off x="802888" y="605178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2.1 Conclusion</a:t>
            </a:r>
            <a:endParaRPr dirty="0"/>
          </a:p>
        </p:txBody>
      </p:sp>
      <p:cxnSp>
        <p:nvCxnSpPr>
          <p:cNvPr id="222" name="Google Shape;222;p45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24" name="Google Shape;224;p45"/>
          <p:cNvSpPr txBox="1">
            <a:spLocks noGrp="1"/>
          </p:cNvSpPr>
          <p:nvPr>
            <p:ph type="subTitle" idx="1"/>
          </p:nvPr>
        </p:nvSpPr>
        <p:spPr>
          <a:xfrm>
            <a:off x="512957" y="1278673"/>
            <a:ext cx="8460058" cy="3665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800" dirty="0"/>
              <a:t>Test RMSE value was higher than Train RMSE value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800" dirty="0"/>
              <a:t>Likely caused due to Overfitting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800" dirty="0"/>
              <a:t>Test R-SQ value extremely similar to Train R-SQ value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800" dirty="0"/>
              <a:t>Overall, Decent fit and Decent Model Performance</a:t>
            </a:r>
            <a:endParaRPr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2.2 Improvements</a:t>
            </a:r>
            <a:endParaRPr lang="en-US" dirty="0"/>
          </a:p>
        </p:txBody>
      </p:sp>
      <p:cxnSp>
        <p:nvCxnSpPr>
          <p:cNvPr id="234" name="Google Shape;234;p46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37" name="Google Shape;237;p46"/>
          <p:cNvSpPr txBox="1">
            <a:spLocks noGrp="1"/>
          </p:cNvSpPr>
          <p:nvPr>
            <p:ph type="title" idx="2"/>
          </p:nvPr>
        </p:nvSpPr>
        <p:spPr>
          <a:xfrm>
            <a:off x="5116482" y="2591752"/>
            <a:ext cx="2805428" cy="8897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Overfitting</a:t>
            </a:r>
            <a:br>
              <a:rPr lang="en-SG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239" name="Google Shape;239;p46"/>
          <p:cNvSpPr txBox="1">
            <a:spLocks noGrp="1"/>
          </p:cNvSpPr>
          <p:nvPr>
            <p:ph type="title" idx="5"/>
          </p:nvPr>
        </p:nvSpPr>
        <p:spPr>
          <a:xfrm>
            <a:off x="579044" y="2537569"/>
            <a:ext cx="3543873" cy="11582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Mathematical Computations for Feature Scaling</a:t>
            </a:r>
            <a:b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dirty="0"/>
          </a:p>
        </p:txBody>
      </p:sp>
      <p:cxnSp>
        <p:nvCxnSpPr>
          <p:cNvPr id="242" name="Google Shape;242;p46"/>
          <p:cNvCxnSpPr/>
          <p:nvPr/>
        </p:nvCxnSpPr>
        <p:spPr>
          <a:xfrm>
            <a:off x="6410693" y="3210479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43" name="Google Shape;243;p46"/>
          <p:cNvCxnSpPr/>
          <p:nvPr/>
        </p:nvCxnSpPr>
        <p:spPr>
          <a:xfrm>
            <a:off x="2135900" y="3388898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44" name="Google Shape;244;p46"/>
          <p:cNvSpPr/>
          <p:nvPr/>
        </p:nvSpPr>
        <p:spPr>
          <a:xfrm>
            <a:off x="1913283" y="1865075"/>
            <a:ext cx="684600" cy="68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5" name="Google Shape;245;p46"/>
          <p:cNvSpPr/>
          <p:nvPr/>
        </p:nvSpPr>
        <p:spPr>
          <a:xfrm>
            <a:off x="6100848" y="1861945"/>
            <a:ext cx="684600" cy="68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46"/>
          <p:cNvGrpSpPr/>
          <p:nvPr/>
        </p:nvGrpSpPr>
        <p:grpSpPr>
          <a:xfrm>
            <a:off x="6280095" y="1978045"/>
            <a:ext cx="326106" cy="423908"/>
            <a:chOff x="3990517" y="3354173"/>
            <a:chExt cx="279559" cy="363402"/>
          </a:xfrm>
        </p:grpSpPr>
        <p:sp>
          <p:nvSpPr>
            <p:cNvPr id="249" name="Google Shape;249;p46"/>
            <p:cNvSpPr/>
            <p:nvPr/>
          </p:nvSpPr>
          <p:spPr>
            <a:xfrm>
              <a:off x="3990517" y="3354173"/>
              <a:ext cx="279559" cy="363402"/>
            </a:xfrm>
            <a:custGeom>
              <a:avLst/>
              <a:gdLst/>
              <a:ahLst/>
              <a:cxnLst/>
              <a:rect l="l" t="t" r="r" b="b"/>
              <a:pathLst>
                <a:path w="8776" h="11408" extrusionOk="0">
                  <a:moveTo>
                    <a:pt x="6322" y="346"/>
                  </a:moveTo>
                  <a:lnTo>
                    <a:pt x="6322" y="715"/>
                  </a:lnTo>
                  <a:lnTo>
                    <a:pt x="5537" y="715"/>
                  </a:lnTo>
                  <a:lnTo>
                    <a:pt x="5537" y="346"/>
                  </a:lnTo>
                  <a:close/>
                  <a:moveTo>
                    <a:pt x="6692" y="1049"/>
                  </a:moveTo>
                  <a:lnTo>
                    <a:pt x="6692" y="5121"/>
                  </a:lnTo>
                  <a:lnTo>
                    <a:pt x="5179" y="5121"/>
                  </a:lnTo>
                  <a:lnTo>
                    <a:pt x="5179" y="1049"/>
                  </a:lnTo>
                  <a:close/>
                  <a:moveTo>
                    <a:pt x="5763" y="5466"/>
                  </a:moveTo>
                  <a:lnTo>
                    <a:pt x="5763" y="6014"/>
                  </a:lnTo>
                  <a:lnTo>
                    <a:pt x="5465" y="6014"/>
                  </a:lnTo>
                  <a:lnTo>
                    <a:pt x="5465" y="5466"/>
                  </a:lnTo>
                  <a:close/>
                  <a:moveTo>
                    <a:pt x="6394" y="5466"/>
                  </a:moveTo>
                  <a:lnTo>
                    <a:pt x="6394" y="6633"/>
                  </a:lnTo>
                  <a:lnTo>
                    <a:pt x="6096" y="6633"/>
                  </a:lnTo>
                  <a:lnTo>
                    <a:pt x="6096" y="5466"/>
                  </a:lnTo>
                  <a:close/>
                  <a:moveTo>
                    <a:pt x="6953" y="8038"/>
                  </a:moveTo>
                  <a:cubicBezTo>
                    <a:pt x="7168" y="8038"/>
                    <a:pt x="7346" y="8216"/>
                    <a:pt x="7346" y="8443"/>
                  </a:cubicBezTo>
                  <a:cubicBezTo>
                    <a:pt x="7346" y="8669"/>
                    <a:pt x="7168" y="8847"/>
                    <a:pt x="6953" y="8847"/>
                  </a:cubicBezTo>
                  <a:lnTo>
                    <a:pt x="4584" y="8847"/>
                  </a:lnTo>
                  <a:lnTo>
                    <a:pt x="4584" y="8038"/>
                  </a:lnTo>
                  <a:close/>
                  <a:moveTo>
                    <a:pt x="6549" y="9193"/>
                  </a:moveTo>
                  <a:cubicBezTo>
                    <a:pt x="6537" y="9502"/>
                    <a:pt x="6275" y="9740"/>
                    <a:pt x="5965" y="9740"/>
                  </a:cubicBezTo>
                  <a:lnTo>
                    <a:pt x="4584" y="9740"/>
                  </a:lnTo>
                  <a:lnTo>
                    <a:pt x="4584" y="9193"/>
                  </a:lnTo>
                  <a:close/>
                  <a:moveTo>
                    <a:pt x="5882" y="10086"/>
                  </a:moveTo>
                  <a:lnTo>
                    <a:pt x="5882" y="10359"/>
                  </a:lnTo>
                  <a:lnTo>
                    <a:pt x="4584" y="10359"/>
                  </a:lnTo>
                  <a:lnTo>
                    <a:pt x="4584" y="10086"/>
                  </a:lnTo>
                  <a:close/>
                  <a:moveTo>
                    <a:pt x="4953" y="1"/>
                  </a:moveTo>
                  <a:cubicBezTo>
                    <a:pt x="4870" y="1"/>
                    <a:pt x="4787" y="72"/>
                    <a:pt x="4787" y="168"/>
                  </a:cubicBezTo>
                  <a:cubicBezTo>
                    <a:pt x="4787" y="263"/>
                    <a:pt x="4870" y="334"/>
                    <a:pt x="4953" y="334"/>
                  </a:cubicBezTo>
                  <a:lnTo>
                    <a:pt x="5144" y="334"/>
                  </a:lnTo>
                  <a:lnTo>
                    <a:pt x="5144" y="703"/>
                  </a:lnTo>
                  <a:lnTo>
                    <a:pt x="4953" y="703"/>
                  </a:lnTo>
                  <a:cubicBezTo>
                    <a:pt x="4870" y="703"/>
                    <a:pt x="4787" y="775"/>
                    <a:pt x="4787" y="870"/>
                  </a:cubicBezTo>
                  <a:lnTo>
                    <a:pt x="4787" y="1334"/>
                  </a:lnTo>
                  <a:lnTo>
                    <a:pt x="4370" y="1334"/>
                  </a:lnTo>
                  <a:cubicBezTo>
                    <a:pt x="3644" y="1334"/>
                    <a:pt x="2929" y="1513"/>
                    <a:pt x="2310" y="1846"/>
                  </a:cubicBezTo>
                  <a:cubicBezTo>
                    <a:pt x="2215" y="1894"/>
                    <a:pt x="2191" y="2001"/>
                    <a:pt x="2227" y="2073"/>
                  </a:cubicBezTo>
                  <a:cubicBezTo>
                    <a:pt x="2262" y="2132"/>
                    <a:pt x="2322" y="2168"/>
                    <a:pt x="2381" y="2168"/>
                  </a:cubicBezTo>
                  <a:cubicBezTo>
                    <a:pt x="2405" y="2168"/>
                    <a:pt x="2441" y="2168"/>
                    <a:pt x="2453" y="2144"/>
                  </a:cubicBezTo>
                  <a:cubicBezTo>
                    <a:pt x="3036" y="1835"/>
                    <a:pt x="3691" y="1668"/>
                    <a:pt x="4358" y="1668"/>
                  </a:cubicBezTo>
                  <a:lnTo>
                    <a:pt x="4775" y="1668"/>
                  </a:lnTo>
                  <a:lnTo>
                    <a:pt x="4775" y="3382"/>
                  </a:lnTo>
                  <a:lnTo>
                    <a:pt x="4358" y="3382"/>
                  </a:lnTo>
                  <a:cubicBezTo>
                    <a:pt x="3060" y="3382"/>
                    <a:pt x="2024" y="4430"/>
                    <a:pt x="2024" y="5716"/>
                  </a:cubicBezTo>
                  <a:cubicBezTo>
                    <a:pt x="2024" y="6954"/>
                    <a:pt x="2977" y="7966"/>
                    <a:pt x="4191" y="8038"/>
                  </a:cubicBezTo>
                  <a:lnTo>
                    <a:pt x="4191" y="9740"/>
                  </a:lnTo>
                  <a:cubicBezTo>
                    <a:pt x="2048" y="9645"/>
                    <a:pt x="346" y="7883"/>
                    <a:pt x="346" y="5716"/>
                  </a:cubicBezTo>
                  <a:cubicBezTo>
                    <a:pt x="346" y="4454"/>
                    <a:pt x="917" y="3299"/>
                    <a:pt x="1917" y="2525"/>
                  </a:cubicBezTo>
                  <a:cubicBezTo>
                    <a:pt x="1989" y="2466"/>
                    <a:pt x="2012" y="2358"/>
                    <a:pt x="1953" y="2287"/>
                  </a:cubicBezTo>
                  <a:cubicBezTo>
                    <a:pt x="1918" y="2238"/>
                    <a:pt x="1867" y="2214"/>
                    <a:pt x="1817" y="2214"/>
                  </a:cubicBezTo>
                  <a:cubicBezTo>
                    <a:pt x="1780" y="2214"/>
                    <a:pt x="1744" y="2226"/>
                    <a:pt x="1715" y="2251"/>
                  </a:cubicBezTo>
                  <a:cubicBezTo>
                    <a:pt x="1191" y="2656"/>
                    <a:pt x="762" y="3180"/>
                    <a:pt x="465" y="3751"/>
                  </a:cubicBezTo>
                  <a:cubicBezTo>
                    <a:pt x="143" y="4371"/>
                    <a:pt x="0" y="5037"/>
                    <a:pt x="0" y="5716"/>
                  </a:cubicBezTo>
                  <a:cubicBezTo>
                    <a:pt x="0" y="8073"/>
                    <a:pt x="1858" y="9990"/>
                    <a:pt x="4191" y="10086"/>
                  </a:cubicBezTo>
                  <a:lnTo>
                    <a:pt x="4191" y="10359"/>
                  </a:lnTo>
                  <a:lnTo>
                    <a:pt x="2036" y="10359"/>
                  </a:lnTo>
                  <a:cubicBezTo>
                    <a:pt x="1739" y="10359"/>
                    <a:pt x="1512" y="10598"/>
                    <a:pt x="1512" y="10883"/>
                  </a:cubicBezTo>
                  <a:cubicBezTo>
                    <a:pt x="1512" y="11181"/>
                    <a:pt x="1750" y="11407"/>
                    <a:pt x="2036" y="11407"/>
                  </a:cubicBezTo>
                  <a:lnTo>
                    <a:pt x="8263" y="11407"/>
                  </a:lnTo>
                  <a:cubicBezTo>
                    <a:pt x="8561" y="11407"/>
                    <a:pt x="8775" y="11169"/>
                    <a:pt x="8775" y="10883"/>
                  </a:cubicBezTo>
                  <a:cubicBezTo>
                    <a:pt x="8775" y="10598"/>
                    <a:pt x="8537" y="10359"/>
                    <a:pt x="8263" y="10359"/>
                  </a:cubicBezTo>
                  <a:lnTo>
                    <a:pt x="7465" y="10359"/>
                  </a:lnTo>
                  <a:cubicBezTo>
                    <a:pt x="7382" y="10359"/>
                    <a:pt x="7311" y="10443"/>
                    <a:pt x="7311" y="10526"/>
                  </a:cubicBezTo>
                  <a:cubicBezTo>
                    <a:pt x="7311" y="10621"/>
                    <a:pt x="7382" y="10693"/>
                    <a:pt x="7465" y="10693"/>
                  </a:cubicBezTo>
                  <a:lnTo>
                    <a:pt x="8263" y="10693"/>
                  </a:lnTo>
                  <a:cubicBezTo>
                    <a:pt x="8358" y="10693"/>
                    <a:pt x="8454" y="10776"/>
                    <a:pt x="8454" y="10883"/>
                  </a:cubicBezTo>
                  <a:cubicBezTo>
                    <a:pt x="8454" y="10990"/>
                    <a:pt x="8358" y="11074"/>
                    <a:pt x="8263" y="11074"/>
                  </a:cubicBezTo>
                  <a:lnTo>
                    <a:pt x="2084" y="11074"/>
                  </a:lnTo>
                  <a:cubicBezTo>
                    <a:pt x="1977" y="11074"/>
                    <a:pt x="1893" y="10990"/>
                    <a:pt x="1893" y="10883"/>
                  </a:cubicBezTo>
                  <a:cubicBezTo>
                    <a:pt x="1893" y="10776"/>
                    <a:pt x="1977" y="10693"/>
                    <a:pt x="2084" y="10693"/>
                  </a:cubicBezTo>
                  <a:lnTo>
                    <a:pt x="6787" y="10693"/>
                  </a:lnTo>
                  <a:cubicBezTo>
                    <a:pt x="6870" y="10693"/>
                    <a:pt x="6953" y="10621"/>
                    <a:pt x="6953" y="10526"/>
                  </a:cubicBezTo>
                  <a:cubicBezTo>
                    <a:pt x="6953" y="10443"/>
                    <a:pt x="6870" y="10359"/>
                    <a:pt x="6787" y="10359"/>
                  </a:cubicBezTo>
                  <a:lnTo>
                    <a:pt x="6203" y="10359"/>
                  </a:lnTo>
                  <a:lnTo>
                    <a:pt x="6203" y="10050"/>
                  </a:lnTo>
                  <a:cubicBezTo>
                    <a:pt x="6596" y="9943"/>
                    <a:pt x="6870" y="9609"/>
                    <a:pt x="6870" y="9193"/>
                  </a:cubicBezTo>
                  <a:lnTo>
                    <a:pt x="6930" y="9193"/>
                  </a:lnTo>
                  <a:cubicBezTo>
                    <a:pt x="7334" y="9193"/>
                    <a:pt x="7680" y="8859"/>
                    <a:pt x="7680" y="8443"/>
                  </a:cubicBezTo>
                  <a:cubicBezTo>
                    <a:pt x="7680" y="8038"/>
                    <a:pt x="7346" y="7704"/>
                    <a:pt x="6930" y="7704"/>
                  </a:cubicBezTo>
                  <a:lnTo>
                    <a:pt x="4406" y="7704"/>
                  </a:lnTo>
                  <a:cubicBezTo>
                    <a:pt x="3298" y="7704"/>
                    <a:pt x="2405" y="6811"/>
                    <a:pt x="2405" y="5704"/>
                  </a:cubicBezTo>
                  <a:cubicBezTo>
                    <a:pt x="2405" y="4609"/>
                    <a:pt x="3298" y="3716"/>
                    <a:pt x="4406" y="3716"/>
                  </a:cubicBezTo>
                  <a:lnTo>
                    <a:pt x="4822" y="3716"/>
                  </a:lnTo>
                  <a:lnTo>
                    <a:pt x="4822" y="5287"/>
                  </a:lnTo>
                  <a:cubicBezTo>
                    <a:pt x="4822" y="5383"/>
                    <a:pt x="4894" y="5454"/>
                    <a:pt x="4989" y="5454"/>
                  </a:cubicBezTo>
                  <a:lnTo>
                    <a:pt x="5108" y="5454"/>
                  </a:lnTo>
                  <a:lnTo>
                    <a:pt x="5108" y="6180"/>
                  </a:lnTo>
                  <a:cubicBezTo>
                    <a:pt x="5108" y="6276"/>
                    <a:pt x="5179" y="6347"/>
                    <a:pt x="5263" y="6347"/>
                  </a:cubicBezTo>
                  <a:lnTo>
                    <a:pt x="5727" y="6347"/>
                  </a:lnTo>
                  <a:lnTo>
                    <a:pt x="5727" y="6788"/>
                  </a:lnTo>
                  <a:cubicBezTo>
                    <a:pt x="5727" y="6883"/>
                    <a:pt x="5799" y="6954"/>
                    <a:pt x="5894" y="6954"/>
                  </a:cubicBezTo>
                  <a:lnTo>
                    <a:pt x="6537" y="6954"/>
                  </a:lnTo>
                  <a:cubicBezTo>
                    <a:pt x="6620" y="6954"/>
                    <a:pt x="6692" y="6883"/>
                    <a:pt x="6692" y="6788"/>
                  </a:cubicBezTo>
                  <a:lnTo>
                    <a:pt x="6692" y="5454"/>
                  </a:lnTo>
                  <a:lnTo>
                    <a:pt x="6811" y="5454"/>
                  </a:lnTo>
                  <a:cubicBezTo>
                    <a:pt x="6906" y="5454"/>
                    <a:pt x="6977" y="5383"/>
                    <a:pt x="6977" y="5287"/>
                  </a:cubicBezTo>
                  <a:lnTo>
                    <a:pt x="6977" y="870"/>
                  </a:lnTo>
                  <a:cubicBezTo>
                    <a:pt x="6977" y="775"/>
                    <a:pt x="6906" y="703"/>
                    <a:pt x="6811" y="703"/>
                  </a:cubicBezTo>
                  <a:lnTo>
                    <a:pt x="6620" y="703"/>
                  </a:lnTo>
                  <a:lnTo>
                    <a:pt x="6620" y="334"/>
                  </a:lnTo>
                  <a:lnTo>
                    <a:pt x="6811" y="334"/>
                  </a:lnTo>
                  <a:cubicBezTo>
                    <a:pt x="6906" y="334"/>
                    <a:pt x="6977" y="263"/>
                    <a:pt x="6977" y="168"/>
                  </a:cubicBezTo>
                  <a:cubicBezTo>
                    <a:pt x="6977" y="72"/>
                    <a:pt x="6906" y="1"/>
                    <a:pt x="68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6"/>
            <p:cNvSpPr/>
            <p:nvPr/>
          </p:nvSpPr>
          <p:spPr>
            <a:xfrm>
              <a:off x="4102009" y="3418680"/>
              <a:ext cx="36824" cy="37175"/>
            </a:xfrm>
            <a:custGeom>
              <a:avLst/>
              <a:gdLst/>
              <a:ahLst/>
              <a:cxnLst/>
              <a:rect l="l" t="t" r="r" b="b"/>
              <a:pathLst>
                <a:path w="1156" h="1167" extrusionOk="0">
                  <a:moveTo>
                    <a:pt x="572" y="345"/>
                  </a:moveTo>
                  <a:cubicBezTo>
                    <a:pt x="715" y="345"/>
                    <a:pt x="810" y="452"/>
                    <a:pt x="810" y="583"/>
                  </a:cubicBezTo>
                  <a:cubicBezTo>
                    <a:pt x="810" y="714"/>
                    <a:pt x="715" y="822"/>
                    <a:pt x="572" y="822"/>
                  </a:cubicBezTo>
                  <a:cubicBezTo>
                    <a:pt x="441" y="822"/>
                    <a:pt x="334" y="714"/>
                    <a:pt x="334" y="583"/>
                  </a:cubicBezTo>
                  <a:cubicBezTo>
                    <a:pt x="334" y="452"/>
                    <a:pt x="441" y="345"/>
                    <a:pt x="572" y="345"/>
                  </a:cubicBezTo>
                  <a:close/>
                  <a:moveTo>
                    <a:pt x="572" y="0"/>
                  </a:moveTo>
                  <a:cubicBezTo>
                    <a:pt x="263" y="0"/>
                    <a:pt x="1" y="262"/>
                    <a:pt x="1" y="583"/>
                  </a:cubicBezTo>
                  <a:cubicBezTo>
                    <a:pt x="1" y="893"/>
                    <a:pt x="251" y="1167"/>
                    <a:pt x="572" y="1167"/>
                  </a:cubicBezTo>
                  <a:cubicBezTo>
                    <a:pt x="894" y="1167"/>
                    <a:pt x="1156" y="893"/>
                    <a:pt x="1156" y="583"/>
                  </a:cubicBezTo>
                  <a:cubicBezTo>
                    <a:pt x="1156" y="274"/>
                    <a:pt x="906" y="0"/>
                    <a:pt x="5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6"/>
            <p:cNvSpPr/>
            <p:nvPr/>
          </p:nvSpPr>
          <p:spPr>
            <a:xfrm>
              <a:off x="4083820" y="3615129"/>
              <a:ext cx="37175" cy="36824"/>
            </a:xfrm>
            <a:custGeom>
              <a:avLst/>
              <a:gdLst/>
              <a:ahLst/>
              <a:cxnLst/>
              <a:rect l="l" t="t" r="r" b="b"/>
              <a:pathLst>
                <a:path w="1167" h="1156" extrusionOk="0">
                  <a:moveTo>
                    <a:pt x="584" y="346"/>
                  </a:moveTo>
                  <a:cubicBezTo>
                    <a:pt x="715" y="346"/>
                    <a:pt x="822" y="441"/>
                    <a:pt x="822" y="584"/>
                  </a:cubicBezTo>
                  <a:cubicBezTo>
                    <a:pt x="822" y="715"/>
                    <a:pt x="715" y="822"/>
                    <a:pt x="584" y="822"/>
                  </a:cubicBezTo>
                  <a:cubicBezTo>
                    <a:pt x="453" y="822"/>
                    <a:pt x="345" y="715"/>
                    <a:pt x="345" y="584"/>
                  </a:cubicBezTo>
                  <a:cubicBezTo>
                    <a:pt x="345" y="441"/>
                    <a:pt x="453" y="346"/>
                    <a:pt x="584" y="346"/>
                  </a:cubicBezTo>
                  <a:close/>
                  <a:moveTo>
                    <a:pt x="584" y="0"/>
                  </a:moveTo>
                  <a:cubicBezTo>
                    <a:pt x="274" y="0"/>
                    <a:pt x="0" y="251"/>
                    <a:pt x="0" y="584"/>
                  </a:cubicBezTo>
                  <a:cubicBezTo>
                    <a:pt x="0" y="905"/>
                    <a:pt x="250" y="1155"/>
                    <a:pt x="584" y="1155"/>
                  </a:cubicBezTo>
                  <a:cubicBezTo>
                    <a:pt x="905" y="1155"/>
                    <a:pt x="1167" y="893"/>
                    <a:pt x="1167" y="584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46"/>
          <p:cNvGrpSpPr/>
          <p:nvPr/>
        </p:nvGrpSpPr>
        <p:grpSpPr>
          <a:xfrm>
            <a:off x="2034246" y="1998282"/>
            <a:ext cx="442673" cy="426992"/>
            <a:chOff x="1284212" y="1963766"/>
            <a:chExt cx="379489" cy="366046"/>
          </a:xfrm>
        </p:grpSpPr>
        <p:sp>
          <p:nvSpPr>
            <p:cNvPr id="253" name="Google Shape;253;p46"/>
            <p:cNvSpPr/>
            <p:nvPr/>
          </p:nvSpPr>
          <p:spPr>
            <a:xfrm>
              <a:off x="1436861" y="2112975"/>
              <a:ext cx="69444" cy="68902"/>
            </a:xfrm>
            <a:custGeom>
              <a:avLst/>
              <a:gdLst/>
              <a:ahLst/>
              <a:cxnLst/>
              <a:rect l="l" t="t" r="r" b="b"/>
              <a:pathLst>
                <a:path w="2180" h="2163" extrusionOk="0">
                  <a:moveTo>
                    <a:pt x="1086" y="1"/>
                  </a:moveTo>
                  <a:cubicBezTo>
                    <a:pt x="526" y="1"/>
                    <a:pt x="0" y="443"/>
                    <a:pt x="0" y="1079"/>
                  </a:cubicBezTo>
                  <a:cubicBezTo>
                    <a:pt x="0" y="1675"/>
                    <a:pt x="501" y="2163"/>
                    <a:pt x="1096" y="2163"/>
                  </a:cubicBezTo>
                  <a:cubicBezTo>
                    <a:pt x="1703" y="2163"/>
                    <a:pt x="2179" y="1675"/>
                    <a:pt x="2179" y="1079"/>
                  </a:cubicBezTo>
                  <a:cubicBezTo>
                    <a:pt x="2144" y="1020"/>
                    <a:pt x="2144" y="960"/>
                    <a:pt x="2132" y="889"/>
                  </a:cubicBezTo>
                  <a:cubicBezTo>
                    <a:pt x="2121" y="802"/>
                    <a:pt x="2040" y="744"/>
                    <a:pt x="1963" y="744"/>
                  </a:cubicBezTo>
                  <a:cubicBezTo>
                    <a:pt x="1955" y="744"/>
                    <a:pt x="1948" y="745"/>
                    <a:pt x="1941" y="746"/>
                  </a:cubicBezTo>
                  <a:cubicBezTo>
                    <a:pt x="1846" y="770"/>
                    <a:pt x="1786" y="853"/>
                    <a:pt x="1810" y="948"/>
                  </a:cubicBezTo>
                  <a:cubicBezTo>
                    <a:pt x="1883" y="1428"/>
                    <a:pt x="1488" y="1811"/>
                    <a:pt x="1059" y="1811"/>
                  </a:cubicBezTo>
                  <a:cubicBezTo>
                    <a:pt x="923" y="1811"/>
                    <a:pt x="784" y="1772"/>
                    <a:pt x="655" y="1687"/>
                  </a:cubicBezTo>
                  <a:cubicBezTo>
                    <a:pt x="48" y="1282"/>
                    <a:pt x="346" y="329"/>
                    <a:pt x="1072" y="329"/>
                  </a:cubicBezTo>
                  <a:cubicBezTo>
                    <a:pt x="1239" y="329"/>
                    <a:pt x="1405" y="389"/>
                    <a:pt x="1536" y="496"/>
                  </a:cubicBezTo>
                  <a:cubicBezTo>
                    <a:pt x="1567" y="522"/>
                    <a:pt x="1605" y="534"/>
                    <a:pt x="1642" y="534"/>
                  </a:cubicBezTo>
                  <a:cubicBezTo>
                    <a:pt x="1692" y="534"/>
                    <a:pt x="1741" y="513"/>
                    <a:pt x="1774" y="472"/>
                  </a:cubicBezTo>
                  <a:cubicBezTo>
                    <a:pt x="1834" y="389"/>
                    <a:pt x="1822" y="294"/>
                    <a:pt x="1751" y="234"/>
                  </a:cubicBezTo>
                  <a:cubicBezTo>
                    <a:pt x="1545" y="73"/>
                    <a:pt x="1313" y="1"/>
                    <a:pt x="10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6"/>
            <p:cNvSpPr/>
            <p:nvPr/>
          </p:nvSpPr>
          <p:spPr>
            <a:xfrm>
              <a:off x="1284212" y="1963766"/>
              <a:ext cx="379489" cy="366046"/>
            </a:xfrm>
            <a:custGeom>
              <a:avLst/>
              <a:gdLst/>
              <a:ahLst/>
              <a:cxnLst/>
              <a:rect l="l" t="t" r="r" b="b"/>
              <a:pathLst>
                <a:path w="11913" h="11491" extrusionOk="0">
                  <a:moveTo>
                    <a:pt x="1031" y="2185"/>
                  </a:moveTo>
                  <a:cubicBezTo>
                    <a:pt x="1151" y="2185"/>
                    <a:pt x="1275" y="2224"/>
                    <a:pt x="1387" y="2311"/>
                  </a:cubicBezTo>
                  <a:cubicBezTo>
                    <a:pt x="1625" y="2489"/>
                    <a:pt x="1673" y="2834"/>
                    <a:pt x="1506" y="3084"/>
                  </a:cubicBezTo>
                  <a:cubicBezTo>
                    <a:pt x="1389" y="3256"/>
                    <a:pt x="1207" y="3337"/>
                    <a:pt x="1026" y="3337"/>
                  </a:cubicBezTo>
                  <a:cubicBezTo>
                    <a:pt x="767" y="3337"/>
                    <a:pt x="510" y="3171"/>
                    <a:pt x="447" y="2870"/>
                  </a:cubicBezTo>
                  <a:cubicBezTo>
                    <a:pt x="376" y="2492"/>
                    <a:pt x="689" y="2185"/>
                    <a:pt x="1031" y="2185"/>
                  </a:cubicBezTo>
                  <a:close/>
                  <a:moveTo>
                    <a:pt x="4269" y="3025"/>
                  </a:moveTo>
                  <a:cubicBezTo>
                    <a:pt x="4364" y="3073"/>
                    <a:pt x="5435" y="3680"/>
                    <a:pt x="5519" y="3739"/>
                  </a:cubicBezTo>
                  <a:lnTo>
                    <a:pt x="4269" y="4454"/>
                  </a:lnTo>
                  <a:lnTo>
                    <a:pt x="4269" y="3025"/>
                  </a:lnTo>
                  <a:close/>
                  <a:moveTo>
                    <a:pt x="7448" y="3025"/>
                  </a:moveTo>
                  <a:lnTo>
                    <a:pt x="7448" y="4454"/>
                  </a:lnTo>
                  <a:lnTo>
                    <a:pt x="6197" y="3739"/>
                  </a:lnTo>
                  <a:lnTo>
                    <a:pt x="7448" y="3025"/>
                  </a:lnTo>
                  <a:close/>
                  <a:moveTo>
                    <a:pt x="2550" y="2268"/>
                  </a:moveTo>
                  <a:cubicBezTo>
                    <a:pt x="2817" y="2268"/>
                    <a:pt x="3085" y="2336"/>
                    <a:pt x="3328" y="2477"/>
                  </a:cubicBezTo>
                  <a:cubicBezTo>
                    <a:pt x="3697" y="2692"/>
                    <a:pt x="3566" y="2608"/>
                    <a:pt x="3935" y="2811"/>
                  </a:cubicBezTo>
                  <a:lnTo>
                    <a:pt x="3935" y="4644"/>
                  </a:lnTo>
                  <a:lnTo>
                    <a:pt x="2328" y="5573"/>
                  </a:lnTo>
                  <a:lnTo>
                    <a:pt x="1744" y="5240"/>
                  </a:lnTo>
                  <a:cubicBezTo>
                    <a:pt x="1375" y="5037"/>
                    <a:pt x="1125" y="4692"/>
                    <a:pt x="1006" y="4275"/>
                  </a:cubicBezTo>
                  <a:cubicBezTo>
                    <a:pt x="947" y="4085"/>
                    <a:pt x="923" y="3870"/>
                    <a:pt x="959" y="3680"/>
                  </a:cubicBezTo>
                  <a:lnTo>
                    <a:pt x="959" y="3680"/>
                  </a:lnTo>
                  <a:cubicBezTo>
                    <a:pt x="981" y="3681"/>
                    <a:pt x="1003" y="3682"/>
                    <a:pt x="1025" y="3682"/>
                  </a:cubicBezTo>
                  <a:cubicBezTo>
                    <a:pt x="1659" y="3682"/>
                    <a:pt x="2129" y="3028"/>
                    <a:pt x="1875" y="2418"/>
                  </a:cubicBezTo>
                  <a:cubicBezTo>
                    <a:pt x="2090" y="2319"/>
                    <a:pt x="2320" y="2268"/>
                    <a:pt x="2550" y="2268"/>
                  </a:cubicBezTo>
                  <a:close/>
                  <a:moveTo>
                    <a:pt x="9186" y="2275"/>
                  </a:moveTo>
                  <a:cubicBezTo>
                    <a:pt x="10067" y="2275"/>
                    <a:pt x="10781" y="2977"/>
                    <a:pt x="10781" y="3858"/>
                  </a:cubicBezTo>
                  <a:cubicBezTo>
                    <a:pt x="10781" y="4418"/>
                    <a:pt x="10460" y="4954"/>
                    <a:pt x="9972" y="5240"/>
                  </a:cubicBezTo>
                  <a:lnTo>
                    <a:pt x="9400" y="5573"/>
                  </a:lnTo>
                  <a:cubicBezTo>
                    <a:pt x="9186" y="5454"/>
                    <a:pt x="7983" y="4751"/>
                    <a:pt x="7793" y="4644"/>
                  </a:cubicBezTo>
                  <a:lnTo>
                    <a:pt x="7793" y="2834"/>
                  </a:lnTo>
                  <a:cubicBezTo>
                    <a:pt x="8245" y="2596"/>
                    <a:pt x="8567" y="2275"/>
                    <a:pt x="9186" y="2275"/>
                  </a:cubicBezTo>
                  <a:close/>
                  <a:moveTo>
                    <a:pt x="3935" y="5013"/>
                  </a:moveTo>
                  <a:lnTo>
                    <a:pt x="3935" y="6478"/>
                  </a:lnTo>
                  <a:lnTo>
                    <a:pt x="2673" y="5751"/>
                  </a:lnTo>
                  <a:lnTo>
                    <a:pt x="3935" y="5013"/>
                  </a:lnTo>
                  <a:close/>
                  <a:moveTo>
                    <a:pt x="7793" y="5037"/>
                  </a:moveTo>
                  <a:cubicBezTo>
                    <a:pt x="7948" y="5120"/>
                    <a:pt x="8900" y="5668"/>
                    <a:pt x="9055" y="5763"/>
                  </a:cubicBezTo>
                  <a:lnTo>
                    <a:pt x="7793" y="6490"/>
                  </a:lnTo>
                  <a:lnTo>
                    <a:pt x="7793" y="5037"/>
                  </a:lnTo>
                  <a:close/>
                  <a:moveTo>
                    <a:pt x="5852" y="3918"/>
                  </a:moveTo>
                  <a:lnTo>
                    <a:pt x="7448" y="4823"/>
                  </a:lnTo>
                  <a:lnTo>
                    <a:pt x="7448" y="6668"/>
                  </a:lnTo>
                  <a:lnTo>
                    <a:pt x="5852" y="7573"/>
                  </a:lnTo>
                  <a:lnTo>
                    <a:pt x="4257" y="6668"/>
                  </a:lnTo>
                  <a:lnTo>
                    <a:pt x="4257" y="4823"/>
                  </a:lnTo>
                  <a:lnTo>
                    <a:pt x="5852" y="3918"/>
                  </a:lnTo>
                  <a:close/>
                  <a:moveTo>
                    <a:pt x="7448" y="7061"/>
                  </a:moveTo>
                  <a:lnTo>
                    <a:pt x="7448" y="8490"/>
                  </a:lnTo>
                  <a:cubicBezTo>
                    <a:pt x="7352" y="8442"/>
                    <a:pt x="6281" y="7835"/>
                    <a:pt x="6197" y="7776"/>
                  </a:cubicBezTo>
                  <a:lnTo>
                    <a:pt x="7448" y="7061"/>
                  </a:lnTo>
                  <a:close/>
                  <a:moveTo>
                    <a:pt x="4269" y="7073"/>
                  </a:moveTo>
                  <a:lnTo>
                    <a:pt x="5519" y="7787"/>
                  </a:lnTo>
                  <a:lnTo>
                    <a:pt x="4269" y="8502"/>
                  </a:lnTo>
                  <a:lnTo>
                    <a:pt x="4269" y="7073"/>
                  </a:lnTo>
                  <a:close/>
                  <a:moveTo>
                    <a:pt x="9376" y="5954"/>
                  </a:moveTo>
                  <a:lnTo>
                    <a:pt x="9960" y="6287"/>
                  </a:lnTo>
                  <a:cubicBezTo>
                    <a:pt x="10329" y="6490"/>
                    <a:pt x="10579" y="6835"/>
                    <a:pt x="10710" y="7252"/>
                  </a:cubicBezTo>
                  <a:cubicBezTo>
                    <a:pt x="10746" y="7430"/>
                    <a:pt x="10757" y="7609"/>
                    <a:pt x="10757" y="7787"/>
                  </a:cubicBezTo>
                  <a:cubicBezTo>
                    <a:pt x="10736" y="7786"/>
                    <a:pt x="10714" y="7785"/>
                    <a:pt x="10693" y="7785"/>
                  </a:cubicBezTo>
                  <a:cubicBezTo>
                    <a:pt x="10049" y="7785"/>
                    <a:pt x="9612" y="8474"/>
                    <a:pt x="9888" y="9085"/>
                  </a:cubicBezTo>
                  <a:cubicBezTo>
                    <a:pt x="9662" y="9190"/>
                    <a:pt x="9412" y="9249"/>
                    <a:pt x="9161" y="9249"/>
                  </a:cubicBezTo>
                  <a:cubicBezTo>
                    <a:pt x="8898" y="9249"/>
                    <a:pt x="8632" y="9184"/>
                    <a:pt x="8388" y="9038"/>
                  </a:cubicBezTo>
                  <a:cubicBezTo>
                    <a:pt x="8007" y="8811"/>
                    <a:pt x="8138" y="8907"/>
                    <a:pt x="7769" y="8692"/>
                  </a:cubicBezTo>
                  <a:lnTo>
                    <a:pt x="7769" y="6883"/>
                  </a:lnTo>
                  <a:lnTo>
                    <a:pt x="9376" y="5954"/>
                  </a:lnTo>
                  <a:close/>
                  <a:moveTo>
                    <a:pt x="10731" y="8111"/>
                  </a:moveTo>
                  <a:cubicBezTo>
                    <a:pt x="10841" y="8111"/>
                    <a:pt x="10950" y="8142"/>
                    <a:pt x="11043" y="8204"/>
                  </a:cubicBezTo>
                  <a:cubicBezTo>
                    <a:pt x="11484" y="8502"/>
                    <a:pt x="11329" y="9157"/>
                    <a:pt x="10841" y="9264"/>
                  </a:cubicBezTo>
                  <a:cubicBezTo>
                    <a:pt x="10802" y="9271"/>
                    <a:pt x="10764" y="9275"/>
                    <a:pt x="10726" y="9275"/>
                  </a:cubicBezTo>
                  <a:cubicBezTo>
                    <a:pt x="10276" y="9275"/>
                    <a:pt x="9982" y="8767"/>
                    <a:pt x="10246" y="8371"/>
                  </a:cubicBezTo>
                  <a:cubicBezTo>
                    <a:pt x="10358" y="8199"/>
                    <a:pt x="10545" y="8111"/>
                    <a:pt x="10731" y="8111"/>
                  </a:cubicBezTo>
                  <a:close/>
                  <a:moveTo>
                    <a:pt x="5852" y="7978"/>
                  </a:moveTo>
                  <a:cubicBezTo>
                    <a:pt x="6043" y="8097"/>
                    <a:pt x="7233" y="8764"/>
                    <a:pt x="7448" y="8883"/>
                  </a:cubicBezTo>
                  <a:lnTo>
                    <a:pt x="7448" y="9585"/>
                  </a:lnTo>
                  <a:cubicBezTo>
                    <a:pt x="7448" y="10466"/>
                    <a:pt x="6733" y="11181"/>
                    <a:pt x="5852" y="11181"/>
                  </a:cubicBezTo>
                  <a:cubicBezTo>
                    <a:pt x="4971" y="11181"/>
                    <a:pt x="4257" y="10466"/>
                    <a:pt x="4257" y="9585"/>
                  </a:cubicBezTo>
                  <a:lnTo>
                    <a:pt x="4257" y="8883"/>
                  </a:lnTo>
                  <a:lnTo>
                    <a:pt x="5852" y="7978"/>
                  </a:lnTo>
                  <a:close/>
                  <a:moveTo>
                    <a:pt x="5852" y="1"/>
                  </a:moveTo>
                  <a:cubicBezTo>
                    <a:pt x="4792" y="1"/>
                    <a:pt x="3935" y="870"/>
                    <a:pt x="3935" y="1918"/>
                  </a:cubicBezTo>
                  <a:lnTo>
                    <a:pt x="3935" y="2430"/>
                  </a:lnTo>
                  <a:cubicBezTo>
                    <a:pt x="3649" y="2263"/>
                    <a:pt x="3757" y="2322"/>
                    <a:pt x="3483" y="2180"/>
                  </a:cubicBezTo>
                  <a:cubicBezTo>
                    <a:pt x="3183" y="2005"/>
                    <a:pt x="2854" y="1922"/>
                    <a:pt x="2529" y="1922"/>
                  </a:cubicBezTo>
                  <a:cubicBezTo>
                    <a:pt x="2235" y="1922"/>
                    <a:pt x="1945" y="1990"/>
                    <a:pt x="1685" y="2120"/>
                  </a:cubicBezTo>
                  <a:cubicBezTo>
                    <a:pt x="1491" y="1915"/>
                    <a:pt x="1256" y="1827"/>
                    <a:pt x="1027" y="1827"/>
                  </a:cubicBezTo>
                  <a:cubicBezTo>
                    <a:pt x="497" y="1827"/>
                    <a:pt x="0" y="2303"/>
                    <a:pt x="125" y="2918"/>
                  </a:cubicBezTo>
                  <a:cubicBezTo>
                    <a:pt x="185" y="3215"/>
                    <a:pt x="375" y="3454"/>
                    <a:pt x="625" y="3573"/>
                  </a:cubicBezTo>
                  <a:cubicBezTo>
                    <a:pt x="530" y="4335"/>
                    <a:pt x="887" y="5109"/>
                    <a:pt x="1578" y="5501"/>
                  </a:cubicBezTo>
                  <a:cubicBezTo>
                    <a:pt x="1816" y="5644"/>
                    <a:pt x="1744" y="5597"/>
                    <a:pt x="1983" y="5728"/>
                  </a:cubicBezTo>
                  <a:lnTo>
                    <a:pt x="1578" y="5954"/>
                  </a:lnTo>
                  <a:cubicBezTo>
                    <a:pt x="982" y="6299"/>
                    <a:pt x="613" y="6942"/>
                    <a:pt x="613" y="7633"/>
                  </a:cubicBezTo>
                  <a:cubicBezTo>
                    <a:pt x="613" y="8633"/>
                    <a:pt x="1375" y="9466"/>
                    <a:pt x="2375" y="9538"/>
                  </a:cubicBezTo>
                  <a:lnTo>
                    <a:pt x="2387" y="9538"/>
                  </a:lnTo>
                  <a:cubicBezTo>
                    <a:pt x="2471" y="9538"/>
                    <a:pt x="2554" y="9478"/>
                    <a:pt x="2554" y="9395"/>
                  </a:cubicBezTo>
                  <a:cubicBezTo>
                    <a:pt x="2566" y="9300"/>
                    <a:pt x="2495" y="9216"/>
                    <a:pt x="2399" y="9216"/>
                  </a:cubicBezTo>
                  <a:cubicBezTo>
                    <a:pt x="1578" y="9145"/>
                    <a:pt x="959" y="8454"/>
                    <a:pt x="959" y="7633"/>
                  </a:cubicBezTo>
                  <a:cubicBezTo>
                    <a:pt x="959" y="7073"/>
                    <a:pt x="1268" y="6537"/>
                    <a:pt x="1756" y="6252"/>
                  </a:cubicBezTo>
                  <a:lnTo>
                    <a:pt x="2340" y="5918"/>
                  </a:lnTo>
                  <a:lnTo>
                    <a:pt x="3947" y="6847"/>
                  </a:lnTo>
                  <a:lnTo>
                    <a:pt x="3947" y="8657"/>
                  </a:lnTo>
                  <a:cubicBezTo>
                    <a:pt x="3411" y="8954"/>
                    <a:pt x="3280" y="9061"/>
                    <a:pt x="3030" y="9157"/>
                  </a:cubicBezTo>
                  <a:cubicBezTo>
                    <a:pt x="2935" y="9180"/>
                    <a:pt x="2887" y="9276"/>
                    <a:pt x="2911" y="9359"/>
                  </a:cubicBezTo>
                  <a:cubicBezTo>
                    <a:pt x="2932" y="9443"/>
                    <a:pt x="3008" y="9480"/>
                    <a:pt x="3082" y="9480"/>
                  </a:cubicBezTo>
                  <a:cubicBezTo>
                    <a:pt x="3093" y="9480"/>
                    <a:pt x="3103" y="9480"/>
                    <a:pt x="3114" y="9478"/>
                  </a:cubicBezTo>
                  <a:cubicBezTo>
                    <a:pt x="3423" y="9395"/>
                    <a:pt x="3578" y="9252"/>
                    <a:pt x="3947" y="9061"/>
                  </a:cubicBezTo>
                  <a:lnTo>
                    <a:pt x="3947" y="9573"/>
                  </a:lnTo>
                  <a:cubicBezTo>
                    <a:pt x="3947" y="10621"/>
                    <a:pt x="4816" y="11490"/>
                    <a:pt x="5864" y="11490"/>
                  </a:cubicBezTo>
                  <a:cubicBezTo>
                    <a:pt x="6924" y="11490"/>
                    <a:pt x="7793" y="10621"/>
                    <a:pt x="7793" y="9573"/>
                  </a:cubicBezTo>
                  <a:lnTo>
                    <a:pt x="7793" y="9085"/>
                  </a:lnTo>
                  <a:cubicBezTo>
                    <a:pt x="8269" y="9347"/>
                    <a:pt x="8591" y="9585"/>
                    <a:pt x="9186" y="9585"/>
                  </a:cubicBezTo>
                  <a:cubicBezTo>
                    <a:pt x="9495" y="9585"/>
                    <a:pt x="9829" y="9514"/>
                    <a:pt x="10115" y="9359"/>
                  </a:cubicBezTo>
                  <a:cubicBezTo>
                    <a:pt x="10277" y="9521"/>
                    <a:pt x="10500" y="9615"/>
                    <a:pt x="10736" y="9615"/>
                  </a:cubicBezTo>
                  <a:cubicBezTo>
                    <a:pt x="10794" y="9615"/>
                    <a:pt x="10853" y="9609"/>
                    <a:pt x="10912" y="9597"/>
                  </a:cubicBezTo>
                  <a:cubicBezTo>
                    <a:pt x="11781" y="9419"/>
                    <a:pt x="11912" y="8216"/>
                    <a:pt x="11091" y="7847"/>
                  </a:cubicBezTo>
                  <a:cubicBezTo>
                    <a:pt x="11162" y="7121"/>
                    <a:pt x="10805" y="6371"/>
                    <a:pt x="10138" y="5990"/>
                  </a:cubicBezTo>
                  <a:cubicBezTo>
                    <a:pt x="9900" y="5847"/>
                    <a:pt x="9972" y="5894"/>
                    <a:pt x="9734" y="5763"/>
                  </a:cubicBezTo>
                  <a:lnTo>
                    <a:pt x="10138" y="5537"/>
                  </a:lnTo>
                  <a:cubicBezTo>
                    <a:pt x="11067" y="5013"/>
                    <a:pt x="11377" y="3823"/>
                    <a:pt x="10853" y="2906"/>
                  </a:cubicBezTo>
                  <a:cubicBezTo>
                    <a:pt x="10507" y="2311"/>
                    <a:pt x="9876" y="1941"/>
                    <a:pt x="9174" y="1941"/>
                  </a:cubicBezTo>
                  <a:cubicBezTo>
                    <a:pt x="8471" y="1941"/>
                    <a:pt x="8067" y="2311"/>
                    <a:pt x="7769" y="2442"/>
                  </a:cubicBezTo>
                  <a:cubicBezTo>
                    <a:pt x="7757" y="2025"/>
                    <a:pt x="7805" y="1834"/>
                    <a:pt x="7733" y="1525"/>
                  </a:cubicBezTo>
                  <a:cubicBezTo>
                    <a:pt x="7711" y="1438"/>
                    <a:pt x="7640" y="1380"/>
                    <a:pt x="7546" y="1380"/>
                  </a:cubicBezTo>
                  <a:cubicBezTo>
                    <a:pt x="7537" y="1380"/>
                    <a:pt x="7528" y="1381"/>
                    <a:pt x="7519" y="1382"/>
                  </a:cubicBezTo>
                  <a:cubicBezTo>
                    <a:pt x="7436" y="1406"/>
                    <a:pt x="7376" y="1489"/>
                    <a:pt x="7388" y="1596"/>
                  </a:cubicBezTo>
                  <a:cubicBezTo>
                    <a:pt x="7448" y="1858"/>
                    <a:pt x="7412" y="2013"/>
                    <a:pt x="7436" y="2632"/>
                  </a:cubicBezTo>
                  <a:lnTo>
                    <a:pt x="5840" y="3549"/>
                  </a:lnTo>
                  <a:lnTo>
                    <a:pt x="4245" y="2632"/>
                  </a:lnTo>
                  <a:lnTo>
                    <a:pt x="4245" y="1941"/>
                  </a:lnTo>
                  <a:cubicBezTo>
                    <a:pt x="4245" y="1060"/>
                    <a:pt x="4959" y="346"/>
                    <a:pt x="5840" y="346"/>
                  </a:cubicBezTo>
                  <a:cubicBezTo>
                    <a:pt x="6364" y="346"/>
                    <a:pt x="6840" y="596"/>
                    <a:pt x="7150" y="1025"/>
                  </a:cubicBezTo>
                  <a:cubicBezTo>
                    <a:pt x="7186" y="1076"/>
                    <a:pt x="7241" y="1100"/>
                    <a:pt x="7294" y="1100"/>
                  </a:cubicBezTo>
                  <a:cubicBezTo>
                    <a:pt x="7328" y="1100"/>
                    <a:pt x="7360" y="1091"/>
                    <a:pt x="7388" y="1072"/>
                  </a:cubicBezTo>
                  <a:cubicBezTo>
                    <a:pt x="7459" y="1013"/>
                    <a:pt x="7471" y="906"/>
                    <a:pt x="7436" y="834"/>
                  </a:cubicBezTo>
                  <a:cubicBezTo>
                    <a:pt x="7078" y="310"/>
                    <a:pt x="6483" y="1"/>
                    <a:pt x="58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58AA62B-9657-1ECE-A240-51ED8AD6A118}"/>
              </a:ext>
            </a:extLst>
          </p:cNvPr>
          <p:cNvSpPr txBox="1"/>
          <p:nvPr/>
        </p:nvSpPr>
        <p:spPr>
          <a:xfrm>
            <a:off x="968237" y="3675598"/>
            <a:ext cx="29123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</a:rPr>
              <a:t>Need to make use of Math Computations for feature scaling as it can improve performance of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5011EF-84E2-5416-2111-D529EDA72E6B}"/>
              </a:ext>
            </a:extLst>
          </p:cNvPr>
          <p:cNvSpPr txBox="1"/>
          <p:nvPr/>
        </p:nvSpPr>
        <p:spPr>
          <a:xfrm>
            <a:off x="5263376" y="3704782"/>
            <a:ext cx="28054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</a:rPr>
              <a:t>Need to ensure that none of the test and train sets are overfitted as it can cause for poorer performance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889051" y="3419650"/>
            <a:ext cx="4437185" cy="799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00"/>
                </a:solidFill>
                <a:latin typeface="Montserrat ExtraBold" panose="00000900000000000000" pitchFamily="2" charset="0"/>
                <a:ea typeface="Times New Roman" panose="02020603050405020304" pitchFamily="18" charset="0"/>
              </a:rPr>
              <a:t>To p</a:t>
            </a:r>
            <a:r>
              <a:rPr lang="en-US" sz="2000" dirty="0">
                <a:solidFill>
                  <a:srgbClr val="FFFF00"/>
                </a:solidFill>
                <a:effectLst/>
                <a:latin typeface="Montserrat ExtraBold" panose="00000900000000000000" pitchFamily="2" charset="0"/>
                <a:ea typeface="Times New Roman" panose="02020603050405020304" pitchFamily="18" charset="0"/>
              </a:rPr>
              <a:t>redict the sales of each product at a particular outlet</a:t>
            </a:r>
            <a:endParaRPr lang="en-SG" sz="2000" dirty="0">
              <a:solidFill>
                <a:srgbClr val="FFFF00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AIM</a:t>
            </a:r>
            <a:endParaRPr sz="4800"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610750" y="325329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559359" y="425196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Table of Content</a:t>
            </a:r>
            <a:endParaRPr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b="1" u="sng" dirty="0">
                <a:solidFill>
                  <a:srgbClr val="FFFF00"/>
                </a:solidFill>
              </a:rPr>
              <a:t>1. </a:t>
            </a:r>
            <a:r>
              <a:rPr lang="en-SG" sz="1800" b="1" u="sng" dirty="0" err="1">
                <a:solidFill>
                  <a:srgbClr val="FFFF00"/>
                </a:solidFill>
              </a:rPr>
              <a:t>Jupyter</a:t>
            </a:r>
            <a:r>
              <a:rPr lang="en-SG" sz="1800" b="1" u="sng" dirty="0">
                <a:solidFill>
                  <a:srgbClr val="FFFF00"/>
                </a:solidFill>
              </a:rPr>
              <a:t> Notebook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dirty="0"/>
              <a:t>1.1 Load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dirty="0"/>
              <a:t>1.2 Missing Value Imputation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dirty="0"/>
              <a:t>1.3 Train and Test Split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dirty="0"/>
              <a:t>1.4 Data </a:t>
            </a:r>
            <a:r>
              <a:rPr lang="en-SG" sz="1400" dirty="0" err="1"/>
              <a:t>Preprocessing</a:t>
            </a:r>
            <a:endParaRPr lang="en-SG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dirty="0"/>
              <a:t>1.5 Categorical Data Encoding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dirty="0"/>
              <a:t>1.6 Variable Discretisation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dirty="0"/>
              <a:t>1.7 Feature Scaling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dirty="0"/>
              <a:t>1.8 Linear Regression Model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50"/>
              <a:buFont typeface="Montserrat"/>
              <a:buNone/>
              <a:tabLst/>
              <a:defRPr/>
            </a:pPr>
            <a:r>
              <a:rPr lang="en-SG" sz="1800" b="1" u="sng" dirty="0">
                <a:solidFill>
                  <a:srgbClr val="FFFF00"/>
                </a:solidFill>
              </a:rPr>
              <a:t>2</a:t>
            </a:r>
            <a:r>
              <a:rPr kumimoji="0" lang="en-SG" sz="1800" b="1" i="0" u="sng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ontserrat"/>
                <a:sym typeface="Montserrat"/>
              </a:rPr>
              <a:t>. Summary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50"/>
              <a:buFont typeface="Montserrat"/>
              <a:buNone/>
              <a:tabLst/>
              <a:defRPr/>
            </a:pPr>
            <a:r>
              <a:rPr kumimoji="0" lang="en-SG" sz="14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/>
                <a:sym typeface="Montserrat"/>
              </a:rPr>
              <a:t>2.1 Conclusion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50"/>
              <a:buFont typeface="Montserrat"/>
              <a:buNone/>
              <a:tabLst/>
              <a:defRPr/>
            </a:pPr>
            <a:r>
              <a:rPr lang="en-SG" sz="1400" dirty="0">
                <a:solidFill>
                  <a:schemeClr val="bg1"/>
                </a:solidFill>
              </a:rPr>
              <a:t>2.2 Improvements</a:t>
            </a:r>
            <a:endParaRPr kumimoji="0" lang="en-SG" sz="1400" i="0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sz="14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978261" y="3516294"/>
            <a:ext cx="4437185" cy="799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Jupyter Notebook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01</a:t>
            </a:r>
            <a:endParaRPr sz="4800"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610750" y="325329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007911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1.1 Load Data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38500" y="1659274"/>
            <a:ext cx="3730144" cy="2801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800" dirty="0"/>
              <a:t>First step for </a:t>
            </a:r>
            <a:r>
              <a:rPr lang="en-SG" sz="1800" dirty="0" err="1"/>
              <a:t>Jupyter</a:t>
            </a:r>
            <a:r>
              <a:rPr lang="en-SG" sz="1800" dirty="0"/>
              <a:t> Notebook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800" dirty="0"/>
              <a:t>Functions used:-</a:t>
            </a:r>
          </a:p>
          <a:p>
            <a:pPr marL="742950" lvl="1" indent="-285750">
              <a:spcBef>
                <a:spcPts val="0"/>
              </a:spcBef>
              <a:buFontTx/>
              <a:buChar char="-"/>
            </a:pPr>
            <a:r>
              <a:rPr lang="en-SG" sz="1800" dirty="0" err="1"/>
              <a:t>data.head</a:t>
            </a:r>
            <a:r>
              <a:rPr lang="en-SG" sz="1800" dirty="0"/>
              <a:t>()</a:t>
            </a:r>
          </a:p>
          <a:p>
            <a:pPr marL="742950" lvl="1" indent="-285750">
              <a:spcBef>
                <a:spcPts val="0"/>
              </a:spcBef>
              <a:buFontTx/>
              <a:buChar char="-"/>
            </a:pPr>
            <a:r>
              <a:rPr lang="en-SG" sz="1800" dirty="0"/>
              <a:t>data.info()</a:t>
            </a:r>
          </a:p>
          <a:p>
            <a:pPr marL="742950" lvl="1" indent="-285750">
              <a:spcBef>
                <a:spcPts val="0"/>
              </a:spcBef>
              <a:buFontTx/>
              <a:buChar char="-"/>
            </a:pPr>
            <a:r>
              <a:rPr lang="en-SG" sz="1800" dirty="0" err="1"/>
              <a:t>data.describe</a:t>
            </a:r>
            <a:endParaRPr lang="en-SG" sz="1800"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BF4D0C2-A4B6-74CD-D081-D05A467B7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658" y="445025"/>
            <a:ext cx="4572000" cy="14617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42780E-3F81-9AF6-CE15-544941F0F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658" y="2014189"/>
            <a:ext cx="4571998" cy="1573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E076DF-6A8C-F7B5-EC3C-8C19E397B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7657" y="3694913"/>
            <a:ext cx="4571999" cy="12583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1.2 Missing Value</a:t>
            </a:r>
            <a:br>
              <a:rPr lang="en" dirty="0">
                <a:solidFill>
                  <a:srgbClr val="FFFF00"/>
                </a:solidFill>
              </a:rPr>
            </a:br>
            <a:r>
              <a:rPr lang="en" dirty="0">
                <a:solidFill>
                  <a:srgbClr val="FFFF00"/>
                </a:solidFill>
              </a:rPr>
              <a:t>     Imputation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589097" y="1420592"/>
            <a:ext cx="3715275" cy="33088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700" dirty="0"/>
              <a:t>Check for missing values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7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700" dirty="0" err="1"/>
              <a:t>MeanMedianImputer</a:t>
            </a:r>
            <a:r>
              <a:rPr lang="en-SG" sz="1700" dirty="0"/>
              <a:t> for numerical column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7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700" dirty="0"/>
              <a:t>Replaces null value with median value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7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700" dirty="0" err="1"/>
              <a:t>CategoricalImputer</a:t>
            </a:r>
            <a:r>
              <a:rPr lang="en-SG" sz="1700" dirty="0"/>
              <a:t> for categorical column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7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700" dirty="0"/>
              <a:t>Replaces null value with most frequent value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700" dirty="0"/>
          </a:p>
          <a:p>
            <a:pPr marL="742950" lvl="1" indent="-285750">
              <a:spcBef>
                <a:spcPts val="0"/>
              </a:spcBef>
              <a:buFontTx/>
              <a:buChar char="-"/>
            </a:pPr>
            <a:endParaRPr lang="en-SG" sz="1700"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0A1DC31-5D96-284C-91DA-220745D59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628" y="503965"/>
            <a:ext cx="4222596" cy="10869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705065-A26B-DC18-BDE2-9E07D1797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629" y="1699138"/>
            <a:ext cx="4222595" cy="17746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593A1E-2C16-F991-A2AF-BE68F98DE6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628" y="3582006"/>
            <a:ext cx="4222595" cy="97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48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488922" y="498250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1.3 Train and Test Split</a:t>
            </a:r>
            <a:endParaRPr dirty="0">
              <a:solidFill>
                <a:srgbClr val="FFFF00"/>
              </a:solidFill>
            </a:endParaRPr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28C52FC-9022-C02B-85EF-337A87CAC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4" y="1734028"/>
            <a:ext cx="9027972" cy="12173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3E92FC-1FB5-B485-CA1E-9922A08F235F}"/>
              </a:ext>
            </a:extLst>
          </p:cNvPr>
          <p:cNvSpPr txBox="1"/>
          <p:nvPr/>
        </p:nvSpPr>
        <p:spPr>
          <a:xfrm>
            <a:off x="334537" y="3330498"/>
            <a:ext cx="8645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G" dirty="0">
                <a:solidFill>
                  <a:schemeClr val="bg1"/>
                </a:solidFill>
                <a:latin typeface="Montserrat ExtraBold" panose="00000900000000000000" pitchFamily="2" charset="0"/>
              </a:rPr>
              <a:t>Used to help evaluate performance by splitting dataset into Train and Test sets</a:t>
            </a:r>
          </a:p>
          <a:p>
            <a:pPr marL="285750" indent="-285750">
              <a:buFontTx/>
              <a:buChar char="-"/>
            </a:pPr>
            <a:r>
              <a:rPr lang="en-SG" dirty="0">
                <a:solidFill>
                  <a:schemeClr val="bg1"/>
                </a:solidFill>
                <a:latin typeface="Montserrat ExtraBold" panose="00000900000000000000" pitchFamily="2" charset="0"/>
              </a:rPr>
              <a:t>Train set – 70% % Test set – 30%</a:t>
            </a:r>
          </a:p>
          <a:p>
            <a:endParaRPr lang="en-SG" dirty="0">
              <a:solidFill>
                <a:schemeClr val="bg1"/>
              </a:solidFill>
              <a:latin typeface="Montserrat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2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1.4 PreProcessing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691377" y="1100254"/>
            <a:ext cx="3675668" cy="38880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600" dirty="0"/>
              <a:t>Histograms, Q-Q Plot and Box Plots used for numerical variables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600" dirty="0"/>
              <a:t>Histogram distribution was decent, Q-Q plot values not close to trend line, Box plot contained outliers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600" dirty="0"/>
              <a:t>Used Yeo-Johnson Transformer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600" dirty="0"/>
          </a:p>
          <a:p>
            <a:pPr marL="285750" indent="-285750">
              <a:buFontTx/>
              <a:buChar char="-"/>
            </a:pPr>
            <a:r>
              <a:rPr lang="en-SG" sz="1600" dirty="0"/>
              <a:t>Histogram distribution was decent, Q-Q plot values closer to trend line, Box plot no longer contains outliers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C0401FC-44A6-CE87-5132-FB043F8FD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510" y="1000650"/>
            <a:ext cx="2083737" cy="3554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013723-E7AA-1BB1-5011-E60B67FFE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267" y="1000650"/>
            <a:ext cx="2045021" cy="355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0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432979" y="529949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1.5 Encoding Categorical   	Variables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45934" y="1648492"/>
            <a:ext cx="3499686" cy="3295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800" dirty="0"/>
              <a:t>First, Identify Categorical Columns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800" dirty="0"/>
              <a:t>Used Ordinal Encoder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800" dirty="0"/>
              <a:t>Fitting of encoder to train set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800" dirty="0"/>
              <a:t>Transformation of train and test sets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327062-5B8C-15CB-A9A4-E7EF239EE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323" y="948356"/>
            <a:ext cx="3709638" cy="6169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EEC98C-5708-ABDF-06BC-DB2FE4633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323" y="1721766"/>
            <a:ext cx="3709638" cy="312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48544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3EDDDD"/>
      </a:dk1>
      <a:lt1>
        <a:srgbClr val="FFFFFF"/>
      </a:lt1>
      <a:dk2>
        <a:srgbClr val="C6FCFF"/>
      </a:dk2>
      <a:lt2>
        <a:srgbClr val="6BECF3"/>
      </a:lt2>
      <a:accent1>
        <a:srgbClr val="22DEEE"/>
      </a:accent1>
      <a:accent2>
        <a:srgbClr val="C6FCFF"/>
      </a:accent2>
      <a:accent3>
        <a:srgbClr val="81EBEB"/>
      </a:accent3>
      <a:accent4>
        <a:srgbClr val="038B99"/>
      </a:accent4>
      <a:accent5>
        <a:srgbClr val="40B6B6"/>
      </a:accent5>
      <a:accent6>
        <a:srgbClr val="09818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426</Words>
  <Application>Microsoft Office PowerPoint</Application>
  <PresentationFormat>On-screen Show (16:9)</PresentationFormat>
  <Paragraphs>107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Montserrat ExtraLight</vt:lpstr>
      <vt:lpstr>Montserrat ExtraBold</vt:lpstr>
      <vt:lpstr>Montserrat</vt:lpstr>
      <vt:lpstr>Futuristic Background by Slidesgo</vt:lpstr>
      <vt:lpstr>Data Wrangling</vt:lpstr>
      <vt:lpstr>To predict the sales of each product at a particular outlet</vt:lpstr>
      <vt:lpstr>Table of Content</vt:lpstr>
      <vt:lpstr>Jupyter Notebook</vt:lpstr>
      <vt:lpstr>1.1 Load Data</vt:lpstr>
      <vt:lpstr>1.2 Missing Value      Imputation</vt:lpstr>
      <vt:lpstr>1.3 Train and Test Split</vt:lpstr>
      <vt:lpstr>1.4 PreProcessing</vt:lpstr>
      <vt:lpstr>1.5 Encoding Categorical    Variables</vt:lpstr>
      <vt:lpstr>1.6 Variable Discretization/Binning</vt:lpstr>
      <vt:lpstr>1.7 Feature Engineer</vt:lpstr>
      <vt:lpstr>1.8 Linear Regression Model</vt:lpstr>
      <vt:lpstr>Summary</vt:lpstr>
      <vt:lpstr>2.1 Conclusion</vt:lpstr>
      <vt:lpstr>2.2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</dc:title>
  <cp:lastModifiedBy>Ambrish Krishna Muralitharan /DS</cp:lastModifiedBy>
  <cp:revision>3</cp:revision>
  <dcterms:modified xsi:type="dcterms:W3CDTF">2022-06-18T11:26:33Z</dcterms:modified>
</cp:coreProperties>
</file>