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256" r:id="rId2"/>
    <p:sldId id="306" r:id="rId3"/>
    <p:sldId id="305" r:id="rId4"/>
    <p:sldId id="307" r:id="rId5"/>
    <p:sldId id="308" r:id="rId6"/>
    <p:sldId id="309" r:id="rId7"/>
    <p:sldId id="310" r:id="rId8"/>
    <p:sldId id="311" r:id="rId9"/>
    <p:sldId id="312" r:id="rId10"/>
    <p:sldId id="314" r:id="rId11"/>
    <p:sldId id="313" r:id="rId12"/>
    <p:sldId id="315" r:id="rId13"/>
    <p:sldId id="316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ExtraBold" panose="00000900000000000000" pitchFamily="2" charset="0"/>
      <p:bold r:id="rId20"/>
      <p:boldItalic r:id="rId21"/>
    </p:embeddedFont>
    <p:embeddedFont>
      <p:font typeface="Montserrat ExtraLight" panose="000003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E9A175-DF68-46F7-80F5-44347373595C}">
  <a:tblStyle styleId="{A6E9A175-DF68-46F7-80F5-4434737359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307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961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34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493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745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615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680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40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48" r:id="rId2"/>
    <p:sldLayoutId id="2147483649" r:id="rId3"/>
    <p:sldLayoutId id="2147483650" r:id="rId4"/>
    <p:sldLayoutId id="2147483651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Wrangling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By Ambrish Krishna Muralitharan(S10223486G)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Assignment 2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FFFF00"/>
                </a:solidFill>
              </a:rPr>
              <a:t>2.5 Predictions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735980" y="1524000"/>
            <a:ext cx="3508918" cy="3442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New </a:t>
            </a:r>
            <a:r>
              <a:rPr lang="en-SG" sz="1800" dirty="0" err="1"/>
              <a:t>dataframe</a:t>
            </a:r>
            <a:r>
              <a:rPr lang="en-SG" sz="1800" dirty="0"/>
              <a:t> called Predictions created with 2 columns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2 columns : Actual Positions vs Predicted Positions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Predicted values are very close to actual values achieved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61F7B74-4693-6957-DDF7-68BEA8B63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104" y="996174"/>
            <a:ext cx="4054181" cy="33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5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985695" y="3287500"/>
            <a:ext cx="4437185" cy="799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Summary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03</a:t>
            </a:r>
            <a:endParaRPr sz="4800"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00791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FFFF00"/>
                </a:solidFill>
              </a:rPr>
              <a:t>3.1 Conclusion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735980" y="1524000"/>
            <a:ext cx="7538226" cy="3174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Test MSE, RMSE &amp; R2 higher than Train MSE, RMSE &amp; R2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Likely to be caused by Overfitting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Linear Regression Model metrics performed better than Naïve Baseline Model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Good fit and Performance for Linear Regression Model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Predicted Values very close to Actual Values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25857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3.2 Improvements</a:t>
            </a:r>
            <a:endParaRPr lang="en-US" dirty="0"/>
          </a:p>
        </p:txBody>
      </p:sp>
      <p:cxnSp>
        <p:nvCxnSpPr>
          <p:cNvPr id="234" name="Google Shape;234;p4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37" name="Google Shape;237;p46"/>
          <p:cNvSpPr txBox="1">
            <a:spLocks noGrp="1"/>
          </p:cNvSpPr>
          <p:nvPr>
            <p:ph type="title" idx="2"/>
          </p:nvPr>
        </p:nvSpPr>
        <p:spPr>
          <a:xfrm>
            <a:off x="5116482" y="2591752"/>
            <a:ext cx="2805428" cy="8897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Overfitting</a:t>
            </a:r>
            <a:br>
              <a:rPr lang="en-SG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239" name="Google Shape;239;p46"/>
          <p:cNvSpPr txBox="1">
            <a:spLocks noGrp="1"/>
          </p:cNvSpPr>
          <p:nvPr>
            <p:ph type="title" idx="5"/>
          </p:nvPr>
        </p:nvSpPr>
        <p:spPr>
          <a:xfrm>
            <a:off x="579044" y="2537569"/>
            <a:ext cx="3543873" cy="1158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Mathematical Computations for Feature Scaling</a:t>
            </a:r>
            <a:b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dirty="0"/>
          </a:p>
        </p:txBody>
      </p:sp>
      <p:cxnSp>
        <p:nvCxnSpPr>
          <p:cNvPr id="242" name="Google Shape;242;p46"/>
          <p:cNvCxnSpPr/>
          <p:nvPr/>
        </p:nvCxnSpPr>
        <p:spPr>
          <a:xfrm>
            <a:off x="6383296" y="3372957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3" name="Google Shape;243;p46"/>
          <p:cNvCxnSpPr/>
          <p:nvPr/>
        </p:nvCxnSpPr>
        <p:spPr>
          <a:xfrm>
            <a:off x="2135900" y="33888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44" name="Google Shape;244;p46"/>
          <p:cNvSpPr/>
          <p:nvPr/>
        </p:nvSpPr>
        <p:spPr>
          <a:xfrm>
            <a:off x="1913283" y="1865075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46"/>
          <p:cNvSpPr/>
          <p:nvPr/>
        </p:nvSpPr>
        <p:spPr>
          <a:xfrm>
            <a:off x="6176896" y="1830034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8" name="Google Shape;248;p46"/>
          <p:cNvGrpSpPr/>
          <p:nvPr/>
        </p:nvGrpSpPr>
        <p:grpSpPr>
          <a:xfrm>
            <a:off x="6356143" y="1960380"/>
            <a:ext cx="326106" cy="423908"/>
            <a:chOff x="3990517" y="3354172"/>
            <a:chExt cx="279559" cy="363402"/>
          </a:xfrm>
        </p:grpSpPr>
        <p:sp>
          <p:nvSpPr>
            <p:cNvPr id="249" name="Google Shape;249;p46"/>
            <p:cNvSpPr/>
            <p:nvPr/>
          </p:nvSpPr>
          <p:spPr>
            <a:xfrm>
              <a:off x="3990517" y="3354172"/>
              <a:ext cx="279559" cy="363402"/>
            </a:xfrm>
            <a:custGeom>
              <a:avLst/>
              <a:gdLst/>
              <a:ahLst/>
              <a:cxnLst/>
              <a:rect l="l" t="t" r="r" b="b"/>
              <a:pathLst>
                <a:path w="8776" h="11408" extrusionOk="0">
                  <a:moveTo>
                    <a:pt x="6322" y="346"/>
                  </a:moveTo>
                  <a:lnTo>
                    <a:pt x="6322" y="715"/>
                  </a:lnTo>
                  <a:lnTo>
                    <a:pt x="5537" y="715"/>
                  </a:lnTo>
                  <a:lnTo>
                    <a:pt x="5537" y="346"/>
                  </a:lnTo>
                  <a:close/>
                  <a:moveTo>
                    <a:pt x="6692" y="1049"/>
                  </a:moveTo>
                  <a:lnTo>
                    <a:pt x="6692" y="5121"/>
                  </a:lnTo>
                  <a:lnTo>
                    <a:pt x="5179" y="5121"/>
                  </a:lnTo>
                  <a:lnTo>
                    <a:pt x="5179" y="1049"/>
                  </a:lnTo>
                  <a:close/>
                  <a:moveTo>
                    <a:pt x="5763" y="5466"/>
                  </a:moveTo>
                  <a:lnTo>
                    <a:pt x="5763" y="6014"/>
                  </a:lnTo>
                  <a:lnTo>
                    <a:pt x="5465" y="6014"/>
                  </a:lnTo>
                  <a:lnTo>
                    <a:pt x="5465" y="5466"/>
                  </a:lnTo>
                  <a:close/>
                  <a:moveTo>
                    <a:pt x="6394" y="5466"/>
                  </a:moveTo>
                  <a:lnTo>
                    <a:pt x="6394" y="6633"/>
                  </a:lnTo>
                  <a:lnTo>
                    <a:pt x="6096" y="6633"/>
                  </a:lnTo>
                  <a:lnTo>
                    <a:pt x="6096" y="5466"/>
                  </a:lnTo>
                  <a:close/>
                  <a:moveTo>
                    <a:pt x="6953" y="8038"/>
                  </a:moveTo>
                  <a:cubicBezTo>
                    <a:pt x="7168" y="8038"/>
                    <a:pt x="7346" y="8216"/>
                    <a:pt x="7346" y="8443"/>
                  </a:cubicBezTo>
                  <a:cubicBezTo>
                    <a:pt x="7346" y="8669"/>
                    <a:pt x="7168" y="8847"/>
                    <a:pt x="6953" y="8847"/>
                  </a:cubicBezTo>
                  <a:lnTo>
                    <a:pt x="4584" y="8847"/>
                  </a:lnTo>
                  <a:lnTo>
                    <a:pt x="4584" y="8038"/>
                  </a:lnTo>
                  <a:close/>
                  <a:moveTo>
                    <a:pt x="6549" y="9193"/>
                  </a:moveTo>
                  <a:cubicBezTo>
                    <a:pt x="6537" y="9502"/>
                    <a:pt x="6275" y="9740"/>
                    <a:pt x="5965" y="9740"/>
                  </a:cubicBezTo>
                  <a:lnTo>
                    <a:pt x="4584" y="9740"/>
                  </a:lnTo>
                  <a:lnTo>
                    <a:pt x="4584" y="9193"/>
                  </a:lnTo>
                  <a:close/>
                  <a:moveTo>
                    <a:pt x="5882" y="10086"/>
                  </a:moveTo>
                  <a:lnTo>
                    <a:pt x="5882" y="10359"/>
                  </a:lnTo>
                  <a:lnTo>
                    <a:pt x="4584" y="10359"/>
                  </a:lnTo>
                  <a:lnTo>
                    <a:pt x="4584" y="10086"/>
                  </a:lnTo>
                  <a:close/>
                  <a:moveTo>
                    <a:pt x="4953" y="1"/>
                  </a:moveTo>
                  <a:cubicBezTo>
                    <a:pt x="4870" y="1"/>
                    <a:pt x="4787" y="72"/>
                    <a:pt x="4787" y="168"/>
                  </a:cubicBezTo>
                  <a:cubicBezTo>
                    <a:pt x="4787" y="263"/>
                    <a:pt x="4870" y="334"/>
                    <a:pt x="4953" y="334"/>
                  </a:cubicBezTo>
                  <a:lnTo>
                    <a:pt x="5144" y="334"/>
                  </a:lnTo>
                  <a:lnTo>
                    <a:pt x="5144" y="703"/>
                  </a:lnTo>
                  <a:lnTo>
                    <a:pt x="4953" y="703"/>
                  </a:lnTo>
                  <a:cubicBezTo>
                    <a:pt x="4870" y="703"/>
                    <a:pt x="4787" y="775"/>
                    <a:pt x="4787" y="870"/>
                  </a:cubicBezTo>
                  <a:lnTo>
                    <a:pt x="4787" y="1334"/>
                  </a:lnTo>
                  <a:lnTo>
                    <a:pt x="4370" y="1334"/>
                  </a:lnTo>
                  <a:cubicBezTo>
                    <a:pt x="3644" y="1334"/>
                    <a:pt x="2929" y="1513"/>
                    <a:pt x="2310" y="1846"/>
                  </a:cubicBezTo>
                  <a:cubicBezTo>
                    <a:pt x="2215" y="1894"/>
                    <a:pt x="2191" y="2001"/>
                    <a:pt x="2227" y="2073"/>
                  </a:cubicBezTo>
                  <a:cubicBezTo>
                    <a:pt x="2262" y="2132"/>
                    <a:pt x="2322" y="2168"/>
                    <a:pt x="2381" y="2168"/>
                  </a:cubicBezTo>
                  <a:cubicBezTo>
                    <a:pt x="2405" y="2168"/>
                    <a:pt x="2441" y="2168"/>
                    <a:pt x="2453" y="2144"/>
                  </a:cubicBezTo>
                  <a:cubicBezTo>
                    <a:pt x="3036" y="1835"/>
                    <a:pt x="3691" y="1668"/>
                    <a:pt x="4358" y="1668"/>
                  </a:cubicBezTo>
                  <a:lnTo>
                    <a:pt x="4775" y="1668"/>
                  </a:lnTo>
                  <a:lnTo>
                    <a:pt x="4775" y="3382"/>
                  </a:lnTo>
                  <a:lnTo>
                    <a:pt x="4358" y="3382"/>
                  </a:lnTo>
                  <a:cubicBezTo>
                    <a:pt x="3060" y="3382"/>
                    <a:pt x="2024" y="4430"/>
                    <a:pt x="2024" y="5716"/>
                  </a:cubicBezTo>
                  <a:cubicBezTo>
                    <a:pt x="2024" y="6954"/>
                    <a:pt x="2977" y="7966"/>
                    <a:pt x="4191" y="8038"/>
                  </a:cubicBezTo>
                  <a:lnTo>
                    <a:pt x="4191" y="9740"/>
                  </a:lnTo>
                  <a:cubicBezTo>
                    <a:pt x="2048" y="9645"/>
                    <a:pt x="346" y="7883"/>
                    <a:pt x="346" y="5716"/>
                  </a:cubicBezTo>
                  <a:cubicBezTo>
                    <a:pt x="346" y="4454"/>
                    <a:pt x="917" y="3299"/>
                    <a:pt x="1917" y="2525"/>
                  </a:cubicBezTo>
                  <a:cubicBezTo>
                    <a:pt x="1989" y="2466"/>
                    <a:pt x="2012" y="2358"/>
                    <a:pt x="1953" y="2287"/>
                  </a:cubicBezTo>
                  <a:cubicBezTo>
                    <a:pt x="1918" y="2238"/>
                    <a:pt x="1867" y="2214"/>
                    <a:pt x="1817" y="2214"/>
                  </a:cubicBezTo>
                  <a:cubicBezTo>
                    <a:pt x="1780" y="2214"/>
                    <a:pt x="1744" y="2226"/>
                    <a:pt x="1715" y="2251"/>
                  </a:cubicBezTo>
                  <a:cubicBezTo>
                    <a:pt x="1191" y="2656"/>
                    <a:pt x="762" y="3180"/>
                    <a:pt x="465" y="3751"/>
                  </a:cubicBezTo>
                  <a:cubicBezTo>
                    <a:pt x="143" y="4371"/>
                    <a:pt x="0" y="5037"/>
                    <a:pt x="0" y="5716"/>
                  </a:cubicBezTo>
                  <a:cubicBezTo>
                    <a:pt x="0" y="8073"/>
                    <a:pt x="1858" y="9990"/>
                    <a:pt x="4191" y="10086"/>
                  </a:cubicBezTo>
                  <a:lnTo>
                    <a:pt x="4191" y="10359"/>
                  </a:lnTo>
                  <a:lnTo>
                    <a:pt x="2036" y="10359"/>
                  </a:lnTo>
                  <a:cubicBezTo>
                    <a:pt x="1739" y="10359"/>
                    <a:pt x="1512" y="10598"/>
                    <a:pt x="1512" y="10883"/>
                  </a:cubicBezTo>
                  <a:cubicBezTo>
                    <a:pt x="1512" y="11181"/>
                    <a:pt x="1750" y="11407"/>
                    <a:pt x="2036" y="11407"/>
                  </a:cubicBezTo>
                  <a:lnTo>
                    <a:pt x="8263" y="11407"/>
                  </a:lnTo>
                  <a:cubicBezTo>
                    <a:pt x="8561" y="11407"/>
                    <a:pt x="8775" y="11169"/>
                    <a:pt x="8775" y="10883"/>
                  </a:cubicBezTo>
                  <a:cubicBezTo>
                    <a:pt x="8775" y="10598"/>
                    <a:pt x="8537" y="10359"/>
                    <a:pt x="8263" y="10359"/>
                  </a:cubicBezTo>
                  <a:lnTo>
                    <a:pt x="7465" y="10359"/>
                  </a:lnTo>
                  <a:cubicBezTo>
                    <a:pt x="7382" y="10359"/>
                    <a:pt x="7311" y="10443"/>
                    <a:pt x="7311" y="10526"/>
                  </a:cubicBezTo>
                  <a:cubicBezTo>
                    <a:pt x="7311" y="10621"/>
                    <a:pt x="7382" y="10693"/>
                    <a:pt x="7465" y="10693"/>
                  </a:cubicBezTo>
                  <a:lnTo>
                    <a:pt x="8263" y="10693"/>
                  </a:lnTo>
                  <a:cubicBezTo>
                    <a:pt x="8358" y="10693"/>
                    <a:pt x="8454" y="10776"/>
                    <a:pt x="8454" y="10883"/>
                  </a:cubicBezTo>
                  <a:cubicBezTo>
                    <a:pt x="8454" y="10990"/>
                    <a:pt x="8358" y="11074"/>
                    <a:pt x="8263" y="11074"/>
                  </a:cubicBezTo>
                  <a:lnTo>
                    <a:pt x="2084" y="11074"/>
                  </a:lnTo>
                  <a:cubicBezTo>
                    <a:pt x="1977" y="11074"/>
                    <a:pt x="1893" y="10990"/>
                    <a:pt x="1893" y="10883"/>
                  </a:cubicBezTo>
                  <a:cubicBezTo>
                    <a:pt x="1893" y="10776"/>
                    <a:pt x="1977" y="10693"/>
                    <a:pt x="2084" y="10693"/>
                  </a:cubicBezTo>
                  <a:lnTo>
                    <a:pt x="6787" y="10693"/>
                  </a:lnTo>
                  <a:cubicBezTo>
                    <a:pt x="6870" y="10693"/>
                    <a:pt x="6953" y="10621"/>
                    <a:pt x="6953" y="10526"/>
                  </a:cubicBezTo>
                  <a:cubicBezTo>
                    <a:pt x="6953" y="10443"/>
                    <a:pt x="6870" y="10359"/>
                    <a:pt x="6787" y="10359"/>
                  </a:cubicBezTo>
                  <a:lnTo>
                    <a:pt x="6203" y="10359"/>
                  </a:lnTo>
                  <a:lnTo>
                    <a:pt x="6203" y="10050"/>
                  </a:lnTo>
                  <a:cubicBezTo>
                    <a:pt x="6596" y="9943"/>
                    <a:pt x="6870" y="9609"/>
                    <a:pt x="6870" y="9193"/>
                  </a:cubicBezTo>
                  <a:lnTo>
                    <a:pt x="6930" y="9193"/>
                  </a:lnTo>
                  <a:cubicBezTo>
                    <a:pt x="7334" y="9193"/>
                    <a:pt x="7680" y="8859"/>
                    <a:pt x="7680" y="8443"/>
                  </a:cubicBezTo>
                  <a:cubicBezTo>
                    <a:pt x="7680" y="8038"/>
                    <a:pt x="7346" y="7704"/>
                    <a:pt x="6930" y="7704"/>
                  </a:cubicBezTo>
                  <a:lnTo>
                    <a:pt x="4406" y="7704"/>
                  </a:lnTo>
                  <a:cubicBezTo>
                    <a:pt x="3298" y="7704"/>
                    <a:pt x="2405" y="6811"/>
                    <a:pt x="2405" y="5704"/>
                  </a:cubicBezTo>
                  <a:cubicBezTo>
                    <a:pt x="2405" y="4609"/>
                    <a:pt x="3298" y="3716"/>
                    <a:pt x="4406" y="3716"/>
                  </a:cubicBezTo>
                  <a:lnTo>
                    <a:pt x="4822" y="3716"/>
                  </a:lnTo>
                  <a:lnTo>
                    <a:pt x="4822" y="5287"/>
                  </a:lnTo>
                  <a:cubicBezTo>
                    <a:pt x="4822" y="5383"/>
                    <a:pt x="4894" y="5454"/>
                    <a:pt x="4989" y="5454"/>
                  </a:cubicBezTo>
                  <a:lnTo>
                    <a:pt x="5108" y="5454"/>
                  </a:lnTo>
                  <a:lnTo>
                    <a:pt x="5108" y="6180"/>
                  </a:lnTo>
                  <a:cubicBezTo>
                    <a:pt x="5108" y="6276"/>
                    <a:pt x="5179" y="6347"/>
                    <a:pt x="5263" y="6347"/>
                  </a:cubicBezTo>
                  <a:lnTo>
                    <a:pt x="5727" y="6347"/>
                  </a:lnTo>
                  <a:lnTo>
                    <a:pt x="5727" y="6788"/>
                  </a:lnTo>
                  <a:cubicBezTo>
                    <a:pt x="5727" y="6883"/>
                    <a:pt x="5799" y="6954"/>
                    <a:pt x="5894" y="6954"/>
                  </a:cubicBezTo>
                  <a:lnTo>
                    <a:pt x="6537" y="6954"/>
                  </a:lnTo>
                  <a:cubicBezTo>
                    <a:pt x="6620" y="6954"/>
                    <a:pt x="6692" y="6883"/>
                    <a:pt x="6692" y="6788"/>
                  </a:cubicBezTo>
                  <a:lnTo>
                    <a:pt x="6692" y="5454"/>
                  </a:lnTo>
                  <a:lnTo>
                    <a:pt x="6811" y="5454"/>
                  </a:lnTo>
                  <a:cubicBezTo>
                    <a:pt x="6906" y="5454"/>
                    <a:pt x="6977" y="5383"/>
                    <a:pt x="6977" y="5287"/>
                  </a:cubicBezTo>
                  <a:lnTo>
                    <a:pt x="6977" y="870"/>
                  </a:lnTo>
                  <a:cubicBezTo>
                    <a:pt x="6977" y="775"/>
                    <a:pt x="6906" y="703"/>
                    <a:pt x="6811" y="703"/>
                  </a:cubicBezTo>
                  <a:lnTo>
                    <a:pt x="6620" y="703"/>
                  </a:lnTo>
                  <a:lnTo>
                    <a:pt x="6620" y="334"/>
                  </a:lnTo>
                  <a:lnTo>
                    <a:pt x="6811" y="334"/>
                  </a:lnTo>
                  <a:cubicBezTo>
                    <a:pt x="6906" y="334"/>
                    <a:pt x="6977" y="263"/>
                    <a:pt x="6977" y="168"/>
                  </a:cubicBezTo>
                  <a:cubicBezTo>
                    <a:pt x="6977" y="72"/>
                    <a:pt x="6906" y="1"/>
                    <a:pt x="6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46"/>
            <p:cNvSpPr/>
            <p:nvPr/>
          </p:nvSpPr>
          <p:spPr>
            <a:xfrm>
              <a:off x="4102009" y="3418680"/>
              <a:ext cx="36824" cy="37175"/>
            </a:xfrm>
            <a:custGeom>
              <a:avLst/>
              <a:gdLst/>
              <a:ahLst/>
              <a:cxnLst/>
              <a:rect l="l" t="t" r="r" b="b"/>
              <a:pathLst>
                <a:path w="1156" h="1167" extrusionOk="0">
                  <a:moveTo>
                    <a:pt x="572" y="345"/>
                  </a:moveTo>
                  <a:cubicBezTo>
                    <a:pt x="715" y="345"/>
                    <a:pt x="810" y="452"/>
                    <a:pt x="810" y="583"/>
                  </a:cubicBezTo>
                  <a:cubicBezTo>
                    <a:pt x="810" y="714"/>
                    <a:pt x="715" y="822"/>
                    <a:pt x="572" y="822"/>
                  </a:cubicBezTo>
                  <a:cubicBezTo>
                    <a:pt x="441" y="822"/>
                    <a:pt x="334" y="714"/>
                    <a:pt x="334" y="583"/>
                  </a:cubicBezTo>
                  <a:cubicBezTo>
                    <a:pt x="334" y="452"/>
                    <a:pt x="441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62"/>
                    <a:pt x="1" y="583"/>
                  </a:cubicBezTo>
                  <a:cubicBezTo>
                    <a:pt x="1" y="893"/>
                    <a:pt x="251" y="1167"/>
                    <a:pt x="572" y="1167"/>
                  </a:cubicBezTo>
                  <a:cubicBezTo>
                    <a:pt x="894" y="1167"/>
                    <a:pt x="1156" y="893"/>
                    <a:pt x="1156" y="583"/>
                  </a:cubicBezTo>
                  <a:cubicBezTo>
                    <a:pt x="1156" y="274"/>
                    <a:pt x="906" y="0"/>
                    <a:pt x="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6"/>
            <p:cNvSpPr/>
            <p:nvPr/>
          </p:nvSpPr>
          <p:spPr>
            <a:xfrm>
              <a:off x="4083820" y="3615129"/>
              <a:ext cx="37175" cy="36824"/>
            </a:xfrm>
            <a:custGeom>
              <a:avLst/>
              <a:gdLst/>
              <a:ahLst/>
              <a:cxnLst/>
              <a:rect l="l" t="t" r="r" b="b"/>
              <a:pathLst>
                <a:path w="1167" h="1156" extrusionOk="0">
                  <a:moveTo>
                    <a:pt x="584" y="346"/>
                  </a:moveTo>
                  <a:cubicBezTo>
                    <a:pt x="715" y="346"/>
                    <a:pt x="822" y="441"/>
                    <a:pt x="822" y="584"/>
                  </a:cubicBezTo>
                  <a:cubicBezTo>
                    <a:pt x="822" y="715"/>
                    <a:pt x="715" y="822"/>
                    <a:pt x="584" y="822"/>
                  </a:cubicBezTo>
                  <a:cubicBezTo>
                    <a:pt x="453" y="822"/>
                    <a:pt x="345" y="715"/>
                    <a:pt x="345" y="584"/>
                  </a:cubicBezTo>
                  <a:cubicBezTo>
                    <a:pt x="345" y="441"/>
                    <a:pt x="453" y="346"/>
                    <a:pt x="584" y="346"/>
                  </a:cubicBezTo>
                  <a:close/>
                  <a:moveTo>
                    <a:pt x="584" y="0"/>
                  </a:moveTo>
                  <a:cubicBezTo>
                    <a:pt x="274" y="0"/>
                    <a:pt x="0" y="251"/>
                    <a:pt x="0" y="584"/>
                  </a:cubicBezTo>
                  <a:cubicBezTo>
                    <a:pt x="0" y="905"/>
                    <a:pt x="250" y="1155"/>
                    <a:pt x="584" y="1155"/>
                  </a:cubicBezTo>
                  <a:cubicBezTo>
                    <a:pt x="905" y="1155"/>
                    <a:pt x="1167" y="893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46"/>
          <p:cNvGrpSpPr/>
          <p:nvPr/>
        </p:nvGrpSpPr>
        <p:grpSpPr>
          <a:xfrm>
            <a:off x="2034246" y="1998282"/>
            <a:ext cx="442673" cy="426992"/>
            <a:chOff x="1284212" y="1963766"/>
            <a:chExt cx="379489" cy="366046"/>
          </a:xfrm>
        </p:grpSpPr>
        <p:sp>
          <p:nvSpPr>
            <p:cNvPr id="253" name="Google Shape;253;p46"/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6"/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58AA62B-9657-1ECE-A240-51ED8AD6A118}"/>
              </a:ext>
            </a:extLst>
          </p:cNvPr>
          <p:cNvSpPr txBox="1"/>
          <p:nvPr/>
        </p:nvSpPr>
        <p:spPr>
          <a:xfrm>
            <a:off x="968237" y="3675598"/>
            <a:ext cx="2912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Need to make use of Math Computations for feature scaling as it can improve performance of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011EF-84E2-5416-2111-D529EDA72E6B}"/>
              </a:ext>
            </a:extLst>
          </p:cNvPr>
          <p:cNvSpPr txBox="1"/>
          <p:nvPr/>
        </p:nvSpPr>
        <p:spPr>
          <a:xfrm>
            <a:off x="5263377" y="3675598"/>
            <a:ext cx="2805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Need to ensure that none of the test and train sets are overfitted as it can cause for poorer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86273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559359" y="425196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Table of Contents</a:t>
            </a:r>
            <a:endParaRPr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499" y="1246024"/>
            <a:ext cx="7975041" cy="3809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SG" sz="1800" b="1" u="sng" dirty="0">
                <a:solidFill>
                  <a:srgbClr val="FFFF00"/>
                </a:solidFill>
              </a:rPr>
              <a:t>1. Problem Evaluation</a:t>
            </a:r>
          </a:p>
          <a:p>
            <a:pPr marL="0" indent="0">
              <a:buNone/>
            </a:pPr>
            <a:r>
              <a:rPr lang="en-SG" sz="1400" dirty="0">
                <a:solidFill>
                  <a:schemeClr val="bg1"/>
                </a:solidFill>
              </a:rPr>
              <a:t>1.1 Problem Statement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1800" b="1" u="sng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u="sng" dirty="0">
                <a:solidFill>
                  <a:srgbClr val="FFFF00"/>
                </a:solidFill>
              </a:rPr>
              <a:t>2. </a:t>
            </a:r>
            <a:r>
              <a:rPr lang="en-SG" sz="1800" b="1" u="sng" dirty="0" err="1">
                <a:solidFill>
                  <a:srgbClr val="FFFF00"/>
                </a:solidFill>
              </a:rPr>
              <a:t>Jupyter</a:t>
            </a:r>
            <a:r>
              <a:rPr lang="en-SG" sz="1800" b="1" u="sng" dirty="0">
                <a:solidFill>
                  <a:srgbClr val="FFFF00"/>
                </a:solidFill>
              </a:rPr>
              <a:t> Notebook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dirty="0"/>
              <a:t>2.1 Load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dirty="0"/>
              <a:t>2.2 Data Wrangling Techniques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dirty="0"/>
              <a:t>2.3 Data Cleansing and Transformation Techniques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dirty="0"/>
              <a:t>2.4 Machine Learning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dirty="0"/>
              <a:t>2.5 Predictions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Montserrat"/>
              <a:buNone/>
              <a:tabLst/>
              <a:defRPr/>
            </a:pPr>
            <a:r>
              <a:rPr lang="en-SG" sz="1800" b="1" u="sng" dirty="0">
                <a:solidFill>
                  <a:srgbClr val="FFFF00"/>
                </a:solidFill>
              </a:rPr>
              <a:t>3</a:t>
            </a:r>
            <a:r>
              <a:rPr kumimoji="0" lang="en-SG" sz="1800" b="1" i="0" u="sng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ontserrat"/>
                <a:sym typeface="Montserrat"/>
              </a:rPr>
              <a:t>. Summary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Montserrat"/>
              <a:buNone/>
              <a:tabLst/>
              <a:defRPr/>
            </a:pPr>
            <a:r>
              <a:rPr lang="en-SG" sz="1400" dirty="0">
                <a:solidFill>
                  <a:schemeClr val="bg1"/>
                </a:solidFill>
              </a:rPr>
              <a:t>3.</a:t>
            </a:r>
            <a:r>
              <a:rPr kumimoji="0" lang="en-SG" sz="1400" i="0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/>
                <a:sym typeface="Montserrat"/>
              </a:rPr>
              <a:t>1 Conclusion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 dirty="0"/>
              <a:t>3.2 Further Improvements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95835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205109" y="3219100"/>
            <a:ext cx="5002189" cy="9068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  <a:latin typeface="Montserrat ExtraBold" panose="00000900000000000000" pitchFamily="2" charset="0"/>
                <a:ea typeface="Times New Roman" panose="02020603050405020304" pitchFamily="18" charset="0"/>
              </a:rPr>
              <a:t>Problem</a:t>
            </a:r>
            <a:r>
              <a:rPr lang="en-US" sz="2000" dirty="0">
                <a:solidFill>
                  <a:srgbClr val="FFFF00"/>
                </a:solidFill>
                <a:latin typeface="Montserrat ExtraBold" panose="00000900000000000000" pitchFamily="2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Montserrat ExtraBold" panose="00000900000000000000" pitchFamily="2" charset="0"/>
                <a:ea typeface="Times New Roman" panose="02020603050405020304" pitchFamily="18" charset="0"/>
              </a:rPr>
              <a:t>Evaluation</a:t>
            </a:r>
            <a:endParaRPr lang="en-SG" dirty="0">
              <a:solidFill>
                <a:srgbClr val="FFFF00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452761" y="3096379"/>
            <a:ext cx="3461170" cy="12453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400" dirty="0"/>
              <a:t>01</a:t>
            </a:r>
            <a:endParaRPr sz="4400"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2949111" y="3219100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02889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1.1 Problem Statement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721112" y="1211766"/>
            <a:ext cx="6304156" cy="3761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“To predict the </a:t>
            </a:r>
            <a:r>
              <a:rPr lang="en-US" sz="1800" dirty="0"/>
              <a:t>the positions of the drivers </a:t>
            </a:r>
            <a:r>
              <a:rPr lang="en-SG" sz="1800" dirty="0"/>
              <a:t>for each race using a Linear Regression model”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79633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970827" y="3228134"/>
            <a:ext cx="4719690" cy="8383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Jupyter Notebook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58700" y="3228135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62022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2.1 Load Data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721113" y="1386424"/>
            <a:ext cx="4252331" cy="3564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First step to do in </a:t>
            </a:r>
            <a:r>
              <a:rPr lang="en-SG" sz="1800" dirty="0" err="1"/>
              <a:t>Jupyter</a:t>
            </a:r>
            <a:r>
              <a:rPr lang="en-SG" sz="1800" dirty="0"/>
              <a:t> Notebook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Load all the data such as races.csv, drivers.csv, seasons.csv, etc.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CE2B439-CC20-5AC4-5F1F-C5AA1DDA0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444" y="1167161"/>
            <a:ext cx="3982697" cy="206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9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2.2 Data Wrangling Techniques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735980" y="1524000"/>
            <a:ext cx="3508918" cy="3442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Dropping and Renaming of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Creation of Time Series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Extraction of Features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Merging of Tables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Filtering of Tables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6511927-9EE8-4414-E906-18AB2CA2A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104" y="1245554"/>
            <a:ext cx="3912277" cy="265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4704017" cy="937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2.3 Data Cleansing and Transformation Techniques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735980" y="1524000"/>
            <a:ext cx="3836020" cy="3427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Missing Values and Outliers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Train and Test Split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Numerical Data Transformation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Categorical Data Encoding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Variable Discretization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Feature Scaling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2F3FF47-73FE-022A-BB84-9E64D5F39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550" y="1642482"/>
            <a:ext cx="4115157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8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2.4 Machine Learning Model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735980" y="1524000"/>
            <a:ext cx="3508918" cy="3442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Count of Rows and Columns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Naïve Baseline Model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 dirty="0"/>
              <a:t>Linear Regression Model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SG" sz="1800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14C7C50-336F-8B0D-DC7C-336784B64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259" y="1054717"/>
            <a:ext cx="3917700" cy="344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76166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3EDDDD"/>
      </a:dk1>
      <a:lt1>
        <a:srgbClr val="FFFFFF"/>
      </a:lt1>
      <a:dk2>
        <a:srgbClr val="C6FCFF"/>
      </a:dk2>
      <a:lt2>
        <a:srgbClr val="6BECF3"/>
      </a:lt2>
      <a:accent1>
        <a:srgbClr val="22DEEE"/>
      </a:accent1>
      <a:accent2>
        <a:srgbClr val="C6FCFF"/>
      </a:accent2>
      <a:accent3>
        <a:srgbClr val="81EBEB"/>
      </a:accent3>
      <a:accent4>
        <a:srgbClr val="038B99"/>
      </a:accent4>
      <a:accent5>
        <a:srgbClr val="40B6B6"/>
      </a:accent5>
      <a:accent6>
        <a:srgbClr val="09818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294</Words>
  <Application>Microsoft Office PowerPoint</Application>
  <PresentationFormat>On-screen Show (16:9)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Montserrat ExtraLight</vt:lpstr>
      <vt:lpstr>Montserrat ExtraBold</vt:lpstr>
      <vt:lpstr>Montserrat</vt:lpstr>
      <vt:lpstr>Futuristic Background by Slidesgo</vt:lpstr>
      <vt:lpstr>Data Wrangling</vt:lpstr>
      <vt:lpstr>Table of Contents</vt:lpstr>
      <vt:lpstr>Problem Evaluation</vt:lpstr>
      <vt:lpstr>1.1 Problem Statement</vt:lpstr>
      <vt:lpstr>Jupyter Notebook</vt:lpstr>
      <vt:lpstr>2.1 Load Data</vt:lpstr>
      <vt:lpstr>2.2 Data Wrangling Techniques</vt:lpstr>
      <vt:lpstr>2.3 Data Cleansing and Transformation Techniques</vt:lpstr>
      <vt:lpstr>2.4 Machine Learning Model</vt:lpstr>
      <vt:lpstr>2.5 Predictions</vt:lpstr>
      <vt:lpstr>Summary</vt:lpstr>
      <vt:lpstr>3.1 Conclusion</vt:lpstr>
      <vt:lpstr>3.2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cp:lastModifiedBy>Ambrish Krishna Muralitharan /DS</cp:lastModifiedBy>
  <cp:revision>4</cp:revision>
  <dcterms:modified xsi:type="dcterms:W3CDTF">2022-08-21T05:59:09Z</dcterms:modified>
</cp:coreProperties>
</file>