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11" r:id="rId3"/>
    <p:sldId id="4612" r:id="rId4"/>
    <p:sldId id="4613" r:id="rId5"/>
    <p:sldId id="461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48FB-E531-4C05-BCD6-75447BD96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5876F-BCF3-44B8-912F-440C318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DCBC-C37F-44DC-91FA-808EAA0E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7DC4-3FCA-466E-A017-FD6E4EDA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7D20-586B-4D75-B491-D42909B6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2021-E1D6-4AF1-965A-29BE6B85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EF2E2-1A4D-4CA2-A95A-20231C4C6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4645-C654-4588-9700-24A51F31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6282-75AC-4E4F-8AA8-A2713BAE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8FC8-3329-496D-AF53-4BBF25BF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0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D4DBB-69B8-43D5-BD35-0C41B20E6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ECC0B-0B47-4DB0-88CB-0EA5B38CD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E2FC-C997-4A9E-8412-C3D380D7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D8B7-1BEA-4CAC-A1C4-BCBBF9C3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CB6C-DB30-443A-A1C4-6E15BF50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8C52-864A-4B4E-B20C-3CB2BC0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94C8-BFEB-41DB-A8A3-28AAB65A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7558-575F-4061-A491-D4262F0D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4CF77-7F8E-4CF7-A834-3F6A43EB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4F8D7-6EF2-4DEA-B7C4-2DC4C631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474F-0937-4016-BE76-72CB5737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B663A-EFC1-4785-BF79-F9937FB20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B7B1-1D92-4B80-878F-0EE9947B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119A-C045-421A-9FCD-3AD8C87D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572A-090C-4C07-AC66-4CC6FAA4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2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3A63-AD9F-43A2-A538-9ACA1B30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7901-41CE-4E36-A326-30CA7DDD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5474-24CB-46A1-88D4-46F30EAA3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5537A-B39F-4BC2-B973-0A9D958E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0DBBC-6690-472A-A0AF-08DE4D9D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8238-02F8-4B02-B644-C02A1ED8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DDD4-8D60-465C-95E7-29829E40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5929A-BA41-422B-96A7-8410A46A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1407C-D093-45A6-A48B-929415F5F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AA103-DC97-4807-8052-4055BDD49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C423-8E6E-4095-850D-4B13EE01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E46DE-786C-41A4-A6F5-0B196A29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BBCE5-7C56-4EF1-B44C-2E54C220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40053-D48C-47E7-98CE-03221F82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168D-2451-4439-9461-C9CE8A76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BFBD2-9330-4BCA-ABD7-0709B240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A4742-6630-45CF-8622-32983A7E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1319F-519B-4753-AAC3-F6FB171C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F47DC-E365-492B-B8BB-B8E8FC3C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79704-C093-477E-BBCF-564EB0F9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7AEB-B171-4DBE-842F-9086BF55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1C3B-45D7-4B05-82C1-BE5F6BAD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59E2-F96B-4A6B-81C1-81598989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DF58B-828B-49BD-AF9C-2C19CA9A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D4A2-A326-4064-9AA9-136097B1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D059C-9003-487D-8F01-172C7D0C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2ED1-E684-4F78-B0F3-9D5113E6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A185-91E1-4E0D-A6AA-968819BB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77FF8-74AD-4DF1-ABFF-E0448B067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7C910-3805-4D87-9896-F62DE7C4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5174-A2AC-4049-9EDA-4B5C3514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5DD9C-9A63-4B3A-A776-BE3F7751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7EE7B-49DF-4089-8F2E-E377CE20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ABE96-5ABD-4194-B4DE-0EAEFD9B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AD09-85A3-46CC-B6E0-8AC1C294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FED1-7B33-493C-B247-0D4576492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0ABC-3550-4473-9435-3688D112B27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D0EAA-0955-46A3-B9C4-1783F9917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AA3C-4ADC-4D48-975D-A8D243A05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6AF14-8AA4-4601-8EF4-DC3D4130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B2FEBD-4442-466F-94A1-E22F80FC48AC}"/>
              </a:ext>
            </a:extLst>
          </p:cNvPr>
          <p:cNvSpPr/>
          <p:nvPr/>
        </p:nvSpPr>
        <p:spPr bwMode="ltGray">
          <a:xfrm>
            <a:off x="1950724" y="1506070"/>
            <a:ext cx="940586" cy="3466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dirty="0"/>
              <a:t>C_PRTY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16652-D40D-4900-A8CC-08782F9E1F57}"/>
              </a:ext>
            </a:extLst>
          </p:cNvPr>
          <p:cNvSpPr/>
          <p:nvPr/>
        </p:nvSpPr>
        <p:spPr bwMode="ltGray">
          <a:xfrm>
            <a:off x="1950724" y="1931525"/>
            <a:ext cx="940586" cy="3466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</a:rPr>
              <a:t>C_ORG_ALT_NM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B9463-BB12-425A-BA74-16209FF23BF1}"/>
              </a:ext>
            </a:extLst>
          </p:cNvPr>
          <p:cNvSpPr/>
          <p:nvPr/>
        </p:nvSpPr>
        <p:spPr bwMode="ltGray">
          <a:xfrm>
            <a:off x="1950724" y="2369704"/>
            <a:ext cx="940586" cy="3466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100" dirty="0">
                <a:solidFill>
                  <a:schemeClr val="bg1"/>
                </a:solidFill>
              </a:rPr>
              <a:t>C_PRTY_XTRN_ID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08EF-B123-4D89-8D95-2943F7A03284}"/>
              </a:ext>
            </a:extLst>
          </p:cNvPr>
          <p:cNvSpPr/>
          <p:nvPr/>
        </p:nvSpPr>
        <p:spPr bwMode="ltGray">
          <a:xfrm>
            <a:off x="1941211" y="2806572"/>
            <a:ext cx="940586" cy="3466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100" dirty="0"/>
              <a:t>C_PRTY_ADDR_ASSC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BA8E83-25C0-46F8-AAC2-21A8E0C3661A}"/>
              </a:ext>
            </a:extLst>
          </p:cNvPr>
          <p:cNvSpPr/>
          <p:nvPr/>
        </p:nvSpPr>
        <p:spPr bwMode="ltGray">
          <a:xfrm>
            <a:off x="1950832" y="3246750"/>
            <a:ext cx="940586" cy="3466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100" dirty="0"/>
              <a:t>C_ADDR_CTRY_LNG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0E9CB-035C-4BD4-86D6-38AA47730255}"/>
              </a:ext>
            </a:extLst>
          </p:cNvPr>
          <p:cNvSpPr/>
          <p:nvPr/>
        </p:nvSpPr>
        <p:spPr bwMode="ltGray">
          <a:xfrm>
            <a:off x="1938876" y="3691471"/>
            <a:ext cx="940586" cy="3466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US" sz="1100" dirty="0"/>
              <a:t>C_BSN_RSHC_BSN_RSHP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E4D715F-9768-45BA-95BE-71A6777CACC5}"/>
              </a:ext>
            </a:extLst>
          </p:cNvPr>
          <p:cNvSpPr/>
          <p:nvPr/>
        </p:nvSpPr>
        <p:spPr>
          <a:xfrm>
            <a:off x="2942353" y="1739312"/>
            <a:ext cx="420239" cy="2585233"/>
          </a:xfrm>
          <a:prstGeom prst="rightBrace">
            <a:avLst>
              <a:gd name="adj1" fmla="val 8333"/>
              <a:gd name="adj2" fmla="val 5090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1D9C8EBF-24C8-42B6-AC81-33CEF4AAA9AE}"/>
              </a:ext>
            </a:extLst>
          </p:cNvPr>
          <p:cNvSpPr/>
          <p:nvPr/>
        </p:nvSpPr>
        <p:spPr bwMode="ltGray">
          <a:xfrm>
            <a:off x="3509181" y="2834125"/>
            <a:ext cx="1662979" cy="463428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/>
              <a:t>Message Queue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24C045C6-3979-47B1-899E-EB521C984714}"/>
              </a:ext>
            </a:extLst>
          </p:cNvPr>
          <p:cNvSpPr/>
          <p:nvPr/>
        </p:nvSpPr>
        <p:spPr bwMode="ltGray">
          <a:xfrm>
            <a:off x="5637072" y="2854632"/>
            <a:ext cx="1593461" cy="44292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/>
              <a:t>JMS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464205-2E67-4174-9546-AC069C0E8498}"/>
              </a:ext>
            </a:extLst>
          </p:cNvPr>
          <p:cNvSpPr txBox="1"/>
          <p:nvPr/>
        </p:nvSpPr>
        <p:spPr>
          <a:xfrm>
            <a:off x="2878337" y="208788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Informatica 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Triggers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E46462-1BF1-42D5-AF7E-D19F327177C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172160" y="3065839"/>
            <a:ext cx="464912" cy="10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50DBB6-CBE7-4C8C-9A91-31F0EDED8B0A}"/>
              </a:ext>
            </a:extLst>
          </p:cNvPr>
          <p:cNvSpPr/>
          <p:nvPr/>
        </p:nvSpPr>
        <p:spPr bwMode="ltGray">
          <a:xfrm>
            <a:off x="1718493" y="1371601"/>
            <a:ext cx="6053910" cy="4859866"/>
          </a:xfrm>
          <a:prstGeom prst="rect">
            <a:avLst/>
          </a:prstGeom>
          <a:noFill/>
          <a:ln w="190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 err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A6D21-A4AB-44B5-8616-2CB5BA88F60B}"/>
              </a:ext>
            </a:extLst>
          </p:cNvPr>
          <p:cNvSpPr/>
          <p:nvPr/>
        </p:nvSpPr>
        <p:spPr bwMode="ltGray">
          <a:xfrm>
            <a:off x="8322129" y="1371600"/>
            <a:ext cx="2670478" cy="4859867"/>
          </a:xfrm>
          <a:prstGeom prst="rect">
            <a:avLst/>
          </a:prstGeom>
          <a:noFill/>
          <a:ln w="190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EMDMH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b="1" dirty="0" err="1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5AA3F-1C0B-4D13-B702-6D40963E0FBB}"/>
              </a:ext>
            </a:extLst>
          </p:cNvPr>
          <p:cNvSpPr txBox="1"/>
          <p:nvPr/>
        </p:nvSpPr>
        <p:spPr>
          <a:xfrm>
            <a:off x="5172160" y="1446892"/>
            <a:ext cx="869568" cy="4239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EMDM</a:t>
            </a:r>
          </a:p>
        </p:txBody>
      </p:sp>
      <p:sp>
        <p:nvSpPr>
          <p:cNvPr id="18" name="Rounded Rectangle 35">
            <a:extLst>
              <a:ext uri="{FF2B5EF4-FFF2-40B4-BE49-F238E27FC236}">
                <a16:creationId xmlns:a16="http://schemas.microsoft.com/office/drawing/2014/main" id="{6924D2F9-D7D1-492C-9C61-9E90A7B49F46}"/>
              </a:ext>
            </a:extLst>
          </p:cNvPr>
          <p:cNvSpPr/>
          <p:nvPr/>
        </p:nvSpPr>
        <p:spPr bwMode="ltGray">
          <a:xfrm>
            <a:off x="8546230" y="2368737"/>
            <a:ext cx="853410" cy="1410884"/>
          </a:xfrm>
          <a:prstGeom prst="roundRect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/>
              <a:t>Party Change 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D291CC-3338-4DA3-95CC-D0D3B43C579E}"/>
              </a:ext>
            </a:extLst>
          </p:cNvPr>
          <p:cNvSpPr txBox="1"/>
          <p:nvPr/>
        </p:nvSpPr>
        <p:spPr>
          <a:xfrm>
            <a:off x="9399640" y="1779119"/>
            <a:ext cx="1510719" cy="366838"/>
          </a:xfrm>
          <a:prstGeom prst="rect">
            <a:avLst/>
          </a:prstGeom>
          <a:noFill/>
          <a:ln>
            <a:solidFill>
              <a:srgbClr val="01A982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Concurrent Multi-party/batch 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3DFFBC-95D2-42C3-8992-6E77C5BC658E}"/>
              </a:ext>
            </a:extLst>
          </p:cNvPr>
          <p:cNvSpPr/>
          <p:nvPr/>
        </p:nvSpPr>
        <p:spPr bwMode="ltGray">
          <a:xfrm>
            <a:off x="9626493" y="2225493"/>
            <a:ext cx="1230137" cy="446985"/>
          </a:xfrm>
          <a:prstGeom prst="rect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/>
              <a:t>Identify Rules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FA693-08D9-41CD-B15B-35026C5BC3AF}"/>
              </a:ext>
            </a:extLst>
          </p:cNvPr>
          <p:cNvSpPr/>
          <p:nvPr/>
        </p:nvSpPr>
        <p:spPr bwMode="ltGray">
          <a:xfrm>
            <a:off x="9626493" y="2808191"/>
            <a:ext cx="1230137" cy="446985"/>
          </a:xfrm>
          <a:prstGeom prst="rect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/>
              <a:t>GE/CE, Allocations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0C8196-CF49-4845-BC9E-98FAD3FDBCFD}"/>
              </a:ext>
            </a:extLst>
          </p:cNvPr>
          <p:cNvSpPr/>
          <p:nvPr/>
        </p:nvSpPr>
        <p:spPr bwMode="ltGray">
          <a:xfrm>
            <a:off x="9638972" y="3407517"/>
            <a:ext cx="1230137" cy="446985"/>
          </a:xfrm>
          <a:prstGeom prst="rect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/>
              <a:t>Conflict Prevention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9AA541-3A58-484B-BD0B-375755054896}"/>
              </a:ext>
            </a:extLst>
          </p:cNvPr>
          <p:cNvSpPr/>
          <p:nvPr/>
        </p:nvSpPr>
        <p:spPr bwMode="ltGray">
          <a:xfrm>
            <a:off x="9626493" y="4001647"/>
            <a:ext cx="1230137" cy="446985"/>
          </a:xfrm>
          <a:prstGeom prst="rect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/>
              <a:t>Commit to DB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305680DC-183F-4B80-8EAF-E2271ECF24E9}"/>
              </a:ext>
            </a:extLst>
          </p:cNvPr>
          <p:cNvSpPr/>
          <p:nvPr/>
        </p:nvSpPr>
        <p:spPr bwMode="ltGray">
          <a:xfrm>
            <a:off x="9685324" y="4533202"/>
            <a:ext cx="1171306" cy="559272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Groups and Allocations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8F5020-1FC1-4BC4-A155-5AF7E7ED215B}"/>
              </a:ext>
            </a:extLst>
          </p:cNvPr>
          <p:cNvSpPr/>
          <p:nvPr/>
        </p:nvSpPr>
        <p:spPr bwMode="ltGray">
          <a:xfrm>
            <a:off x="1938876" y="4106862"/>
            <a:ext cx="940586" cy="3466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dirty="0"/>
              <a:t>Party Status</a:t>
            </a:r>
          </a:p>
        </p:txBody>
      </p:sp>
      <p:sp>
        <p:nvSpPr>
          <p:cNvPr id="26" name="Rounded Rectangle 60">
            <a:extLst>
              <a:ext uri="{FF2B5EF4-FFF2-40B4-BE49-F238E27FC236}">
                <a16:creationId xmlns:a16="http://schemas.microsoft.com/office/drawing/2014/main" id="{D13FC22F-1597-4B08-9A01-7DADC29784D5}"/>
              </a:ext>
            </a:extLst>
          </p:cNvPr>
          <p:cNvSpPr/>
          <p:nvPr/>
        </p:nvSpPr>
        <p:spPr bwMode="ltGray">
          <a:xfrm>
            <a:off x="99936" y="5766823"/>
            <a:ext cx="903987" cy="394351"/>
          </a:xfrm>
          <a:prstGeom prst="roundRect">
            <a:avLst/>
          </a:prstGeom>
          <a:solidFill>
            <a:schemeClr val="accent1"/>
          </a:solidFill>
          <a:ln w="190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  <a:latin typeface="Metric Regular" panose="020B0503030202060203" pitchFamily="34" charset="0"/>
              </a:rPr>
              <a:t>D&amp;B</a:t>
            </a:r>
          </a:p>
        </p:txBody>
      </p:sp>
      <p:sp>
        <p:nvSpPr>
          <p:cNvPr id="27" name="Rounded Rectangle 62">
            <a:extLst>
              <a:ext uri="{FF2B5EF4-FFF2-40B4-BE49-F238E27FC236}">
                <a16:creationId xmlns:a16="http://schemas.microsoft.com/office/drawing/2014/main" id="{CD9F8C59-601C-454D-ADAF-1578B6E0C71E}"/>
              </a:ext>
            </a:extLst>
          </p:cNvPr>
          <p:cNvSpPr/>
          <p:nvPr/>
        </p:nvSpPr>
        <p:spPr bwMode="ltGray">
          <a:xfrm>
            <a:off x="8546230" y="4681282"/>
            <a:ext cx="853410" cy="1410884"/>
          </a:xfrm>
          <a:prstGeom prst="roundRect">
            <a:avLst/>
          </a:prstGeom>
          <a:solidFill>
            <a:srgbClr val="01A982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/>
              <a:t>Event Capture Table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C6BAE65-BBA5-4A62-B843-B2466DB22C13}"/>
              </a:ext>
            </a:extLst>
          </p:cNvPr>
          <p:cNvSpPr/>
          <p:nvPr/>
        </p:nvSpPr>
        <p:spPr bwMode="ltGray">
          <a:xfrm>
            <a:off x="347328" y="1931525"/>
            <a:ext cx="906573" cy="543579"/>
          </a:xfrm>
          <a:prstGeom prst="flowChartAlternateProcess">
            <a:avLst/>
          </a:prstGeom>
          <a:solidFill>
            <a:srgbClr val="FF66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/>
              <a:t>Party UI/DL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79D6F31-90B3-406A-8794-AC85B1EFA740}"/>
              </a:ext>
            </a:extLst>
          </p:cNvPr>
          <p:cNvSpPr/>
          <p:nvPr/>
        </p:nvSpPr>
        <p:spPr bwMode="ltGray">
          <a:xfrm>
            <a:off x="1871665" y="5725891"/>
            <a:ext cx="1265761" cy="479354"/>
          </a:xfrm>
          <a:prstGeom prst="flowChartDocumen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/>
              <a:t>D&amp;B Monitoring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FA32D6-A41A-4E0C-9163-4980133575F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7230533" y="3074179"/>
            <a:ext cx="1315697" cy="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FDB6A3-7E31-4AB2-8145-10B6EF55C2EE}"/>
              </a:ext>
            </a:extLst>
          </p:cNvPr>
          <p:cNvSpPr txBox="1"/>
          <p:nvPr/>
        </p:nvSpPr>
        <p:spPr>
          <a:xfrm>
            <a:off x="7569678" y="2854632"/>
            <a:ext cx="887796" cy="2356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JSONs</a:t>
            </a:r>
          </a:p>
        </p:txBody>
      </p:sp>
      <p:cxnSp>
        <p:nvCxnSpPr>
          <p:cNvPr id="35" name="Elbow Connector 72">
            <a:extLst>
              <a:ext uri="{FF2B5EF4-FFF2-40B4-BE49-F238E27FC236}">
                <a16:creationId xmlns:a16="http://schemas.microsoft.com/office/drawing/2014/main" id="{13271FD5-133E-4235-A62B-7E88982F35D0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1409305" y="1679371"/>
            <a:ext cx="541419" cy="181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AF0294DF-A63F-4325-B3C2-A7B999470506}"/>
              </a:ext>
            </a:extLst>
          </p:cNvPr>
          <p:cNvSpPr/>
          <p:nvPr/>
        </p:nvSpPr>
        <p:spPr bwMode="ltGray">
          <a:xfrm>
            <a:off x="11264461" y="4601038"/>
            <a:ext cx="822675" cy="1160573"/>
          </a:xfrm>
          <a:prstGeom prst="flowChartAlternateProcess">
            <a:avLst/>
          </a:prstGeom>
          <a:solidFill>
            <a:srgbClr val="FF66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/>
              <a:t>Party Hierarchy UI/DL</a:t>
            </a:r>
          </a:p>
        </p:txBody>
      </p:sp>
      <p:cxnSp>
        <p:nvCxnSpPr>
          <p:cNvPr id="37" name="Elbow Connector 77">
            <a:extLst>
              <a:ext uri="{FF2B5EF4-FFF2-40B4-BE49-F238E27FC236}">
                <a16:creationId xmlns:a16="http://schemas.microsoft.com/office/drawing/2014/main" id="{A67AD2DF-950B-42CC-A745-1CA846DB78AE}"/>
              </a:ext>
            </a:extLst>
          </p:cNvPr>
          <p:cNvCxnSpPr>
            <a:stCxn id="36" idx="1"/>
          </p:cNvCxnSpPr>
          <p:nvPr/>
        </p:nvCxnSpPr>
        <p:spPr>
          <a:xfrm rot="10800000" flipV="1">
            <a:off x="9434751" y="5181324"/>
            <a:ext cx="1829710" cy="2629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82">
            <a:extLst>
              <a:ext uri="{FF2B5EF4-FFF2-40B4-BE49-F238E27FC236}">
                <a16:creationId xmlns:a16="http://schemas.microsoft.com/office/drawing/2014/main" id="{70EA9416-D33B-4E3F-817A-ADC4EB0A9AD8}"/>
              </a:ext>
            </a:extLst>
          </p:cNvPr>
          <p:cNvCxnSpPr>
            <a:stCxn id="31" idx="3"/>
            <a:endCxn id="27" idx="1"/>
          </p:cNvCxnSpPr>
          <p:nvPr/>
        </p:nvCxnSpPr>
        <p:spPr>
          <a:xfrm flipV="1">
            <a:off x="3137426" y="5386724"/>
            <a:ext cx="5408804" cy="57884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49F9402-E15D-4404-ACEA-D168B70B2C34}"/>
              </a:ext>
            </a:extLst>
          </p:cNvPr>
          <p:cNvSpPr/>
          <p:nvPr/>
        </p:nvSpPr>
        <p:spPr bwMode="ltGray">
          <a:xfrm>
            <a:off x="1808670" y="4599054"/>
            <a:ext cx="1330885" cy="208616"/>
          </a:xfrm>
          <a:prstGeom prst="rect">
            <a:avLst/>
          </a:prstGeom>
          <a:solidFill>
            <a:srgbClr val="33CCCC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/>
              <a:t>New D&amp;B Party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09DA2A-41E2-40A1-95EF-B26F96C808D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95409" y="4703362"/>
            <a:ext cx="10132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97">
            <a:extLst>
              <a:ext uri="{FF2B5EF4-FFF2-40B4-BE49-F238E27FC236}">
                <a16:creationId xmlns:a16="http://schemas.microsoft.com/office/drawing/2014/main" id="{D81F7717-3B5D-4182-873A-41EF39FE5125}"/>
              </a:ext>
            </a:extLst>
          </p:cNvPr>
          <p:cNvCxnSpPr>
            <a:cxnSpLocks/>
            <a:stCxn id="76" idx="2"/>
          </p:cNvCxnSpPr>
          <p:nvPr/>
        </p:nvCxnSpPr>
        <p:spPr>
          <a:xfrm rot="5400000">
            <a:off x="417240" y="4364913"/>
            <a:ext cx="737888" cy="7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1">
            <a:extLst>
              <a:ext uri="{FF2B5EF4-FFF2-40B4-BE49-F238E27FC236}">
                <a16:creationId xmlns:a16="http://schemas.microsoft.com/office/drawing/2014/main" id="{24103A3E-4618-4CBC-9BF8-81B57584583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03923" y="5963999"/>
            <a:ext cx="893621" cy="142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109">
            <a:extLst>
              <a:ext uri="{FF2B5EF4-FFF2-40B4-BE49-F238E27FC236}">
                <a16:creationId xmlns:a16="http://schemas.microsoft.com/office/drawing/2014/main" id="{B706024E-75E6-46D0-9C25-A51544C770B5}"/>
              </a:ext>
            </a:extLst>
          </p:cNvPr>
          <p:cNvSpPr/>
          <p:nvPr/>
        </p:nvSpPr>
        <p:spPr bwMode="ltGray">
          <a:xfrm>
            <a:off x="1806538" y="5265101"/>
            <a:ext cx="1330888" cy="372426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/>
              <a:t>Real Time DB Hierarchy</a:t>
            </a:r>
          </a:p>
        </p:txBody>
      </p:sp>
      <p:cxnSp>
        <p:nvCxnSpPr>
          <p:cNvPr id="45" name="Elbow Connector 111">
            <a:extLst>
              <a:ext uri="{FF2B5EF4-FFF2-40B4-BE49-F238E27FC236}">
                <a16:creationId xmlns:a16="http://schemas.microsoft.com/office/drawing/2014/main" id="{011019C9-7997-42D6-B7B3-CA41BAFCF2A2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137426" y="5409951"/>
            <a:ext cx="2704402" cy="413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4">
            <a:extLst>
              <a:ext uri="{FF2B5EF4-FFF2-40B4-BE49-F238E27FC236}">
                <a16:creationId xmlns:a16="http://schemas.microsoft.com/office/drawing/2014/main" id="{E9CF4115-A1D0-462E-A792-89F62BBDFE8B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 rot="5400000">
            <a:off x="2244333" y="5035320"/>
            <a:ext cx="457431" cy="21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D2609B-979C-4170-B264-49E349445A6D}"/>
              </a:ext>
            </a:extLst>
          </p:cNvPr>
          <p:cNvCxnSpPr/>
          <p:nvPr/>
        </p:nvCxnSpPr>
        <p:spPr>
          <a:xfrm>
            <a:off x="7484533" y="3090245"/>
            <a:ext cx="0" cy="2278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27A8E8-1911-42C1-8E9A-96B28D9808CE}"/>
              </a:ext>
            </a:extLst>
          </p:cNvPr>
          <p:cNvSpPr txBox="1"/>
          <p:nvPr/>
        </p:nvSpPr>
        <p:spPr>
          <a:xfrm>
            <a:off x="7020534" y="3352625"/>
            <a:ext cx="887796" cy="2356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Merge,</a:t>
            </a:r>
          </a:p>
          <a:p>
            <a:pPr algn="ctr">
              <a:lnSpc>
                <a:spcPct val="90000"/>
              </a:lnSpc>
            </a:pPr>
            <a:r>
              <a:rPr lang="en-US" sz="1200" dirty="0" err="1"/>
              <a:t>UnMerge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477992-144F-413A-88DD-E5A0ECFA3E02}"/>
              </a:ext>
            </a:extLst>
          </p:cNvPr>
          <p:cNvSpPr txBox="1"/>
          <p:nvPr/>
        </p:nvSpPr>
        <p:spPr>
          <a:xfrm>
            <a:off x="9981313" y="5512444"/>
            <a:ext cx="887796" cy="2356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User Hierarchy,</a:t>
            </a:r>
          </a:p>
          <a:p>
            <a:pPr algn="ctr">
              <a:lnSpc>
                <a:spcPct val="90000"/>
              </a:lnSpc>
            </a:pPr>
            <a:r>
              <a:rPr lang="en-US" sz="1200" dirty="0"/>
              <a:t>M&amp;A Management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1F8263C-4A49-4780-8C2B-84A4C72201A9}"/>
              </a:ext>
            </a:extLst>
          </p:cNvPr>
          <p:cNvSpPr/>
          <p:nvPr/>
        </p:nvSpPr>
        <p:spPr bwMode="ltGray">
          <a:xfrm>
            <a:off x="5637072" y="3858397"/>
            <a:ext cx="1593461" cy="442921"/>
          </a:xfrm>
          <a:prstGeom prst="round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dirty="0"/>
              <a:t>Error Retry</a:t>
            </a:r>
          </a:p>
        </p:txBody>
      </p:sp>
      <p:cxnSp>
        <p:nvCxnSpPr>
          <p:cNvPr id="52" name="Elbow Connector 5">
            <a:extLst>
              <a:ext uri="{FF2B5EF4-FFF2-40B4-BE49-F238E27FC236}">
                <a16:creationId xmlns:a16="http://schemas.microsoft.com/office/drawing/2014/main" id="{05625E21-2AD4-41B0-A0D4-3B30348D8596}"/>
              </a:ext>
            </a:extLst>
          </p:cNvPr>
          <p:cNvCxnSpPr>
            <a:stCxn id="34" idx="2"/>
            <a:endCxn id="51" idx="3"/>
          </p:cNvCxnSpPr>
          <p:nvPr/>
        </p:nvCxnSpPr>
        <p:spPr>
          <a:xfrm rot="5400000">
            <a:off x="7127249" y="3193530"/>
            <a:ext cx="989613" cy="783043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F1089C-A451-4BC1-A3BE-907D068D9512}"/>
              </a:ext>
            </a:extLst>
          </p:cNvPr>
          <p:cNvCxnSpPr/>
          <p:nvPr/>
        </p:nvCxnSpPr>
        <p:spPr>
          <a:xfrm flipV="1">
            <a:off x="8013577" y="4106864"/>
            <a:ext cx="1" cy="12617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58C7D73-4CC0-42D8-BE96-0543EE36F599}"/>
              </a:ext>
            </a:extLst>
          </p:cNvPr>
          <p:cNvSpPr txBox="1"/>
          <p:nvPr/>
        </p:nvSpPr>
        <p:spPr>
          <a:xfrm>
            <a:off x="7590047" y="5386724"/>
            <a:ext cx="887796" cy="2356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/>
              <a:t>putEvent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B9F6DD-0F52-40C7-AABF-4399FD76F901}"/>
              </a:ext>
            </a:extLst>
          </p:cNvPr>
          <p:cNvSpPr txBox="1"/>
          <p:nvPr/>
        </p:nvSpPr>
        <p:spPr>
          <a:xfrm>
            <a:off x="7577949" y="3876035"/>
            <a:ext cx="887796" cy="2356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Error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Retry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2C4991-3404-4F27-AA62-204C85983CA3}"/>
              </a:ext>
            </a:extLst>
          </p:cNvPr>
          <p:cNvSpPr txBox="1"/>
          <p:nvPr/>
        </p:nvSpPr>
        <p:spPr>
          <a:xfrm>
            <a:off x="9498122" y="5206892"/>
            <a:ext cx="887796" cy="2356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/>
              <a:t>putEvent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1FB5C8-1DA8-4782-BC4B-AE8EA745BC9D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00615" y="2475104"/>
            <a:ext cx="0" cy="461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0376B07E-C72F-4526-A351-833FC3AC7F9E}"/>
              </a:ext>
            </a:extLst>
          </p:cNvPr>
          <p:cNvSpPr/>
          <p:nvPr/>
        </p:nvSpPr>
        <p:spPr>
          <a:xfrm>
            <a:off x="170862" y="2979873"/>
            <a:ext cx="1238443" cy="10199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Party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131B99-1832-441D-9E30-64816E8ACCB2}"/>
              </a:ext>
            </a:extLst>
          </p:cNvPr>
          <p:cNvSpPr txBox="1"/>
          <p:nvPr/>
        </p:nvSpPr>
        <p:spPr>
          <a:xfrm>
            <a:off x="1273328" y="260310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D36B21-2642-4F8A-AFC1-C853C0F867EB}"/>
              </a:ext>
            </a:extLst>
          </p:cNvPr>
          <p:cNvSpPr txBox="1"/>
          <p:nvPr/>
        </p:nvSpPr>
        <p:spPr>
          <a:xfrm>
            <a:off x="1022100" y="428902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C164CFCA-056B-4D63-A6EC-AA1983EE0449}"/>
              </a:ext>
            </a:extLst>
          </p:cNvPr>
          <p:cNvSpPr/>
          <p:nvPr/>
        </p:nvSpPr>
        <p:spPr bwMode="ltGray">
          <a:xfrm>
            <a:off x="328997" y="906949"/>
            <a:ext cx="906573" cy="543579"/>
          </a:xfrm>
          <a:prstGeom prst="flowChartAlternateProcess">
            <a:avLst/>
          </a:prstGeom>
          <a:solidFill>
            <a:srgbClr val="FF6600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100" b="1" dirty="0"/>
              <a:t>Merge/Unmerge of parties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0F57692F-1B74-4757-B97B-4E92373E6347}"/>
              </a:ext>
            </a:extLst>
          </p:cNvPr>
          <p:cNvSpPr/>
          <p:nvPr/>
        </p:nvSpPr>
        <p:spPr>
          <a:xfrm flipH="1">
            <a:off x="1784983" y="1782545"/>
            <a:ext cx="153892" cy="2585233"/>
          </a:xfrm>
          <a:prstGeom prst="rightBrace">
            <a:avLst>
              <a:gd name="adj1" fmla="val 8333"/>
              <a:gd name="adj2" fmla="val 5090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72">
            <a:extLst>
              <a:ext uri="{FF2B5EF4-FFF2-40B4-BE49-F238E27FC236}">
                <a16:creationId xmlns:a16="http://schemas.microsoft.com/office/drawing/2014/main" id="{F0A73244-0E75-4740-9CB7-C5D3050E8563}"/>
              </a:ext>
            </a:extLst>
          </p:cNvPr>
          <p:cNvCxnSpPr>
            <a:cxnSpLocks/>
          </p:cNvCxnSpPr>
          <p:nvPr/>
        </p:nvCxnSpPr>
        <p:spPr>
          <a:xfrm>
            <a:off x="1245872" y="1156856"/>
            <a:ext cx="549413" cy="1919793"/>
          </a:xfrm>
          <a:prstGeom prst="bentConnector3">
            <a:avLst>
              <a:gd name="adj1" fmla="val 230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6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DF660-239F-4C9B-8D0C-E8FD98CB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CD4957-3296-40D4-A9AB-A447489A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EMDM Hierarchy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2D98A-E005-4CDA-8F20-49AC4773BA48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E7214-8245-4EC1-A579-3B02073675E8}"/>
              </a:ext>
            </a:extLst>
          </p:cNvPr>
          <p:cNvSpPr txBox="1"/>
          <p:nvPr/>
        </p:nvSpPr>
        <p:spPr>
          <a:xfrm>
            <a:off x="609441" y="1371600"/>
            <a:ext cx="10873411" cy="39955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Hierarchy Sync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created a duns for which GU is new.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Clicked on Full Hierarchy Sync/ Partial Hierarchy Sync.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DNB Monitoring SEED file processing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Branch Creation In EMDM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created a duns for which GU is existing.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DNB Monitoring Summary File processing.</a:t>
            </a:r>
          </a:p>
        </p:txBody>
      </p:sp>
    </p:spTree>
    <p:extLst>
      <p:ext uri="{BB962C8B-B14F-4D97-AF65-F5344CB8AC3E}">
        <p14:creationId xmlns:p14="http://schemas.microsoft.com/office/powerpoint/2010/main" val="224358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DF660-239F-4C9B-8D0C-E8FD98CB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CD4957-3296-40D4-A9AB-A447489A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57" y="136525"/>
            <a:ext cx="10969943" cy="852364"/>
          </a:xfrm>
        </p:spPr>
        <p:txBody>
          <a:bodyPr/>
          <a:lstStyle/>
          <a:p>
            <a:r>
              <a:rPr lang="en-US" dirty="0"/>
              <a:t>EMDM- EMDMH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2D98A-E005-4CDA-8F20-49AC4773BA48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E7214-8245-4EC1-A579-3B02073675E8}"/>
              </a:ext>
            </a:extLst>
          </p:cNvPr>
          <p:cNvSpPr txBox="1"/>
          <p:nvPr/>
        </p:nvSpPr>
        <p:spPr>
          <a:xfrm>
            <a:off x="510049" y="889552"/>
            <a:ext cx="10873411" cy="50788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Hierarchy Sync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306703-877C-4E3A-8DC9-96E759DC5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24929"/>
              </p:ext>
            </p:extLst>
          </p:nvPr>
        </p:nvGraphicFramePr>
        <p:xfrm>
          <a:off x="510049" y="1617605"/>
          <a:ext cx="11247942" cy="421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9029">
                  <a:extLst>
                    <a:ext uri="{9D8B030D-6E8A-4147-A177-3AD203B41FA5}">
                      <a16:colId xmlns:a16="http://schemas.microsoft.com/office/drawing/2014/main" val="4172003767"/>
                    </a:ext>
                  </a:extLst>
                </a:gridCol>
                <a:gridCol w="2335696">
                  <a:extLst>
                    <a:ext uri="{9D8B030D-6E8A-4147-A177-3AD203B41FA5}">
                      <a16:colId xmlns:a16="http://schemas.microsoft.com/office/drawing/2014/main" val="2991932184"/>
                    </a:ext>
                  </a:extLst>
                </a:gridCol>
                <a:gridCol w="4373217">
                  <a:extLst>
                    <a:ext uri="{9D8B030D-6E8A-4147-A177-3AD203B41FA5}">
                      <a16:colId xmlns:a16="http://schemas.microsoft.com/office/drawing/2014/main" val="2487035257"/>
                    </a:ext>
                  </a:extLst>
                </a:gridCol>
              </a:tblGrid>
              <a:tr h="125761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of JSON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Hierarchy JSON Sent to EMDMH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40979"/>
                  </a:ext>
                </a:extLst>
              </a:tr>
              <a:tr h="880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created a duns for which GU is new.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FT Hierarchy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hierarchy present in EMDM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32855"/>
                  </a:ext>
                </a:extLst>
              </a:tr>
              <a:tr h="44016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Clicked on Full Hierarchy Sync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FT Branch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hierarchy present in EMDM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32138"/>
                  </a:ext>
                </a:extLst>
              </a:tr>
              <a:tr h="75283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Clicked on Partial Hierarchy Sync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 FT Branch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 nodes along with its branch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14759"/>
                  </a:ext>
                </a:extLst>
              </a:tr>
              <a:tr h="880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DNB Monitoring SEED file processing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FT Branch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Hierarchy present in EMDM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8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59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DF660-239F-4C9B-8D0C-E8FD98CB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CD4957-3296-40D4-A9AB-A447489A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69" y="0"/>
            <a:ext cx="10515600" cy="1325563"/>
          </a:xfrm>
        </p:spPr>
        <p:txBody>
          <a:bodyPr/>
          <a:lstStyle/>
          <a:p>
            <a:r>
              <a:rPr lang="en-US" dirty="0"/>
              <a:t>EMDM- EMDMH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2D98A-E005-4CDA-8F20-49AC4773BA48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E7214-8245-4EC1-A579-3B02073675E8}"/>
              </a:ext>
            </a:extLst>
          </p:cNvPr>
          <p:cNvSpPr txBox="1"/>
          <p:nvPr/>
        </p:nvSpPr>
        <p:spPr>
          <a:xfrm>
            <a:off x="609441" y="974035"/>
            <a:ext cx="10873411" cy="39955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Branch Creation In EMDM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306703-877C-4E3A-8DC9-96E759DC5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35729"/>
              </p:ext>
            </p:extLst>
          </p:nvPr>
        </p:nvGraphicFramePr>
        <p:xfrm>
          <a:off x="609441" y="2072405"/>
          <a:ext cx="11171901" cy="2752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350">
                  <a:extLst>
                    <a:ext uri="{9D8B030D-6E8A-4147-A177-3AD203B41FA5}">
                      <a16:colId xmlns:a16="http://schemas.microsoft.com/office/drawing/2014/main" val="4172003767"/>
                    </a:ext>
                  </a:extLst>
                </a:gridCol>
                <a:gridCol w="3614584">
                  <a:extLst>
                    <a:ext uri="{9D8B030D-6E8A-4147-A177-3AD203B41FA5}">
                      <a16:colId xmlns:a16="http://schemas.microsoft.com/office/drawing/2014/main" val="2991932184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487035257"/>
                    </a:ext>
                  </a:extLst>
                </a:gridCol>
              </a:tblGrid>
              <a:tr h="108127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of JSON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Hierarchy sent to EMDMH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40979"/>
                  </a:ext>
                </a:extLst>
              </a:tr>
              <a:tr h="756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created a duns for which GU is existing.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FT Branch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duns till top node (only 1 branch)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632855"/>
                  </a:ext>
                </a:extLst>
              </a:tr>
              <a:tr h="75689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DNB Monitoring Summary File processing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FT Branch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branches for all the added/moved duns for a particular hierarchy.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32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6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DF660-239F-4C9B-8D0C-E8FD98CB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CD4957-3296-40D4-A9AB-A447489A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69" y="0"/>
            <a:ext cx="10515600" cy="1325563"/>
          </a:xfrm>
        </p:spPr>
        <p:txBody>
          <a:bodyPr/>
          <a:lstStyle/>
          <a:p>
            <a:r>
              <a:rPr lang="en-US" dirty="0"/>
              <a:t>EMDM- EMDMH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2D98A-E005-4CDA-8F20-49AC4773BA48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E7214-8245-4EC1-A579-3B02073675E8}"/>
              </a:ext>
            </a:extLst>
          </p:cNvPr>
          <p:cNvSpPr txBox="1"/>
          <p:nvPr/>
        </p:nvSpPr>
        <p:spPr>
          <a:xfrm>
            <a:off x="775252" y="1103244"/>
            <a:ext cx="10757453" cy="515840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New FT Hierarchy JSON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New FT Branch JSON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Note</a:t>
            </a:r>
            <a:r>
              <a:rPr lang="en-US" dirty="0"/>
              <a:t>: Please look for </a:t>
            </a:r>
            <a:r>
              <a:rPr lang="en-US" dirty="0" err="1"/>
              <a:t>eventType</a:t>
            </a:r>
            <a:r>
              <a:rPr lang="en-US" dirty="0"/>
              <a:t> in the JSON to see the difference between two JSONs.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7B9CB85-7912-48DD-96C1-7610BBC33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59168"/>
              </p:ext>
            </p:extLst>
          </p:nvPr>
        </p:nvGraphicFramePr>
        <p:xfrm>
          <a:off x="991980" y="1854787"/>
          <a:ext cx="1320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3" imgW="1320840" imgH="478800" progId="Package">
                  <p:embed/>
                </p:oleObj>
              </mc:Choice>
              <mc:Fallback>
                <p:oleObj name="Packager Shell Object" showAsIcon="1" r:id="rId3" imgW="132084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1980" y="1854787"/>
                        <a:ext cx="13208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84BDDE-2601-4D31-84A7-B7A612CAA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133549"/>
              </p:ext>
            </p:extLst>
          </p:nvPr>
        </p:nvGraphicFramePr>
        <p:xfrm>
          <a:off x="991980" y="3774937"/>
          <a:ext cx="1546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ackager Shell Object" showAsIcon="1" r:id="rId5" imgW="1546920" imgH="478800" progId="Package">
                  <p:embed/>
                </p:oleObj>
              </mc:Choice>
              <mc:Fallback>
                <p:oleObj name="Packager Shell Object" showAsIcon="1" r:id="rId5" imgW="154692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1980" y="3774937"/>
                        <a:ext cx="15462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27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344</Words>
  <Application>Microsoft Office PowerPoint</Application>
  <PresentationFormat>Widescreen</PresentationFormat>
  <Paragraphs>193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Metric Regular</vt:lpstr>
      <vt:lpstr>Office Theme</vt:lpstr>
      <vt:lpstr>Packager Shell Object</vt:lpstr>
      <vt:lpstr>PowerPoint Presentation</vt:lpstr>
      <vt:lpstr>EMDM Hierarchy Process</vt:lpstr>
      <vt:lpstr>EMDM- EMDMH</vt:lpstr>
      <vt:lpstr>EMDM- EMDMH</vt:lpstr>
      <vt:lpstr>EMDM- EMDMH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Vamshidhar Reddy, Venkangari</dc:creator>
  <cp:lastModifiedBy>Vamshidhar Reddy-Deloitte, Venkangari</cp:lastModifiedBy>
  <cp:revision>10</cp:revision>
  <dcterms:created xsi:type="dcterms:W3CDTF">2022-06-29T11:58:32Z</dcterms:created>
  <dcterms:modified xsi:type="dcterms:W3CDTF">2023-02-27T14:36:14Z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2022-06-29T11:58:32Z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8db6cb39-eb57-481b-827f-4c3835aa6b62</vt:lpwstr>
  </property>
  <property fmtid="{D5CDD505-2E9C-101B-9397-08002B2CF9AE}" pid="8" name="MSIP_Label_ea60d57e-af5b-4752-ac57-3e4f28ca11dc_ContentBits">
    <vt:lpwstr>0</vt:lpwstr>
  </property>
</Properties>
</file>