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1079" r:id="rId3"/>
    <p:sldId id="1080" r:id="rId4"/>
    <p:sldId id="1076" r:id="rId5"/>
    <p:sldId id="257" r:id="rId6"/>
    <p:sldId id="1084" r:id="rId7"/>
    <p:sldId id="1082" r:id="rId8"/>
    <p:sldId id="1083" r:id="rId9"/>
    <p:sldId id="1075" r:id="rId10"/>
    <p:sldId id="1085" r:id="rId11"/>
    <p:sldId id="10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5D485-1279-43F7-A038-C563A09460ED}" v="1" dt="2021-01-19T15:19:59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C27A-D16C-4BE3-AADB-6A118E5A2FC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F93D3-5DC4-4443-9CE1-3D01FFA0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business area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EAE42-E3FE-4405-B7FC-4425D05B92A0}" type="slidenum">
              <a:rPr lang="en-US" sz="1000" smtClean="0">
                <a:solidFill>
                  <a:prstClr val="black"/>
                </a:solidFill>
                <a:latin typeface="Arial" panose="020B0604020202020204"/>
              </a:rPr>
              <a:pPr>
                <a:defRPr/>
              </a:pPr>
              <a:t>1</a:t>
            </a:fld>
            <a:endParaRPr lang="en-US" sz="100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94226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C066D-166D-4386-AB9F-CC6ED9A79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C066D-166D-4386-AB9F-CC6ED9A79B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C066D-166D-4386-AB9F-CC6ED9A79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option creating discrepancies between Finance</a:t>
            </a:r>
            <a:r>
              <a:rPr lang="en-US" baseline="0" dirty="0"/>
              <a:t> and OM? Can Finance implement a different consumption model while under the same S4 umbrella with OM, Deal Mgmt (that want to consume real time D&amp;B updates)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C066D-166D-4386-AB9F-CC6ED9A79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Deal Mgmt is in S4 in 2.1</a:t>
            </a:r>
          </a:p>
          <a:p>
            <a:r>
              <a:rPr lang="en-US" baseline="0" dirty="0"/>
              <a:t>Involve CPQ Hybris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E741F-4117-4906-9160-834A00855C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6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C066D-166D-4386-AB9F-CC6ED9A79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E741F-4117-4906-9160-834A00855C8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C066D-166D-4386-AB9F-CC6ED9A79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97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C066D-166D-4386-AB9F-CC6ED9A79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February 4, 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8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6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0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3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FB13-901A-4ECB-97B2-027342753B9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E3FF-7C1F-43FD-88D2-23C6951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837" y="2340292"/>
            <a:ext cx="8107166" cy="1905000"/>
          </a:xfrm>
        </p:spPr>
        <p:txBody>
          <a:bodyPr>
            <a:normAutofit/>
          </a:bodyPr>
          <a:lstStyle/>
          <a:p>
            <a:r>
              <a:rPr lang="en-US" sz="4800" b="1" dirty="0"/>
              <a:t>Next Gen Entity MDM</a:t>
            </a:r>
            <a:br>
              <a:rPr lang="en-US" sz="4800" b="1" dirty="0"/>
            </a:br>
            <a:r>
              <a:rPr lang="en-US" sz="4800" b="1" dirty="0"/>
              <a:t>D&amp;B Update Consumption</a:t>
            </a:r>
          </a:p>
        </p:txBody>
      </p:sp>
    </p:spTree>
    <p:extLst>
      <p:ext uri="{BB962C8B-B14F-4D97-AF65-F5344CB8AC3E}">
        <p14:creationId xmlns:p14="http://schemas.microsoft.com/office/powerpoint/2010/main" val="42289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D805D-2104-4C94-B07D-8A4B5E4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330699"/>
            <a:ext cx="10969943" cy="48975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1A982"/>
                </a:solidFill>
                <a:latin typeface="Metric Bold" panose="020B0803030202060203" pitchFamily="34" charset="0"/>
              </a:rPr>
              <a:t>POV on DNB Monitoring Process Consumption and Publish to Downstream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20FC7-C518-460D-A4B1-D6775E31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1" y="1205457"/>
            <a:ext cx="8252381" cy="5222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AB4E8-13F6-4018-A934-FDB848F9BEBE}"/>
              </a:ext>
            </a:extLst>
          </p:cNvPr>
          <p:cNvSpPr txBox="1"/>
          <p:nvPr/>
        </p:nvSpPr>
        <p:spPr>
          <a:xfrm>
            <a:off x="383857" y="820456"/>
            <a:ext cx="155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03A55-8FC0-427C-B5E6-C4F11686E184}"/>
              </a:ext>
            </a:extLst>
          </p:cNvPr>
          <p:cNvSpPr txBox="1"/>
          <p:nvPr/>
        </p:nvSpPr>
        <p:spPr>
          <a:xfrm>
            <a:off x="9106293" y="1310213"/>
            <a:ext cx="28751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EMDM Ops Review to include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 of change from D&amp;B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readiness to accept the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against Statutory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with Customer/Vendor on the validity of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11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D805D-2104-4C94-B07D-8A4B5E4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330699"/>
            <a:ext cx="10969943" cy="57427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1A982"/>
                </a:solidFill>
                <a:latin typeface="Metric Bold" panose="020B0803030202060203" pitchFamily="34" charset="0"/>
              </a:rPr>
              <a:t>POV on DNB Monitoring Process Consumption and Publish to Downstream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3693C6-D1B4-4ECB-92DD-EC1FAA2FCB9F}"/>
              </a:ext>
            </a:extLst>
          </p:cNvPr>
          <p:cNvGraphicFramePr>
            <a:graphicFrameLocks noGrp="1"/>
          </p:cNvGraphicFramePr>
          <p:nvPr/>
        </p:nvGraphicFramePr>
        <p:xfrm>
          <a:off x="481470" y="1046323"/>
          <a:ext cx="10774715" cy="313725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63969">
                  <a:extLst>
                    <a:ext uri="{9D8B030D-6E8A-4147-A177-3AD203B41FA5}">
                      <a16:colId xmlns:a16="http://schemas.microsoft.com/office/drawing/2014/main" val="762223391"/>
                    </a:ext>
                  </a:extLst>
                </a:gridCol>
                <a:gridCol w="4100660">
                  <a:extLst>
                    <a:ext uri="{9D8B030D-6E8A-4147-A177-3AD203B41FA5}">
                      <a16:colId xmlns:a16="http://schemas.microsoft.com/office/drawing/2014/main" val="3589483968"/>
                    </a:ext>
                  </a:extLst>
                </a:gridCol>
                <a:gridCol w="4110086">
                  <a:extLst>
                    <a:ext uri="{9D8B030D-6E8A-4147-A177-3AD203B41FA5}">
                      <a16:colId xmlns:a16="http://schemas.microsoft.com/office/drawing/2014/main" val="607635504"/>
                    </a:ext>
                  </a:extLst>
                </a:gridCol>
              </a:tblGrid>
              <a:tr h="6325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etric Regular" panose="020B0503030202060203" pitchFamily="34" charset="0"/>
                          <a:cs typeface="+mn-cs"/>
                        </a:rPr>
                        <a:t>Comparison</a:t>
                      </a:r>
                      <a:endParaRPr lang="en-US" sz="1400" b="1" dirty="0">
                        <a:latin typeface="Metric Regular" panose="020B0503030202060203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Option 1 – No manual Master</a:t>
                      </a:r>
                      <a:r>
                        <a:rPr lang="en-US" sz="1400" b="1" baseline="0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 Data Review</a:t>
                      </a:r>
                      <a:endParaRPr lang="en-US" sz="1400" b="1" dirty="0">
                        <a:latin typeface="Metric Regular" panose="020B0503030202060203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Option 2 – With manual Master Data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96936"/>
                  </a:ext>
                </a:extLst>
              </a:tr>
              <a:tr h="787145"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Effort/resources involved</a:t>
                      </a: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EMDM provides core changes notification/flag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downstreams</a:t>
                      </a:r>
                    </a:p>
                    <a:p>
                      <a:pPr algn="l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implemented at down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logic to accept/reject D&amp;B changes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Intensive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Manual intervention from the EMDM Ops team</a:t>
                      </a:r>
                    </a:p>
                    <a:p>
                      <a:pPr algn="l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087824"/>
                  </a:ext>
                </a:extLst>
              </a:tr>
              <a:tr h="7871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Susceptibility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D&amp;B Updates, errors will be managed by downstream systems reporting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Reactive process for handling errors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Less error due to manual checks in place before accepting the update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More proactive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96675"/>
                  </a:ext>
                </a:extLst>
              </a:tr>
              <a:tr h="9304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Data sync between downstream systems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EMDM in sync with D&amp;B 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lead to discrepancy between EMDM and downstream systems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Downstreams will own process to manage/catchup with the MDM discrepancies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EMDM can be out of sync with D&amp;B if the Ops review does not accept the D&amp;B changes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07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7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D805D-2104-4C94-B07D-8A4B5E4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330699"/>
            <a:ext cx="10969943" cy="57427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1A982"/>
                </a:solidFill>
                <a:latin typeface="Metric Bold" panose="020B0803030202060203" pitchFamily="34" charset="0"/>
              </a:rPr>
              <a:t>POV on D&amp;B Update Process Consumption and Publish to Downstream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0EE29-1E25-4EB1-B402-2F41E9B345AB}"/>
              </a:ext>
            </a:extLst>
          </p:cNvPr>
          <p:cNvSpPr txBox="1"/>
          <p:nvPr/>
        </p:nvSpPr>
        <p:spPr>
          <a:xfrm>
            <a:off x="509798" y="904973"/>
            <a:ext cx="109699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D&amp;B Monitoring (Updates)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D&amp;B Monitoring process allows us to keep a track of the changes being done on D&amp;B for subscribed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Party Attributes that can be updated by the Monitoring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 (All Addresses Physical, Postal and Legal)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Trade style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Tax Identifiers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D&amp;B Attributes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Sales Volumes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Counts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Ownership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SIC Codes/Industry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D&amp;B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currently disabled in Production due to concerns raised by S4 (Finance)</a:t>
            </a:r>
          </a:p>
          <a:p>
            <a:endParaRPr lang="en-US" dirty="0"/>
          </a:p>
          <a:p>
            <a:r>
              <a:rPr lang="en-US" sz="2000" b="1" dirty="0"/>
              <a:t>Drivers for enabling D&amp;B Monitoring/Updates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D&amp;B records on production are becoming out of sync and could contain stale information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Family Tree updates for any M&amp;A changes and addition of new sites are missed. These updates will be required for Company Hierarchy to be up to date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D&amp;B has also raised concerns about the backlog of updates to be processed which is taking up too much memory on their systems</a:t>
            </a:r>
          </a:p>
        </p:txBody>
      </p:sp>
    </p:spTree>
    <p:extLst>
      <p:ext uri="{BB962C8B-B14F-4D97-AF65-F5344CB8AC3E}">
        <p14:creationId xmlns:p14="http://schemas.microsoft.com/office/powerpoint/2010/main" val="35664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3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D805D-2104-4C94-B07D-8A4B5E4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330699"/>
            <a:ext cx="10969943" cy="57427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1A982"/>
                </a:solidFill>
                <a:latin typeface="Metric Bold" panose="020B0803030202060203" pitchFamily="34" charset="0"/>
              </a:rPr>
              <a:t>POV on D&amp;B Updates Consumption and Publish to Downstream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4C012-80FA-4E14-B47E-AD7B27715DFF}"/>
              </a:ext>
            </a:extLst>
          </p:cNvPr>
          <p:cNvSpPr txBox="1"/>
          <p:nvPr/>
        </p:nvSpPr>
        <p:spPr>
          <a:xfrm>
            <a:off x="383857" y="1035781"/>
            <a:ext cx="110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Volume of Changes</a:t>
            </a:r>
          </a:p>
          <a:p>
            <a:endParaRPr lang="en-US" dirty="0"/>
          </a:p>
          <a:p>
            <a:r>
              <a:rPr lang="en-US" dirty="0"/>
              <a:t>Assuming </a:t>
            </a:r>
            <a:r>
              <a:rPr lang="en-US" dirty="0">
                <a:highlight>
                  <a:srgbClr val="FFFF00"/>
                </a:highlight>
              </a:rPr>
              <a:t>2 M Parties </a:t>
            </a:r>
            <a:r>
              <a:rPr lang="en-US" dirty="0"/>
              <a:t>records with a Party Role (After MDCP migration loads):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Name Changes – 65K  D&amp;B Updates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Address Change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Address Line – 74K D&amp;B Updates per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City – 37K D&amp;B Updates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Trade style Names – 13K D&amp;B Updates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Tax Identifier – 181K D&amp;B Updates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volume estimates for M&amp;A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% per type of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4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D805D-2104-4C94-B07D-8A4B5E4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283565"/>
            <a:ext cx="10969943" cy="48975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1A982"/>
                </a:solidFill>
                <a:latin typeface="Metric Bold" panose="020B0803030202060203" pitchFamily="34" charset="0"/>
              </a:rPr>
              <a:t>POV on D&amp;B Update Process Consumption and Publish to Downstream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E788-F933-4E11-901F-76F59CE7AE0F}"/>
              </a:ext>
            </a:extLst>
          </p:cNvPr>
          <p:cNvSpPr txBox="1"/>
          <p:nvPr/>
        </p:nvSpPr>
        <p:spPr>
          <a:xfrm>
            <a:off x="383856" y="773322"/>
            <a:ext cx="693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by Deloitte and D&amp;B as industry standard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6" y="1172441"/>
            <a:ext cx="8477250" cy="5695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29401" y="2847109"/>
            <a:ext cx="322118" cy="1880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64482" y="2847109"/>
            <a:ext cx="25978" cy="1963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0784" y="6458930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5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EB4684-10E6-47B2-B698-1B2EEC4FE50E}"/>
              </a:ext>
            </a:extLst>
          </p:cNvPr>
          <p:cNvSpPr txBox="1">
            <a:spLocks/>
          </p:cNvSpPr>
          <p:nvPr/>
        </p:nvSpPr>
        <p:spPr>
          <a:xfrm>
            <a:off x="471463" y="304800"/>
            <a:ext cx="1204733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D&amp;B Updates: Publish to Downstream Systems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C5D38C-1FCC-4106-82F2-28CF2477E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30320"/>
              </p:ext>
            </p:extLst>
          </p:nvPr>
        </p:nvGraphicFramePr>
        <p:xfrm>
          <a:off x="466160" y="807933"/>
          <a:ext cx="10759516" cy="59643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9823">
                  <a:extLst>
                    <a:ext uri="{9D8B030D-6E8A-4147-A177-3AD203B41FA5}">
                      <a16:colId xmlns:a16="http://schemas.microsoft.com/office/drawing/2014/main" val="99612719"/>
                    </a:ext>
                  </a:extLst>
                </a:gridCol>
                <a:gridCol w="2405756">
                  <a:extLst>
                    <a:ext uri="{9D8B030D-6E8A-4147-A177-3AD203B41FA5}">
                      <a16:colId xmlns:a16="http://schemas.microsoft.com/office/drawing/2014/main" val="762223391"/>
                    </a:ext>
                  </a:extLst>
                </a:gridCol>
                <a:gridCol w="71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458">
                  <a:extLst>
                    <a:ext uri="{9D8B030D-6E8A-4147-A177-3AD203B41FA5}">
                      <a16:colId xmlns:a16="http://schemas.microsoft.com/office/drawing/2014/main" val="607635504"/>
                    </a:ext>
                  </a:extLst>
                </a:gridCol>
                <a:gridCol w="767734">
                  <a:extLst>
                    <a:ext uri="{9D8B030D-6E8A-4147-A177-3AD203B41FA5}">
                      <a16:colId xmlns:a16="http://schemas.microsoft.com/office/drawing/2014/main" val="3055059666"/>
                    </a:ext>
                  </a:extLst>
                </a:gridCol>
                <a:gridCol w="871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2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507">
                  <a:extLst>
                    <a:ext uri="{9D8B030D-6E8A-4147-A177-3AD203B41FA5}">
                      <a16:colId xmlns:a16="http://schemas.microsoft.com/office/drawing/2014/main" val="2857635482"/>
                    </a:ext>
                  </a:extLst>
                </a:gridCol>
                <a:gridCol w="783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61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19676">
                  <a:extLst>
                    <a:ext uri="{9D8B030D-6E8A-4147-A177-3AD203B41FA5}">
                      <a16:colId xmlns:a16="http://schemas.microsoft.com/office/drawing/2014/main" val="2163507595"/>
                    </a:ext>
                  </a:extLst>
                </a:gridCol>
              </a:tblGrid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etric Regular" panose="020B0503030202060203" pitchFamily="34" charset="0"/>
                        </a:rPr>
                        <a:t>#</a:t>
                      </a:r>
                      <a:endParaRPr lang="en-US" sz="1600" b="1" dirty="0">
                        <a:latin typeface="Metric Regular" panose="020B0503030202060203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latin typeface="Metric Regular" panose="020B0503030202060203" pitchFamily="34" charset="0"/>
                          <a:cs typeface="+mn-cs"/>
                        </a:rPr>
                        <a:t>Attributes</a:t>
                      </a:r>
                      <a:r>
                        <a:rPr lang="en-US" sz="1300" b="1" baseline="0" dirty="0">
                          <a:latin typeface="Metric Regular" panose="020B0503030202060203" pitchFamily="34" charset="0"/>
                          <a:cs typeface="+mn-cs"/>
                        </a:rPr>
                        <a:t> Group  can be Published</a:t>
                      </a:r>
                      <a:endParaRPr lang="en-US" sz="1300" b="1" dirty="0">
                        <a:latin typeface="Metric Regular" panose="020B0503030202060203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CRM/</a:t>
                      </a:r>
                    </a:p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Service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CPQ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Supply Chain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Renewals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Metric Regular" panose="020B0503030202060203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Finance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SCO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BI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96936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Quoting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Pricing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SFDC</a:t>
                      </a:r>
                    </a:p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(2.2)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SFDC</a:t>
                      </a:r>
                    </a:p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(2.2)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NGQ</a:t>
                      </a:r>
                    </a:p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(2.2)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    S4 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(as soon</a:t>
                      </a:r>
                      <a:r>
                        <a:rPr lang="en-US" sz="1000" b="1" kern="1200" baseline="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 as we turn D&amp;B updates on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lt1"/>
                        </a:solidFill>
                        <a:latin typeface="Metric Regular" panose="020B0503030202060203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lt1"/>
                        </a:solidFill>
                        <a:latin typeface="Metric Regular" panose="020B0503030202060203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SAPC</a:t>
                      </a:r>
                    </a:p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(2.2)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EAP</a:t>
                      </a:r>
                    </a:p>
                    <a:p>
                      <a:pPr algn="ctr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Metric Regular" panose="020B0503030202060203" pitchFamily="34" charset="0"/>
                          <a:ea typeface="+mn-ea"/>
                          <a:cs typeface="Calibri" panose="020F0502020204030204" pitchFamily="34" charset="0"/>
                        </a:rPr>
                        <a:t>(2.1)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Name (Org Name,</a:t>
                      </a:r>
                      <a:r>
                        <a:rPr lang="en-US" sz="14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and Alternate Names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087824"/>
                  </a:ext>
                </a:extLst>
              </a:tr>
              <a:tr h="6861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Address (Address Line1, City,</a:t>
                      </a:r>
                      <a:r>
                        <a:rPr lang="en-US" sz="14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Post Code, Country, etc.)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96675"/>
                  </a:ext>
                </a:extLst>
              </a:tr>
              <a:tr h="6861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Tax Identifiers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072107"/>
                  </a:ext>
                </a:extLst>
              </a:tr>
              <a:tr h="6861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Merged Parties (as part of CLP Process or Manual</a:t>
                      </a:r>
                      <a:r>
                        <a:rPr lang="en-US" sz="14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Merges, or Auto Merges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364128"/>
                  </a:ext>
                </a:extLst>
              </a:tr>
              <a:tr h="6861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D&amp;B Sourced Other Attributes (IV, IS, D&amp;B Hierarchy</a:t>
                      </a:r>
                      <a:r>
                        <a:rPr lang="en-US" sz="14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, etc.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631420"/>
                  </a:ext>
                </a:extLst>
              </a:tr>
              <a:tr h="6861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Reference Data (Country, Languages, State/Province, etc.)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16688"/>
                  </a:ext>
                </a:extLst>
              </a:tr>
            </a:tbl>
          </a:graphicData>
        </a:graphic>
      </p:graphicFrame>
      <p:sp>
        <p:nvSpPr>
          <p:cNvPr id="31" name="Freeform 598"/>
          <p:cNvSpPr>
            <a:spLocks noChangeAspect="1" noEditPoints="1"/>
          </p:cNvSpPr>
          <p:nvPr/>
        </p:nvSpPr>
        <p:spPr bwMode="auto">
          <a:xfrm>
            <a:off x="7693747" y="284077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2" name="Freeform 598"/>
          <p:cNvSpPr>
            <a:spLocks noChangeAspect="1" noEditPoints="1"/>
          </p:cNvSpPr>
          <p:nvPr/>
        </p:nvSpPr>
        <p:spPr bwMode="auto">
          <a:xfrm>
            <a:off x="7690104" y="3484681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3" name="Freeform 598"/>
          <p:cNvSpPr>
            <a:spLocks noChangeAspect="1" noEditPoints="1"/>
          </p:cNvSpPr>
          <p:nvPr/>
        </p:nvSpPr>
        <p:spPr bwMode="auto">
          <a:xfrm>
            <a:off x="7690104" y="4255725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4" name="Freeform 598"/>
          <p:cNvSpPr>
            <a:spLocks noChangeAspect="1" noEditPoints="1"/>
          </p:cNvSpPr>
          <p:nvPr/>
        </p:nvSpPr>
        <p:spPr bwMode="auto">
          <a:xfrm>
            <a:off x="7690104" y="490803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5" name="Freeform 598"/>
          <p:cNvSpPr>
            <a:spLocks noChangeAspect="1" noEditPoints="1"/>
          </p:cNvSpPr>
          <p:nvPr/>
        </p:nvSpPr>
        <p:spPr bwMode="auto">
          <a:xfrm>
            <a:off x="6922008" y="629408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6" name="Freeform 598"/>
          <p:cNvSpPr>
            <a:spLocks noChangeAspect="1" noEditPoints="1"/>
          </p:cNvSpPr>
          <p:nvPr/>
        </p:nvSpPr>
        <p:spPr bwMode="auto">
          <a:xfrm>
            <a:off x="7690104" y="5641798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1" name="Freeform 598"/>
          <p:cNvSpPr>
            <a:spLocks noChangeAspect="1" noEditPoints="1"/>
          </p:cNvSpPr>
          <p:nvPr/>
        </p:nvSpPr>
        <p:spPr bwMode="auto">
          <a:xfrm>
            <a:off x="9226296" y="629408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2" name="Freeform 598"/>
          <p:cNvSpPr>
            <a:spLocks noChangeAspect="1" noEditPoints="1"/>
          </p:cNvSpPr>
          <p:nvPr/>
        </p:nvSpPr>
        <p:spPr bwMode="auto">
          <a:xfrm>
            <a:off x="9226296" y="5656442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3" name="Freeform 598"/>
          <p:cNvSpPr>
            <a:spLocks noChangeAspect="1" noEditPoints="1"/>
          </p:cNvSpPr>
          <p:nvPr/>
        </p:nvSpPr>
        <p:spPr bwMode="auto">
          <a:xfrm>
            <a:off x="10655933" y="2847762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4" name="Freeform 598"/>
          <p:cNvSpPr>
            <a:spLocks noChangeAspect="1" noEditPoints="1"/>
          </p:cNvSpPr>
          <p:nvPr/>
        </p:nvSpPr>
        <p:spPr bwMode="auto">
          <a:xfrm>
            <a:off x="10652760" y="3528996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5" name="Freeform 598"/>
          <p:cNvSpPr>
            <a:spLocks noChangeAspect="1" noEditPoints="1"/>
          </p:cNvSpPr>
          <p:nvPr/>
        </p:nvSpPr>
        <p:spPr bwMode="auto">
          <a:xfrm>
            <a:off x="10652760" y="4212758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6" name="Freeform 598"/>
          <p:cNvSpPr>
            <a:spLocks noChangeAspect="1" noEditPoints="1"/>
          </p:cNvSpPr>
          <p:nvPr/>
        </p:nvSpPr>
        <p:spPr bwMode="auto">
          <a:xfrm>
            <a:off x="10652760" y="489405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7" name="Freeform 598"/>
          <p:cNvSpPr>
            <a:spLocks noChangeAspect="1" noEditPoints="1"/>
          </p:cNvSpPr>
          <p:nvPr/>
        </p:nvSpPr>
        <p:spPr bwMode="auto">
          <a:xfrm>
            <a:off x="10652760" y="625401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8" name="Freeform 598"/>
          <p:cNvSpPr>
            <a:spLocks noChangeAspect="1" noEditPoints="1"/>
          </p:cNvSpPr>
          <p:nvPr/>
        </p:nvSpPr>
        <p:spPr bwMode="auto">
          <a:xfrm>
            <a:off x="10652760" y="560184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9" name="Freeform 598"/>
          <p:cNvSpPr>
            <a:spLocks noChangeAspect="1" noEditPoints="1"/>
          </p:cNvSpPr>
          <p:nvPr/>
        </p:nvSpPr>
        <p:spPr bwMode="auto">
          <a:xfrm>
            <a:off x="3308332" y="282642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4" name="Freeform 598"/>
          <p:cNvSpPr>
            <a:spLocks noChangeAspect="1" noEditPoints="1"/>
          </p:cNvSpPr>
          <p:nvPr/>
        </p:nvSpPr>
        <p:spPr bwMode="auto">
          <a:xfrm>
            <a:off x="3310128" y="350646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5" name="Freeform 598"/>
          <p:cNvSpPr>
            <a:spLocks noChangeAspect="1" noEditPoints="1"/>
          </p:cNvSpPr>
          <p:nvPr/>
        </p:nvSpPr>
        <p:spPr bwMode="auto">
          <a:xfrm>
            <a:off x="3310128" y="421888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6" name="Freeform 598"/>
          <p:cNvSpPr>
            <a:spLocks noChangeAspect="1" noEditPoints="1"/>
          </p:cNvSpPr>
          <p:nvPr/>
        </p:nvSpPr>
        <p:spPr bwMode="auto">
          <a:xfrm>
            <a:off x="4032504" y="487661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7" name="Freeform 598"/>
          <p:cNvSpPr>
            <a:spLocks noChangeAspect="1" noEditPoints="1"/>
          </p:cNvSpPr>
          <p:nvPr/>
        </p:nvSpPr>
        <p:spPr bwMode="auto">
          <a:xfrm>
            <a:off x="4032504" y="6273648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8" name="Freeform 598"/>
          <p:cNvSpPr>
            <a:spLocks noChangeAspect="1" noEditPoints="1"/>
          </p:cNvSpPr>
          <p:nvPr/>
        </p:nvSpPr>
        <p:spPr bwMode="auto">
          <a:xfrm>
            <a:off x="4032504" y="556050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1" name="Freeform 598"/>
          <p:cNvSpPr>
            <a:spLocks noChangeAspect="1" noEditPoints="1"/>
          </p:cNvSpPr>
          <p:nvPr/>
        </p:nvSpPr>
        <p:spPr bwMode="auto">
          <a:xfrm>
            <a:off x="4766322" y="2849375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2" name="Freeform 598"/>
          <p:cNvSpPr>
            <a:spLocks noChangeAspect="1" noEditPoints="1"/>
          </p:cNvSpPr>
          <p:nvPr/>
        </p:nvSpPr>
        <p:spPr bwMode="auto">
          <a:xfrm>
            <a:off x="4764024" y="349184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3" name="Freeform 598"/>
          <p:cNvSpPr>
            <a:spLocks noChangeAspect="1" noEditPoints="1"/>
          </p:cNvSpPr>
          <p:nvPr/>
        </p:nvSpPr>
        <p:spPr bwMode="auto">
          <a:xfrm>
            <a:off x="4764024" y="4204335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4" name="Freeform 598"/>
          <p:cNvSpPr>
            <a:spLocks noChangeAspect="1" noEditPoints="1"/>
          </p:cNvSpPr>
          <p:nvPr/>
        </p:nvSpPr>
        <p:spPr bwMode="auto">
          <a:xfrm>
            <a:off x="4764024" y="487119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5" name="Freeform 598"/>
          <p:cNvSpPr>
            <a:spLocks noChangeAspect="1" noEditPoints="1"/>
          </p:cNvSpPr>
          <p:nvPr/>
        </p:nvSpPr>
        <p:spPr bwMode="auto">
          <a:xfrm>
            <a:off x="4766322" y="6250540"/>
            <a:ext cx="369676" cy="376378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6" name="Freeform 598"/>
          <p:cNvSpPr>
            <a:spLocks noChangeAspect="1" noEditPoints="1"/>
          </p:cNvSpPr>
          <p:nvPr/>
        </p:nvSpPr>
        <p:spPr bwMode="auto">
          <a:xfrm>
            <a:off x="4764024" y="557760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7" name="Freeform 598"/>
          <p:cNvSpPr>
            <a:spLocks noChangeAspect="1" noEditPoints="1"/>
          </p:cNvSpPr>
          <p:nvPr/>
        </p:nvSpPr>
        <p:spPr bwMode="auto">
          <a:xfrm>
            <a:off x="6922008" y="424117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8" name="Freeform 598"/>
          <p:cNvSpPr>
            <a:spLocks noChangeAspect="1" noEditPoints="1"/>
          </p:cNvSpPr>
          <p:nvPr/>
        </p:nvSpPr>
        <p:spPr bwMode="auto">
          <a:xfrm>
            <a:off x="7690104" y="6310486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9" name="Freeform 132"/>
          <p:cNvSpPr>
            <a:spLocks noChangeAspect="1" noEditPoints="1"/>
          </p:cNvSpPr>
          <p:nvPr/>
        </p:nvSpPr>
        <p:spPr bwMode="auto">
          <a:xfrm>
            <a:off x="9224386" y="2838611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0" name="Freeform 132"/>
          <p:cNvSpPr>
            <a:spLocks noChangeAspect="1" noEditPoints="1"/>
          </p:cNvSpPr>
          <p:nvPr/>
        </p:nvSpPr>
        <p:spPr bwMode="auto">
          <a:xfrm>
            <a:off x="9226296" y="3566297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1" name="Freeform 132"/>
          <p:cNvSpPr>
            <a:spLocks noChangeAspect="1" noEditPoints="1"/>
          </p:cNvSpPr>
          <p:nvPr/>
        </p:nvSpPr>
        <p:spPr bwMode="auto">
          <a:xfrm>
            <a:off x="9226296" y="4286447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2" name="Freeform 132"/>
          <p:cNvSpPr>
            <a:spLocks noChangeAspect="1" noEditPoints="1"/>
          </p:cNvSpPr>
          <p:nvPr/>
        </p:nvSpPr>
        <p:spPr bwMode="auto">
          <a:xfrm>
            <a:off x="9226296" y="4930394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3" name="Freeform 598"/>
          <p:cNvSpPr>
            <a:spLocks noChangeAspect="1" noEditPoints="1"/>
          </p:cNvSpPr>
          <p:nvPr/>
        </p:nvSpPr>
        <p:spPr bwMode="auto">
          <a:xfrm>
            <a:off x="6922008" y="490803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4" name="Freeform 598"/>
          <p:cNvSpPr>
            <a:spLocks noChangeAspect="1" noEditPoints="1"/>
          </p:cNvSpPr>
          <p:nvPr/>
        </p:nvSpPr>
        <p:spPr bwMode="auto">
          <a:xfrm>
            <a:off x="6922008" y="3523651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5" name="Freeform 598"/>
          <p:cNvSpPr>
            <a:spLocks noChangeAspect="1" noEditPoints="1"/>
          </p:cNvSpPr>
          <p:nvPr/>
        </p:nvSpPr>
        <p:spPr bwMode="auto">
          <a:xfrm>
            <a:off x="6920113" y="284077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6" name="Freeform 598"/>
          <p:cNvSpPr>
            <a:spLocks noChangeAspect="1" noEditPoints="1"/>
          </p:cNvSpPr>
          <p:nvPr/>
        </p:nvSpPr>
        <p:spPr bwMode="auto">
          <a:xfrm>
            <a:off x="6922008" y="5620656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0" name="Freeform 598"/>
          <p:cNvSpPr>
            <a:spLocks noChangeAspect="1" noEditPoints="1"/>
          </p:cNvSpPr>
          <p:nvPr/>
        </p:nvSpPr>
        <p:spPr bwMode="auto">
          <a:xfrm>
            <a:off x="5659555" y="2847762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1" name="Freeform 598"/>
          <p:cNvSpPr>
            <a:spLocks noChangeAspect="1" noEditPoints="1"/>
          </p:cNvSpPr>
          <p:nvPr/>
        </p:nvSpPr>
        <p:spPr bwMode="auto">
          <a:xfrm>
            <a:off x="5660136" y="349600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2" name="Freeform 598"/>
          <p:cNvSpPr>
            <a:spLocks noChangeAspect="1" noEditPoints="1"/>
          </p:cNvSpPr>
          <p:nvPr/>
        </p:nvSpPr>
        <p:spPr bwMode="auto">
          <a:xfrm>
            <a:off x="5660136" y="421352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3" name="Freeform 598"/>
          <p:cNvSpPr>
            <a:spLocks noChangeAspect="1" noEditPoints="1"/>
          </p:cNvSpPr>
          <p:nvPr/>
        </p:nvSpPr>
        <p:spPr bwMode="auto">
          <a:xfrm>
            <a:off x="5660136" y="488039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9" name="Freeform 598"/>
          <p:cNvSpPr>
            <a:spLocks noChangeAspect="1" noEditPoints="1"/>
          </p:cNvSpPr>
          <p:nvPr/>
        </p:nvSpPr>
        <p:spPr bwMode="auto">
          <a:xfrm>
            <a:off x="5660136" y="557042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0" name="Freeform 598"/>
          <p:cNvSpPr>
            <a:spLocks noChangeAspect="1" noEditPoints="1"/>
          </p:cNvSpPr>
          <p:nvPr/>
        </p:nvSpPr>
        <p:spPr bwMode="auto">
          <a:xfrm>
            <a:off x="5660136" y="625973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7" name="Freeform 598"/>
          <p:cNvSpPr>
            <a:spLocks noChangeAspect="1" noEditPoints="1"/>
          </p:cNvSpPr>
          <p:nvPr/>
        </p:nvSpPr>
        <p:spPr bwMode="auto">
          <a:xfrm>
            <a:off x="4029392" y="284816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8" name="Freeform 598"/>
          <p:cNvSpPr>
            <a:spLocks noChangeAspect="1" noEditPoints="1"/>
          </p:cNvSpPr>
          <p:nvPr/>
        </p:nvSpPr>
        <p:spPr bwMode="auto">
          <a:xfrm>
            <a:off x="4032504" y="348681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9" name="Freeform 598"/>
          <p:cNvSpPr>
            <a:spLocks noChangeAspect="1" noEditPoints="1"/>
          </p:cNvSpPr>
          <p:nvPr/>
        </p:nvSpPr>
        <p:spPr bwMode="auto">
          <a:xfrm>
            <a:off x="4032504" y="4204335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0" name="Freeform 598"/>
          <p:cNvSpPr>
            <a:spLocks noChangeAspect="1" noEditPoints="1"/>
          </p:cNvSpPr>
          <p:nvPr/>
        </p:nvSpPr>
        <p:spPr bwMode="auto">
          <a:xfrm>
            <a:off x="3310128" y="487119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1" name="Freeform 598"/>
          <p:cNvSpPr>
            <a:spLocks noChangeAspect="1" noEditPoints="1"/>
          </p:cNvSpPr>
          <p:nvPr/>
        </p:nvSpPr>
        <p:spPr bwMode="auto">
          <a:xfrm>
            <a:off x="3310128" y="557257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2" name="Freeform 598"/>
          <p:cNvSpPr>
            <a:spLocks noChangeAspect="1" noEditPoints="1"/>
          </p:cNvSpPr>
          <p:nvPr/>
        </p:nvSpPr>
        <p:spPr bwMode="auto">
          <a:xfrm>
            <a:off x="3310128" y="6257242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3" name="Freeform 598"/>
          <p:cNvSpPr>
            <a:spLocks noChangeAspect="1" noEditPoints="1"/>
          </p:cNvSpPr>
          <p:nvPr/>
        </p:nvSpPr>
        <p:spPr bwMode="auto">
          <a:xfrm>
            <a:off x="9939528" y="563408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4" name="Freeform 598"/>
          <p:cNvSpPr>
            <a:spLocks noChangeAspect="1" noEditPoints="1"/>
          </p:cNvSpPr>
          <p:nvPr/>
        </p:nvSpPr>
        <p:spPr bwMode="auto">
          <a:xfrm>
            <a:off x="9939528" y="627905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5" name="Freeform 598"/>
          <p:cNvSpPr>
            <a:spLocks noChangeAspect="1" noEditPoints="1"/>
          </p:cNvSpPr>
          <p:nvPr/>
        </p:nvSpPr>
        <p:spPr bwMode="auto">
          <a:xfrm>
            <a:off x="9939528" y="4900542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6" name="Freeform 598"/>
          <p:cNvSpPr>
            <a:spLocks noChangeAspect="1" noEditPoints="1"/>
          </p:cNvSpPr>
          <p:nvPr/>
        </p:nvSpPr>
        <p:spPr bwMode="auto">
          <a:xfrm>
            <a:off x="9939528" y="425317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7" name="Freeform 598"/>
          <p:cNvSpPr>
            <a:spLocks noChangeAspect="1" noEditPoints="1"/>
          </p:cNvSpPr>
          <p:nvPr/>
        </p:nvSpPr>
        <p:spPr bwMode="auto">
          <a:xfrm>
            <a:off x="9939528" y="3540738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8" name="Freeform 598"/>
          <p:cNvSpPr>
            <a:spLocks noChangeAspect="1" noEditPoints="1"/>
          </p:cNvSpPr>
          <p:nvPr/>
        </p:nvSpPr>
        <p:spPr bwMode="auto">
          <a:xfrm>
            <a:off x="9939137" y="284643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9" name="Freeform 598"/>
          <p:cNvSpPr>
            <a:spLocks noChangeAspect="1" noEditPoints="1"/>
          </p:cNvSpPr>
          <p:nvPr/>
        </p:nvSpPr>
        <p:spPr bwMode="auto">
          <a:xfrm>
            <a:off x="8464091" y="283881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0" name="Freeform 598"/>
          <p:cNvSpPr>
            <a:spLocks noChangeAspect="1" noEditPoints="1"/>
          </p:cNvSpPr>
          <p:nvPr/>
        </p:nvSpPr>
        <p:spPr bwMode="auto">
          <a:xfrm>
            <a:off x="8467344" y="3523651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1" name="Freeform 598"/>
          <p:cNvSpPr>
            <a:spLocks noChangeAspect="1" noEditPoints="1"/>
          </p:cNvSpPr>
          <p:nvPr/>
        </p:nvSpPr>
        <p:spPr bwMode="auto">
          <a:xfrm>
            <a:off x="8467344" y="4226736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2" name="Freeform 598"/>
          <p:cNvSpPr>
            <a:spLocks noChangeAspect="1" noEditPoints="1"/>
          </p:cNvSpPr>
          <p:nvPr/>
        </p:nvSpPr>
        <p:spPr bwMode="auto">
          <a:xfrm>
            <a:off x="8467344" y="4913451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3" name="Freeform 598"/>
          <p:cNvSpPr>
            <a:spLocks noChangeAspect="1" noEditPoints="1"/>
          </p:cNvSpPr>
          <p:nvPr/>
        </p:nvSpPr>
        <p:spPr bwMode="auto">
          <a:xfrm>
            <a:off x="8467344" y="5609417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4" name="Freeform 598"/>
          <p:cNvSpPr>
            <a:spLocks noChangeAspect="1" noEditPoints="1"/>
          </p:cNvSpPr>
          <p:nvPr/>
        </p:nvSpPr>
        <p:spPr bwMode="auto">
          <a:xfrm>
            <a:off x="8467344" y="629408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5" name="Freeform 598"/>
          <p:cNvSpPr>
            <a:spLocks noChangeAspect="1" noEditPoints="1"/>
          </p:cNvSpPr>
          <p:nvPr/>
        </p:nvSpPr>
        <p:spPr bwMode="auto">
          <a:xfrm>
            <a:off x="8154949" y="60341"/>
            <a:ext cx="189621" cy="178445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6" name="Freeform 598"/>
          <p:cNvSpPr>
            <a:spLocks noChangeAspect="1" noEditPoints="1"/>
          </p:cNvSpPr>
          <p:nvPr/>
        </p:nvSpPr>
        <p:spPr bwMode="auto">
          <a:xfrm>
            <a:off x="8141459" y="313596"/>
            <a:ext cx="189621" cy="18962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7" name="Freeform 132"/>
          <p:cNvSpPr>
            <a:spLocks noChangeAspect="1" noEditPoints="1"/>
          </p:cNvSpPr>
          <p:nvPr/>
        </p:nvSpPr>
        <p:spPr bwMode="auto">
          <a:xfrm>
            <a:off x="8141460" y="578027"/>
            <a:ext cx="205954" cy="2059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897" y="28986"/>
            <a:ext cx="204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Need real time D&amp;B updates - confirmed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382897" y="274651"/>
            <a:ext cx="249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Need real time D&amp;B updates – feedback collection WIP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82896" y="551012"/>
            <a:ext cx="249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 time D&amp;B updates – may  have negative impact</a:t>
            </a:r>
          </a:p>
        </p:txBody>
      </p:sp>
      <p:sp>
        <p:nvSpPr>
          <p:cNvPr id="98" name="Freeform 598"/>
          <p:cNvSpPr>
            <a:spLocks noChangeAspect="1" noEditPoints="1"/>
          </p:cNvSpPr>
          <p:nvPr/>
        </p:nvSpPr>
        <p:spPr bwMode="auto">
          <a:xfrm>
            <a:off x="6317431" y="2858941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1" name="Freeform 598"/>
          <p:cNvSpPr>
            <a:spLocks noChangeAspect="1" noEditPoints="1"/>
          </p:cNvSpPr>
          <p:nvPr/>
        </p:nvSpPr>
        <p:spPr bwMode="auto">
          <a:xfrm>
            <a:off x="6318504" y="349184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2" name="Freeform 598"/>
          <p:cNvSpPr>
            <a:spLocks noChangeAspect="1" noEditPoints="1"/>
          </p:cNvSpPr>
          <p:nvPr/>
        </p:nvSpPr>
        <p:spPr bwMode="auto">
          <a:xfrm>
            <a:off x="6318504" y="4212758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" name="Freeform 598"/>
          <p:cNvSpPr>
            <a:spLocks noChangeAspect="1" noEditPoints="1"/>
          </p:cNvSpPr>
          <p:nvPr/>
        </p:nvSpPr>
        <p:spPr bwMode="auto">
          <a:xfrm>
            <a:off x="6318504" y="488715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4" name="Freeform 598"/>
          <p:cNvSpPr>
            <a:spLocks noChangeAspect="1" noEditPoints="1"/>
          </p:cNvSpPr>
          <p:nvPr/>
        </p:nvSpPr>
        <p:spPr bwMode="auto">
          <a:xfrm>
            <a:off x="6318504" y="5602036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5" name="Freeform 598"/>
          <p:cNvSpPr>
            <a:spLocks noChangeAspect="1" noEditPoints="1"/>
          </p:cNvSpPr>
          <p:nvPr/>
        </p:nvSpPr>
        <p:spPr bwMode="auto">
          <a:xfrm>
            <a:off x="6318504" y="625054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2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6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D805D-2104-4C94-B07D-8A4B5E4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330699"/>
            <a:ext cx="10969943" cy="57427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1A982"/>
                </a:solidFill>
                <a:latin typeface="Metric Bold" panose="020B0803030202060203" pitchFamily="34" charset="0"/>
              </a:rPr>
              <a:t>POV on D&amp;B Updates Consumption and Publish to Downstream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4C012-80FA-4E14-B47E-AD7B27715DFF}"/>
              </a:ext>
            </a:extLst>
          </p:cNvPr>
          <p:cNvSpPr txBox="1"/>
          <p:nvPr/>
        </p:nvSpPr>
        <p:spPr>
          <a:xfrm>
            <a:off x="383857" y="1035781"/>
            <a:ext cx="110779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Next Steps: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Reach agreement that D&amp;B updates will be consumed by S4 - Mihaela and Lee to organize call with core group that will be defined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D&amp;B updates are needed in S4 at a different frequency than EMDM – work streams in S4 to align to a common S4 frequency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D&amp;B updates need review prior to being consumed – work streams in S4 to align to a common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69300" y="2612136"/>
            <a:ext cx="9031897" cy="1371600"/>
          </a:xfrm>
        </p:spPr>
        <p:txBody>
          <a:bodyPr/>
          <a:lstStyle/>
          <a:p>
            <a:pPr algn="ctr"/>
            <a:r>
              <a:rPr lang="en-US" sz="54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977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0784" y="6458930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8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EB4684-10E6-47B2-B698-1B2EEC4FE50E}"/>
              </a:ext>
            </a:extLst>
          </p:cNvPr>
          <p:cNvSpPr txBox="1">
            <a:spLocks/>
          </p:cNvSpPr>
          <p:nvPr/>
        </p:nvSpPr>
        <p:spPr>
          <a:xfrm>
            <a:off x="471463" y="314007"/>
            <a:ext cx="12047333" cy="4165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D&amp;B Enrichment &amp; Consolidate POV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C5D38C-1FCC-4106-82F2-28CF2477ECD7}"/>
              </a:ext>
            </a:extLst>
          </p:cNvPr>
          <p:cNvGraphicFramePr>
            <a:graphicFrameLocks noGrp="1"/>
          </p:cNvGraphicFramePr>
          <p:nvPr/>
        </p:nvGraphicFramePr>
        <p:xfrm>
          <a:off x="471463" y="891740"/>
          <a:ext cx="10607040" cy="45977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996127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76222339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8948396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07635504"/>
                    </a:ext>
                  </a:extLst>
                </a:gridCol>
              </a:tblGrid>
              <a:tr h="9553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etric Regular" panose="020B0503030202060203" pitchFamily="34" charset="0"/>
                        </a:rPr>
                        <a:t>Step #</a:t>
                      </a:r>
                      <a:endParaRPr lang="en-US" sz="1600" b="1" dirty="0">
                        <a:latin typeface="Metric Regular" panose="020B0503030202060203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etric Regular" panose="020B0503030202060203" pitchFamily="34" charset="0"/>
                          <a:cs typeface="+mn-cs"/>
                        </a:rPr>
                        <a:t>Process step for D&amp;B alignment and Master Data Creation</a:t>
                      </a:r>
                      <a:endParaRPr lang="en-US" sz="1600" b="1" dirty="0">
                        <a:latin typeface="Metric Regular" panose="020B0503030202060203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Industry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etric Regular" panose="020B0503030202060203" pitchFamily="34" charset="0"/>
                          <a:cs typeface="Calibri" panose="020F0502020204030204" pitchFamily="34" charset="0"/>
                        </a:rPr>
                        <a:t>Being Performed at HPE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96936"/>
                  </a:ext>
                </a:extLst>
              </a:tr>
              <a:tr h="72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Enforce governance at source to ensure clean data is entered at source</a:t>
                      </a: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087824"/>
                  </a:ext>
                </a:extLst>
              </a:tr>
              <a:tr h="72847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Align Legacy records with D&amp;B and accept only high confidence score D&amp;B alignment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96675"/>
                  </a:ext>
                </a:extLst>
              </a:tr>
              <a:tr h="72847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Add controls to verify D&amp;B alignment through process and stewardship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072107"/>
                  </a:ext>
                </a:extLst>
              </a:tr>
              <a:tr h="72847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Store both Legacy and D&amp;B name and address and not overwrite source data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364128"/>
                  </a:ext>
                </a:extLst>
              </a:tr>
              <a:tr h="72847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Consolidate (match &amp; merge) based on D&amp;B alignment and added controls such as TAX ID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631420"/>
                  </a:ext>
                </a:extLst>
              </a:tr>
            </a:tbl>
          </a:graphicData>
        </a:graphic>
      </p:graphicFrame>
      <p:sp>
        <p:nvSpPr>
          <p:cNvPr id="10" name="Freeform 598"/>
          <p:cNvSpPr>
            <a:spLocks noChangeAspect="1" noEditPoints="1"/>
          </p:cNvSpPr>
          <p:nvPr/>
        </p:nvSpPr>
        <p:spPr bwMode="auto">
          <a:xfrm>
            <a:off x="8173822" y="2072241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Freeform 598"/>
          <p:cNvSpPr>
            <a:spLocks noChangeAspect="1" noEditPoints="1"/>
          </p:cNvSpPr>
          <p:nvPr/>
        </p:nvSpPr>
        <p:spPr bwMode="auto">
          <a:xfrm>
            <a:off x="8173822" y="2780935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Freeform 598"/>
          <p:cNvSpPr>
            <a:spLocks noChangeAspect="1" noEditPoints="1"/>
          </p:cNvSpPr>
          <p:nvPr/>
        </p:nvSpPr>
        <p:spPr bwMode="auto">
          <a:xfrm>
            <a:off x="8173822" y="348229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598"/>
          <p:cNvSpPr>
            <a:spLocks noChangeAspect="1" noEditPoints="1"/>
          </p:cNvSpPr>
          <p:nvPr/>
        </p:nvSpPr>
        <p:spPr bwMode="auto">
          <a:xfrm>
            <a:off x="8173822" y="495861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A5CC79-B72D-475F-BFFC-F72A5B0B2F9E}"/>
              </a:ext>
            </a:extLst>
          </p:cNvPr>
          <p:cNvGrpSpPr/>
          <p:nvPr/>
        </p:nvGrpSpPr>
        <p:grpSpPr>
          <a:xfrm>
            <a:off x="9729124" y="1992072"/>
            <a:ext cx="457200" cy="457200"/>
            <a:chOff x="2362200" y="1633474"/>
            <a:chExt cx="457200" cy="457200"/>
          </a:xfrm>
        </p:grpSpPr>
        <p:sp>
          <p:nvSpPr>
            <p:cNvPr id="57" name="Partial Circle 56">
              <a:extLst>
                <a:ext uri="{FF2B5EF4-FFF2-40B4-BE49-F238E27FC236}">
                  <a16:creationId xmlns:a16="http://schemas.microsoft.com/office/drawing/2014/main" id="{6D267257-E816-4172-B2A2-CD843603A64C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/>
            </a:prstGeom>
            <a:solidFill>
              <a:srgbClr val="FFFFFF"/>
            </a:solidFill>
            <a:ln w="9525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Partial Circle 57">
              <a:extLst>
                <a:ext uri="{FF2B5EF4-FFF2-40B4-BE49-F238E27FC236}">
                  <a16:creationId xmlns:a16="http://schemas.microsoft.com/office/drawing/2014/main" id="{3B05DBA3-7335-4FA5-A8B9-A6762FC53160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AD04E177-A029-4999-8E8C-ABE1EC975787}"/>
              </a:ext>
            </a:extLst>
          </p:cNvPr>
          <p:cNvSpPr/>
          <p:nvPr/>
        </p:nvSpPr>
        <p:spPr>
          <a:xfrm>
            <a:off x="9759129" y="2780935"/>
            <a:ext cx="457200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9B174C-60A0-4581-AFD7-AB3C2CEAE934}"/>
              </a:ext>
            </a:extLst>
          </p:cNvPr>
          <p:cNvSpPr/>
          <p:nvPr/>
        </p:nvSpPr>
        <p:spPr>
          <a:xfrm>
            <a:off x="9759129" y="3451653"/>
            <a:ext cx="457200" cy="4572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92D05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83101B-686C-4F4C-9172-48CCF75826D4}"/>
              </a:ext>
            </a:extLst>
          </p:cNvPr>
          <p:cNvSpPr/>
          <p:nvPr/>
        </p:nvSpPr>
        <p:spPr>
          <a:xfrm>
            <a:off x="9729124" y="4869575"/>
            <a:ext cx="457200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2D8182-527A-4494-9BC9-A6DF4612737B}"/>
              </a:ext>
            </a:extLst>
          </p:cNvPr>
          <p:cNvSpPr txBox="1"/>
          <p:nvPr/>
        </p:nvSpPr>
        <p:spPr>
          <a:xfrm>
            <a:off x="397164" y="5781594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Being implemented for Dec release</a:t>
            </a:r>
          </a:p>
        </p:txBody>
      </p:sp>
      <p:sp>
        <p:nvSpPr>
          <p:cNvPr id="80" name="Freeform 598">
            <a:extLst>
              <a:ext uri="{FF2B5EF4-FFF2-40B4-BE49-F238E27FC236}">
                <a16:creationId xmlns:a16="http://schemas.microsoft.com/office/drawing/2014/main" id="{3A960F5E-289D-41CD-B5C2-604C22A08D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3822" y="423315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0062248-5279-40B4-AA84-CE665F090DCA}"/>
              </a:ext>
            </a:extLst>
          </p:cNvPr>
          <p:cNvSpPr/>
          <p:nvPr/>
        </p:nvSpPr>
        <p:spPr>
          <a:xfrm>
            <a:off x="9759129" y="4190713"/>
            <a:ext cx="457200" cy="4572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92D05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3048A0-2DAC-45AB-A1F5-AFF95DE4661E}"/>
              </a:ext>
            </a:extLst>
          </p:cNvPr>
          <p:cNvSpPr txBox="1"/>
          <p:nvPr/>
        </p:nvSpPr>
        <p:spPr>
          <a:xfrm>
            <a:off x="10159736" y="3385132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414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D805D-2104-4C94-B07D-8A4B5E4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330699"/>
            <a:ext cx="10969943" cy="48975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1A982"/>
                </a:solidFill>
                <a:latin typeface="Metric Bold" panose="020B0803030202060203" pitchFamily="34" charset="0"/>
              </a:rPr>
              <a:t>Party Updates and Consumption by Transactional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22AE0-DACF-4B75-9D7E-D6F2CD655A9E}"/>
              </a:ext>
            </a:extLst>
          </p:cNvPr>
          <p:cNvSpPr txBox="1"/>
          <p:nvPr/>
        </p:nvSpPr>
        <p:spPr>
          <a:xfrm>
            <a:off x="609441" y="977462"/>
            <a:ext cx="10969943" cy="536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Metric Regular" panose="020B0503030202060203" pitchFamily="34" charset="0"/>
              </a:rPr>
              <a:t>Entity MDM ensures clean and consistent master data, reducing the risk on operational processes and enable balance of trade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61B95-ED54-4951-B3AC-494DCC1F70EA}"/>
              </a:ext>
            </a:extLst>
          </p:cNvPr>
          <p:cNvSpPr txBox="1"/>
          <p:nvPr/>
        </p:nvSpPr>
        <p:spPr>
          <a:xfrm>
            <a:off x="1231701" y="3124493"/>
            <a:ext cx="1854475" cy="770672"/>
          </a:xfrm>
          <a:prstGeom prst="rect">
            <a:avLst/>
          </a:prstGeom>
          <a:solidFill>
            <a:srgbClr val="01A982"/>
          </a:solidFill>
        </p:spPr>
        <p:txBody>
          <a:bodyPr wrap="non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Entity MDM (EMDM)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3D5A0-3100-4998-8FD9-FA2B166BF28C}"/>
              </a:ext>
            </a:extLst>
          </p:cNvPr>
          <p:cNvSpPr>
            <a:spLocks noChangeAspect="1"/>
          </p:cNvSpPr>
          <p:nvPr/>
        </p:nvSpPr>
        <p:spPr>
          <a:xfrm>
            <a:off x="757266" y="4235636"/>
            <a:ext cx="6984701" cy="405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EAP (Balance of Trade analysis)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78AFB-1EE4-4389-9E35-6DF49402CF5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086176" y="3509829"/>
            <a:ext cx="5831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577797-CA5F-4369-BBB9-BD9A3D761BA0}"/>
              </a:ext>
            </a:extLst>
          </p:cNvPr>
          <p:cNvSpPr txBox="1"/>
          <p:nvPr/>
        </p:nvSpPr>
        <p:spPr>
          <a:xfrm>
            <a:off x="3669330" y="3307585"/>
            <a:ext cx="1227510" cy="404489"/>
          </a:xfrm>
          <a:prstGeom prst="rect">
            <a:avLst/>
          </a:prstGeom>
          <a:solidFill>
            <a:srgbClr val="01A982"/>
          </a:solidFill>
        </p:spPr>
        <p:txBody>
          <a:bodyPr wrap="non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Match-merge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Results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A8CB8-B812-41FA-BE51-86886E43485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896840" y="3509829"/>
            <a:ext cx="5975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78F0D8-16C3-417F-9115-5F234AFD5BF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58939" y="3895165"/>
            <a:ext cx="0" cy="340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A26D60-175B-464B-A626-E0B282725032}"/>
              </a:ext>
            </a:extLst>
          </p:cNvPr>
          <p:cNvCxnSpPr>
            <a:stCxn id="6" idx="0"/>
          </p:cNvCxnSpPr>
          <p:nvPr/>
        </p:nvCxnSpPr>
        <p:spPr>
          <a:xfrm flipV="1">
            <a:off x="2158939" y="2764197"/>
            <a:ext cx="0" cy="36029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A54482DA-38C1-423D-B340-B94E7BCA5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6788" y="3181915"/>
            <a:ext cx="546717" cy="6558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0EAB59-E0D5-4DE3-95D7-00BB25371AF9}"/>
              </a:ext>
            </a:extLst>
          </p:cNvPr>
          <p:cNvSpPr/>
          <p:nvPr/>
        </p:nvSpPr>
        <p:spPr bwMode="ltGray">
          <a:xfrm>
            <a:off x="609441" y="1971716"/>
            <a:ext cx="7280350" cy="81264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 dirty="0" err="1"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9A2848-3BEB-4ECA-95D4-94EB6AEC955A}"/>
              </a:ext>
            </a:extLst>
          </p:cNvPr>
          <p:cNvGrpSpPr/>
          <p:nvPr/>
        </p:nvGrpSpPr>
        <p:grpSpPr>
          <a:xfrm>
            <a:off x="757266" y="2094949"/>
            <a:ext cx="6984701" cy="566175"/>
            <a:chOff x="977198" y="1816723"/>
            <a:chExt cx="8378692" cy="5661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3D4F19-31BC-4048-B6C2-727D22EC7EEC}"/>
                </a:ext>
              </a:extLst>
            </p:cNvPr>
            <p:cNvSpPr/>
            <p:nvPr/>
          </p:nvSpPr>
          <p:spPr bwMode="ltGray">
            <a:xfrm>
              <a:off x="977198" y="1833708"/>
              <a:ext cx="1275496" cy="5481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 err="1">
                  <a:cs typeface="Calibri" panose="020F0502020204030204" pitchFamily="34" charset="0"/>
                </a:rPr>
                <a:t>SFDC</a:t>
              </a:r>
              <a:endParaRPr lang="en-US" sz="1100" dirty="0"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2E41B0-F497-4F7A-B235-3CE730C9B947}"/>
                </a:ext>
              </a:extLst>
            </p:cNvPr>
            <p:cNvSpPr/>
            <p:nvPr/>
          </p:nvSpPr>
          <p:spPr bwMode="ltGray">
            <a:xfrm>
              <a:off x="6659754" y="1827404"/>
              <a:ext cx="1275496" cy="5481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cs typeface="Calibri" panose="020F0502020204030204" pitchFamily="34" charset="0"/>
                </a:rPr>
                <a:t>Callidus Cloud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F172F4-743C-43CC-8FEC-CAF3AADA2E72}"/>
                </a:ext>
              </a:extLst>
            </p:cNvPr>
            <p:cNvSpPr/>
            <p:nvPr/>
          </p:nvSpPr>
          <p:spPr bwMode="ltGray">
            <a:xfrm>
              <a:off x="3818476" y="1834775"/>
              <a:ext cx="1275496" cy="5481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cs typeface="Calibri" panose="020F0502020204030204" pitchFamily="34" charset="0"/>
                </a:rPr>
                <a:t>S4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B7CEC9-057B-4F55-A6B7-D4D8D7C17659}"/>
                </a:ext>
              </a:extLst>
            </p:cNvPr>
            <p:cNvSpPr/>
            <p:nvPr/>
          </p:nvSpPr>
          <p:spPr bwMode="ltGray">
            <a:xfrm>
              <a:off x="2397837" y="1834775"/>
              <a:ext cx="1275496" cy="5481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cs typeface="Calibri" panose="020F0502020204030204" pitchFamily="34" charset="0"/>
                </a:rPr>
                <a:t>CPQ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89FBF2-EE5F-4C91-83F6-660F9BF6001D}"/>
                </a:ext>
              </a:extLst>
            </p:cNvPr>
            <p:cNvSpPr/>
            <p:nvPr/>
          </p:nvSpPr>
          <p:spPr bwMode="ltGray">
            <a:xfrm>
              <a:off x="8080394" y="1817820"/>
              <a:ext cx="1275496" cy="5481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cs typeface="Calibri" panose="020F0502020204030204" pitchFamily="34" charset="0"/>
                </a:rPr>
                <a:t>Other Operational Applications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44D4F-A10A-4545-914D-D5A85E581A8B}"/>
                </a:ext>
              </a:extLst>
            </p:cNvPr>
            <p:cNvSpPr/>
            <p:nvPr/>
          </p:nvSpPr>
          <p:spPr bwMode="ltGray">
            <a:xfrm>
              <a:off x="5239115" y="1816723"/>
              <a:ext cx="1275496" cy="5481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cs typeface="Calibri" panose="020F0502020204030204" pitchFamily="34" charset="0"/>
                </a:rPr>
                <a:t>Ariba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229902-EC29-411D-9327-1FF77BE13CB2}"/>
              </a:ext>
            </a:extLst>
          </p:cNvPr>
          <p:cNvSpPr txBox="1"/>
          <p:nvPr/>
        </p:nvSpPr>
        <p:spPr>
          <a:xfrm>
            <a:off x="5937340" y="3390448"/>
            <a:ext cx="1371499" cy="2681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Match merge report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MADO communication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0BBB8-3014-44D4-A8CB-31C6A61D0A11}"/>
              </a:ext>
            </a:extLst>
          </p:cNvPr>
          <p:cNvSpPr txBox="1"/>
          <p:nvPr/>
        </p:nvSpPr>
        <p:spPr>
          <a:xfrm>
            <a:off x="8121445" y="2296532"/>
            <a:ext cx="3457939" cy="38682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Each transactional application manages Entity master data based on open/active transaction dependencies</a:t>
            </a:r>
          </a:p>
          <a:p>
            <a:pPr lvl="1" indent="-171450"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sz="1200" dirty="0"/>
              <a:t>dynamically accept changes (e.g., SFDC, CPQ)</a:t>
            </a:r>
          </a:p>
          <a:p>
            <a:pPr lvl="1" indent="-171450"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sz="1200" dirty="0"/>
              <a:t>require a controlled process for changes (e.g., S4, Ariba, CallidusCloud)</a:t>
            </a:r>
            <a:endParaRPr lang="en-US" sz="14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Controlled process</a:t>
            </a:r>
          </a:p>
          <a:p>
            <a:pPr lvl="1" indent="-171450"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sz="1200" dirty="0"/>
              <a:t>Continue with old name/address until all open transactions are closed</a:t>
            </a:r>
          </a:p>
          <a:p>
            <a:pPr lvl="1" indent="-171450"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sz="1200" dirty="0"/>
              <a:t>Once transactions are closed update Name/Address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governance organization will drive controls and communication with BAU teams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change to current business process/timing for Entity master data MADO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53214E-3740-4D4E-B674-EBA25850DB2D}"/>
              </a:ext>
            </a:extLst>
          </p:cNvPr>
          <p:cNvSpPr/>
          <p:nvPr/>
        </p:nvSpPr>
        <p:spPr bwMode="ltGray">
          <a:xfrm>
            <a:off x="8111613" y="1971716"/>
            <a:ext cx="3467771" cy="284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/>
              <a:t>Key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154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C5709D196F840BF531FDB7961BF01" ma:contentTypeVersion="12" ma:contentTypeDescription="Create a new document." ma:contentTypeScope="" ma:versionID="19f67e7c92be0d441540abfcd980f73a">
  <xsd:schema xmlns:xsd="http://www.w3.org/2001/XMLSchema" xmlns:xs="http://www.w3.org/2001/XMLSchema" xmlns:p="http://schemas.microsoft.com/office/2006/metadata/properties" xmlns:ns2="1e3c9b2a-e8e5-4ed4-be21-a4515bcbddd1" xmlns:ns3="51ec01cc-765f-481f-ae38-adacb477d4ea" targetNamespace="http://schemas.microsoft.com/office/2006/metadata/properties" ma:root="true" ma:fieldsID="f1c563a816d3de9fab531f2ca65de5c2" ns2:_="" ns3:_="">
    <xsd:import namespace="1e3c9b2a-e8e5-4ed4-be21-a4515bcbddd1"/>
    <xsd:import namespace="51ec01cc-765f-481f-ae38-adacb477d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c9b2a-e8e5-4ed4-be21-a4515bcbd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hidden="true" ma:internalName="MediaServiceAutoTags" ma:readOnly="true">
      <xsd:simpleType>
        <xsd:restriction base="dms:Text"/>
      </xsd:simpleType>
    </xsd:element>
    <xsd:element name="MediaServiceOCR" ma:index="12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c01cc-765f-481f-ae38-adacb477d4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3CA49E-2D45-4C4A-B2AB-DDEBC4A292E4}"/>
</file>

<file path=customXml/itemProps2.xml><?xml version="1.0" encoding="utf-8"?>
<ds:datastoreItem xmlns:ds="http://schemas.openxmlformats.org/officeDocument/2006/customXml" ds:itemID="{D373ACE3-D6B9-4CB6-84C2-AFC7A7D27F53}"/>
</file>

<file path=customXml/itemProps3.xml><?xml version="1.0" encoding="utf-8"?>
<ds:datastoreItem xmlns:ds="http://schemas.openxmlformats.org/officeDocument/2006/customXml" ds:itemID="{52E7BDE7-3295-4EED-8EA8-4F4C5D3D8C13}"/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1106</Words>
  <Application>Microsoft Office PowerPoint</Application>
  <PresentationFormat>Widescreen</PresentationFormat>
  <Paragraphs>182</Paragraphs>
  <Slides>11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Metric Bold</vt:lpstr>
      <vt:lpstr>Metric Regular</vt:lpstr>
      <vt:lpstr>MetricHPE</vt:lpstr>
      <vt:lpstr>Office Theme</vt:lpstr>
      <vt:lpstr>Next Gen Entity MDM D&amp;B Update Consumption</vt:lpstr>
      <vt:lpstr>POV on D&amp;B Update Process Consumption and Publish to Downstream</vt:lpstr>
      <vt:lpstr>POV on D&amp;B Updates Consumption and Publish to Downstream</vt:lpstr>
      <vt:lpstr>POV on D&amp;B Update Process Consumption and Publish to Downstream</vt:lpstr>
      <vt:lpstr>PowerPoint Presentation</vt:lpstr>
      <vt:lpstr>POV on D&amp;B Updates Consumption and Publish to Downstream</vt:lpstr>
      <vt:lpstr>PowerPoint Presentation</vt:lpstr>
      <vt:lpstr>PowerPoint Presentation</vt:lpstr>
      <vt:lpstr>Party Updates and Consumption by Transactional Applications</vt:lpstr>
      <vt:lpstr>POV on DNB Monitoring Process Consumption and Publish to Downstream</vt:lpstr>
      <vt:lpstr>POV on DNB Monitoring Process Consumption and Publish to Downstream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MDM Entity R2.2 – Company UI and Data Loader Enhancements (Customer )</dc:title>
  <dc:creator>Sharma, Gaurav Kumar</dc:creator>
  <cp:lastModifiedBy>Popescu - Galgotiu, Mihaela</cp:lastModifiedBy>
  <cp:revision>83</cp:revision>
  <dcterms:created xsi:type="dcterms:W3CDTF">2018-11-13T15:31:02Z</dcterms:created>
  <dcterms:modified xsi:type="dcterms:W3CDTF">2021-02-04T15:06:29Z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0x0101005AFC5709D196F840BF531FDB7961BF01</vt:lpwstr>
  </property>
</Properties>
</file>