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6"/>
    <p:sldMasterId id="2147483887" r:id="rId7"/>
    <p:sldMasterId id="2147483913" r:id="rId8"/>
    <p:sldMasterId id="2147483916" r:id="rId9"/>
  </p:sldMasterIdLst>
  <p:notesMasterIdLst>
    <p:notesMasterId r:id="rId20"/>
  </p:notesMasterIdLst>
  <p:sldIdLst>
    <p:sldId id="310" r:id="rId10"/>
    <p:sldId id="314" r:id="rId11"/>
    <p:sldId id="315" r:id="rId12"/>
    <p:sldId id="312" r:id="rId13"/>
    <p:sldId id="316" r:id="rId14"/>
    <p:sldId id="311" r:id="rId15"/>
    <p:sldId id="317" r:id="rId16"/>
    <p:sldId id="318" r:id="rId17"/>
    <p:sldId id="313" r:id="rId18"/>
    <p:sldId id="319"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3840">
          <p15:clr>
            <a:srgbClr val="A4A3A4"/>
          </p15:clr>
        </p15:guide>
        <p15:guide id="3" pos="61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urithottathil Belsus, Shaiju (AU - Melbourne)" initials="MBS(-M" lastIdx="3" clrIdx="6">
    <p:extLst>
      <p:ext uri="{19B8F6BF-5375-455C-9EA6-DF929625EA0E}">
        <p15:presenceInfo xmlns:p15="http://schemas.microsoft.com/office/powerpoint/2012/main" userId="Murithottathil Belsus, Shaiju (AU - Melbourne)" providerId="None"/>
      </p:ext>
    </p:extLst>
  </p:cmAuthor>
  <p:cmAuthor id="1" name="Duncan, Tanya" initials="TD" lastIdx="41" clrIdx="0">
    <p:extLst>
      <p:ext uri="{19B8F6BF-5375-455C-9EA6-DF929625EA0E}">
        <p15:presenceInfo xmlns:p15="http://schemas.microsoft.com/office/powerpoint/2012/main" userId="Duncan, Tanya" providerId="None"/>
      </p:ext>
    </p:extLst>
  </p:cmAuthor>
  <p:cmAuthor id="2" name="Wenyon, Carly" initials="CW" lastIdx="1" clrIdx="1">
    <p:extLst>
      <p:ext uri="{19B8F6BF-5375-455C-9EA6-DF929625EA0E}">
        <p15:presenceInfo xmlns:p15="http://schemas.microsoft.com/office/powerpoint/2012/main" userId="Wenyon, Carly" providerId="None"/>
      </p:ext>
    </p:extLst>
  </p:cmAuthor>
  <p:cmAuthor id="3" name="Worley, Ryan" initials="RW" lastIdx="29" clrIdx="2">
    <p:extLst>
      <p:ext uri="{19B8F6BF-5375-455C-9EA6-DF929625EA0E}">
        <p15:presenceInfo xmlns:p15="http://schemas.microsoft.com/office/powerpoint/2012/main" userId="Worley, Ryan" providerId="None"/>
      </p:ext>
    </p:extLst>
  </p:cmAuthor>
  <p:cmAuthor id="4" name="Thakkar, Rushi" initials="RT" lastIdx="2" clrIdx="3">
    <p:extLst>
      <p:ext uri="{19B8F6BF-5375-455C-9EA6-DF929625EA0E}">
        <p15:presenceInfo xmlns:p15="http://schemas.microsoft.com/office/powerpoint/2012/main" userId="Thakkar, Rushi" providerId="None"/>
      </p:ext>
    </p:extLst>
  </p:cmAuthor>
  <p:cmAuthor id="5" name="Guha, Sam" initials="SG" lastIdx="3" clrIdx="4">
    <p:extLst>
      <p:ext uri="{19B8F6BF-5375-455C-9EA6-DF929625EA0E}">
        <p15:presenceInfo xmlns:p15="http://schemas.microsoft.com/office/powerpoint/2012/main" userId="Guha, Sam" providerId="None"/>
      </p:ext>
    </p:extLst>
  </p:cmAuthor>
  <p:cmAuthor id="6" name="Matthews, James L" initials="JM" lastIdx="1" clrIdx="5">
    <p:extLst>
      <p:ext uri="{19B8F6BF-5375-455C-9EA6-DF929625EA0E}">
        <p15:presenceInfo xmlns:p15="http://schemas.microsoft.com/office/powerpoint/2012/main" userId="Matthews, James 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66FFFF"/>
    <a:srgbClr val="4CC8F4"/>
    <a:srgbClr val="F9F9F9"/>
    <a:srgbClr val="FFFFFF"/>
    <a:srgbClr val="86BC25"/>
    <a:srgbClr val="000000"/>
    <a:srgbClr val="0070C0"/>
    <a:srgbClr val="BFBFBF"/>
    <a:srgbClr val="425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332" autoAdjust="0"/>
  </p:normalViewPr>
  <p:slideViewPr>
    <p:cSldViewPr>
      <p:cViewPr varScale="1">
        <p:scale>
          <a:sx n="67" d="100"/>
          <a:sy n="67" d="100"/>
        </p:scale>
        <p:origin x="68" y="64"/>
      </p:cViewPr>
      <p:guideLst>
        <p:guide orient="horz" pos="1344"/>
        <p:guide pos="3840"/>
        <p:guide pos="6144"/>
      </p:guideLst>
    </p:cSldViewPr>
  </p:slideViewPr>
  <p:notesTextViewPr>
    <p:cViewPr>
      <p:scale>
        <a:sx n="33" d="100"/>
        <a:sy n="33" d="100"/>
      </p:scale>
      <p:origin x="0" y="0"/>
    </p:cViewPr>
  </p:notesTextViewPr>
  <p:sorterViewPr>
    <p:cViewPr>
      <p:scale>
        <a:sx n="110" d="100"/>
        <a:sy n="110" d="100"/>
      </p:scale>
      <p:origin x="0" y="-19027"/>
    </p:cViewPr>
  </p:sorterViewPr>
  <p:notesViewPr>
    <p:cSldViewPr>
      <p:cViewPr varScale="1">
        <p:scale>
          <a:sx n="51" d="100"/>
          <a:sy n="51" d="100"/>
        </p:scale>
        <p:origin x="266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87C252F-E3B4-4266-8981-6AD83A2778B0}" type="datetimeFigureOut">
              <a:rPr lang="en-US" smtClean="0"/>
              <a:t>4/6/2018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095A9ED-EFAD-4E96-A775-7840CE0232D9}" type="slidenum">
              <a:rPr lang="en-US" smtClean="0"/>
              <a:t>‹#›</a:t>
            </a:fld>
            <a:endParaRPr lang="en-US" dirty="0"/>
          </a:p>
        </p:txBody>
      </p:sp>
    </p:spTree>
    <p:extLst>
      <p:ext uri="{BB962C8B-B14F-4D97-AF65-F5344CB8AC3E}">
        <p14:creationId xmlns:p14="http://schemas.microsoft.com/office/powerpoint/2010/main" val="224304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1</a:t>
            </a:fld>
            <a:endParaRPr lang="en-US" dirty="0"/>
          </a:p>
        </p:txBody>
      </p:sp>
    </p:spTree>
    <p:extLst>
      <p:ext uri="{BB962C8B-B14F-4D97-AF65-F5344CB8AC3E}">
        <p14:creationId xmlns:p14="http://schemas.microsoft.com/office/powerpoint/2010/main" val="1159529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10</a:t>
            </a:fld>
            <a:endParaRPr lang="en-US" dirty="0"/>
          </a:p>
        </p:txBody>
      </p:sp>
    </p:spTree>
    <p:extLst>
      <p:ext uri="{BB962C8B-B14F-4D97-AF65-F5344CB8AC3E}">
        <p14:creationId xmlns:p14="http://schemas.microsoft.com/office/powerpoint/2010/main" val="381704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2</a:t>
            </a:fld>
            <a:endParaRPr lang="en-US" dirty="0"/>
          </a:p>
        </p:txBody>
      </p:sp>
    </p:spTree>
    <p:extLst>
      <p:ext uri="{BB962C8B-B14F-4D97-AF65-F5344CB8AC3E}">
        <p14:creationId xmlns:p14="http://schemas.microsoft.com/office/powerpoint/2010/main" val="152999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3</a:t>
            </a:fld>
            <a:endParaRPr lang="en-US" dirty="0"/>
          </a:p>
        </p:txBody>
      </p:sp>
    </p:spTree>
    <p:extLst>
      <p:ext uri="{BB962C8B-B14F-4D97-AF65-F5344CB8AC3E}">
        <p14:creationId xmlns:p14="http://schemas.microsoft.com/office/powerpoint/2010/main" val="273875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4</a:t>
            </a:fld>
            <a:endParaRPr lang="en-US" dirty="0"/>
          </a:p>
        </p:txBody>
      </p:sp>
    </p:spTree>
    <p:extLst>
      <p:ext uri="{BB962C8B-B14F-4D97-AF65-F5344CB8AC3E}">
        <p14:creationId xmlns:p14="http://schemas.microsoft.com/office/powerpoint/2010/main" val="168478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5</a:t>
            </a:fld>
            <a:endParaRPr lang="en-US" dirty="0"/>
          </a:p>
        </p:txBody>
      </p:sp>
    </p:spTree>
    <p:extLst>
      <p:ext uri="{BB962C8B-B14F-4D97-AF65-F5344CB8AC3E}">
        <p14:creationId xmlns:p14="http://schemas.microsoft.com/office/powerpoint/2010/main" val="141436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6</a:t>
            </a:fld>
            <a:endParaRPr lang="en-US" dirty="0"/>
          </a:p>
        </p:txBody>
      </p:sp>
    </p:spTree>
    <p:extLst>
      <p:ext uri="{BB962C8B-B14F-4D97-AF65-F5344CB8AC3E}">
        <p14:creationId xmlns:p14="http://schemas.microsoft.com/office/powerpoint/2010/main" val="44152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7</a:t>
            </a:fld>
            <a:endParaRPr lang="en-US" dirty="0"/>
          </a:p>
        </p:txBody>
      </p:sp>
    </p:spTree>
    <p:extLst>
      <p:ext uri="{BB962C8B-B14F-4D97-AF65-F5344CB8AC3E}">
        <p14:creationId xmlns:p14="http://schemas.microsoft.com/office/powerpoint/2010/main" val="161134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8</a:t>
            </a:fld>
            <a:endParaRPr lang="en-US" dirty="0"/>
          </a:p>
        </p:txBody>
      </p:sp>
    </p:spTree>
    <p:extLst>
      <p:ext uri="{BB962C8B-B14F-4D97-AF65-F5344CB8AC3E}">
        <p14:creationId xmlns:p14="http://schemas.microsoft.com/office/powerpoint/2010/main" val="413511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95A9ED-EFAD-4E96-A775-7840CE0232D9}" type="slidenum">
              <a:rPr lang="en-US" smtClean="0"/>
              <a:t>9</a:t>
            </a:fld>
            <a:endParaRPr lang="en-US" dirty="0"/>
          </a:p>
        </p:txBody>
      </p:sp>
    </p:spTree>
    <p:extLst>
      <p:ext uri="{BB962C8B-B14F-4D97-AF65-F5344CB8AC3E}">
        <p14:creationId xmlns:p14="http://schemas.microsoft.com/office/powerpoint/2010/main" val="1038455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66147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5" name="Slide Number Placeholder 4"/>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7835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a:xfrm>
            <a:off x="11045985" y="6340600"/>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5892450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atin typeface="Metric Regular" panose="020B0503030202060203" pitchFamily="34" charset="0"/>
              </a:defRPr>
            </a:lvl1pPr>
            <a:lvl2pPr>
              <a:defRPr>
                <a:latin typeface="Metric Regular" panose="020B0503030202060203" pitchFamily="34" charset="0"/>
              </a:defRPr>
            </a:lvl2pPr>
            <a:lvl3pPr>
              <a:defRPr>
                <a:latin typeface="Metric Regular" panose="020B0503030202060203" pitchFamily="34" charset="0"/>
              </a:defRPr>
            </a:lvl3pPr>
            <a:lvl4pPr>
              <a:defRPr>
                <a:latin typeface="Metric Regular" panose="020B0503030202060203" pitchFamily="34" charset="0"/>
              </a:defRPr>
            </a:lvl4pPr>
            <a:lvl5pPr>
              <a:defRPr>
                <a:latin typeface="Metric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Slide Number Placeholder 8"/>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82254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406100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2792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6392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54985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51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85730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30965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839869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47450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66710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10"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311871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438912" y="4422171"/>
            <a:ext cx="9144000"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9221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60" y="1001854"/>
            <a:ext cx="10822941" cy="369332"/>
          </a:xfrm>
          <a:prstGeom prst="rect">
            <a:avLst/>
          </a:prstGeom>
        </p:spPr>
        <p:txBody>
          <a:bodyPr>
            <a:noAutofit/>
          </a:bodyPr>
          <a:lstStyle>
            <a:lvl1pPr marL="0" indent="0" algn="l">
              <a:lnSpc>
                <a:spcPct val="100000"/>
              </a:lnSpc>
              <a:buNone/>
              <a:defRPr sz="2400" b="0" i="0">
                <a:solidFill>
                  <a:srgbClr val="000000"/>
                </a:solidFill>
                <a:latin typeface="Metric Regular" panose="020B0503030202060203" pitchFamily="34" charset="0"/>
                <a:cs typeface="Metric Regular" panose="020B050303020206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bwMode="black">
          <a:xfrm>
            <a:off x="441960" y="313419"/>
            <a:ext cx="10822941" cy="574516"/>
          </a:xfrm>
        </p:spPr>
        <p:txBody>
          <a:bodyPr>
            <a:noAutofit/>
          </a:bodyPr>
          <a:lstStyle>
            <a:lvl1pPr>
              <a:defRPr b="1" i="0">
                <a:solidFill>
                  <a:srgbClr val="000000"/>
                </a:solidFill>
                <a:latin typeface="Metric Bold" panose="020B0803030202060203" pitchFamily="34" charset="0"/>
                <a:cs typeface="Metric Bold" panose="020B0803030202060203"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2"/>
            <a:ext cx="10826496" cy="4305300"/>
          </a:xfrm>
        </p:spPr>
        <p:txBody>
          <a:bodyPr>
            <a:noAutofit/>
          </a:bodyPr>
          <a:lstStyle>
            <a:lvl1pPr>
              <a:defRPr>
                <a:latin typeface="Metric Regular" panose="020B0503030202060203" pitchFamily="34" charset="0"/>
              </a:defRPr>
            </a:lvl1pPr>
            <a:lvl2pPr>
              <a:defRPr>
                <a:solidFill>
                  <a:srgbClr val="000000"/>
                </a:solidFill>
                <a:latin typeface="Metric Regular" panose="020B0503030202060203" pitchFamily="34" charset="0"/>
              </a:defRPr>
            </a:lvl2pPr>
            <a:lvl3pPr>
              <a:defRPr>
                <a:solidFill>
                  <a:srgbClr val="000000"/>
                </a:solidFill>
                <a:latin typeface="Metric Regular" panose="020B0503030202060203" pitchFamily="34" charset="0"/>
              </a:defRPr>
            </a:lvl3pPr>
            <a:lvl4pPr>
              <a:defRPr>
                <a:solidFill>
                  <a:srgbClr val="000000"/>
                </a:solidFill>
                <a:latin typeface="Metric Regular" panose="020B0503030202060203" pitchFamily="34" charset="0"/>
              </a:defRPr>
            </a:lvl4pPr>
            <a:lvl5pPr>
              <a:defRPr>
                <a:solidFill>
                  <a:srgbClr val="000000"/>
                </a:solidFill>
                <a:latin typeface="Metric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6912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2" y="782621"/>
            <a:ext cx="11216640" cy="757255"/>
          </a:xfrm>
        </p:spPr>
        <p:txBody>
          <a:bodyPr>
            <a:noAutofit/>
          </a:bodyPr>
          <a:lstStyle>
            <a:lvl1pPr marL="0" indent="0">
              <a:buNone/>
              <a:defRPr sz="2004"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2"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4892502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25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843298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76888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65543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0152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45792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lvl1pPr>
              <a:defRPr>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2665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19380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867624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957880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8053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892666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atin typeface="Metric Regular" panose="020B0503030202060203" pitchFamily="34" charset="0"/>
              </a:defRPr>
            </a:lvl1pPr>
            <a:lvl2pPr>
              <a:defRPr>
                <a:latin typeface="Metric Regular" panose="020B0503030202060203" pitchFamily="34" charset="0"/>
              </a:defRPr>
            </a:lvl2pPr>
            <a:lvl3pPr>
              <a:defRPr>
                <a:latin typeface="Metric Regular" panose="020B0503030202060203" pitchFamily="34" charset="0"/>
              </a:defRPr>
            </a:lvl3pPr>
            <a:lvl4pPr>
              <a:defRPr>
                <a:latin typeface="Metric Regular" panose="020B0503030202060203" pitchFamily="34" charset="0"/>
              </a:defRPr>
            </a:lvl4pPr>
            <a:lvl5pPr>
              <a:defRPr>
                <a:latin typeface="Metric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72112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14418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55178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71723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0809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9857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3128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23094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58865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91517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24879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10"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1634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438912" y="4422171"/>
            <a:ext cx="9144000" cy="1219200"/>
          </a:xfrm>
        </p:spPr>
        <p:txBody>
          <a:bodyPr/>
          <a:lstStyle>
            <a:lvl1pPr marL="0" indent="0" algn="l">
              <a:buNone/>
              <a:defRPr b="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60867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441960" y="1001854"/>
            <a:ext cx="10822941" cy="369332"/>
          </a:xfrm>
          <a:prstGeom prst="rect">
            <a:avLst/>
          </a:prstGeom>
        </p:spPr>
        <p:txBody>
          <a:bodyPr>
            <a:noAutofit/>
          </a:bodyPr>
          <a:lstStyle>
            <a:lvl1pPr marL="0" indent="0" algn="l">
              <a:lnSpc>
                <a:spcPct val="100000"/>
              </a:lnSpc>
              <a:buNone/>
              <a:defRPr sz="2400" b="0" i="0">
                <a:solidFill>
                  <a:srgbClr val="000000"/>
                </a:solidFill>
                <a:latin typeface="Metric Regular" panose="020B0503030202060203" pitchFamily="34" charset="0"/>
                <a:cs typeface="Metric Regular" panose="020B050303020206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bwMode="black">
          <a:xfrm>
            <a:off x="441960" y="313419"/>
            <a:ext cx="10822941" cy="574516"/>
          </a:xfrm>
        </p:spPr>
        <p:txBody>
          <a:bodyPr>
            <a:noAutofit/>
          </a:bodyPr>
          <a:lstStyle>
            <a:lvl1pPr>
              <a:defRPr b="1" i="0">
                <a:solidFill>
                  <a:srgbClr val="000000"/>
                </a:solidFill>
                <a:latin typeface="Metric Bold" panose="020B0803030202060203" pitchFamily="34" charset="0"/>
                <a:cs typeface="Metric Bold" panose="020B0803030202060203"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2"/>
            <a:ext cx="10826496" cy="4305300"/>
          </a:xfrm>
        </p:spPr>
        <p:txBody>
          <a:bodyPr>
            <a:noAutofit/>
          </a:bodyPr>
          <a:lstStyle>
            <a:lvl1pPr>
              <a:defRPr>
                <a:latin typeface="Metric Regular" panose="020B0503030202060203" pitchFamily="34" charset="0"/>
              </a:defRPr>
            </a:lvl1pPr>
            <a:lvl2pPr>
              <a:defRPr>
                <a:solidFill>
                  <a:srgbClr val="000000"/>
                </a:solidFill>
                <a:latin typeface="Metric Regular" panose="020B0503030202060203" pitchFamily="34" charset="0"/>
              </a:defRPr>
            </a:lvl2pPr>
            <a:lvl3pPr>
              <a:defRPr>
                <a:solidFill>
                  <a:srgbClr val="000000"/>
                </a:solidFill>
                <a:latin typeface="Metric Regular" panose="020B0503030202060203" pitchFamily="34" charset="0"/>
              </a:defRPr>
            </a:lvl3pPr>
            <a:lvl4pPr>
              <a:defRPr>
                <a:solidFill>
                  <a:srgbClr val="000000"/>
                </a:solidFill>
                <a:latin typeface="Metric Regular" panose="020B0503030202060203" pitchFamily="34" charset="0"/>
              </a:defRPr>
            </a:lvl4pPr>
            <a:lvl5pPr>
              <a:defRPr>
                <a:solidFill>
                  <a:srgbClr val="000000"/>
                </a:solidFill>
                <a:latin typeface="Metric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588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77511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2" y="782621"/>
            <a:ext cx="11216640" cy="757255"/>
          </a:xfrm>
        </p:spPr>
        <p:txBody>
          <a:bodyPr>
            <a:noAutofit/>
          </a:bodyPr>
          <a:lstStyle>
            <a:lvl1pPr marL="0" indent="0">
              <a:buNone/>
              <a:defRPr sz="2004"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2"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16607937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523999" y="2955560"/>
            <a:ext cx="6254496" cy="418576"/>
          </a:xfrm>
          <a:prstGeom prst="rect">
            <a:avLst/>
          </a:prstGeom>
        </p:spPr>
        <p:txBody>
          <a:bodyPr anchor="b" anchorCtr="0">
            <a:spAutoFit/>
          </a:bodyPr>
          <a:lstStyle>
            <a:lvl1pPr>
              <a:lnSpc>
                <a:spcPct val="85000"/>
              </a:lnSpc>
              <a:defRPr sz="3200" b="0" smtClean="0">
                <a:latin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gray">
          <a:xfrm>
            <a:off x="1523999" y="3689350"/>
            <a:ext cx="6254496" cy="319380"/>
          </a:xfrm>
          <a:prstGeom prst="rect">
            <a:avLst/>
          </a:prstGeom>
        </p:spPr>
        <p:txBody>
          <a:bodyPr>
            <a:spAutoFit/>
          </a:bodyPr>
          <a:lstStyle>
            <a:lvl1pPr>
              <a:lnSpc>
                <a:spcPct val="100000"/>
              </a:lnSpc>
              <a:defRPr sz="2000" b="1" smtClean="0">
                <a:latin typeface="Arial" pitchFamily="34" charset="0"/>
              </a:defRPr>
            </a:lvl1pPr>
          </a:lstStyle>
          <a:p>
            <a:r>
              <a:rPr lang="en-US"/>
              <a:t>Click to edit Master subtitle style</a:t>
            </a:r>
            <a:endParaRPr/>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539751" y="303214"/>
            <a:ext cx="2182283" cy="307975"/>
          </a:xfrm>
          <a:prstGeom prst="rect">
            <a:avLst/>
          </a:prstGeom>
          <a:noFill/>
        </p:spPr>
      </p:pic>
    </p:spTree>
    <p:extLst>
      <p:ext uri="{BB962C8B-B14F-4D97-AF65-F5344CB8AC3E}">
        <p14:creationId xmlns:p14="http://schemas.microsoft.com/office/powerpoint/2010/main" val="306304904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dirty="0"/>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dirty="0"/>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2" name="Footer Placeholder 1"/>
          <p:cNvSpPr>
            <a:spLocks noGrp="1"/>
          </p:cNvSpPr>
          <p:nvPr>
            <p:ph type="ftr" sz="quarter" idx="10"/>
          </p:nvPr>
        </p:nvSpPr>
        <p:spPr/>
        <p:txBody>
          <a:bodyPr/>
          <a:lstStyle/>
          <a:p>
            <a:endParaRPr lang="en-US" dirty="0">
              <a:solidFill>
                <a:srgbClr val="B8B9BA"/>
              </a:solidFill>
            </a:endParaRPr>
          </a:p>
        </p:txBody>
      </p:sp>
      <p:sp>
        <p:nvSpPr>
          <p:cNvPr id="4" name="Slide Number Placeholder 3"/>
          <p:cNvSpPr>
            <a:spLocks noGrp="1"/>
          </p:cNvSpPr>
          <p:nvPr>
            <p:ph type="sldNum" sz="quarter" idx="11"/>
          </p:nvPr>
        </p:nvSpPr>
        <p:spPr/>
        <p:txBody>
          <a:body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79599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16"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2390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7"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
        <p:nvSpPr>
          <p:cNvPr id="8" name="Slide Number Placeholder 5"/>
          <p:cNvSpPr>
            <a:spLocks noGrp="1"/>
          </p:cNvSpPr>
          <p:nvPr>
            <p:ph type="sldNum" sz="quarter" idx="4"/>
          </p:nvPr>
        </p:nvSpPr>
        <p:spPr bwMode="gray">
          <a:xfrm>
            <a:off x="11045985" y="6339743"/>
            <a:ext cx="533399" cy="232147"/>
          </a:xfrm>
          <a:prstGeom prst="rect">
            <a:avLst/>
          </a:prstGeom>
        </p:spPr>
        <p:txBody>
          <a:bodyPr vert="horz" wrap="none" lIns="0" tIns="0" rIns="0" bIns="0" rtlCol="0" anchor="b" anchorCtr="0"/>
          <a:lstStyle>
            <a:lvl1pPr algn="r">
              <a:defRPr sz="11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3894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9"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10275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6"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12949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7"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321951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2" name="Footer Placeholder 3"/>
          <p:cNvSpPr>
            <a:spLocks noGrp="1"/>
          </p:cNvSpPr>
          <p:nvPr>
            <p:ph type="ftr" sz="quarter" idx="14"/>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285023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7"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144727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a:xfrm>
            <a:off x="11045985" y="6340600"/>
            <a:ext cx="533399" cy="232147"/>
          </a:xfrm>
          <a:prstGeom prst="rect">
            <a:avLst/>
          </a:prstGeom>
        </p:spPr>
        <p:txBody>
          <a:bodyPr/>
          <a:lstStyle>
            <a:lvl1pPr>
              <a:defRPr>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83480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1"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172563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Calibri" panose="020F0502020204030204" pitchFamily="34" charset="0"/>
                <a:cs typeface="Calibri" panose="020F050202020403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AB58C"/>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2"/>
            <a:ext cx="10826496" cy="4305300"/>
          </a:xfrm>
        </p:spPr>
        <p:txBody>
          <a:bodyPr wrap="square">
            <a:noAutofit/>
          </a:bodyPr>
          <a:lstStyle>
            <a:lvl1pPr marL="228594" indent="-228594">
              <a:buFont typeface="HP Simplified" pitchFamily="34" charset="0"/>
              <a:buChar char="•"/>
              <a:defRPr sz="1867" b="0">
                <a:solidFill>
                  <a:srgbClr val="0AB58C"/>
                </a:solidFill>
              </a:defRPr>
            </a:lvl1pPr>
            <a:lvl2pPr marL="457189" indent="-228594">
              <a:buSzPct val="80000"/>
              <a:buFont typeface="HP Simplified" pitchFamily="34" charset="0"/>
              <a:buChar char="–"/>
              <a:defRPr sz="1867">
                <a:solidFill>
                  <a:srgbClr val="000000"/>
                </a:solidFill>
              </a:defRPr>
            </a:lvl2pPr>
            <a:lvl3pPr marL="683667" indent="-226478">
              <a:defRPr sz="1867">
                <a:solidFill>
                  <a:srgbClr val="000000"/>
                </a:solidFill>
              </a:defRPr>
            </a:lvl3pPr>
            <a:lvl4pPr marL="920728" indent="-241294">
              <a:defRPr sz="1867">
                <a:solidFill>
                  <a:srgbClr val="000000"/>
                </a:solidFill>
              </a:defRPr>
            </a:lvl4pPr>
            <a:lvl5pPr marL="1111223" indent="-201079">
              <a:defRPr sz="1867">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49727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a:xfrm>
            <a:off x="11045985" y="6340600"/>
            <a:ext cx="533399" cy="232147"/>
          </a:xfrm>
          <a:prstGeom prst="rect">
            <a:avLst/>
          </a:prstGeom>
        </p:spPr>
        <p:txBody>
          <a:bodyPr/>
          <a:lstStyle/>
          <a:p>
            <a:fld id="{B016F8AB-BCEA-4347-8BA6-BE776009BC89}" type="slidenum">
              <a:rPr>
                <a:solidFill>
                  <a:srgbClr val="808080"/>
                </a:solidFill>
              </a:rPr>
              <a:pPr/>
              <a:t>‹#›</a:t>
            </a:fld>
            <a:endParaRPr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1638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a:xfrm>
            <a:off x="11045985" y="6340600"/>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87130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a:xfrm>
            <a:off x="11045985" y="6340600"/>
            <a:ext cx="533399" cy="232147"/>
          </a:xfrm>
          <a:prstGeom prst="rect">
            <a:avLst/>
          </a:prstGeom>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148101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3.xml"/><Relationship Id="rId1"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4.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84912625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 id="2147483797" r:id="rId24"/>
    <p:sldLayoutId id="214748379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1A982"/>
          </a:solidFill>
          <a:latin typeface="Metric Bold" panose="020B0803030202060203" pitchFamily="34" charset="0"/>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Wingdings" panose="05000000000000000000" pitchFamily="2" charset="2"/>
        <a:buChar char="§"/>
        <a:defRPr sz="1800" kern="1200">
          <a:solidFill>
            <a:schemeClr val="tx1"/>
          </a:solidFill>
          <a:latin typeface="Metric Regular" panose="020B0503030202060203" pitchFamily="34" charset="0"/>
          <a:ea typeface="+mn-ea"/>
          <a:cs typeface="+mn-cs"/>
        </a:defRPr>
      </a:lvl1pPr>
      <a:lvl2pPr marL="411480" indent="-182880" algn="l" defTabSz="914400" rtl="0" eaLnBrk="1" latinLnBrk="0" hangingPunct="1">
        <a:lnSpc>
          <a:spcPct val="90000"/>
        </a:lnSpc>
        <a:spcBef>
          <a:spcPts val="800"/>
        </a:spcBef>
        <a:buClr>
          <a:schemeClr val="tx1"/>
        </a:buClr>
        <a:buFont typeface="Wingdings" panose="05000000000000000000" pitchFamily="2" charset="2"/>
        <a:buChar char="§"/>
        <a:defRPr sz="1600" kern="1200">
          <a:solidFill>
            <a:schemeClr val="tx1"/>
          </a:solidFill>
          <a:latin typeface="Metric Regular" panose="020B0503030202060203" pitchFamily="34" charset="0"/>
          <a:ea typeface="+mn-ea"/>
          <a:cs typeface="+mn-cs"/>
        </a:defRPr>
      </a:lvl2pPr>
      <a:lvl3pPr marL="548640" indent="-137160" algn="l" defTabSz="914400" rtl="0" eaLnBrk="1" latinLnBrk="0" hangingPunct="1">
        <a:lnSpc>
          <a:spcPct val="90000"/>
        </a:lnSpc>
        <a:spcBef>
          <a:spcPts val="600"/>
        </a:spcBef>
        <a:buClr>
          <a:schemeClr val="tx1"/>
        </a:buClr>
        <a:buFont typeface="Wingdings" panose="05000000000000000000" pitchFamily="2" charset="2"/>
        <a:buChar char="§"/>
        <a:defRPr sz="1400" kern="1200">
          <a:solidFill>
            <a:schemeClr val="tx1"/>
          </a:solidFill>
          <a:latin typeface="Metric Regular" panose="020B0503030202060203" pitchFamily="34" charset="0"/>
          <a:ea typeface="+mn-ea"/>
          <a:cs typeface="+mn-cs"/>
        </a:defRPr>
      </a:lvl3pPr>
      <a:lvl4pPr marL="73152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etric Regular" panose="020B0503030202060203" pitchFamily="34" charset="0"/>
          <a:ea typeface="+mn-ea"/>
          <a:cs typeface="+mn-cs"/>
        </a:defRPr>
      </a:lvl4pPr>
      <a:lvl5pPr marL="86868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etric Regular" panose="020B05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8374876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1A982"/>
          </a:solidFill>
          <a:latin typeface="Metric Bold" panose="020B0803030202060203" pitchFamily="34" charset="0"/>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Wingdings" panose="05000000000000000000" pitchFamily="2" charset="2"/>
        <a:buChar char="§"/>
        <a:defRPr sz="1800" kern="1200">
          <a:solidFill>
            <a:schemeClr val="tx1"/>
          </a:solidFill>
          <a:latin typeface="Metric Regular" panose="020B0503030202060203" pitchFamily="34" charset="0"/>
          <a:ea typeface="+mn-ea"/>
          <a:cs typeface="+mn-cs"/>
        </a:defRPr>
      </a:lvl1pPr>
      <a:lvl2pPr marL="411480" indent="-182880" algn="l" defTabSz="914400" rtl="0" eaLnBrk="1" latinLnBrk="0" hangingPunct="1">
        <a:lnSpc>
          <a:spcPct val="90000"/>
        </a:lnSpc>
        <a:spcBef>
          <a:spcPts val="800"/>
        </a:spcBef>
        <a:buClr>
          <a:schemeClr val="tx1"/>
        </a:buClr>
        <a:buFont typeface="Wingdings" panose="05000000000000000000" pitchFamily="2" charset="2"/>
        <a:buChar char="§"/>
        <a:defRPr sz="1600" kern="1200">
          <a:solidFill>
            <a:schemeClr val="tx1"/>
          </a:solidFill>
          <a:latin typeface="Metric Regular" panose="020B0503030202060203" pitchFamily="34" charset="0"/>
          <a:ea typeface="+mn-ea"/>
          <a:cs typeface="+mn-cs"/>
        </a:defRPr>
      </a:lvl2pPr>
      <a:lvl3pPr marL="548640" indent="-137160" algn="l" defTabSz="914400" rtl="0" eaLnBrk="1" latinLnBrk="0" hangingPunct="1">
        <a:lnSpc>
          <a:spcPct val="90000"/>
        </a:lnSpc>
        <a:spcBef>
          <a:spcPts val="600"/>
        </a:spcBef>
        <a:buClr>
          <a:schemeClr val="tx1"/>
        </a:buClr>
        <a:buFont typeface="Wingdings" panose="05000000000000000000" pitchFamily="2" charset="2"/>
        <a:buChar char="§"/>
        <a:defRPr sz="1400" kern="1200">
          <a:solidFill>
            <a:schemeClr val="tx1"/>
          </a:solidFill>
          <a:latin typeface="Metric Regular" panose="020B0503030202060203" pitchFamily="34" charset="0"/>
          <a:ea typeface="+mn-ea"/>
          <a:cs typeface="+mn-cs"/>
        </a:defRPr>
      </a:lvl3pPr>
      <a:lvl4pPr marL="73152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etric Regular" panose="020B0503030202060203" pitchFamily="34" charset="0"/>
          <a:ea typeface="+mn-ea"/>
          <a:cs typeface="+mn-cs"/>
        </a:defRPr>
      </a:lvl4pPr>
      <a:lvl5pPr marL="86868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etric Regular" panose="020B05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365760" y="75110"/>
            <a:ext cx="9997440" cy="457200"/>
          </a:xfrm>
          <a:prstGeom prst="rect">
            <a:avLst/>
          </a:prstGeom>
        </p:spPr>
        <p:txBody>
          <a:bodyPr lIns="0" tIns="0" rIns="0" bIns="0">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dirty="0"/>
              <a:t>Click to edit Master title style</a:t>
            </a:r>
          </a:p>
        </p:txBody>
      </p:sp>
      <p:sp>
        <p:nvSpPr>
          <p:cNvPr id="16" name="Text Placeholder 15"/>
          <p:cNvSpPr>
            <a:spLocks noGrp="1"/>
          </p:cNvSpPr>
          <p:nvPr>
            <p:ph type="body" idx="1"/>
          </p:nvPr>
        </p:nvSpPr>
        <p:spPr bwMode="gray">
          <a:xfrm>
            <a:off x="365760" y="731520"/>
            <a:ext cx="11460480" cy="1664558"/>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3"/>
          <p:cNvSpPr>
            <a:spLocks noGrp="1"/>
          </p:cNvSpPr>
          <p:nvPr>
            <p:ph type="sldNum" sz="quarter" idx="4"/>
            <p:custDataLst>
              <p:tags r:id="rId3"/>
            </p:custDataLst>
          </p:nvPr>
        </p:nvSpPr>
        <p:spPr>
          <a:xfrm>
            <a:off x="11643360" y="6675120"/>
            <a:ext cx="548640" cy="182880"/>
          </a:xfrm>
          <a:prstGeom prst="rect">
            <a:avLst/>
          </a:prstGeom>
        </p:spPr>
        <p:txBody>
          <a:bodyPr lIns="0" tIns="0" rIns="0" anchor="ctr"/>
          <a:lstStyle>
            <a:lvl1pPr algn="ctr">
              <a:defRPr/>
            </a:lvl1pPr>
          </a:lstStyle>
          <a:p>
            <a:pPr fontAlgn="base">
              <a:spcBef>
                <a:spcPct val="20000"/>
              </a:spcBef>
              <a:spcAft>
                <a:spcPct val="0"/>
              </a:spcAft>
            </a:pPr>
            <a:fld id="{2B2A4FB8-E38D-4B94-86F1-D2DC2F5A144D}" type="slidenum">
              <a:rPr lang="en-US" altLang="en-US" sz="1100" b="1" smtClean="0">
                <a:solidFill>
                  <a:srgbClr val="002776"/>
                </a:solidFill>
                <a:cs typeface="Arial" pitchFamily="34" charset="0"/>
              </a:rPr>
              <a:pPr fontAlgn="base">
                <a:spcBef>
                  <a:spcPct val="20000"/>
                </a:spcBef>
                <a:spcAft>
                  <a:spcPct val="0"/>
                </a:spcAft>
              </a:pPr>
              <a:t>‹#›</a:t>
            </a:fld>
            <a:endParaRPr lang="en-US" altLang="en-US" sz="1100" b="1" dirty="0">
              <a:solidFill>
                <a:srgbClr val="002776"/>
              </a:solidFill>
              <a:cs typeface="Arial" pitchFamily="34" charset="0"/>
            </a:endParaRPr>
          </a:p>
        </p:txBody>
      </p:sp>
    </p:spTree>
    <p:extLst>
      <p:ext uri="{BB962C8B-B14F-4D97-AF65-F5344CB8AC3E}">
        <p14:creationId xmlns:p14="http://schemas.microsoft.com/office/powerpoint/2010/main" val="2556114083"/>
      </p:ext>
    </p:extLst>
  </p:cSld>
  <p:clrMap bg1="lt1" tx1="dk1" bg2="lt2" tx2="dk2" accent1="accent1" accent2="accent2" accent3="accent3" accent4="accent4" accent5="accent5" accent6="accent6" hlink="hlink" folHlink="folHlink"/>
  <p:sldLayoutIdLst>
    <p:sldLayoutId id="2147483914" r:id="rId1"/>
  </p:sldLayoutIdLst>
  <p:hf sldNum="0" hdr="0" ftr="0" dt="0"/>
  <p:txStyles>
    <p:titleStyle>
      <a:lvl1pPr algn="l" rtl="0" eaLnBrk="1" fontAlgn="base" hangingPunct="1">
        <a:lnSpc>
          <a:spcPts val="2600"/>
        </a:lnSpc>
        <a:spcBef>
          <a:spcPct val="0"/>
        </a:spcBef>
        <a:spcAft>
          <a:spcPct val="0"/>
        </a:spcAft>
        <a:defRPr kumimoji="0" lang="en-US" sz="18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1900"/>
        </a:spcBef>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L="401638" indent="-231775" algn="l" rtl="0" eaLnBrk="1" fontAlgn="base" hangingPunct="1">
        <a:lnSpc>
          <a:spcPct val="100000"/>
        </a:lnSpc>
        <a:spcBef>
          <a:spcPts val="400"/>
        </a:spcBef>
        <a:spcAft>
          <a:spcPct val="0"/>
        </a:spcAft>
        <a:buFont typeface="Arial" pitchFamily="34" charset="0"/>
        <a:buChar char="–"/>
        <a:defRPr lang="en-US" sz="1800" kern="1200" dirty="0" smtClean="0">
          <a:solidFill>
            <a:schemeClr val="tx2"/>
          </a:solidFill>
          <a:latin typeface="+mn-lt"/>
          <a:ea typeface="+mn-ea"/>
          <a:cs typeface="+mn-cs"/>
        </a:defRPr>
      </a:lvl3pPr>
      <a:lvl4pPr marL="569913" marR="0" indent="-16827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796925" marR="0" indent="-227013"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1175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bwMode="gray">
          <a:xfrm>
            <a:off x="11045985" y="6339743"/>
            <a:ext cx="533399" cy="232147"/>
          </a:xfrm>
          <a:prstGeom prst="rect">
            <a:avLst/>
          </a:prstGeom>
        </p:spPr>
        <p:txBody>
          <a:bodyPr vert="horz" wrap="none" lIns="0" tIns="0" rIns="0" bIns="0" rtlCol="0" anchor="b" anchorCtr="0"/>
          <a:lstStyle>
            <a:lvl1pPr algn="r">
              <a:defRPr sz="11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13" name="Footer Placeholder 3"/>
          <p:cNvSpPr>
            <a:spLocks noGrp="1"/>
          </p:cNvSpPr>
          <p:nvPr>
            <p:ph type="ftr" sz="quarter" idx="3"/>
          </p:nvPr>
        </p:nvSpPr>
        <p:spPr>
          <a:xfrm>
            <a:off x="4081812" y="6339743"/>
            <a:ext cx="4071587" cy="210312"/>
          </a:xfrm>
          <a:prstGeom prst="rect">
            <a:avLst/>
          </a:prstGeom>
        </p:spPr>
        <p:txBody>
          <a:bodyPr/>
          <a:lstStyle>
            <a:lvl1pPr algn="ctr">
              <a:defRPr sz="800"/>
            </a:lvl1pPr>
          </a:lstStyle>
          <a:p>
            <a:endParaRPr lang="en-US" dirty="0">
              <a:solidFill>
                <a:srgbClr val="B8B9BA"/>
              </a:solidFill>
            </a:endParaRPr>
          </a:p>
        </p:txBody>
      </p:sp>
    </p:spTree>
    <p:extLst>
      <p:ext uri="{BB962C8B-B14F-4D97-AF65-F5344CB8AC3E}">
        <p14:creationId xmlns:p14="http://schemas.microsoft.com/office/powerpoint/2010/main" val="84611853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Wingdings" panose="05000000000000000000" pitchFamily="2" charset="2"/>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Wingdings" panose="05000000000000000000" pitchFamily="2" charset="2"/>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OM, Services, Finance, &amp; SC incl. Boundary Apps (Scenario 1) </a:t>
            </a:r>
            <a:endParaRPr lang="en-AU" dirty="0"/>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830997"/>
          </a:xfrm>
          <a:prstGeom prst="rect">
            <a:avLst/>
          </a:prstGeom>
        </p:spPr>
        <p:txBody>
          <a:bodyPr wrap="square">
            <a:spAutoFit/>
          </a:bodyPr>
          <a:lstStyle/>
          <a:p>
            <a:pPr marL="228600" indent="-228600" fontAlgn="ctr">
              <a:buFont typeface="+mj-lt"/>
              <a:buAutoNum type="arabicParenR"/>
            </a:pPr>
            <a:r>
              <a:rPr lang="en-US" sz="1200" dirty="0">
                <a:latin typeface="Metric Regular" panose="020B0503030202060203" pitchFamily="34" charset="0"/>
              </a:rPr>
              <a:t>Validated Scenario 1 with other validation sessions and partly offline</a:t>
            </a:r>
            <a:endParaRPr lang="en-US" sz="1200" dirty="0">
              <a:solidFill>
                <a:srgbClr val="000000"/>
              </a:solidFill>
              <a:latin typeface="Metric Regular" panose="020B0503030202060203" pitchFamily="34" charset="0"/>
            </a:endParaRPr>
          </a:p>
          <a:p>
            <a:pPr marL="228600" indent="-228600" fontAlgn="ctr">
              <a:buFont typeface="+mj-lt"/>
              <a:buAutoNum type="arabicParenR"/>
            </a:pPr>
            <a:endParaRPr lang="en-US" sz="1200" dirty="0">
              <a:solidFill>
                <a:srgbClr val="000000"/>
              </a:solidFill>
              <a:latin typeface="Metric Regular" panose="020B0503030202060203" pitchFamily="34" charset="0"/>
            </a:endParaRPr>
          </a:p>
          <a:p>
            <a:pPr marL="228600" indent="-228600" fontAlgn="ctr">
              <a:buFont typeface="+mj-lt"/>
              <a:buAutoNum type="arabicParenR"/>
            </a:pPr>
            <a:endParaRPr lang="en-US" sz="1200" dirty="0">
              <a:latin typeface="Metric Regular" panose="020B0503030202060203" pitchFamily="34" charset="0"/>
            </a:endParaRPr>
          </a:p>
          <a:p>
            <a:pPr marL="228600" indent="-228600">
              <a:buFont typeface="+mj-lt"/>
              <a:buAutoNum type="arabicParenR"/>
            </a:pPr>
            <a:endParaRPr lang="en-US" sz="1200" dirty="0">
              <a:latin typeface="Metric Regular" panose="020B050303020206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25025697"/>
              </p:ext>
            </p:extLst>
          </p:nvPr>
        </p:nvGraphicFramePr>
        <p:xfrm>
          <a:off x="616550" y="3581400"/>
          <a:ext cx="5486560" cy="802549"/>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4247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51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Updated</a:t>
                      </a:r>
                      <a:r>
                        <a:rPr lang="en-US" sz="1050" kern="1200" baseline="0" dirty="0">
                          <a:solidFill>
                            <a:schemeClr val="tx1"/>
                          </a:solidFill>
                          <a:latin typeface="Metric Regular" panose="020B0503030202060203" pitchFamily="34" charset="0"/>
                          <a:ea typeface="+mn-ea"/>
                          <a:cs typeface="+mn-cs"/>
                        </a:rPr>
                        <a:t> Architecture based on feedback</a:t>
                      </a:r>
                      <a:endParaRPr lang="en-US" sz="1050" kern="1200" dirty="0">
                        <a:solidFill>
                          <a:schemeClr val="tx1"/>
                        </a:solidFill>
                        <a:latin typeface="Metric Regular" panose="020B0503030202060203" pitchFamily="34" charset="0"/>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18960719"/>
              </p:ext>
            </p:extLst>
          </p:nvPr>
        </p:nvGraphicFramePr>
        <p:xfrm>
          <a:off x="6351498" y="1209028"/>
          <a:ext cx="5227885" cy="2518109"/>
        </p:xfrm>
        <a:graphic>
          <a:graphicData uri="http://schemas.openxmlformats.org/drawingml/2006/table">
            <a:tbl>
              <a:tblPr firstRow="1" bandRow="1">
                <a:tableStyleId>{5C22544A-7EE6-4342-B048-85BDC9FD1C3A}</a:tableStyleId>
              </a:tblPr>
              <a:tblGrid>
                <a:gridCol w="3554502">
                  <a:extLst>
                    <a:ext uri="{9D8B030D-6E8A-4147-A177-3AD203B41FA5}">
                      <a16:colId xmlns:a16="http://schemas.microsoft.com/office/drawing/2014/main" val="2186046067"/>
                    </a:ext>
                  </a:extLst>
                </a:gridCol>
                <a:gridCol w="609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606583">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rPr>
                        <a:t>(#2442) </a:t>
                      </a:r>
                      <a:r>
                        <a:rPr lang="en-US" sz="1050" dirty="0">
                          <a:solidFill>
                            <a:schemeClr val="tx1"/>
                          </a:solidFill>
                          <a:effectLst/>
                          <a:latin typeface="Metric Regular" panose="020B0503030202060203" pitchFamily="34" charset="0"/>
                        </a:rPr>
                        <a:t>Created 3/11: ABM CRP (3/1) : Scenario 1 and 5 Supply Chain Deep Dive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rPr>
                        <a:t>Understand process for regulatory check for shipments </a:t>
                      </a:r>
                      <a:endParaRPr lang="en-US" sz="105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Rohit Chavan</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4/20/18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rPr>
                        <a:t>(#2618) </a:t>
                      </a:r>
                      <a:r>
                        <a:rPr lang="en-US" sz="1050" dirty="0">
                          <a:solidFill>
                            <a:schemeClr val="tx1"/>
                          </a:solidFill>
                          <a:effectLst/>
                          <a:latin typeface="Metric Regular" panose="020B0503030202060203" pitchFamily="34" charset="0"/>
                          <a:ea typeface="Calibri" panose="020F0502020204030204" pitchFamily="34" charset="0"/>
                        </a:rPr>
                        <a:t>Created 3/23: Unknow CRP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Business need to understand the ABM model in relationship to Pricing strategy. Several process components are unknown and this reflects onto the associated ABM - pricing reporting.</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Manish Mathur</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3/30/18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433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rPr>
                        <a:t>(#2552) </a:t>
                      </a:r>
                      <a:r>
                        <a:rPr lang="en-US" sz="1050" kern="1200" dirty="0">
                          <a:solidFill>
                            <a:schemeClr val="tx1"/>
                          </a:solidFill>
                          <a:effectLst/>
                          <a:latin typeface="Metric Regular" panose="020B0503030202060203" pitchFamily="34" charset="0"/>
                          <a:ea typeface="+mn-ea"/>
                          <a:cs typeface="+mn-cs"/>
                        </a:rPr>
                        <a:t>Created 3/23: Unknown CRP​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etric Regular" panose="020B0503030202060203" pitchFamily="34" charset="0"/>
                          <a:ea typeface="+mn-ea"/>
                          <a:cs typeface="+mn-cs"/>
                        </a:rPr>
                        <a:t>ABM Translator from old to new structure and new to old structure needs to be available to support transition period. Need high level key design:</a:t>
                      </a:r>
                      <a:endParaRPr lang="en-US" sz="105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Mukul Agrawal</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4/10/18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r h="433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rPr>
                        <a:t>(#2573) </a:t>
                      </a:r>
                      <a:r>
                        <a:rPr lang="en-US" sz="1050" kern="1200" dirty="0">
                          <a:solidFill>
                            <a:schemeClr val="tx1"/>
                          </a:solidFill>
                          <a:effectLst/>
                          <a:latin typeface="Metric Regular" panose="020B0503030202060203" pitchFamily="34" charset="0"/>
                          <a:ea typeface="+mn-ea"/>
                          <a:cs typeface="+mn-cs"/>
                        </a:rPr>
                        <a:t>Created 3/26: Unknown CRP​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​We are getting conflicting information in the CRP's regarding quote in S4 and the process flow is unclear.</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a:solidFill>
                            <a:schemeClr val="tx1"/>
                          </a:solidFill>
                          <a:effectLst/>
                          <a:latin typeface="Metric Regular" panose="020B0503030202060203" pitchFamily="34" charset="0"/>
                        </a:rPr>
                        <a:t>Guillermo Vazquez </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3/30/18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6809763"/>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3303940065"/>
              </p:ext>
            </p:extLst>
          </p:nvPr>
        </p:nvGraphicFramePr>
        <p:xfrm>
          <a:off x="10442734" y="196319"/>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35927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Boundary Applications/Global Architecture</a:t>
            </a:r>
            <a:r>
              <a:rPr lang="en-AU" dirty="0"/>
              <a:t> (Scenario 10)</a:t>
            </a:r>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646331"/>
          </a:xfrm>
          <a:prstGeom prst="rect">
            <a:avLst/>
          </a:prstGeom>
        </p:spPr>
        <p:txBody>
          <a:bodyPr wrap="square">
            <a:spAutoFit/>
          </a:bodyPr>
          <a:lstStyle/>
          <a:p>
            <a:pPr marL="228600" indent="-228600" fontAlgn="ctr">
              <a:buFont typeface="+mj-lt"/>
              <a:buAutoNum type="arabicParenR"/>
            </a:pPr>
            <a:r>
              <a:rPr lang="en-US" sz="1200" dirty="0">
                <a:latin typeface="Metric Regular" panose="020B0503030202060203" pitchFamily="34" charset="0"/>
              </a:rPr>
              <a:t>Validate Session completed for Service-led Subscription, custom SOW or Consumption Service Sales</a:t>
            </a:r>
          </a:p>
          <a:p>
            <a:endParaRPr lang="en-US" sz="1200" dirty="0">
              <a:latin typeface="Metric Regular" panose="020B050303020206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55690605"/>
              </p:ext>
            </p:extLst>
          </p:nvPr>
        </p:nvGraphicFramePr>
        <p:xfrm>
          <a:off x="604260" y="2389567"/>
          <a:ext cx="5498850" cy="726989"/>
        </p:xfrm>
        <a:graphic>
          <a:graphicData uri="http://schemas.openxmlformats.org/drawingml/2006/table">
            <a:tbl>
              <a:tblPr firstRow="1" bandRow="1">
                <a:tableStyleId>{5C22544A-7EE6-4342-B048-85BDC9FD1C3A}</a:tableStyleId>
              </a:tblPr>
              <a:tblGrid>
                <a:gridCol w="3811569">
                  <a:extLst>
                    <a:ext uri="{9D8B030D-6E8A-4147-A177-3AD203B41FA5}">
                      <a16:colId xmlns:a16="http://schemas.microsoft.com/office/drawing/2014/main" val="2186046067"/>
                    </a:ext>
                  </a:extLst>
                </a:gridCol>
                <a:gridCol w="976707">
                  <a:extLst>
                    <a:ext uri="{9D8B030D-6E8A-4147-A177-3AD203B41FA5}">
                      <a16:colId xmlns:a16="http://schemas.microsoft.com/office/drawing/2014/main" val="3909448643"/>
                    </a:ext>
                  </a:extLst>
                </a:gridCol>
                <a:gridCol w="710574">
                  <a:extLst>
                    <a:ext uri="{9D8B030D-6E8A-4147-A177-3AD203B41FA5}">
                      <a16:colId xmlns:a16="http://schemas.microsoft.com/office/drawing/2014/main" val="3829627766"/>
                    </a:ext>
                  </a:extLst>
                </a:gridCol>
              </a:tblGrid>
              <a:tr h="26165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baseline="0" dirty="0">
                          <a:solidFill>
                            <a:schemeClr val="tx1"/>
                          </a:solidFill>
                          <a:latin typeface="Metric Regular" panose="020B0503030202060203" pitchFamily="34" charset="0"/>
                          <a:ea typeface="+mn-ea"/>
                          <a:cs typeface="+mn-cs"/>
                        </a:rPr>
                        <a:t>Update architecture view based on feedback provided during session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24842925"/>
              </p:ext>
            </p:extLst>
          </p:nvPr>
        </p:nvGraphicFramePr>
        <p:xfrm>
          <a:off x="6368844" y="1283849"/>
          <a:ext cx="5262159" cy="870049"/>
        </p:xfrm>
        <a:graphic>
          <a:graphicData uri="http://schemas.openxmlformats.org/drawingml/2006/table">
            <a:tbl>
              <a:tblPr firstRow="1" bandRow="1">
                <a:tableStyleId>{5C22544A-7EE6-4342-B048-85BDC9FD1C3A}</a:tableStyleId>
              </a:tblPr>
              <a:tblGrid>
                <a:gridCol w="3537157">
                  <a:extLst>
                    <a:ext uri="{9D8B030D-6E8A-4147-A177-3AD203B41FA5}">
                      <a16:colId xmlns:a16="http://schemas.microsoft.com/office/drawing/2014/main" val="2186046067"/>
                    </a:ext>
                  </a:extLst>
                </a:gridCol>
                <a:gridCol w="609600">
                  <a:extLst>
                    <a:ext uri="{9D8B030D-6E8A-4147-A177-3AD203B41FA5}">
                      <a16:colId xmlns:a16="http://schemas.microsoft.com/office/drawing/2014/main" val="3909448643"/>
                    </a:ext>
                  </a:extLst>
                </a:gridCol>
                <a:gridCol w="533400">
                  <a:extLst>
                    <a:ext uri="{9D8B030D-6E8A-4147-A177-3AD203B41FA5}">
                      <a16:colId xmlns:a16="http://schemas.microsoft.com/office/drawing/2014/main" val="3829627766"/>
                    </a:ext>
                  </a:extLst>
                </a:gridCol>
                <a:gridCol w="582002">
                  <a:extLst>
                    <a:ext uri="{9D8B030D-6E8A-4147-A177-3AD203B41FA5}">
                      <a16:colId xmlns:a16="http://schemas.microsoft.com/office/drawing/2014/main" val="3854460314"/>
                    </a:ext>
                  </a:extLst>
                </a:gridCol>
              </a:tblGrid>
              <a:tr h="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618589">
                <a:tc gridSpan="4">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1" kern="1200" baseline="0" dirty="0">
                          <a:solidFill>
                            <a:schemeClr val="tx1"/>
                          </a:solidFill>
                          <a:latin typeface="Metric Regular" panose="020B0503030202060203" pitchFamily="34" charset="0"/>
                          <a:ea typeface="+mn-ea"/>
                          <a:cs typeface="+mn-cs"/>
                        </a:rPr>
                        <a:t>No RAID were raised</a:t>
                      </a:r>
                      <a:endParaRPr lang="en-US" sz="1050" dirty="0">
                        <a:solidFill>
                          <a:schemeClr val="tx1"/>
                        </a:solidFill>
                        <a:latin typeface="Metric Regular" panose="020B0503030202060203" pitchFamily="34" charset="0"/>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algn="l" defTabSz="914400" rtl="0" eaLnBrk="1" fontAlgn="b" latinLnBrk="0" hangingPunct="1"/>
                      <a:endParaRPr lang="en-US" sz="1050" kern="1200" baseline="0" dirty="0">
                        <a:solidFill>
                          <a:schemeClr val="tx1"/>
                        </a:solidFill>
                        <a:latin typeface="Metric Regular" panose="020B0503030202060203" pitchFamily="34" charset="0"/>
                        <a:ea typeface="+mn-ea"/>
                        <a:cs typeface="+mn-cs"/>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hMerge="1">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1898869617"/>
              </p:ext>
            </p:extLst>
          </p:nvPr>
        </p:nvGraphicFramePr>
        <p:xfrm>
          <a:off x="10494353" y="201189"/>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299886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OM, Services, Finance, &amp; SC incl. Boundary Apps (Scenario 2) </a:t>
            </a:r>
            <a:endParaRPr lang="en-AU" dirty="0"/>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2123658"/>
          </a:xfrm>
          <a:prstGeom prst="rect">
            <a:avLst/>
          </a:prstGeom>
        </p:spPr>
        <p:txBody>
          <a:bodyPr wrap="square">
            <a:spAutoFit/>
          </a:bodyPr>
          <a:lstStyle/>
          <a:p>
            <a:pPr marL="228600" indent="-228600" fontAlgn="ctr">
              <a:buFont typeface="+mj-lt"/>
              <a:buAutoNum type="arabicParenR"/>
            </a:pPr>
            <a:r>
              <a:rPr lang="en-US" sz="1200" dirty="0">
                <a:latin typeface="Metric Regular" panose="020B0503030202060203" pitchFamily="34" charset="0"/>
              </a:rPr>
              <a:t>Conducted ABM Scenario 2 Validation of Fixed Price / Fixed Scope with Attach HW / SW / Services​</a:t>
            </a:r>
          </a:p>
          <a:p>
            <a:pPr marL="228600" indent="-228600" fontAlgn="ctr">
              <a:buFont typeface="+mj-lt"/>
              <a:buAutoNum type="arabicParenR"/>
            </a:pPr>
            <a:r>
              <a:rPr lang="en-US" sz="1200" dirty="0">
                <a:latin typeface="Metric Regular" panose="020B0503030202060203" pitchFamily="34" charset="0"/>
              </a:rPr>
              <a:t>Process steps for Scenario 2 were covered highlighting Fixed Price/Fixed Scope Consulting Process with Project System</a:t>
            </a:r>
          </a:p>
          <a:p>
            <a:pPr marL="228600" indent="-228600" fontAlgn="ctr">
              <a:buFont typeface="+mj-lt"/>
              <a:buAutoNum type="arabicParenR"/>
            </a:pPr>
            <a:r>
              <a:rPr lang="en-US" sz="1200" dirty="0">
                <a:latin typeface="Metric Regular" panose="020B0503030202060203" pitchFamily="34" charset="0"/>
              </a:rPr>
              <a:t>The following data objects were discussed with relation to Scenario 2: H/W, S/W, Services, Attributes and SKUs, Project, Planning, Budgeting​</a:t>
            </a:r>
          </a:p>
          <a:p>
            <a:pPr marL="228600" indent="-228600" fontAlgn="ctr">
              <a:buFont typeface="+mj-lt"/>
              <a:buAutoNum type="arabicParenR"/>
            </a:pPr>
            <a:r>
              <a:rPr lang="en-US" sz="1200" dirty="0">
                <a:latin typeface="Metric Regular" panose="020B0503030202060203" pitchFamily="34" charset="0"/>
              </a:rPr>
              <a:t>Session completed for Hardware, Software, Reactive, Software with Package Consulting Service – periodic billing from a Boundary Applications standpoint</a:t>
            </a:r>
          </a:p>
          <a:p>
            <a:pPr marL="228600" indent="-228600" fontAlgn="ctr">
              <a:buFont typeface="+mj-lt"/>
              <a:buAutoNum type="arabicParenR"/>
            </a:pPr>
            <a:r>
              <a:rPr lang="en-US" sz="1200" dirty="0">
                <a:latin typeface="Metric Regular" panose="020B0503030202060203" pitchFamily="34" charset="0"/>
              </a:rPr>
              <a:t>Continued to gather preliminary potential change topics for Scenario 2 including boundary applications</a:t>
            </a:r>
          </a:p>
          <a:p>
            <a:pPr marL="228600" indent="-228600">
              <a:buFont typeface="+mj-lt"/>
              <a:buAutoNum type="arabicParenR"/>
            </a:pPr>
            <a:endParaRPr lang="en-US" sz="1200" dirty="0">
              <a:latin typeface="Metric Regular" panose="020B050303020206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81401584"/>
              </p:ext>
            </p:extLst>
          </p:nvPr>
        </p:nvGraphicFramePr>
        <p:xfrm>
          <a:off x="616550" y="3581400"/>
          <a:ext cx="5486560" cy="2167617"/>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4247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51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Transient Architecture view to be updated based on feedback provided prior to Align CRP on 4/10</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GA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Detailed PS WBS structure discussion with the core team along with deep dive to define Project types, WBS levels, different fields and values required/optional to be updated in project/WBS definition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044019"/>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Understanding the business rules for cost and revenue planning​</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1125662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Covering derivation on profit centers and Cost objects in WBS Profiles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25717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255798598"/>
              </p:ext>
            </p:extLst>
          </p:nvPr>
        </p:nvGraphicFramePr>
        <p:xfrm>
          <a:off x="6351498" y="1209028"/>
          <a:ext cx="5227885" cy="5557520"/>
        </p:xfrm>
        <a:graphic>
          <a:graphicData uri="http://schemas.openxmlformats.org/drawingml/2006/table">
            <a:tbl>
              <a:tblPr firstRow="1" bandRow="1">
                <a:tableStyleId>{5C22544A-7EE6-4342-B048-85BDC9FD1C3A}</a:tableStyleId>
              </a:tblPr>
              <a:tblGrid>
                <a:gridCol w="3554502">
                  <a:extLst>
                    <a:ext uri="{9D8B030D-6E8A-4147-A177-3AD203B41FA5}">
                      <a16:colId xmlns:a16="http://schemas.microsoft.com/office/drawing/2014/main" val="2186046067"/>
                    </a:ext>
                  </a:extLst>
                </a:gridCol>
                <a:gridCol w="609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606583">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marL="0" marR="0" algn="l" defTabSz="914400" rtl="0" eaLnBrk="1" latinLnBrk="0" hangingPunct="1">
                        <a:spcBef>
                          <a:spcPts val="0"/>
                        </a:spcBef>
                        <a:spcAft>
                          <a:spcPts val="0"/>
                        </a:spcAft>
                      </a:pPr>
                      <a:r>
                        <a:rPr lang="en-US" sz="1050" b="1" kern="1200" baseline="0" dirty="0">
                          <a:solidFill>
                            <a:schemeClr val="tx1"/>
                          </a:solidFill>
                          <a:latin typeface="Metric Regular" panose="020B0503030202060203" pitchFamily="34" charset="0"/>
                          <a:ea typeface="+mn-ea"/>
                          <a:cs typeface="+mn-cs"/>
                        </a:rPr>
                        <a:t>(#2821) </a:t>
                      </a:r>
                      <a:r>
                        <a:rPr lang="en-US" sz="1050" kern="1200" baseline="0" dirty="0">
                          <a:solidFill>
                            <a:schemeClr val="tx1"/>
                          </a:solidFill>
                          <a:latin typeface="Metric Regular" panose="020B0503030202060203" pitchFamily="34" charset="0"/>
                          <a:ea typeface="+mn-ea"/>
                          <a:cs typeface="+mn-cs"/>
                        </a:rPr>
                        <a:t>A) Make a note when we make deal management, approvals in S/4 and approvals in SFDC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baseline="0" dirty="0">
                          <a:solidFill>
                            <a:schemeClr val="tx1"/>
                          </a:solidFill>
                          <a:latin typeface="Metric Regular" panose="020B0503030202060203" pitchFamily="34" charset="0"/>
                          <a:ea typeface="+mn-ea"/>
                          <a:cs typeface="+mn-cs"/>
                        </a:rPr>
                        <a:t>B) Line between S/4 and SFDC -&gt; (SFDC to feed approval pricing information to S/4 for an eclipse like deal) RAID : Approval process would be in SFDC. Need to fully document approval process in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baseline="0" dirty="0">
                          <a:solidFill>
                            <a:schemeClr val="tx1"/>
                          </a:solidFill>
                          <a:latin typeface="Metric Regular" panose="020B0503030202060203" pitchFamily="34" charset="0"/>
                          <a:ea typeface="+mn-ea"/>
                          <a:cs typeface="+mn-cs"/>
                        </a:rPr>
                        <a:t>C) Work through the pluses and minuses of the quote in S/4</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David, Dwight</a:t>
                      </a:r>
                    </a:p>
                  </a:txBody>
                  <a:tcPr marL="58395" marR="58395"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baseline="0" dirty="0">
                          <a:solidFill>
                            <a:schemeClr val="tx1"/>
                          </a:solidFill>
                          <a:latin typeface="Metric Regular" panose="020B0503030202060203" pitchFamily="34" charset="0"/>
                          <a:ea typeface="+mn-ea"/>
                          <a:cs typeface="+mn-cs"/>
                        </a:rPr>
                        <a:t>(#2824)</a:t>
                      </a:r>
                      <a:r>
                        <a:rPr lang="en-US" sz="1050" b="0" kern="1200" baseline="0" dirty="0">
                          <a:solidFill>
                            <a:schemeClr val="tx1"/>
                          </a:solidFill>
                          <a:latin typeface="Metric Regular" panose="020B0503030202060203" pitchFamily="34" charset="0"/>
                          <a:ea typeface="+mn-ea"/>
                          <a:cs typeface="+mn-cs"/>
                        </a:rPr>
                        <a:t> Create Sales order - Scenario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kern="1200" baseline="0" dirty="0">
                          <a:solidFill>
                            <a:schemeClr val="tx1"/>
                          </a:solidFill>
                          <a:latin typeface="Metric Regular" panose="020B0503030202060203" pitchFamily="34" charset="0"/>
                          <a:ea typeface="+mn-ea"/>
                          <a:cs typeface="+mn-cs"/>
                        </a:rPr>
                        <a:t> Step 8. If factory is not in S/4 then need to check in fusion. If factory is not in S/4 then FUSION Boundary app needs to be interfaced. -&gt; This is covered under the order fulfillment bridge. But there is a gap with regard to ATP.</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Lyfareff, Bob</a:t>
                      </a:r>
                    </a:p>
                  </a:txBody>
                  <a:tcPr marL="58395" marR="58395"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433006">
                <a:tc>
                  <a:txBody>
                    <a:bodyPr/>
                    <a:lstStyle/>
                    <a:p>
                      <a:pPr marL="0" marR="0" algn="l" defTabSz="914400" rtl="0" eaLnBrk="1" fontAlgn="b" latinLnBrk="0" hangingPunct="1">
                        <a:spcBef>
                          <a:spcPts val="0"/>
                        </a:spcBef>
                        <a:spcAft>
                          <a:spcPts val="0"/>
                        </a:spcAft>
                      </a:pPr>
                      <a:r>
                        <a:rPr lang="en-US" sz="1050" b="1" kern="1200" baseline="0" dirty="0">
                          <a:solidFill>
                            <a:schemeClr val="tx1"/>
                          </a:solidFill>
                          <a:latin typeface="Metric Regular" panose="020B0503030202060203" pitchFamily="34" charset="0"/>
                          <a:ea typeface="+mn-ea"/>
                          <a:cs typeface="+mn-cs"/>
                        </a:rPr>
                        <a:t>2826) </a:t>
                      </a:r>
                      <a:r>
                        <a:rPr lang="en-US" sz="1050" b="0" kern="1200" baseline="0" dirty="0">
                          <a:solidFill>
                            <a:schemeClr val="tx1"/>
                          </a:solidFill>
                          <a:latin typeface="Metric Regular" panose="020B0503030202060203" pitchFamily="34" charset="0"/>
                          <a:ea typeface="+mn-ea"/>
                          <a:cs typeface="+mn-cs"/>
                        </a:rPr>
                        <a:t>Scenario 2 Create Sales Order</a:t>
                      </a:r>
                      <a:br>
                        <a:rPr lang="en-US" sz="1050" b="0" kern="1200" baseline="0" dirty="0">
                          <a:solidFill>
                            <a:schemeClr val="tx1"/>
                          </a:solidFill>
                          <a:latin typeface="Metric Regular" panose="020B0503030202060203" pitchFamily="34" charset="0"/>
                          <a:ea typeface="+mn-ea"/>
                          <a:cs typeface="+mn-cs"/>
                        </a:rPr>
                      </a:br>
                      <a:r>
                        <a:rPr lang="en-US" sz="1050" b="0" kern="1200" baseline="0" dirty="0">
                          <a:solidFill>
                            <a:schemeClr val="tx1"/>
                          </a:solidFill>
                          <a:latin typeface="Metric Regular" panose="020B0503030202060203" pitchFamily="34" charset="0"/>
                          <a:ea typeface="+mn-ea"/>
                          <a:cs typeface="+mn-cs"/>
                        </a:rPr>
                        <a:t>RAID : CLIC is for legacy from Fusions for validations. Explain validation</a:t>
                      </a:r>
                      <a:br>
                        <a:rPr lang="en-US" sz="1050" b="0" kern="1200" baseline="0" dirty="0">
                          <a:solidFill>
                            <a:schemeClr val="tx1"/>
                          </a:solidFill>
                          <a:latin typeface="Metric Regular" panose="020B0503030202060203" pitchFamily="34" charset="0"/>
                          <a:ea typeface="+mn-ea"/>
                          <a:cs typeface="+mn-cs"/>
                        </a:rPr>
                      </a:br>
                      <a:r>
                        <a:rPr lang="en-US" sz="1050" b="0" kern="1200" baseline="0" dirty="0">
                          <a:solidFill>
                            <a:schemeClr val="tx1"/>
                          </a:solidFill>
                          <a:latin typeface="Metric Regular" panose="020B0503030202060203" pitchFamily="34" charset="0"/>
                          <a:ea typeface="+mn-ea"/>
                          <a:cs typeface="+mn-cs"/>
                        </a:rPr>
                        <a:t>Assumption that we do CLIC validation for S/4 for the products coming in as a process for creating sales order.</a:t>
                      </a:r>
                      <a:br>
                        <a:rPr lang="en-US" sz="1050" b="0" kern="1200" baseline="0" dirty="0">
                          <a:solidFill>
                            <a:schemeClr val="tx1"/>
                          </a:solidFill>
                          <a:latin typeface="Metric Regular" panose="020B0503030202060203" pitchFamily="34" charset="0"/>
                          <a:ea typeface="+mn-ea"/>
                          <a:cs typeface="+mn-cs"/>
                        </a:rPr>
                      </a:br>
                      <a:r>
                        <a:rPr lang="en-US" sz="1050" b="0" kern="1200" baseline="0" dirty="0">
                          <a:solidFill>
                            <a:schemeClr val="tx1"/>
                          </a:solidFill>
                          <a:latin typeface="Metric Regular" panose="020B0503030202060203" pitchFamily="34" charset="0"/>
                          <a:ea typeface="+mn-ea"/>
                          <a:cs typeface="+mn-cs"/>
                        </a:rPr>
                        <a:t>RAID : CLIC functionality needs to be determined around create sales order</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David, Dwight</a:t>
                      </a:r>
                    </a:p>
                  </a:txBody>
                  <a:tcPr marL="58395" marR="58395"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r h="433006">
                <a:tc>
                  <a:txBody>
                    <a:bodyPr/>
                    <a:lstStyle/>
                    <a:p>
                      <a:pPr marL="0" marR="0" algn="l" defTabSz="914400" rtl="0" eaLnBrk="1" fontAlgn="b" latinLnBrk="0" hangingPunct="1">
                        <a:spcBef>
                          <a:spcPts val="0"/>
                        </a:spcBef>
                        <a:spcAft>
                          <a:spcPts val="0"/>
                        </a:spcAft>
                      </a:pPr>
                      <a:r>
                        <a:rPr lang="en-US" sz="1050" b="1" kern="1200" baseline="0" dirty="0">
                          <a:solidFill>
                            <a:schemeClr val="tx1"/>
                          </a:solidFill>
                          <a:latin typeface="Metric Regular" panose="020B0503030202060203" pitchFamily="34" charset="0"/>
                          <a:ea typeface="+mn-ea"/>
                          <a:cs typeface="+mn-cs"/>
                        </a:rPr>
                        <a:t>2827) </a:t>
                      </a:r>
                      <a:r>
                        <a:rPr lang="en-US" sz="1050" kern="1200" baseline="0" dirty="0">
                          <a:solidFill>
                            <a:schemeClr val="tx1"/>
                          </a:solidFill>
                          <a:latin typeface="Metric Regular" panose="020B0503030202060203" pitchFamily="34" charset="0"/>
                          <a:ea typeface="+mn-ea"/>
                          <a:cs typeface="+mn-cs"/>
                        </a:rPr>
                        <a:t>Create Sales order Scenario 2</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 Big Rock: How SKUs will be loaded into S/4. Scott Moyer escalated to Hitesh. How do we take a list of SKUs from a quote and turn that into a configuration. How will it work in Day 1.</a:t>
                      </a:r>
                      <a:endParaRPr lang="en-US" sz="1050" b="1" kern="1200" baseline="0" dirty="0">
                        <a:solidFill>
                          <a:schemeClr val="tx1"/>
                        </a:solidFill>
                        <a:latin typeface="Metric Regular" panose="020B0503030202060203" pitchFamily="34" charset="0"/>
                        <a:ea typeface="+mn-ea"/>
                        <a:cs typeface="+mn-cs"/>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Tewari, Hitesh</a:t>
                      </a:r>
                    </a:p>
                  </a:txBody>
                  <a:tcPr marL="6350" marR="6350" marT="635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6809763"/>
                  </a:ext>
                </a:extLst>
              </a:tr>
              <a:tr h="433006">
                <a:tc>
                  <a:txBody>
                    <a:bodyPr/>
                    <a:lstStyle/>
                    <a:p>
                      <a:pPr marL="0" marR="0" algn="l" defTabSz="914400" rtl="0" eaLnBrk="1" fontAlgn="b" latinLnBrk="0" hangingPunct="1">
                        <a:spcBef>
                          <a:spcPts val="0"/>
                        </a:spcBef>
                        <a:spcAft>
                          <a:spcPts val="0"/>
                        </a:spcAft>
                      </a:pPr>
                      <a:r>
                        <a:rPr lang="en-US" sz="1050" b="1" kern="1200" baseline="0" dirty="0">
                          <a:solidFill>
                            <a:schemeClr val="tx1"/>
                          </a:solidFill>
                          <a:latin typeface="Metric Regular" panose="020B0503030202060203" pitchFamily="34" charset="0"/>
                          <a:ea typeface="+mn-ea"/>
                          <a:cs typeface="+mn-cs"/>
                        </a:rPr>
                        <a:t>2828) </a:t>
                      </a:r>
                      <a:r>
                        <a:rPr lang="en-US" sz="1050" kern="1200" baseline="0" dirty="0">
                          <a:solidFill>
                            <a:schemeClr val="tx1"/>
                          </a:solidFill>
                          <a:latin typeface="Metric Regular" panose="020B0503030202060203" pitchFamily="34" charset="0"/>
                          <a:ea typeface="+mn-ea"/>
                          <a:cs typeface="+mn-cs"/>
                        </a:rPr>
                        <a:t>Add step for Warranty reserve. S4 -&gt; Interface to Armor (202179). This performs the warranty reserve. Where ever there is a warranty (Step 102). Warranty is HW related. (</a:t>
                      </a:r>
                      <a:r>
                        <a:rPr lang="en-US" sz="1050" kern="1200" baseline="0" dirty="0" err="1">
                          <a:solidFill>
                            <a:schemeClr val="tx1"/>
                          </a:solidFill>
                          <a:latin typeface="Metric Regular" panose="020B0503030202060203" pitchFamily="34" charset="0"/>
                          <a:ea typeface="+mn-ea"/>
                          <a:cs typeface="+mn-cs"/>
                        </a:rPr>
                        <a:t>Ranganathan</a:t>
                      </a:r>
                      <a:r>
                        <a:rPr lang="en-US" sz="1050" kern="1200" baseline="0" dirty="0">
                          <a:solidFill>
                            <a:schemeClr val="tx1"/>
                          </a:solidFill>
                          <a:latin typeface="Metric Regular" panose="020B0503030202060203" pitchFamily="34" charset="0"/>
                          <a:ea typeface="+mn-ea"/>
                          <a:cs typeface="+mn-cs"/>
                        </a:rPr>
                        <a:t> </a:t>
                      </a:r>
                      <a:r>
                        <a:rPr lang="en-US" sz="1050" kern="1200" baseline="0" dirty="0" err="1">
                          <a:solidFill>
                            <a:schemeClr val="tx1"/>
                          </a:solidFill>
                          <a:latin typeface="Metric Regular" panose="020B0503030202060203" pitchFamily="34" charset="0"/>
                          <a:ea typeface="+mn-ea"/>
                          <a:cs typeface="+mn-cs"/>
                        </a:rPr>
                        <a:t>Sourirajan</a:t>
                      </a:r>
                      <a:r>
                        <a:rPr lang="en-US" sz="1050" kern="1200" baseline="0" dirty="0">
                          <a:solidFill>
                            <a:schemeClr val="tx1"/>
                          </a:solidFill>
                          <a:latin typeface="Metric Regular" panose="020B0503030202060203" pitchFamily="34" charset="0"/>
                          <a:ea typeface="+mn-ea"/>
                          <a:cs typeface="+mn-cs"/>
                        </a:rPr>
                        <a:t>).</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 Create a step for warranty reserve for S4 &lt;-&gt; Armor. Where ever there is HW, Armor should be present.</a:t>
                      </a:r>
                      <a:endParaRPr lang="en-US" sz="1050" b="1" kern="1200" baseline="0" dirty="0">
                        <a:solidFill>
                          <a:schemeClr val="tx1"/>
                        </a:solidFill>
                        <a:latin typeface="Metric Regular" panose="020B0503030202060203" pitchFamily="34" charset="0"/>
                        <a:ea typeface="+mn-ea"/>
                        <a:cs typeface="+mn-cs"/>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Tewari, Hitesh</a:t>
                      </a:r>
                    </a:p>
                  </a:txBody>
                  <a:tcPr marL="6350" marR="6350" marT="635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5660328"/>
                  </a:ext>
                </a:extLst>
              </a:tr>
              <a:tr h="433006">
                <a:tc>
                  <a:txBody>
                    <a:bodyPr/>
                    <a:lstStyle/>
                    <a:p>
                      <a:pPr marL="0" marR="0" algn="l" defTabSz="914400" rtl="0" eaLnBrk="1" fontAlgn="b" latinLnBrk="0" hangingPunct="1">
                        <a:spcBef>
                          <a:spcPts val="0"/>
                        </a:spcBef>
                        <a:spcAft>
                          <a:spcPts val="0"/>
                        </a:spcAft>
                      </a:pPr>
                      <a:r>
                        <a:rPr lang="en-US" sz="1050" b="1" kern="1200" baseline="0" dirty="0">
                          <a:solidFill>
                            <a:schemeClr val="tx1"/>
                          </a:solidFill>
                          <a:latin typeface="Metric Regular" panose="020B0503030202060203" pitchFamily="34" charset="0"/>
                          <a:ea typeface="+mn-ea"/>
                          <a:cs typeface="+mn-cs"/>
                        </a:rPr>
                        <a:t>2829) </a:t>
                      </a:r>
                      <a:r>
                        <a:rPr lang="en-US" sz="1050" kern="1200" baseline="0" dirty="0">
                          <a:solidFill>
                            <a:schemeClr val="tx1"/>
                          </a:solidFill>
                          <a:latin typeface="Metric Regular" panose="020B0503030202060203" pitchFamily="34" charset="0"/>
                          <a:ea typeface="+mn-ea"/>
                          <a:cs typeface="+mn-cs"/>
                        </a:rPr>
                        <a:t>Scenario 2 Project Close</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Project Generator -&gt; S/4, Project Generator -&gt; FF. Go-forward application. </a:t>
                      </a:r>
                      <a:r>
                        <a:rPr lang="en-US" sz="1050" kern="1200" baseline="0" dirty="0" err="1">
                          <a:solidFill>
                            <a:schemeClr val="tx1"/>
                          </a:solidFill>
                          <a:latin typeface="Metric Regular" panose="020B0503030202060203" pitchFamily="34" charset="0"/>
                          <a:ea typeface="+mn-ea"/>
                          <a:cs typeface="+mn-cs"/>
                        </a:rPr>
                        <a:t>Urvish</a:t>
                      </a:r>
                      <a:r>
                        <a:rPr lang="en-US" sz="1050" kern="1200" baseline="0" dirty="0">
                          <a:solidFill>
                            <a:schemeClr val="tx1"/>
                          </a:solidFill>
                          <a:latin typeface="Metric Regular" panose="020B0503030202060203" pitchFamily="34" charset="0"/>
                          <a:ea typeface="+mn-ea"/>
                          <a:cs typeface="+mn-cs"/>
                        </a:rPr>
                        <a:t> to confirm the role of project generator for steps 105, 106.</a:t>
                      </a:r>
                      <a:endParaRPr lang="en-US" sz="1050" b="1" kern="1200" baseline="0" dirty="0">
                        <a:solidFill>
                          <a:schemeClr val="tx1"/>
                        </a:solidFill>
                        <a:latin typeface="Metric Regular" panose="020B0503030202060203" pitchFamily="34" charset="0"/>
                        <a:ea typeface="+mn-ea"/>
                        <a:cs typeface="+mn-cs"/>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Desai, Urvish</a:t>
                      </a:r>
                    </a:p>
                  </a:txBody>
                  <a:tcPr marL="6350" marR="6350" marT="635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45438274"/>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2361701759"/>
              </p:ext>
            </p:extLst>
          </p:nvPr>
        </p:nvGraphicFramePr>
        <p:xfrm>
          <a:off x="10442734" y="196319"/>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245164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OM, Services, Finance, &amp; SC incl. Boundary Apps (Scenario 3) </a:t>
            </a:r>
            <a:endParaRPr lang="en-AU" dirty="0"/>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830997"/>
          </a:xfrm>
          <a:prstGeom prst="rect">
            <a:avLst/>
          </a:prstGeom>
        </p:spPr>
        <p:txBody>
          <a:bodyPr wrap="square">
            <a:spAutoFit/>
          </a:bodyPr>
          <a:lstStyle/>
          <a:p>
            <a:pPr marL="228600" indent="-228600" fontAlgn="ctr">
              <a:buFont typeface="+mj-lt"/>
              <a:buAutoNum type="arabicParenR"/>
            </a:pPr>
            <a:r>
              <a:rPr lang="en-US" sz="1200" dirty="0">
                <a:latin typeface="Metric Regular" panose="020B0503030202060203" pitchFamily="34" charset="0"/>
              </a:rPr>
              <a:t>There was considerable discussion on the accuracy of the steps, thus prolonging the conversation and preventing the validation from completing</a:t>
            </a:r>
          </a:p>
          <a:p>
            <a:pPr marL="228600" indent="-228600" fontAlgn="ctr">
              <a:buFont typeface="+mj-lt"/>
              <a:buAutoNum type="arabicParenR"/>
            </a:pPr>
            <a:r>
              <a:rPr lang="en-US" sz="1200" dirty="0">
                <a:latin typeface="Metric Regular" panose="020B0503030202060203" pitchFamily="34" charset="0"/>
              </a:rPr>
              <a:t>Completed validation of 116 steps of 208</a:t>
            </a:r>
          </a:p>
          <a:p>
            <a:pPr marL="228600" indent="-228600">
              <a:buFont typeface="+mj-lt"/>
              <a:buAutoNum type="arabicParenR"/>
            </a:pPr>
            <a:endParaRPr lang="en-US" sz="1200" dirty="0">
              <a:latin typeface="Metric Regular" panose="020B050303020206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44618276"/>
              </p:ext>
            </p:extLst>
          </p:nvPr>
        </p:nvGraphicFramePr>
        <p:xfrm>
          <a:off x="616550" y="3581400"/>
          <a:ext cx="5486560" cy="1610813"/>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4247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51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HPE has requested that the process steps be updated and a second validation session be scheduled</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Work with CRP team to revise process steps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044019"/>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etric Regular" panose="020B0503030202060203" pitchFamily="34" charset="0"/>
                          <a:ea typeface="+mn-ea"/>
                          <a:cs typeface="+mn-cs"/>
                        </a:rPr>
                        <a:t>Update architecture views based on revised process steps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1125662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484320473"/>
              </p:ext>
            </p:extLst>
          </p:nvPr>
        </p:nvGraphicFramePr>
        <p:xfrm>
          <a:off x="6351498" y="1209028"/>
          <a:ext cx="5377110" cy="4977497"/>
        </p:xfrm>
        <a:graphic>
          <a:graphicData uri="http://schemas.openxmlformats.org/drawingml/2006/table">
            <a:tbl>
              <a:tblPr firstRow="1" bandRow="1">
                <a:tableStyleId>{5C22544A-7EE6-4342-B048-85BDC9FD1C3A}</a:tableStyleId>
              </a:tblPr>
              <a:tblGrid>
                <a:gridCol w="3554502">
                  <a:extLst>
                    <a:ext uri="{9D8B030D-6E8A-4147-A177-3AD203B41FA5}">
                      <a16:colId xmlns:a16="http://schemas.microsoft.com/office/drawing/2014/main" val="2186046067"/>
                    </a:ext>
                  </a:extLst>
                </a:gridCol>
                <a:gridCol w="609600">
                  <a:extLst>
                    <a:ext uri="{9D8B030D-6E8A-4147-A177-3AD203B41FA5}">
                      <a16:colId xmlns:a16="http://schemas.microsoft.com/office/drawing/2014/main" val="3909448643"/>
                    </a:ext>
                  </a:extLst>
                </a:gridCol>
                <a:gridCol w="606425">
                  <a:extLst>
                    <a:ext uri="{9D8B030D-6E8A-4147-A177-3AD203B41FA5}">
                      <a16:colId xmlns:a16="http://schemas.microsoft.com/office/drawing/2014/main" val="3829627766"/>
                    </a:ext>
                  </a:extLst>
                </a:gridCol>
                <a:gridCol w="606583">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algn="l" fontAlgn="b"/>
                      <a:r>
                        <a:rPr lang="en-US" sz="1050" b="1" i="0" u="none" strike="noStrike" dirty="0">
                          <a:solidFill>
                            <a:srgbClr val="000000"/>
                          </a:solidFill>
                          <a:effectLst/>
                          <a:latin typeface="Metric Regular" panose="020B0503030202060203" pitchFamily="34" charset="0"/>
                        </a:rPr>
                        <a:t>(#2896) </a:t>
                      </a:r>
                      <a:r>
                        <a:rPr lang="en-US" sz="1050" b="0" i="0" u="none" strike="noStrike" dirty="0">
                          <a:solidFill>
                            <a:srgbClr val="000000"/>
                          </a:solidFill>
                          <a:effectLst/>
                          <a:latin typeface="Metric Regular" panose="020B0503030202060203" pitchFamily="34" charset="0"/>
                        </a:rPr>
                        <a:t>​Order capture bridge requirement deep dive needed to understand if it is used with Corona in context for Scenario 3 - Create Sales Order.</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a:solidFill>
                            <a:srgbClr val="000000"/>
                          </a:solidFill>
                          <a:effectLst/>
                          <a:latin typeface="Metric Regular" panose="020B0503030202060203" pitchFamily="34" charset="0"/>
                        </a:rPr>
                        <a:t>Malhotra, Meenakshi</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a:solidFill>
                            <a:srgbClr val="000000"/>
                          </a:solidFill>
                          <a:effectLst/>
                          <a:latin typeface="Metric Regular" panose="020B0503030202060203" pitchFamily="34" charset="0"/>
                        </a:rPr>
                        <a:t>4/9/2018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algn="l" fontAlgn="b"/>
                      <a:r>
                        <a:rPr lang="en-US" sz="1050" b="1" i="0" u="none" strike="noStrike" kern="1200" dirty="0">
                          <a:solidFill>
                            <a:srgbClr val="000000"/>
                          </a:solidFill>
                          <a:effectLst/>
                          <a:latin typeface="Metric Regular" panose="020B0503030202060203" pitchFamily="34" charset="0"/>
                          <a:ea typeface="+mn-ea"/>
                          <a:cs typeface="+mn-cs"/>
                        </a:rPr>
                        <a:t>(#2897) </a:t>
                      </a:r>
                      <a:r>
                        <a:rPr lang="en-US" sz="1050" b="0" i="0" u="none" strike="noStrike" dirty="0">
                          <a:solidFill>
                            <a:srgbClr val="000000"/>
                          </a:solidFill>
                          <a:effectLst/>
                          <a:latin typeface="Metric Regular" panose="020B0503030202060203" pitchFamily="34" charset="0"/>
                        </a:rPr>
                        <a:t>​Step is missing for track and trace of shipment.</a:t>
                      </a:r>
                      <a:br>
                        <a:rPr lang="en-US" sz="1050" b="0" i="0" u="none" strike="noStrike" dirty="0">
                          <a:solidFill>
                            <a:srgbClr val="000000"/>
                          </a:solidFill>
                          <a:effectLst/>
                          <a:latin typeface="Metric Regular" panose="020B0503030202060203" pitchFamily="34" charset="0"/>
                        </a:rPr>
                      </a:br>
                      <a:r>
                        <a:rPr lang="en-US" sz="1050" b="0" i="0" u="none" strike="noStrike" dirty="0">
                          <a:solidFill>
                            <a:srgbClr val="000000"/>
                          </a:solidFill>
                          <a:effectLst/>
                          <a:latin typeface="Metric Regular" panose="020B0503030202060203" pitchFamily="34" charset="0"/>
                        </a:rPr>
                        <a:t>Step missing Updating shipment record to get proof of delivery.</a:t>
                      </a:r>
                      <a:br>
                        <a:rPr lang="en-US" sz="1050" b="0" i="0" u="none" strike="noStrike" dirty="0">
                          <a:solidFill>
                            <a:srgbClr val="000000"/>
                          </a:solidFill>
                          <a:effectLst/>
                          <a:latin typeface="Metric Regular" panose="020B0503030202060203" pitchFamily="34" charset="0"/>
                        </a:rPr>
                      </a:br>
                      <a:r>
                        <a:rPr lang="en-US" sz="1050" b="0" i="0" u="none" strike="noStrike" dirty="0">
                          <a:solidFill>
                            <a:srgbClr val="000000"/>
                          </a:solidFill>
                          <a:effectLst/>
                          <a:latin typeface="Metric Regular" panose="020B0503030202060203" pitchFamily="34" charset="0"/>
                        </a:rPr>
                        <a:t>Step 23 - should be shipment document created that gets updated</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a:solidFill>
                            <a:srgbClr val="000000"/>
                          </a:solidFill>
                          <a:effectLst/>
                          <a:latin typeface="Metric Regular" panose="020B0503030202060203" pitchFamily="34" charset="0"/>
                        </a:rPr>
                        <a:t>Davuluri, Neil</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a:solidFill>
                            <a:srgbClr val="000000"/>
                          </a:solidFill>
                          <a:effectLst/>
                          <a:latin typeface="Metric Regular" panose="020B0503030202060203" pitchFamily="34" charset="0"/>
                        </a:rPr>
                        <a:t>4/9/2018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25102559"/>
                  </a:ext>
                </a:extLst>
              </a:tr>
              <a:tr h="506429">
                <a:tc>
                  <a:txBody>
                    <a:bodyPr/>
                    <a:lstStyle/>
                    <a:p>
                      <a:pPr algn="l" fontAlgn="b"/>
                      <a:r>
                        <a:rPr lang="en-US" sz="1050" b="1" i="0" u="none" strike="noStrike" kern="1200" dirty="0">
                          <a:solidFill>
                            <a:srgbClr val="000000"/>
                          </a:solidFill>
                          <a:effectLst/>
                          <a:latin typeface="Metric Regular" panose="020B0503030202060203" pitchFamily="34" charset="0"/>
                          <a:ea typeface="+mn-ea"/>
                          <a:cs typeface="+mn-cs"/>
                        </a:rPr>
                        <a:t>(#2899) </a:t>
                      </a:r>
                      <a:r>
                        <a:rPr lang="en-US" sz="1050" b="0" i="0" u="none" strike="noStrike" dirty="0">
                          <a:solidFill>
                            <a:srgbClr val="000000"/>
                          </a:solidFill>
                          <a:effectLst/>
                          <a:latin typeface="Metric Regular" panose="020B0503030202060203" pitchFamily="34" charset="0"/>
                        </a:rPr>
                        <a:t>​Review scenario 3 and 5 for accuracy and if all the apps are included.</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a:solidFill>
                            <a:srgbClr val="000000"/>
                          </a:solidFill>
                          <a:effectLst/>
                          <a:latin typeface="Metric Regular" panose="020B0503030202060203" pitchFamily="34" charset="0"/>
                        </a:rPr>
                        <a:t>Lozano, Rosa A</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a:solidFill>
                            <a:srgbClr val="000000"/>
                          </a:solidFill>
                          <a:effectLst/>
                          <a:latin typeface="Metric Regular" panose="020B0503030202060203" pitchFamily="34" charset="0"/>
                        </a:rPr>
                        <a:t>4/6/2018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86253780"/>
                  </a:ext>
                </a:extLst>
              </a:tr>
              <a:tr h="506429">
                <a:tc>
                  <a:txBody>
                    <a:bodyPr/>
                    <a:lstStyle/>
                    <a:p>
                      <a:pPr marL="0" algn="l" defTabSz="914400" rtl="0" eaLnBrk="1" fontAlgn="b" latinLnBrk="0" hangingPunct="1"/>
                      <a:r>
                        <a:rPr lang="en-US" sz="1050" b="1" i="0" u="none" strike="noStrike" kern="1200" dirty="0">
                          <a:solidFill>
                            <a:srgbClr val="000000"/>
                          </a:solidFill>
                          <a:effectLst/>
                          <a:latin typeface="Metric Regular" panose="020B0503030202060203" pitchFamily="34" charset="0"/>
                          <a:ea typeface="+mn-ea"/>
                          <a:cs typeface="+mn-cs"/>
                        </a:rPr>
                        <a:t>(#2529) </a:t>
                      </a:r>
                      <a:r>
                        <a:rPr lang="en-US" sz="1050" b="0" i="0" u="none" strike="noStrike" kern="1200" dirty="0">
                          <a:solidFill>
                            <a:srgbClr val="000000"/>
                          </a:solidFill>
                          <a:effectLst/>
                          <a:latin typeface="Metric Regular" panose="020B0503030202060203" pitchFamily="34" charset="0"/>
                          <a:ea typeface="+mn-ea"/>
                          <a:cs typeface="+mn-cs"/>
                        </a:rPr>
                        <a:t>Deloitte is proceeding with FDS reviews for GCSN-S4 interaction, and yet we have no E2E architecture diagram for GCSN, and no involvement from GCSN IT (DXC).</a:t>
                      </a:r>
                      <a:br>
                        <a:rPr lang="en-US" sz="1050" b="0" i="0" u="none" strike="noStrike" kern="1200" dirty="0">
                          <a:solidFill>
                            <a:srgbClr val="000000"/>
                          </a:solidFill>
                          <a:effectLst/>
                          <a:latin typeface="Metric Regular" panose="020B0503030202060203" pitchFamily="34" charset="0"/>
                          <a:ea typeface="+mn-ea"/>
                          <a:cs typeface="+mn-cs"/>
                        </a:rPr>
                      </a:br>
                      <a:br>
                        <a:rPr lang="en-US" sz="1050" b="0" i="0" u="none" strike="noStrike" kern="1200" dirty="0">
                          <a:solidFill>
                            <a:srgbClr val="000000"/>
                          </a:solidFill>
                          <a:effectLst/>
                          <a:latin typeface="Metric Regular" panose="020B0503030202060203" pitchFamily="34" charset="0"/>
                          <a:ea typeface="+mn-ea"/>
                          <a:cs typeface="+mn-cs"/>
                        </a:rPr>
                      </a:br>
                      <a:r>
                        <a:rPr lang="en-US" sz="1050" b="0" i="0" u="none" strike="noStrike" kern="1200" dirty="0">
                          <a:solidFill>
                            <a:srgbClr val="000000"/>
                          </a:solidFill>
                          <a:effectLst/>
                          <a:latin typeface="Metric Regular" panose="020B0503030202060203" pitchFamily="34" charset="0"/>
                          <a:ea typeface="+mn-ea"/>
                          <a:cs typeface="+mn-cs"/>
                        </a:rPr>
                        <a:t>Deloitte is asking the GCSN team to review FDS documents for individual calls such as Order Simulate, Order Create etc. My recommendation is to first review an E2E architecture design for GCSN, so that all business SMEs can see the complete picture before diving into one specific piece of it. After all, besides SAP, GCSN interacts with many systems today such as Siebel, MDM, CVS, SNR, SABA etc. Many of those systems are getting retired, and most of the master data is changing. So before reviewing the details of an individual interface we need to understand the E2E architecture.</a:t>
                      </a:r>
                      <a:br>
                        <a:rPr lang="en-US" sz="1050" b="0" i="0" u="none" strike="noStrike" kern="1200" dirty="0">
                          <a:solidFill>
                            <a:srgbClr val="000000"/>
                          </a:solidFill>
                          <a:effectLst/>
                          <a:latin typeface="Metric Regular" panose="020B0503030202060203" pitchFamily="34" charset="0"/>
                          <a:ea typeface="+mn-ea"/>
                          <a:cs typeface="+mn-cs"/>
                        </a:rPr>
                      </a:br>
                      <a:r>
                        <a:rPr lang="en-US" sz="1050" b="0" i="0" u="none" strike="noStrike" kern="1200" dirty="0">
                          <a:solidFill>
                            <a:srgbClr val="000000"/>
                          </a:solidFill>
                          <a:effectLst/>
                          <a:latin typeface="Metric Regular" panose="020B0503030202060203" pitchFamily="34" charset="0"/>
                          <a:ea typeface="+mn-ea"/>
                          <a:cs typeface="+mn-cs"/>
                        </a:rPr>
                        <a:t>Deloitte does not have such an E2E view, and they are proceeding to design the individual interfaces without it. We have S4 IT representation in those calls, but rarely any IT representation for GCSN – in fact we never have DXC in the calls. This does not bode well for all the GCSN development that needs to take place in the near future. When I ask why that is I am told that it is related to contractual negotiations with DXC which are still not finalized. ​</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b="0" i="0" u="none" strike="noStrike" kern="1200" dirty="0">
                          <a:solidFill>
                            <a:srgbClr val="000000"/>
                          </a:solidFill>
                          <a:effectLst/>
                          <a:latin typeface="Metric Regular" panose="020B0503030202060203" pitchFamily="34" charset="0"/>
                          <a:ea typeface="+mn-ea"/>
                          <a:cs typeface="+mn-cs"/>
                        </a:rPr>
                        <a:t>Anderson, Rachel</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b="0" i="0" u="none" strike="noStrike" kern="1200" dirty="0">
                          <a:solidFill>
                            <a:srgbClr val="000000"/>
                          </a:solidFill>
                          <a:effectLst/>
                          <a:latin typeface="Metric Regular" panose="020B0503030202060203" pitchFamily="34" charset="0"/>
                          <a:ea typeface="+mn-ea"/>
                          <a:cs typeface="+mn-cs"/>
                        </a:rPr>
                        <a:t>3/26/2018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07321606"/>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335898005"/>
              </p:ext>
            </p:extLst>
          </p:nvPr>
        </p:nvGraphicFramePr>
        <p:xfrm>
          <a:off x="10442734" y="196319"/>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168401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BA OM, Services, Finance, &amp; Supply Chain (Scenario 4) </a:t>
            </a:r>
            <a:endParaRPr lang="en-AU" dirty="0"/>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830997"/>
          </a:xfrm>
          <a:prstGeom prst="rect">
            <a:avLst/>
          </a:prstGeom>
        </p:spPr>
        <p:txBody>
          <a:bodyPr wrap="square">
            <a:spAutoFit/>
          </a:bodyPr>
          <a:lstStyle/>
          <a:p>
            <a:pPr marL="228600" indent="-228600">
              <a:buFont typeface="+mj-lt"/>
              <a:buAutoNum type="arabicParenR"/>
            </a:pPr>
            <a:r>
              <a:rPr lang="en-US" sz="1200" dirty="0">
                <a:latin typeface="Metric Regular" panose="020B0503030202060203" pitchFamily="34" charset="0"/>
              </a:rPr>
              <a:t>Boundary Apps deep dive and design enablement documentation completed for scenario 4 process steps</a:t>
            </a:r>
          </a:p>
          <a:p>
            <a:pPr marL="228600" indent="-228600">
              <a:buFont typeface="+mj-lt"/>
              <a:buAutoNum type="arabicParenR"/>
            </a:pPr>
            <a:r>
              <a:rPr lang="en-US" sz="1200" dirty="0">
                <a:latin typeface="Metric Regular" panose="020B0503030202060203" pitchFamily="34" charset="0"/>
              </a:rPr>
              <a:t>Completed validation session walk through of architectural diagram for scenario 4</a:t>
            </a:r>
          </a:p>
          <a:p>
            <a:pPr marL="228600" indent="-228600">
              <a:buFont typeface="+mj-lt"/>
              <a:buAutoNum type="arabicParenR"/>
            </a:pPr>
            <a:r>
              <a:rPr lang="en-US" sz="1200" dirty="0">
                <a:latin typeface="Metric Regular" panose="020B0503030202060203" pitchFamily="34" charset="0"/>
              </a:rPr>
              <a:t>Scenario 5 validation not completed as due to inadequate session length </a:t>
            </a:r>
          </a:p>
        </p:txBody>
      </p:sp>
      <p:graphicFrame>
        <p:nvGraphicFramePr>
          <p:cNvPr id="3" name="Table 2"/>
          <p:cNvGraphicFramePr>
            <a:graphicFrameLocks noGrp="1"/>
          </p:cNvGraphicFramePr>
          <p:nvPr>
            <p:extLst/>
          </p:nvPr>
        </p:nvGraphicFramePr>
        <p:xfrm>
          <a:off x="653839" y="2849880"/>
          <a:ext cx="5486560" cy="2685233"/>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4247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51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 to answer outstanding RAID log items in order to complete the architecture</a:t>
                      </a:r>
                      <a:r>
                        <a:rPr lang="en-US" sz="1050" baseline="0" dirty="0">
                          <a:solidFill>
                            <a:schemeClr val="tx1"/>
                          </a:solidFill>
                          <a:latin typeface="Metric Regular" panose="020B0503030202060203" pitchFamily="34" charset="0"/>
                        </a:rPr>
                        <a:t> (#2582, 2583, 2585)</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Post RAID</a:t>
                      </a:r>
                      <a:r>
                        <a:rPr lang="en-US" sz="1050" baseline="0" dirty="0">
                          <a:solidFill>
                            <a:schemeClr val="tx1"/>
                          </a:solidFill>
                          <a:latin typeface="Metric Regular" panose="020B0503030202060203" pitchFamily="34" charset="0"/>
                        </a:rPr>
                        <a:t> closure, BA to update scenario spreadsheet as required</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044019"/>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Post RAID</a:t>
                      </a:r>
                      <a:r>
                        <a:rPr lang="en-US" sz="1050" baseline="0" dirty="0">
                          <a:solidFill>
                            <a:schemeClr val="tx1"/>
                          </a:solidFill>
                          <a:latin typeface="Metric Regular" panose="020B0503030202060203" pitchFamily="34" charset="0"/>
                        </a:rPr>
                        <a:t> closure and BA updates,  Global Architecture to update architecture views as required</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GA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1125662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Close open question regarding retirement of WWCLASS and managing spare parts - if WWCLASS GTS capability will be available in 2.4 </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257171"/>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Confirm with master data team how </a:t>
                      </a:r>
                      <a:r>
                        <a:rPr lang="en-US" sz="1050" dirty="0" err="1">
                          <a:solidFill>
                            <a:schemeClr val="tx1"/>
                          </a:solidFill>
                          <a:latin typeface="Metric Regular" panose="020B0503030202060203" pitchFamily="34" charset="0"/>
                        </a:rPr>
                        <a:t>iReturns</a:t>
                      </a:r>
                      <a:r>
                        <a:rPr lang="en-US" sz="1050" dirty="0">
                          <a:solidFill>
                            <a:schemeClr val="tx1"/>
                          </a:solidFill>
                          <a:latin typeface="Metric Regular" panose="020B0503030202060203" pitchFamily="34" charset="0"/>
                        </a:rPr>
                        <a:t> get master data from legacy systems and from S4</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55710898"/>
                  </a:ext>
                </a:extLst>
              </a:tr>
              <a:tr h="242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Confirm if </a:t>
                      </a:r>
                      <a:r>
                        <a:rPr lang="en-US" sz="1050" dirty="0" err="1">
                          <a:solidFill>
                            <a:schemeClr val="tx1"/>
                          </a:solidFill>
                          <a:latin typeface="Metric Regular" panose="020B0503030202060203" pitchFamily="34" charset="0"/>
                        </a:rPr>
                        <a:t>Trax</a:t>
                      </a:r>
                      <a:r>
                        <a:rPr lang="en-US" sz="1050" dirty="0">
                          <a:solidFill>
                            <a:schemeClr val="tx1"/>
                          </a:solidFill>
                          <a:latin typeface="Metric Regular" panose="020B0503030202060203" pitchFamily="34" charset="0"/>
                        </a:rPr>
                        <a:t> is sending feedback loop to S4 for Invoice Processing</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408759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57448854"/>
              </p:ext>
            </p:extLst>
          </p:nvPr>
        </p:nvGraphicFramePr>
        <p:xfrm>
          <a:off x="6368844" y="1353583"/>
          <a:ext cx="5210540" cy="2380949"/>
        </p:xfrm>
        <a:graphic>
          <a:graphicData uri="http://schemas.openxmlformats.org/drawingml/2006/table">
            <a:tbl>
              <a:tblPr firstRow="1" bandRow="1">
                <a:tableStyleId>{5C22544A-7EE6-4342-B048-85BDC9FD1C3A}</a:tableStyleId>
              </a:tblPr>
              <a:tblGrid>
                <a:gridCol w="2775156">
                  <a:extLst>
                    <a:ext uri="{9D8B030D-6E8A-4147-A177-3AD203B41FA5}">
                      <a16:colId xmlns:a16="http://schemas.microsoft.com/office/drawing/2014/main" val="2186046067"/>
                    </a:ext>
                  </a:extLst>
                </a:gridCol>
                <a:gridCol w="990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987584">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baseline="0" dirty="0">
                          <a:solidFill>
                            <a:schemeClr val="tx1"/>
                          </a:solidFill>
                          <a:latin typeface="Metric Regular" panose="020B0503030202060203" pitchFamily="34" charset="0"/>
                        </a:rPr>
                        <a:t>(#2585) </a:t>
                      </a:r>
                      <a:r>
                        <a:rPr lang="en-US" sz="1050" baseline="0" dirty="0">
                          <a:solidFill>
                            <a:schemeClr val="tx1"/>
                          </a:solidFill>
                          <a:latin typeface="Metric Regular" panose="020B0503030202060203" pitchFamily="34" charset="0"/>
                        </a:rPr>
                        <a:t>Acknowledge back to EPS for each type of message in the original task steps (currently reflected as 12a, 15a, 17a, 18a). </a:t>
                      </a:r>
                    </a:p>
                    <a:p>
                      <a:r>
                        <a:rPr lang="en-US" sz="1050" baseline="0" dirty="0">
                          <a:solidFill>
                            <a:schemeClr val="tx1"/>
                          </a:solidFill>
                          <a:latin typeface="Metric Regular" panose="020B0503030202060203" pitchFamily="34" charset="0"/>
                        </a:rPr>
                        <a:t>Acknowledge back to EPS for the message in the original task steps (currently reflected as 27a)</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James Stein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4/2</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baseline="0" dirty="0">
                          <a:solidFill>
                            <a:schemeClr val="tx1"/>
                          </a:solidFill>
                          <a:latin typeface="Metric Regular" panose="020B0503030202060203" pitchFamily="34" charset="0"/>
                        </a:rPr>
                        <a:t>(#2582) </a:t>
                      </a:r>
                      <a:r>
                        <a:rPr lang="en-US" sz="1050" baseline="0" dirty="0">
                          <a:solidFill>
                            <a:schemeClr val="tx1"/>
                          </a:solidFill>
                          <a:latin typeface="Metric Regular" panose="020B0503030202060203" pitchFamily="34" charset="0"/>
                        </a:rPr>
                        <a:t>Shipment Processing, Invoice processing, custom duties, return window calculation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Joe Salucci</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4/2</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433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baseline="0" dirty="0">
                          <a:solidFill>
                            <a:schemeClr val="tx1"/>
                          </a:solidFill>
                          <a:latin typeface="Metric Regular" panose="020B0503030202060203" pitchFamily="34" charset="0"/>
                        </a:rPr>
                        <a:t>(#2583) </a:t>
                      </a:r>
                      <a:r>
                        <a:rPr lang="en-US" sz="1050" baseline="0" dirty="0">
                          <a:solidFill>
                            <a:schemeClr val="tx1"/>
                          </a:solidFill>
                          <a:latin typeface="Metric Regular" panose="020B0503030202060203" pitchFamily="34" charset="0"/>
                        </a:rPr>
                        <a:t>WWCLASS process – there is a need to interact with the system of record for import/export classification data – this needs to be called in this process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Sahir Gaulkar</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4/2</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1891153510"/>
              </p:ext>
            </p:extLst>
          </p:nvPr>
        </p:nvGraphicFramePr>
        <p:xfrm>
          <a:off x="10442734" y="310896"/>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96919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BA OM, Services, Finance, &amp; Supply Chain (Scenario 5) </a:t>
            </a:r>
            <a:endParaRPr lang="en-AU" dirty="0"/>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461665"/>
          </a:xfrm>
          <a:prstGeom prst="rect">
            <a:avLst/>
          </a:prstGeom>
        </p:spPr>
        <p:txBody>
          <a:bodyPr wrap="square">
            <a:spAutoFit/>
          </a:bodyPr>
          <a:lstStyle/>
          <a:p>
            <a:pPr marL="228600" indent="-228600">
              <a:buFont typeface="+mj-lt"/>
              <a:buAutoNum type="arabicParenR"/>
            </a:pPr>
            <a:r>
              <a:rPr lang="en-US" sz="1200" dirty="0">
                <a:latin typeface="Metric Regular" panose="020B0503030202060203" pitchFamily="34" charset="0"/>
              </a:rPr>
              <a:t>Validate Session completed for Field Service by HPE Technician - out of Warranty and no Service Contract (T&amp;M)</a:t>
            </a:r>
          </a:p>
        </p:txBody>
      </p:sp>
      <p:graphicFrame>
        <p:nvGraphicFramePr>
          <p:cNvPr id="3" name="Table 2"/>
          <p:cNvGraphicFramePr>
            <a:graphicFrameLocks noGrp="1"/>
          </p:cNvGraphicFramePr>
          <p:nvPr>
            <p:extLst>
              <p:ext uri="{D42A27DB-BD31-4B8C-83A1-F6EECF244321}">
                <p14:modId xmlns:p14="http://schemas.microsoft.com/office/powerpoint/2010/main" val="1607477743"/>
              </p:ext>
            </p:extLst>
          </p:nvPr>
        </p:nvGraphicFramePr>
        <p:xfrm>
          <a:off x="653839" y="2849880"/>
          <a:ext cx="5486560" cy="1199333"/>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4247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51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solidFill>
                            <a:schemeClr val="tx1"/>
                          </a:solidFill>
                          <a:latin typeface="Metric Regular" panose="020B0503030202060203" pitchFamily="34" charset="0"/>
                        </a:rPr>
                        <a:t>Prashanth</a:t>
                      </a:r>
                      <a:r>
                        <a:rPr lang="en-US" sz="1050" dirty="0">
                          <a:solidFill>
                            <a:schemeClr val="tx1"/>
                          </a:solidFill>
                          <a:latin typeface="Metric Regular" panose="020B0503030202060203" pitchFamily="34" charset="0"/>
                        </a:rPr>
                        <a:t> </a:t>
                      </a:r>
                      <a:r>
                        <a:rPr lang="en-US" sz="1050" dirty="0" err="1">
                          <a:solidFill>
                            <a:schemeClr val="tx1"/>
                          </a:solidFill>
                          <a:latin typeface="Metric Regular" panose="020B0503030202060203" pitchFamily="34" charset="0"/>
                        </a:rPr>
                        <a:t>Anreddy</a:t>
                      </a:r>
                      <a:r>
                        <a:rPr lang="en-US" sz="1050" dirty="0">
                          <a:solidFill>
                            <a:schemeClr val="tx1"/>
                          </a:solidFill>
                          <a:latin typeface="Metric Regular" panose="020B0503030202060203" pitchFamily="34" charset="0"/>
                        </a:rPr>
                        <a:t> to provide revised process steps by EOD 4/5</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396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Update architecture view based on feedback provided during session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04401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37380103"/>
              </p:ext>
            </p:extLst>
          </p:nvPr>
        </p:nvGraphicFramePr>
        <p:xfrm>
          <a:off x="6368844" y="1353583"/>
          <a:ext cx="5347065" cy="1697324"/>
        </p:xfrm>
        <a:graphic>
          <a:graphicData uri="http://schemas.openxmlformats.org/drawingml/2006/table">
            <a:tbl>
              <a:tblPr firstRow="1" bandRow="1">
                <a:tableStyleId>{5C22544A-7EE6-4342-B048-85BDC9FD1C3A}</a:tableStyleId>
              </a:tblPr>
              <a:tblGrid>
                <a:gridCol w="2775156">
                  <a:extLst>
                    <a:ext uri="{9D8B030D-6E8A-4147-A177-3AD203B41FA5}">
                      <a16:colId xmlns:a16="http://schemas.microsoft.com/office/drawing/2014/main" val="2186046067"/>
                    </a:ext>
                  </a:extLst>
                </a:gridCol>
                <a:gridCol w="990600">
                  <a:extLst>
                    <a:ext uri="{9D8B030D-6E8A-4147-A177-3AD203B41FA5}">
                      <a16:colId xmlns:a16="http://schemas.microsoft.com/office/drawing/2014/main" val="3909448643"/>
                    </a:ext>
                  </a:extLst>
                </a:gridCol>
                <a:gridCol w="593725">
                  <a:extLst>
                    <a:ext uri="{9D8B030D-6E8A-4147-A177-3AD203B41FA5}">
                      <a16:colId xmlns:a16="http://schemas.microsoft.com/office/drawing/2014/main" val="3829627766"/>
                    </a:ext>
                  </a:extLst>
                </a:gridCol>
                <a:gridCol w="987584">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algn="l" fontAlgn="b"/>
                      <a:r>
                        <a:rPr lang="en-US" sz="1050" b="1" i="0" u="none" strike="noStrike" dirty="0">
                          <a:solidFill>
                            <a:srgbClr val="000000"/>
                          </a:solidFill>
                          <a:effectLst/>
                          <a:latin typeface="Metric Regular" panose="020B0503030202060203" pitchFamily="34" charset="0"/>
                        </a:rPr>
                        <a:t>(#2901)</a:t>
                      </a:r>
                      <a:r>
                        <a:rPr lang="en-US" sz="1050" b="0" i="0" u="none" strike="noStrike" dirty="0">
                          <a:solidFill>
                            <a:srgbClr val="000000"/>
                          </a:solidFill>
                          <a:effectLst/>
                          <a:latin typeface="Metric Regular" panose="020B0503030202060203" pitchFamily="34" charset="0"/>
                        </a:rPr>
                        <a:t>​ Update the steps to include quote communication step between Step 7 and Step 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err="1">
                          <a:solidFill>
                            <a:srgbClr val="000000"/>
                          </a:solidFill>
                          <a:effectLst/>
                          <a:latin typeface="Metric Regular" panose="020B0503030202060203" pitchFamily="34" charset="0"/>
                        </a:rPr>
                        <a:t>Anreddy</a:t>
                      </a:r>
                      <a:r>
                        <a:rPr lang="en-US" sz="1050" b="0" i="0" u="none" strike="noStrike" dirty="0">
                          <a:solidFill>
                            <a:srgbClr val="000000"/>
                          </a:solidFill>
                          <a:effectLst/>
                          <a:latin typeface="Metric Regular" panose="020B0503030202060203" pitchFamily="34" charset="0"/>
                        </a:rPr>
                        <a:t>, </a:t>
                      </a:r>
                      <a:r>
                        <a:rPr lang="en-US" sz="1050" b="0" i="0" u="none" strike="noStrike" dirty="0" err="1">
                          <a:solidFill>
                            <a:srgbClr val="000000"/>
                          </a:solidFill>
                          <a:effectLst/>
                          <a:latin typeface="Metric Regular" panose="020B0503030202060203" pitchFamily="34" charset="0"/>
                        </a:rPr>
                        <a:t>Prashanth</a:t>
                      </a:r>
                      <a:endParaRPr lang="en-US" sz="1050" b="0" i="0" u="none" strike="noStrike" dirty="0">
                        <a:solidFill>
                          <a:srgbClr val="000000"/>
                        </a:solidFill>
                        <a:effectLst/>
                        <a:latin typeface="Metric Regular" panose="020B0503030202060203" pitchFamily="34" charset="0"/>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b"/>
                      <a:r>
                        <a:rPr lang="en-US" sz="1050" b="0" i="0" u="none" strike="noStrike" dirty="0">
                          <a:solidFill>
                            <a:srgbClr val="000000"/>
                          </a:solidFill>
                          <a:effectLst/>
                          <a:latin typeface="Metric Regular" panose="020B0503030202060203" pitchFamily="34" charset="0"/>
                        </a:rPr>
                        <a:t>4/6/2018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algn="l" fontAlgn="b"/>
                      <a:r>
                        <a:rPr lang="en-US" sz="1050" b="1" i="0" u="none" strike="noStrike" dirty="0">
                          <a:solidFill>
                            <a:srgbClr val="000000"/>
                          </a:solidFill>
                          <a:effectLst/>
                          <a:latin typeface="Metric Regular" panose="020B0503030202060203" pitchFamily="34" charset="0"/>
                        </a:rPr>
                        <a:t>(#2903)</a:t>
                      </a:r>
                      <a:r>
                        <a:rPr lang="en-US" sz="1050" b="1" i="0" u="none" strike="noStrike" baseline="0" dirty="0">
                          <a:solidFill>
                            <a:srgbClr val="000000"/>
                          </a:solidFill>
                          <a:effectLst/>
                          <a:latin typeface="Metric Regular" panose="020B0503030202060203" pitchFamily="34" charset="0"/>
                        </a:rPr>
                        <a:t> </a:t>
                      </a:r>
                      <a:r>
                        <a:rPr lang="en-US" sz="1050" b="0" i="0" u="none" strike="noStrike" dirty="0">
                          <a:solidFill>
                            <a:srgbClr val="000000"/>
                          </a:solidFill>
                          <a:effectLst/>
                          <a:latin typeface="Metric Regular" panose="020B0503030202060203" pitchFamily="34" charset="0"/>
                        </a:rPr>
                        <a:t>​Create Shipment order and ship the parts</a:t>
                      </a:r>
                      <a:br>
                        <a:rPr lang="en-US" sz="1050" b="0" i="0" u="none" strike="noStrike" dirty="0">
                          <a:solidFill>
                            <a:srgbClr val="000000"/>
                          </a:solidFill>
                          <a:effectLst/>
                          <a:latin typeface="Metric Regular" panose="020B0503030202060203" pitchFamily="34" charset="0"/>
                        </a:rPr>
                      </a:br>
                      <a:r>
                        <a:rPr lang="en-US" sz="1050" b="0" i="0" u="none" strike="noStrike" dirty="0" err="1">
                          <a:solidFill>
                            <a:srgbClr val="000000"/>
                          </a:solidFill>
                          <a:effectLst/>
                          <a:latin typeface="Metric Regular" panose="020B0503030202060203" pitchFamily="34" charset="0"/>
                        </a:rPr>
                        <a:t>Umakanth</a:t>
                      </a:r>
                      <a:r>
                        <a:rPr lang="en-US" sz="1050" b="0" i="0" u="none" strike="noStrike" dirty="0">
                          <a:solidFill>
                            <a:srgbClr val="000000"/>
                          </a:solidFill>
                          <a:effectLst/>
                          <a:latin typeface="Metric Regular" panose="020B0503030202060203" pitchFamily="34" charset="0"/>
                        </a:rPr>
                        <a:t> to work with Rosa and April to update the slide for the correct apps list</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a:solidFill>
                            <a:srgbClr val="000000"/>
                          </a:solidFill>
                          <a:effectLst/>
                          <a:latin typeface="Metric Regular" panose="020B0503030202060203" pitchFamily="34" charset="0"/>
                        </a:rPr>
                        <a:t>Potula, Umakanth</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b"/>
                      <a:r>
                        <a:rPr lang="en-US" sz="1050" b="0" i="0" u="none" strike="noStrike" dirty="0">
                          <a:solidFill>
                            <a:srgbClr val="000000"/>
                          </a:solidFill>
                          <a:effectLst/>
                          <a:latin typeface="Metric Regular" panose="020B0503030202060203" pitchFamily="34" charset="0"/>
                        </a:rPr>
                        <a:t>4/6/2018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433006">
                <a:tc>
                  <a:txBody>
                    <a:bodyPr/>
                    <a:lstStyle/>
                    <a:p>
                      <a:pPr algn="l" fontAlgn="b"/>
                      <a:r>
                        <a:rPr lang="en-US" sz="1050" b="1" i="0" u="none" strike="noStrike" dirty="0">
                          <a:solidFill>
                            <a:srgbClr val="000000"/>
                          </a:solidFill>
                          <a:effectLst/>
                          <a:latin typeface="Metric Regular" panose="020B0503030202060203" pitchFamily="34" charset="0"/>
                        </a:rPr>
                        <a:t>(#2906) </a:t>
                      </a:r>
                      <a:r>
                        <a:rPr lang="en-US" sz="1050" b="0" i="0" u="none" strike="noStrike" dirty="0">
                          <a:solidFill>
                            <a:srgbClr val="000000"/>
                          </a:solidFill>
                          <a:effectLst/>
                          <a:latin typeface="Metric Regular" panose="020B0503030202060203" pitchFamily="34" charset="0"/>
                        </a:rPr>
                        <a:t>​Case closure/Workflow </a:t>
                      </a:r>
                      <a:r>
                        <a:rPr lang="en-US" sz="1050" b="0" i="0" u="none" strike="noStrike" dirty="0" err="1">
                          <a:solidFill>
                            <a:srgbClr val="000000"/>
                          </a:solidFill>
                          <a:effectLst/>
                          <a:latin typeface="Metric Regular" panose="020B0503030202060203" pitchFamily="34" charset="0"/>
                        </a:rPr>
                        <a:t>workflow</a:t>
                      </a:r>
                      <a:r>
                        <a:rPr lang="en-US" sz="1050" b="0" i="0" u="none" strike="noStrike" dirty="0">
                          <a:solidFill>
                            <a:srgbClr val="000000"/>
                          </a:solidFill>
                          <a:effectLst/>
                          <a:latin typeface="Metric Regular" panose="020B0503030202060203" pitchFamily="34" charset="0"/>
                        </a:rPr>
                        <a:t> and billing steps needs to be revised with Deloitte teams.</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b"/>
                      <a:r>
                        <a:rPr lang="en-US" sz="1050" b="0" i="0" u="none" strike="noStrike" dirty="0" err="1">
                          <a:solidFill>
                            <a:srgbClr val="000000"/>
                          </a:solidFill>
                          <a:effectLst/>
                          <a:latin typeface="Metric Regular" panose="020B0503030202060203" pitchFamily="34" charset="0"/>
                        </a:rPr>
                        <a:t>Anreddy</a:t>
                      </a:r>
                      <a:r>
                        <a:rPr lang="en-US" sz="1050" b="0" i="0" u="none" strike="noStrike" dirty="0">
                          <a:solidFill>
                            <a:srgbClr val="000000"/>
                          </a:solidFill>
                          <a:effectLst/>
                          <a:latin typeface="Metric Regular" panose="020B0503030202060203" pitchFamily="34" charset="0"/>
                        </a:rPr>
                        <a:t>, </a:t>
                      </a:r>
                      <a:r>
                        <a:rPr lang="en-US" sz="1050" b="0" i="0" u="none" strike="noStrike" dirty="0" err="1">
                          <a:solidFill>
                            <a:srgbClr val="000000"/>
                          </a:solidFill>
                          <a:effectLst/>
                          <a:latin typeface="Metric Regular" panose="020B0503030202060203" pitchFamily="34" charset="0"/>
                        </a:rPr>
                        <a:t>Prashanth</a:t>
                      </a:r>
                      <a:endParaRPr lang="en-US" sz="1050" b="0" i="0" u="none" strike="noStrike" dirty="0">
                        <a:solidFill>
                          <a:srgbClr val="000000"/>
                        </a:solidFill>
                        <a:effectLst/>
                        <a:latin typeface="Metric Regular" panose="020B0503030202060203" pitchFamily="34" charset="0"/>
                      </a:endParaRP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b"/>
                      <a:r>
                        <a:rPr lang="en-US" sz="1050" b="0" i="0" u="none" strike="noStrike" dirty="0">
                          <a:solidFill>
                            <a:srgbClr val="000000"/>
                          </a:solidFill>
                          <a:effectLst/>
                          <a:latin typeface="Metric Regular" panose="020B0503030202060203" pitchFamily="34" charset="0"/>
                        </a:rPr>
                        <a:t>4/6/2018</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1935903596"/>
              </p:ext>
            </p:extLst>
          </p:nvPr>
        </p:nvGraphicFramePr>
        <p:xfrm>
          <a:off x="10442734" y="310896"/>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86196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AU" dirty="0"/>
              <a:t>BA OM, Services, Finance, &amp; Supply Chain (Scenario 6)</a:t>
            </a:r>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830997"/>
          </a:xfrm>
          <a:prstGeom prst="rect">
            <a:avLst/>
          </a:prstGeom>
        </p:spPr>
        <p:txBody>
          <a:bodyPr wrap="square">
            <a:spAutoFit/>
          </a:bodyPr>
          <a:lstStyle/>
          <a:p>
            <a:pPr marL="228600" indent="-228600">
              <a:buFont typeface="+mj-lt"/>
              <a:buAutoNum type="arabicParenR"/>
            </a:pPr>
            <a:r>
              <a:rPr lang="en-US" sz="1200" dirty="0">
                <a:latin typeface="Metric Regular" panose="020B0503030202060203" pitchFamily="34" charset="0"/>
              </a:rPr>
              <a:t>Completed full validation session for Scenario 6 Boundary Applications</a:t>
            </a:r>
          </a:p>
          <a:p>
            <a:pPr marL="228600" indent="-228600">
              <a:buFont typeface="+mj-lt"/>
              <a:buAutoNum type="arabicParenR"/>
            </a:pPr>
            <a:r>
              <a:rPr lang="en-US" sz="1200" dirty="0">
                <a:latin typeface="Metric Regular" panose="020B0503030202060203" pitchFamily="34" charset="0"/>
              </a:rPr>
              <a:t>Conducted detailed walk through of architectural diagram</a:t>
            </a:r>
          </a:p>
          <a:p>
            <a:pPr marL="228600" indent="-228600">
              <a:buFont typeface="+mj-lt"/>
              <a:buAutoNum type="arabicParenR"/>
            </a:pPr>
            <a:r>
              <a:rPr lang="en-US" sz="1200" dirty="0">
                <a:latin typeface="Metric Regular" panose="020B0503030202060203" pitchFamily="34" charset="0"/>
              </a:rPr>
              <a:t>Continued to gather preliminary potential change topics for Scenario 6 regarding boundary applications </a:t>
            </a:r>
          </a:p>
        </p:txBody>
      </p:sp>
      <p:graphicFrame>
        <p:nvGraphicFramePr>
          <p:cNvPr id="3" name="Table 2"/>
          <p:cNvGraphicFramePr>
            <a:graphicFrameLocks noGrp="1"/>
          </p:cNvGraphicFramePr>
          <p:nvPr>
            <p:extLst>
              <p:ext uri="{D42A27DB-BD31-4B8C-83A1-F6EECF244321}">
                <p14:modId xmlns:p14="http://schemas.microsoft.com/office/powerpoint/2010/main" val="3331064048"/>
              </p:ext>
            </p:extLst>
          </p:nvPr>
        </p:nvGraphicFramePr>
        <p:xfrm>
          <a:off x="616550" y="2604804"/>
          <a:ext cx="5486560" cy="1192319"/>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6165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Close open RAID Items tagged to Scenario 0 prior to Align CRP </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ABM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Incorporate outcomes from the cross functional Scenario 6 Validate CRP</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Luigi</a:t>
                      </a:r>
                      <a:r>
                        <a:rPr lang="en-US" sz="1050" baseline="0" dirty="0">
                          <a:solidFill>
                            <a:schemeClr val="tx1"/>
                          </a:solidFill>
                          <a:latin typeface="Metric Regular" panose="020B0503030202060203" pitchFamily="34" charset="0"/>
                        </a:rPr>
                        <a:t> Scinicariello</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25717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404406179"/>
              </p:ext>
            </p:extLst>
          </p:nvPr>
        </p:nvGraphicFramePr>
        <p:xfrm>
          <a:off x="6368844" y="1353583"/>
          <a:ext cx="5210540" cy="2220929"/>
        </p:xfrm>
        <a:graphic>
          <a:graphicData uri="http://schemas.openxmlformats.org/drawingml/2006/table">
            <a:tbl>
              <a:tblPr firstRow="1" bandRow="1">
                <a:tableStyleId>{5C22544A-7EE6-4342-B048-85BDC9FD1C3A}</a:tableStyleId>
              </a:tblPr>
              <a:tblGrid>
                <a:gridCol w="2775156">
                  <a:extLst>
                    <a:ext uri="{9D8B030D-6E8A-4147-A177-3AD203B41FA5}">
                      <a16:colId xmlns:a16="http://schemas.microsoft.com/office/drawing/2014/main" val="2186046067"/>
                    </a:ext>
                  </a:extLst>
                </a:gridCol>
                <a:gridCol w="990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987584">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r>
                        <a:rPr lang="en-US" sz="1050" b="1" baseline="0" dirty="0">
                          <a:solidFill>
                            <a:schemeClr val="tx1"/>
                          </a:solidFill>
                          <a:latin typeface="Metric Regular" panose="020B0503030202060203" pitchFamily="34" charset="0"/>
                        </a:rPr>
                        <a:t>(#2407) </a:t>
                      </a:r>
                      <a:r>
                        <a:rPr lang="en-US" sz="1050" baseline="0" dirty="0">
                          <a:solidFill>
                            <a:schemeClr val="tx1"/>
                          </a:solidFill>
                          <a:latin typeface="Metric Regular" panose="020B0503030202060203" pitchFamily="34" charset="0"/>
                        </a:rPr>
                        <a:t>Return Product - Understanding process to dismantle returned product and discuss internal order options for dismantling product​(ABM CRP Scenario 6 - Returns with Credit)​​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Kollu </a:t>
                      </a:r>
                      <a:r>
                        <a:rPr lang="en-US" sz="1050" dirty="0" err="1">
                          <a:solidFill>
                            <a:schemeClr val="tx1"/>
                          </a:solidFill>
                          <a:latin typeface="Metric Regular" panose="020B0503030202060203" pitchFamily="34" charset="0"/>
                        </a:rPr>
                        <a:t>Bhatavachalam</a:t>
                      </a:r>
                      <a:r>
                        <a:rPr lang="en-US" sz="1050" baseline="0" dirty="0">
                          <a:solidFill>
                            <a:schemeClr val="tx1"/>
                          </a:solidFill>
                          <a:latin typeface="Metric Regular" panose="020B0503030202060203" pitchFamily="34" charset="0"/>
                        </a:rPr>
                        <a:t> Prash</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4/10</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r>
                        <a:rPr lang="en-US" sz="1050" b="1" baseline="0" dirty="0">
                          <a:solidFill>
                            <a:schemeClr val="tx1"/>
                          </a:solidFill>
                          <a:latin typeface="Metric Regular" panose="020B0503030202060203" pitchFamily="34" charset="0"/>
                        </a:rPr>
                        <a:t>(#2408) </a:t>
                      </a:r>
                      <a:r>
                        <a:rPr lang="en-US" sz="1050" baseline="0" dirty="0">
                          <a:solidFill>
                            <a:schemeClr val="tx1"/>
                          </a:solidFill>
                          <a:latin typeface="Metric Regular" panose="020B0503030202060203" pitchFamily="34" charset="0"/>
                        </a:rPr>
                        <a:t>Provide product structure view for various ABM Scenarios (ABM CRP Scenario 6- Returns with Credit)​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Steve</a:t>
                      </a:r>
                      <a:r>
                        <a:rPr lang="en-US" sz="1050" baseline="0" dirty="0">
                          <a:solidFill>
                            <a:schemeClr val="tx1"/>
                          </a:solidFill>
                          <a:latin typeface="Metric Regular" panose="020B0503030202060203" pitchFamily="34" charset="0"/>
                        </a:rPr>
                        <a:t> </a:t>
                      </a:r>
                      <a:r>
                        <a:rPr lang="en-US" sz="1050" baseline="0" dirty="0" err="1">
                          <a:solidFill>
                            <a:schemeClr val="tx1"/>
                          </a:solidFill>
                          <a:latin typeface="Metric Regular" panose="020B0503030202060203" pitchFamily="34" charset="0"/>
                        </a:rPr>
                        <a:t>Gajewski</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3/12</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506429">
                <a:tc>
                  <a:txBody>
                    <a:bodyPr/>
                    <a:lstStyle/>
                    <a:p>
                      <a:r>
                        <a:rPr lang="en-US" sz="1050" b="1" baseline="0" dirty="0">
                          <a:solidFill>
                            <a:schemeClr val="tx1"/>
                          </a:solidFill>
                          <a:latin typeface="Metric Regular" panose="020B0503030202060203" pitchFamily="34" charset="0"/>
                        </a:rPr>
                        <a:t>(#2545) </a:t>
                      </a:r>
                      <a:r>
                        <a:rPr lang="en-US" sz="1050" baseline="0" dirty="0">
                          <a:solidFill>
                            <a:schemeClr val="tx1"/>
                          </a:solidFill>
                          <a:latin typeface="Metric Regular" panose="020B0503030202060203" pitchFamily="34" charset="0"/>
                        </a:rPr>
                        <a:t>Provide impact of ABM on the current usage of CTO Ids in sales and return orders​</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Suman Bhattacharya</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1223748008"/>
              </p:ext>
            </p:extLst>
          </p:nvPr>
        </p:nvGraphicFramePr>
        <p:xfrm>
          <a:off x="10442734" y="310896"/>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989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AU" dirty="0"/>
              <a:t>BA OM, Services, Finance, &amp; Supply Chain (Scenario 7)</a:t>
            </a:r>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461665"/>
          </a:xfrm>
          <a:prstGeom prst="rect">
            <a:avLst/>
          </a:prstGeom>
        </p:spPr>
        <p:txBody>
          <a:bodyPr wrap="square">
            <a:spAutoFit/>
          </a:bodyPr>
          <a:lstStyle/>
          <a:p>
            <a:pPr marL="228600" indent="-228600">
              <a:buFont typeface="+mj-lt"/>
              <a:buAutoNum type="arabicParenR"/>
            </a:pPr>
            <a:r>
              <a:rPr lang="en-US" sz="1200" dirty="0">
                <a:latin typeface="Metric Regular" panose="020B0503030202060203" pitchFamily="34" charset="0"/>
              </a:rPr>
              <a:t>Original scenario 7 for renewal is validated</a:t>
            </a:r>
          </a:p>
          <a:p>
            <a:pPr marL="228600" indent="-228600">
              <a:buFont typeface="+mj-lt"/>
              <a:buAutoNum type="arabicParenR"/>
            </a:pPr>
            <a:r>
              <a:rPr lang="en-US" sz="1200" dirty="0">
                <a:latin typeface="Metric Regular" panose="020B0503030202060203" pitchFamily="34" charset="0"/>
              </a:rPr>
              <a:t>Cancellations and amendments pending on CRP team</a:t>
            </a:r>
          </a:p>
        </p:txBody>
      </p:sp>
      <p:graphicFrame>
        <p:nvGraphicFramePr>
          <p:cNvPr id="3" name="Table 2"/>
          <p:cNvGraphicFramePr>
            <a:graphicFrameLocks noGrp="1"/>
          </p:cNvGraphicFramePr>
          <p:nvPr>
            <p:extLst>
              <p:ext uri="{D42A27DB-BD31-4B8C-83A1-F6EECF244321}">
                <p14:modId xmlns:p14="http://schemas.microsoft.com/office/powerpoint/2010/main" val="4220845618"/>
              </p:ext>
            </p:extLst>
          </p:nvPr>
        </p:nvGraphicFramePr>
        <p:xfrm>
          <a:off x="616550" y="2604804"/>
          <a:ext cx="5486560" cy="726989"/>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6165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Update</a:t>
                      </a:r>
                      <a:r>
                        <a:rPr lang="en-US" sz="1050" baseline="0" dirty="0">
                          <a:solidFill>
                            <a:schemeClr val="tx1"/>
                          </a:solidFill>
                          <a:latin typeface="Metric Regular" panose="020B0503030202060203" pitchFamily="34" charset="0"/>
                        </a:rPr>
                        <a:t> architecture based on upstream deep dives</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a:t>
                      </a:r>
                      <a:r>
                        <a:rPr lang="en-US" sz="1050" baseline="0" dirty="0">
                          <a:solidFill>
                            <a:schemeClr val="tx1"/>
                          </a:solidFill>
                          <a:latin typeface="Metric Regular" panose="020B0503030202060203" pitchFamily="34" charset="0"/>
                        </a:rPr>
                        <a:t> Team</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414294547"/>
              </p:ext>
            </p:extLst>
          </p:nvPr>
        </p:nvGraphicFramePr>
        <p:xfrm>
          <a:off x="6368844" y="1353583"/>
          <a:ext cx="5210540" cy="2838149"/>
        </p:xfrm>
        <a:graphic>
          <a:graphicData uri="http://schemas.openxmlformats.org/drawingml/2006/table">
            <a:tbl>
              <a:tblPr firstRow="1" bandRow="1">
                <a:tableStyleId>{5C22544A-7EE6-4342-B048-85BDC9FD1C3A}</a:tableStyleId>
              </a:tblPr>
              <a:tblGrid>
                <a:gridCol w="2775156">
                  <a:extLst>
                    <a:ext uri="{9D8B030D-6E8A-4147-A177-3AD203B41FA5}">
                      <a16:colId xmlns:a16="http://schemas.microsoft.com/office/drawing/2014/main" val="2186046067"/>
                    </a:ext>
                  </a:extLst>
                </a:gridCol>
                <a:gridCol w="990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987584">
                  <a:extLst>
                    <a:ext uri="{9D8B030D-6E8A-4147-A177-3AD203B41FA5}">
                      <a16:colId xmlns:a16="http://schemas.microsoft.com/office/drawing/2014/main" val="3854460314"/>
                    </a:ext>
                  </a:extLst>
                </a:gridCol>
              </a:tblGrid>
              <a:tr h="144780">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ea typeface="Calibri" panose="020F0502020204030204" pitchFamily="34" charset="0"/>
                        </a:rPr>
                        <a:t>(#2511) </a:t>
                      </a:r>
                      <a:r>
                        <a:rPr lang="en-US" sz="1050" dirty="0">
                          <a:solidFill>
                            <a:schemeClr val="tx1"/>
                          </a:solidFill>
                          <a:effectLst/>
                          <a:latin typeface="Metric Regular" panose="020B0503030202060203" pitchFamily="34" charset="0"/>
                          <a:ea typeface="Calibri" panose="020F0502020204030204" pitchFamily="34" charset="0"/>
                        </a:rPr>
                        <a:t>Open Item: Is the logic to identify opportunities in EAP or S4? Which one sends this data to SFDC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effectLst/>
                        <a:latin typeface="Metric Regular" panose="020B0503030202060203"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Deep-dive session /Seek Approval from Architecture Team  on the proposal to drive quote/opportunity creation by EAP.​​ </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solidFill>
                            <a:schemeClr val="tx1"/>
                          </a:solidFill>
                          <a:effectLst/>
                          <a:latin typeface="Metric Regular" panose="020B0503030202060203" pitchFamily="34" charset="0"/>
                          <a:ea typeface="Calibri" panose="020F0502020204030204" pitchFamily="34" charset="0"/>
                        </a:rPr>
                        <a:t>Soroka</a:t>
                      </a:r>
                      <a:r>
                        <a:rPr lang="en-US" sz="1050" dirty="0">
                          <a:solidFill>
                            <a:schemeClr val="tx1"/>
                          </a:solidFill>
                          <a:effectLst/>
                          <a:latin typeface="Metric Regular" panose="020B0503030202060203" pitchFamily="34" charset="0"/>
                          <a:ea typeface="Calibri" panose="020F0502020204030204" pitchFamily="34" charset="0"/>
                        </a:rPr>
                        <a:t>, Eugene A</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3/30</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ea typeface="Calibri" panose="020F0502020204030204" pitchFamily="34" charset="0"/>
                        </a:rPr>
                        <a:t>(#2461) </a:t>
                      </a:r>
                      <a:r>
                        <a:rPr lang="en-US" sz="1050" dirty="0">
                          <a:solidFill>
                            <a:schemeClr val="tx1"/>
                          </a:solidFill>
                          <a:effectLst/>
                          <a:latin typeface="Metric Regular" panose="020B0503030202060203" pitchFamily="34" charset="0"/>
                          <a:ea typeface="Calibri" panose="020F0502020204030204" pitchFamily="34" charset="0"/>
                        </a:rPr>
                        <a:t>Open Item: Will quote start in Hybris CPQ and be sent to S4, or start in S4? (Will opportunities from SFDC go to Hybris or S4?)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solidFill>
                        <a:effectLst/>
                        <a:latin typeface="Metric Regular" panose="020B0503030202060203"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Present Pros and Cons of Service Order/Quote creation options​</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solidFill>
                            <a:schemeClr val="tx1"/>
                          </a:solidFill>
                          <a:effectLst/>
                          <a:latin typeface="Metric Regular" panose="020B0503030202060203" pitchFamily="34" charset="0"/>
                          <a:ea typeface="Calibri" panose="020F0502020204030204" pitchFamily="34" charset="0"/>
                        </a:rPr>
                        <a:t>Jagadp</a:t>
                      </a:r>
                      <a:r>
                        <a:rPr lang="en-US" sz="1050" dirty="0">
                          <a:solidFill>
                            <a:schemeClr val="tx1"/>
                          </a:solidFill>
                          <a:effectLst/>
                          <a:latin typeface="Metric Regular" panose="020B0503030202060203" pitchFamily="34" charset="0"/>
                          <a:ea typeface="Calibri" panose="020F0502020204030204" pitchFamily="34" charset="0"/>
                        </a:rPr>
                        <a:t>, Pandey</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3/23/2018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effectLst/>
                          <a:latin typeface="Metric Regular" panose="020B0503030202060203" pitchFamily="34" charset="0"/>
                          <a:ea typeface="Calibri" panose="020F0502020204030204" pitchFamily="34" charset="0"/>
                        </a:rPr>
                        <a:t>(#2328) </a:t>
                      </a:r>
                      <a:r>
                        <a:rPr lang="en-US" sz="1050" dirty="0">
                          <a:solidFill>
                            <a:schemeClr val="tx1"/>
                          </a:solidFill>
                          <a:effectLst/>
                          <a:latin typeface="Metric Regular" panose="020B0503030202060203" pitchFamily="34" charset="0"/>
                          <a:ea typeface="Calibri" panose="020F0502020204030204" pitchFamily="34" charset="0"/>
                        </a:rPr>
                        <a:t>Need detailed review of IB Next how it is aligned to NextGen IT project ​with relation to EAP requirements</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Read, Kimberly (Enterprise Architect)</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effectLst/>
                          <a:latin typeface="Metric Regular" panose="020B0503030202060203" pitchFamily="34" charset="0"/>
                          <a:ea typeface="Calibri" panose="020F0502020204030204" pitchFamily="34" charset="0"/>
                        </a:rPr>
                        <a:t>4/6/2018</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4098232914"/>
              </p:ext>
            </p:extLst>
          </p:nvPr>
        </p:nvGraphicFramePr>
        <p:xfrm>
          <a:off x="10442734" y="310896"/>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89150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AU" dirty="0"/>
              <a:t>BA OM, Services, Finance, &amp; Supply Chain (Scenario 8)</a:t>
            </a:r>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461665"/>
          </a:xfrm>
          <a:prstGeom prst="rect">
            <a:avLst/>
          </a:prstGeom>
        </p:spPr>
        <p:txBody>
          <a:bodyPr wrap="square">
            <a:spAutoFit/>
          </a:bodyPr>
          <a:lstStyle/>
          <a:p>
            <a:pPr marL="228600" indent="-228600">
              <a:buFont typeface="+mj-lt"/>
              <a:buAutoNum type="arabicParenR"/>
            </a:pPr>
            <a:r>
              <a:rPr lang="en-US" sz="1200" dirty="0">
                <a:latin typeface="Metric Regular" panose="020B0503030202060203" pitchFamily="34" charset="0"/>
              </a:rPr>
              <a:t>Completed review of Boundary applications involved in planning, Aruba (Edge) and Hybrid IT product (IBP), and Spares (</a:t>
            </a:r>
            <a:r>
              <a:rPr lang="en-US" sz="1200" dirty="0" err="1">
                <a:latin typeface="Metric Regular" panose="020B0503030202060203" pitchFamily="34" charset="0"/>
              </a:rPr>
              <a:t>Servigistics</a:t>
            </a:r>
            <a:r>
              <a:rPr lang="en-US" sz="1200" dirty="0">
                <a:latin typeface="Metric Regular" panose="020B0503030202060203"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576949967"/>
              </p:ext>
            </p:extLst>
          </p:nvPr>
        </p:nvGraphicFramePr>
        <p:xfrm>
          <a:off x="616550" y="2604804"/>
          <a:ext cx="5486560" cy="1192319"/>
        </p:xfrm>
        <a:graphic>
          <a:graphicData uri="http://schemas.openxmlformats.org/drawingml/2006/table">
            <a:tbl>
              <a:tblPr firstRow="1" bandRow="1">
                <a:tableStyleId>{5C22544A-7EE6-4342-B048-85BDC9FD1C3A}</a:tableStyleId>
              </a:tblPr>
              <a:tblGrid>
                <a:gridCol w="3803050">
                  <a:extLst>
                    <a:ext uri="{9D8B030D-6E8A-4147-A177-3AD203B41FA5}">
                      <a16:colId xmlns:a16="http://schemas.microsoft.com/office/drawing/2014/main" val="2186046067"/>
                    </a:ext>
                  </a:extLst>
                </a:gridCol>
                <a:gridCol w="974524">
                  <a:extLst>
                    <a:ext uri="{9D8B030D-6E8A-4147-A177-3AD203B41FA5}">
                      <a16:colId xmlns:a16="http://schemas.microsoft.com/office/drawing/2014/main" val="3909448643"/>
                    </a:ext>
                  </a:extLst>
                </a:gridCol>
                <a:gridCol w="708986">
                  <a:extLst>
                    <a:ext uri="{9D8B030D-6E8A-4147-A177-3AD203B41FA5}">
                      <a16:colId xmlns:a16="http://schemas.microsoft.com/office/drawing/2014/main" val="3829627766"/>
                    </a:ext>
                  </a:extLst>
                </a:gridCol>
              </a:tblGrid>
              <a:tr h="26165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Will log open items and make updates to architecture diagrams based on feedback received</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Update Architecture</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BA</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4/6</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25717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85921816"/>
              </p:ext>
            </p:extLst>
          </p:nvPr>
        </p:nvGraphicFramePr>
        <p:xfrm>
          <a:off x="6368844" y="1353583"/>
          <a:ext cx="5210540" cy="2475898"/>
        </p:xfrm>
        <a:graphic>
          <a:graphicData uri="http://schemas.openxmlformats.org/drawingml/2006/table">
            <a:tbl>
              <a:tblPr firstRow="1" bandRow="1">
                <a:tableStyleId>{5C22544A-7EE6-4342-B048-85BDC9FD1C3A}</a:tableStyleId>
              </a:tblPr>
              <a:tblGrid>
                <a:gridCol w="2775156">
                  <a:extLst>
                    <a:ext uri="{9D8B030D-6E8A-4147-A177-3AD203B41FA5}">
                      <a16:colId xmlns:a16="http://schemas.microsoft.com/office/drawing/2014/main" val="2186046067"/>
                    </a:ext>
                  </a:extLst>
                </a:gridCol>
                <a:gridCol w="990600">
                  <a:extLst>
                    <a:ext uri="{9D8B030D-6E8A-4147-A177-3AD203B41FA5}">
                      <a16:colId xmlns:a16="http://schemas.microsoft.com/office/drawing/2014/main" val="3909448643"/>
                    </a:ext>
                  </a:extLst>
                </a:gridCol>
                <a:gridCol w="457200">
                  <a:extLst>
                    <a:ext uri="{9D8B030D-6E8A-4147-A177-3AD203B41FA5}">
                      <a16:colId xmlns:a16="http://schemas.microsoft.com/office/drawing/2014/main" val="3829627766"/>
                    </a:ext>
                  </a:extLst>
                </a:gridCol>
                <a:gridCol w="987584">
                  <a:extLst>
                    <a:ext uri="{9D8B030D-6E8A-4147-A177-3AD203B41FA5}">
                      <a16:colId xmlns:a16="http://schemas.microsoft.com/office/drawing/2014/main" val="3854460314"/>
                    </a:ext>
                  </a:extLst>
                </a:gridCol>
              </a:tblGrid>
              <a:tr h="144780">
                <a:tc>
                  <a:txBody>
                    <a:bodyPr/>
                    <a:lstStyle/>
                    <a:p>
                      <a:pPr algn="l"/>
                      <a:r>
                        <a:rPr lang="en-US" sz="100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0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0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0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Metric Regular" panose="020B0503030202060203" pitchFamily="34" charset="0"/>
                        </a:rPr>
                        <a:t>(#1650) </a:t>
                      </a:r>
                      <a:r>
                        <a:rPr lang="en-US" sz="1000" dirty="0">
                          <a:effectLst/>
                          <a:latin typeface="Metric Regular" panose="020B0503030202060203" pitchFamily="34" charset="0"/>
                        </a:rPr>
                        <a:t>Determine IBP-S4 Integration approach and the bridging strategy for IBP Integration.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ffectLst/>
                        <a:latin typeface="Metric Regular" panose="020B0503030202060203"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Existing non-ABM RAID</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Balaraj Pudota</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tx1"/>
                          </a:solidFill>
                          <a:effectLst/>
                          <a:latin typeface="Metric Regular" panose="020B0503030202060203" pitchFamily="34" charset="0"/>
                          <a:ea typeface="Calibri" panose="020F0502020204030204" pitchFamily="34" charset="0"/>
                        </a:rPr>
                        <a:t>4/16</a:t>
                      </a:r>
                      <a:endParaRPr lang="en-US" sz="100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0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Metric Regular" panose="020B0503030202060203" pitchFamily="34" charset="0"/>
                        </a:rPr>
                        <a:t>(#2734) </a:t>
                      </a:r>
                      <a:r>
                        <a:rPr lang="en-US" sz="1000" dirty="0">
                          <a:effectLst/>
                          <a:latin typeface="Metric Regular" panose="020B0503030202060203" pitchFamily="34" charset="0"/>
                        </a:rPr>
                        <a:t>​Planning BOM design (</a:t>
                      </a:r>
                      <a:r>
                        <a:rPr lang="en-US" sz="1000" dirty="0" err="1">
                          <a:effectLst/>
                          <a:latin typeface="Metric Regular" panose="020B0503030202060203" pitchFamily="34" charset="0"/>
                        </a:rPr>
                        <a:t>Hyrbid</a:t>
                      </a:r>
                      <a:r>
                        <a:rPr lang="en-US" sz="1000" dirty="0">
                          <a:effectLst/>
                          <a:latin typeface="Metric Regular" panose="020B0503030202060203" pitchFamily="34" charset="0"/>
                        </a:rPr>
                        <a:t> IT, Aruba)</a:t>
                      </a:r>
                      <a:endParaRPr lang="en-US" sz="100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Anand Srinivasan</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4/10</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0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Metric Regular" panose="020B0503030202060203" pitchFamily="34" charset="0"/>
                        </a:rPr>
                        <a:t>(#2735)</a:t>
                      </a:r>
                      <a:r>
                        <a:rPr lang="en-US" sz="1000" b="1" baseline="0" dirty="0">
                          <a:effectLst/>
                          <a:latin typeface="Metric Regular" panose="020B0503030202060203" pitchFamily="34" charset="0"/>
                        </a:rPr>
                        <a:t> </a:t>
                      </a:r>
                      <a:r>
                        <a:rPr lang="en-US" sz="1000" dirty="0">
                          <a:effectLst/>
                          <a:latin typeface="Metric Regular" panose="020B0503030202060203" pitchFamily="34" charset="0"/>
                        </a:rPr>
                        <a:t>Demand Planning forecast level changes</a:t>
                      </a:r>
                      <a:endParaRPr lang="en-US" sz="100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Anand Srinivasan</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4/10</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0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r h="50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Metric Regular" panose="020B0503030202060203" pitchFamily="34" charset="0"/>
                        </a:rPr>
                        <a:t>(#2761) </a:t>
                      </a:r>
                      <a:r>
                        <a:rPr lang="en-US" sz="1000" dirty="0">
                          <a:effectLst/>
                          <a:latin typeface="Metric Regular" panose="020B0503030202060203" pitchFamily="34" charset="0"/>
                        </a:rPr>
                        <a:t>Can we aggregate demand planning for SC Aruba (Edge) products with Spares, instead of sending two separate signals to partners through Ariba? They are identical units and same contract manufacturers.</a:t>
                      </a:r>
                      <a:endParaRPr lang="en-US" sz="100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Steve </a:t>
                      </a:r>
                      <a:r>
                        <a:rPr lang="nl-NL" sz="1000" dirty="0">
                          <a:solidFill>
                            <a:schemeClr val="tx1"/>
                          </a:solidFill>
                          <a:effectLst/>
                          <a:latin typeface="Metric Regular" panose="020B0503030202060203" pitchFamily="34" charset="0"/>
                          <a:ea typeface="Calibri" panose="020F0502020204030204" pitchFamily="34" charset="0"/>
                        </a:rPr>
                        <a:t>Winterfeld, Steve</a:t>
                      </a:r>
                      <a:endParaRPr lang="en-US" sz="1000" dirty="0">
                        <a:solidFill>
                          <a:schemeClr val="tx1"/>
                        </a:solidFill>
                        <a:effectLst/>
                        <a:latin typeface="Metric Regular" panose="020B0503030202060203" pitchFamily="34" charset="0"/>
                        <a:ea typeface="Calibri" panose="020F0502020204030204" pitchFamily="34" charset="0"/>
                      </a:endParaRP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Metric Regular" panose="020B0503030202060203" pitchFamily="34" charset="0"/>
                          <a:ea typeface="Calibri" panose="020F0502020204030204" pitchFamily="34" charset="0"/>
                        </a:rPr>
                        <a:t>4/16</a:t>
                      </a:r>
                    </a:p>
                  </a:txBody>
                  <a:tcPr marL="58395" marR="58395" marT="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Metric Regular" panose="020B0503030202060203" pitchFamily="34" charset="0"/>
                        </a:rPr>
                        <a:t>Open</a:t>
                      </a:r>
                    </a:p>
                    <a:p>
                      <a:endParaRPr lang="en-US" sz="100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96579978"/>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2737008743"/>
              </p:ext>
            </p:extLst>
          </p:nvPr>
        </p:nvGraphicFramePr>
        <p:xfrm>
          <a:off x="10442734" y="310896"/>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83176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7014"/>
            <a:ext cx="10969943" cy="411480"/>
          </a:xfrm>
        </p:spPr>
        <p:txBody>
          <a:bodyPr/>
          <a:lstStyle/>
          <a:p>
            <a:r>
              <a:rPr lang="en-GB" dirty="0"/>
              <a:t>Boundary Applications/Global Architecture</a:t>
            </a:r>
            <a:r>
              <a:rPr lang="en-AU" dirty="0"/>
              <a:t> (Scenario 9)</a:t>
            </a:r>
          </a:p>
        </p:txBody>
      </p:sp>
      <p:sp>
        <p:nvSpPr>
          <p:cNvPr id="8" name="Rectangle 7"/>
          <p:cNvSpPr/>
          <p:nvPr/>
        </p:nvSpPr>
        <p:spPr bwMode="ltGray">
          <a:xfrm>
            <a:off x="653839" y="943399"/>
            <a:ext cx="5486560" cy="244305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Key accomplishment</a:t>
            </a:r>
          </a:p>
        </p:txBody>
      </p:sp>
      <p:sp>
        <p:nvSpPr>
          <p:cNvPr id="15" name="Rectangle 14">
            <a:extLst>
              <a:ext uri="{FF2B5EF4-FFF2-40B4-BE49-F238E27FC236}">
                <a16:creationId xmlns:a16="http://schemas.microsoft.com/office/drawing/2014/main" id="{0F94E3A0-9C58-4033-9E82-EA04DB416F7C}"/>
              </a:ext>
            </a:extLst>
          </p:cNvPr>
          <p:cNvSpPr/>
          <p:nvPr/>
        </p:nvSpPr>
        <p:spPr>
          <a:xfrm>
            <a:off x="616550" y="1353583"/>
            <a:ext cx="5486560" cy="830997"/>
          </a:xfrm>
          <a:prstGeom prst="rect">
            <a:avLst/>
          </a:prstGeom>
        </p:spPr>
        <p:txBody>
          <a:bodyPr wrap="square">
            <a:spAutoFit/>
          </a:bodyPr>
          <a:lstStyle/>
          <a:p>
            <a:pPr marL="228600" indent="-228600" fontAlgn="ctr">
              <a:buFont typeface="+mj-lt"/>
              <a:buAutoNum type="arabicParenR"/>
            </a:pPr>
            <a:r>
              <a:rPr lang="en-US" sz="1200" dirty="0">
                <a:latin typeface="Metric Regular" panose="020B0503030202060203" pitchFamily="34" charset="0"/>
              </a:rPr>
              <a:t>Completed Validation for Hard Bundle for Hardware/Software with Services (Scenario 9) from a Boundary Applications standpoint</a:t>
            </a:r>
          </a:p>
          <a:p>
            <a:pPr marL="228600" indent="-228600" fontAlgn="ctr">
              <a:buFont typeface="+mj-lt"/>
              <a:buAutoNum type="arabicParenR"/>
            </a:pPr>
            <a:r>
              <a:rPr lang="en-US" sz="1200" dirty="0">
                <a:latin typeface="Metric Regular" panose="020B0503030202060203" pitchFamily="34" charset="0"/>
              </a:rPr>
              <a:t>Reviewed architecture diagram and obtained feedback</a:t>
            </a:r>
          </a:p>
          <a:p>
            <a:pPr marL="228600" indent="-228600">
              <a:buFont typeface="+mj-lt"/>
              <a:buAutoNum type="arabicParenR"/>
            </a:pPr>
            <a:endParaRPr lang="en-US" sz="1200" dirty="0">
              <a:latin typeface="Metric Regular" panose="020B050303020206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38429891"/>
              </p:ext>
            </p:extLst>
          </p:nvPr>
        </p:nvGraphicFramePr>
        <p:xfrm>
          <a:off x="604260" y="2389567"/>
          <a:ext cx="5498850" cy="726989"/>
        </p:xfrm>
        <a:graphic>
          <a:graphicData uri="http://schemas.openxmlformats.org/drawingml/2006/table">
            <a:tbl>
              <a:tblPr firstRow="1" bandRow="1">
                <a:tableStyleId>{5C22544A-7EE6-4342-B048-85BDC9FD1C3A}</a:tableStyleId>
              </a:tblPr>
              <a:tblGrid>
                <a:gridCol w="3811569">
                  <a:extLst>
                    <a:ext uri="{9D8B030D-6E8A-4147-A177-3AD203B41FA5}">
                      <a16:colId xmlns:a16="http://schemas.microsoft.com/office/drawing/2014/main" val="2186046067"/>
                    </a:ext>
                  </a:extLst>
                </a:gridCol>
                <a:gridCol w="976707">
                  <a:extLst>
                    <a:ext uri="{9D8B030D-6E8A-4147-A177-3AD203B41FA5}">
                      <a16:colId xmlns:a16="http://schemas.microsoft.com/office/drawing/2014/main" val="3909448643"/>
                    </a:ext>
                  </a:extLst>
                </a:gridCol>
                <a:gridCol w="710574">
                  <a:extLst>
                    <a:ext uri="{9D8B030D-6E8A-4147-A177-3AD203B41FA5}">
                      <a16:colId xmlns:a16="http://schemas.microsoft.com/office/drawing/2014/main" val="3829627766"/>
                    </a:ext>
                  </a:extLst>
                </a:gridCol>
              </a:tblGrid>
              <a:tr h="261659">
                <a:tc>
                  <a:txBody>
                    <a:bodyPr/>
                    <a:lstStyle/>
                    <a:p>
                      <a:pPr algn="l"/>
                      <a:r>
                        <a:rPr lang="en-US" sz="1050" dirty="0">
                          <a:solidFill>
                            <a:schemeClr val="bg1"/>
                          </a:solidFill>
                          <a:latin typeface="Metric Regular" panose="020B0503030202060203" pitchFamily="34" charset="0"/>
                        </a:rPr>
                        <a:t>Next Steps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46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baseline="0" dirty="0">
                          <a:solidFill>
                            <a:schemeClr val="tx1"/>
                          </a:solidFill>
                          <a:latin typeface="Metric Regular" panose="020B0503030202060203" pitchFamily="34" charset="0"/>
                          <a:ea typeface="+mn-ea"/>
                          <a:cs typeface="+mn-cs"/>
                        </a:rPr>
                        <a:t>Architecture views to be updated based on feedback obtained during the validate session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etric Regular" panose="020B0503030202060203" pitchFamily="34" charset="0"/>
                        </a:rPr>
                        <a:t>GA team</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35361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720358597"/>
              </p:ext>
            </p:extLst>
          </p:nvPr>
        </p:nvGraphicFramePr>
        <p:xfrm>
          <a:off x="6368844" y="1283849"/>
          <a:ext cx="5262159" cy="5346779"/>
        </p:xfrm>
        <a:graphic>
          <a:graphicData uri="http://schemas.openxmlformats.org/drawingml/2006/table">
            <a:tbl>
              <a:tblPr firstRow="1" bandRow="1">
                <a:tableStyleId>{5C22544A-7EE6-4342-B048-85BDC9FD1C3A}</a:tableStyleId>
              </a:tblPr>
              <a:tblGrid>
                <a:gridCol w="3537157">
                  <a:extLst>
                    <a:ext uri="{9D8B030D-6E8A-4147-A177-3AD203B41FA5}">
                      <a16:colId xmlns:a16="http://schemas.microsoft.com/office/drawing/2014/main" val="2186046067"/>
                    </a:ext>
                  </a:extLst>
                </a:gridCol>
                <a:gridCol w="609600">
                  <a:extLst>
                    <a:ext uri="{9D8B030D-6E8A-4147-A177-3AD203B41FA5}">
                      <a16:colId xmlns:a16="http://schemas.microsoft.com/office/drawing/2014/main" val="3909448643"/>
                    </a:ext>
                  </a:extLst>
                </a:gridCol>
                <a:gridCol w="533400">
                  <a:extLst>
                    <a:ext uri="{9D8B030D-6E8A-4147-A177-3AD203B41FA5}">
                      <a16:colId xmlns:a16="http://schemas.microsoft.com/office/drawing/2014/main" val="3829627766"/>
                    </a:ext>
                  </a:extLst>
                </a:gridCol>
                <a:gridCol w="582002">
                  <a:extLst>
                    <a:ext uri="{9D8B030D-6E8A-4147-A177-3AD203B41FA5}">
                      <a16:colId xmlns:a16="http://schemas.microsoft.com/office/drawing/2014/main" val="3854460314"/>
                    </a:ext>
                  </a:extLst>
                </a:gridCol>
              </a:tblGrid>
              <a:tr h="246808">
                <a:tc>
                  <a:txBody>
                    <a:bodyPr/>
                    <a:lstStyle/>
                    <a:p>
                      <a:pPr algn="l"/>
                      <a:r>
                        <a:rPr lang="en-US" sz="1050" dirty="0">
                          <a:solidFill>
                            <a:schemeClr val="bg1"/>
                          </a:solidFill>
                          <a:latin typeface="Metric Regular" panose="020B0503030202060203" pitchFamily="34" charset="0"/>
                        </a:rPr>
                        <a:t>RAID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Owner</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ECD</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tc>
                  <a:txBody>
                    <a:bodyPr/>
                    <a:lstStyle/>
                    <a:p>
                      <a:pPr algn="l"/>
                      <a:r>
                        <a:rPr lang="en-US" sz="1050" dirty="0">
                          <a:solidFill>
                            <a:schemeClr val="bg1"/>
                          </a:solidFill>
                          <a:latin typeface="Metric Regular" panose="020B0503030202060203" pitchFamily="34" charset="0"/>
                        </a:rPr>
                        <a:t>Status</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1A982"/>
                    </a:solidFill>
                  </a:tcPr>
                </a:tc>
                <a:extLst>
                  <a:ext uri="{0D108BD9-81ED-4DB2-BD59-A6C34878D82A}">
                    <a16:rowId xmlns:a16="http://schemas.microsoft.com/office/drawing/2014/main" val="1439123493"/>
                  </a:ext>
                </a:extLst>
              </a:tr>
              <a:tr h="15957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1" kern="1200" baseline="0" dirty="0">
                          <a:solidFill>
                            <a:schemeClr val="tx1"/>
                          </a:solidFill>
                          <a:latin typeface="Metric Regular" panose="020B0503030202060203" pitchFamily="34" charset="0"/>
                          <a:ea typeface="+mn-ea"/>
                          <a:cs typeface="+mn-cs"/>
                        </a:rPr>
                        <a:t>(#2832) </a:t>
                      </a:r>
                      <a:r>
                        <a:rPr lang="en-US" sz="1050" kern="1200" baseline="0" dirty="0">
                          <a:solidFill>
                            <a:schemeClr val="tx1"/>
                          </a:solidFill>
                          <a:latin typeface="Metric Regular" panose="020B0503030202060203" pitchFamily="34" charset="0"/>
                          <a:ea typeface="+mn-ea"/>
                          <a:cs typeface="+mn-cs"/>
                        </a:rPr>
                        <a:t>​Scenario 9 - Send Aruba product from DC to CC.</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Step 65: Not paying freight bills through GP </a:t>
                      </a:r>
                      <a:r>
                        <a:rPr lang="en-US" sz="1050" kern="1200" baseline="0" dirty="0" err="1">
                          <a:solidFill>
                            <a:schemeClr val="tx1"/>
                          </a:solidFill>
                          <a:latin typeface="Metric Regular" panose="020B0503030202060203" pitchFamily="34" charset="0"/>
                          <a:ea typeface="+mn-ea"/>
                          <a:cs typeface="+mn-cs"/>
                        </a:rPr>
                        <a:t>Ariba</a:t>
                      </a:r>
                      <a:r>
                        <a:rPr lang="en-US" sz="1050" kern="1200" baseline="0" dirty="0">
                          <a:solidFill>
                            <a:schemeClr val="tx1"/>
                          </a:solidFill>
                          <a:latin typeface="Metric Regular" panose="020B0503030202060203" pitchFamily="34" charset="0"/>
                          <a:ea typeface="+mn-ea"/>
                          <a:cs typeface="+mn-cs"/>
                        </a:rPr>
                        <a:t> (Susan Ryan). Paid through </a:t>
                      </a:r>
                      <a:r>
                        <a:rPr lang="en-US" sz="1050" kern="1200" baseline="0" dirty="0" err="1">
                          <a:solidFill>
                            <a:schemeClr val="tx1"/>
                          </a:solidFill>
                          <a:latin typeface="Metric Regular" panose="020B0503030202060203" pitchFamily="34" charset="0"/>
                          <a:ea typeface="+mn-ea"/>
                          <a:cs typeface="+mn-cs"/>
                        </a:rPr>
                        <a:t>Trax</a:t>
                      </a:r>
                      <a:r>
                        <a:rPr lang="en-US" sz="1050" kern="1200" baseline="0" dirty="0">
                          <a:solidFill>
                            <a:schemeClr val="tx1"/>
                          </a:solidFill>
                          <a:latin typeface="Metric Regular" panose="020B0503030202060203" pitchFamily="34" charset="0"/>
                          <a:ea typeface="+mn-ea"/>
                          <a:cs typeface="+mn-cs"/>
                        </a:rPr>
                        <a:t>.</a:t>
                      </a:r>
                      <a:br>
                        <a:rPr lang="en-US" sz="1050" kern="1200" baseline="0" dirty="0">
                          <a:solidFill>
                            <a:schemeClr val="tx1"/>
                          </a:solidFill>
                          <a:latin typeface="Metric Regular" panose="020B0503030202060203" pitchFamily="34" charset="0"/>
                          <a:ea typeface="+mn-ea"/>
                          <a:cs typeface="+mn-cs"/>
                        </a:rPr>
                      </a:br>
                      <a:r>
                        <a:rPr lang="en-US" sz="1050" kern="1200" baseline="0" dirty="0" err="1">
                          <a:solidFill>
                            <a:schemeClr val="tx1"/>
                          </a:solidFill>
                          <a:latin typeface="Metric Regular" panose="020B0503030202060203" pitchFamily="34" charset="0"/>
                          <a:ea typeface="+mn-ea"/>
                          <a:cs typeface="+mn-cs"/>
                        </a:rPr>
                        <a:t>Ariba</a:t>
                      </a:r>
                      <a:r>
                        <a:rPr lang="en-US" sz="1050" kern="1200" baseline="0" dirty="0">
                          <a:solidFill>
                            <a:schemeClr val="tx1"/>
                          </a:solidFill>
                          <a:latin typeface="Metric Regular" panose="020B0503030202060203" pitchFamily="34" charset="0"/>
                          <a:ea typeface="+mn-ea"/>
                          <a:cs typeface="+mn-cs"/>
                        </a:rPr>
                        <a:t> cannot support logistics processes. Logistics approvals process in TRAX. Anna Pham/Gilles to work with Susan Ryan to determine the correct logistics payment process (Anna Pham)</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Step 64: Are all the freight payments moving through S/4 -&gt; SWIFT? Need to engage on freight payment process. Currently paying governments taxes/duties through variety of indirect procurement processes. (Anna Pham)</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Pham, Anna</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2519729"/>
                  </a:ext>
                </a:extLst>
              </a:tr>
              <a:tr h="887938">
                <a:tc>
                  <a:txBody>
                    <a:bodyPr/>
                    <a:lstStyle/>
                    <a:p>
                      <a:pPr marL="0" algn="l" defTabSz="914400" rtl="0" eaLnBrk="1" fontAlgn="b" latinLnBrk="0" hangingPunct="1"/>
                      <a:r>
                        <a:rPr lang="en-US" sz="1050" b="1" kern="1200" baseline="0" dirty="0">
                          <a:solidFill>
                            <a:schemeClr val="tx1"/>
                          </a:solidFill>
                          <a:latin typeface="Metric Regular" panose="020B0503030202060203" pitchFamily="34" charset="0"/>
                          <a:ea typeface="+mn-ea"/>
                          <a:cs typeface="+mn-cs"/>
                        </a:rPr>
                        <a:t>(#2834) </a:t>
                      </a:r>
                      <a:r>
                        <a:rPr lang="en-US" sz="1050" kern="1200" baseline="0" dirty="0">
                          <a:solidFill>
                            <a:schemeClr val="tx1"/>
                          </a:solidFill>
                          <a:latin typeface="Metric Regular" panose="020B0503030202060203" pitchFamily="34" charset="0"/>
                          <a:ea typeface="+mn-ea"/>
                          <a:cs typeface="+mn-cs"/>
                        </a:rPr>
                        <a:t>Scenario 9 - Billing and Invoicing</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Step 101 - Aruba category determination. Sales order attribute which is rev rec relevant. Connect with Brett Nelson to explain. Alberto Vargas - internal process, relevant for billing or processing and should not be Aruba specific. (Hitesh Tewari)</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Tewari, Hitesh</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050" dirty="0">
                          <a:solidFill>
                            <a:schemeClr val="tx1"/>
                          </a:solidFill>
                          <a:latin typeface="Metric Regular" panose="020B0503030202060203" pitchFamily="34" charset="0"/>
                        </a:rPr>
                        <a:t>Open</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018017"/>
                  </a:ext>
                </a:extLst>
              </a:tr>
              <a:tr h="1181971">
                <a:tc>
                  <a:txBody>
                    <a:bodyPr/>
                    <a:lstStyle/>
                    <a:p>
                      <a:pPr marL="0" algn="l" defTabSz="914400" rtl="0" eaLnBrk="1" fontAlgn="b" latinLnBrk="0" hangingPunct="1"/>
                      <a:r>
                        <a:rPr lang="en-US" sz="1050" b="1" kern="1200" baseline="0" dirty="0">
                          <a:solidFill>
                            <a:schemeClr val="tx1"/>
                          </a:solidFill>
                          <a:latin typeface="Metric Regular" panose="020B0503030202060203" pitchFamily="34" charset="0"/>
                          <a:ea typeface="+mn-ea"/>
                          <a:cs typeface="+mn-cs"/>
                        </a:rPr>
                        <a:t>(#2836) </a:t>
                      </a:r>
                      <a:r>
                        <a:rPr lang="en-US" sz="1050" kern="1200" baseline="0" dirty="0">
                          <a:solidFill>
                            <a:schemeClr val="tx1"/>
                          </a:solidFill>
                          <a:latin typeface="Metric Regular" panose="020B0503030202060203" pitchFamily="34" charset="0"/>
                          <a:ea typeface="+mn-ea"/>
                          <a:cs typeface="+mn-cs"/>
                        </a:rPr>
                        <a:t>​Scenario 9- Billing and Invoice</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Step 103 - cannot do GTS validation check after the shipment has been released. Once released to the carrier the equipment isn't stopping. The goods must be clean and approved before release to logistics. Require 1 final GTS screening after shipment within 24 hours. Susan Ryan, </a:t>
                      </a:r>
                      <a:r>
                        <a:rPr lang="en-US" sz="1050" kern="1200" baseline="0" dirty="0" err="1">
                          <a:solidFill>
                            <a:schemeClr val="tx1"/>
                          </a:solidFill>
                          <a:latin typeface="Metric Regular" panose="020B0503030202060203" pitchFamily="34" charset="0"/>
                          <a:ea typeface="+mn-ea"/>
                          <a:cs typeface="+mn-cs"/>
                        </a:rPr>
                        <a:t>Jospeh</a:t>
                      </a:r>
                      <a:r>
                        <a:rPr lang="en-US" sz="1050" kern="1200" baseline="0" dirty="0">
                          <a:solidFill>
                            <a:schemeClr val="tx1"/>
                          </a:solidFill>
                          <a:latin typeface="Metric Regular" panose="020B0503030202060203" pitchFamily="34" charset="0"/>
                          <a:ea typeface="+mn-ea"/>
                          <a:cs typeface="+mn-cs"/>
                        </a:rPr>
                        <a:t> </a:t>
                      </a:r>
                      <a:r>
                        <a:rPr lang="en-US" sz="1050" kern="1200" baseline="0" dirty="0" err="1">
                          <a:solidFill>
                            <a:schemeClr val="tx1"/>
                          </a:solidFill>
                          <a:latin typeface="Metric Regular" panose="020B0503030202060203" pitchFamily="34" charset="0"/>
                          <a:ea typeface="+mn-ea"/>
                          <a:cs typeface="+mn-cs"/>
                        </a:rPr>
                        <a:t>Petronis</a:t>
                      </a:r>
                      <a:r>
                        <a:rPr lang="en-US" sz="1050" kern="1200" baseline="0" dirty="0">
                          <a:solidFill>
                            <a:schemeClr val="tx1"/>
                          </a:solidFill>
                          <a:latin typeface="Metric Regular" panose="020B0503030202060203" pitchFamily="34" charset="0"/>
                          <a:ea typeface="+mn-ea"/>
                          <a:cs typeface="+mn-cs"/>
                        </a:rPr>
                        <a:t>, Brett Nelson, Guillermo Vasquez</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Periasamy, Prabhu M</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028337"/>
                  </a:ext>
                </a:extLst>
              </a:tr>
              <a:tr h="634472">
                <a:tc>
                  <a:txBody>
                    <a:bodyPr/>
                    <a:lstStyle/>
                    <a:p>
                      <a:pPr marL="0" algn="l" defTabSz="914400" rtl="0" eaLnBrk="1" fontAlgn="b" latinLnBrk="0" hangingPunct="1"/>
                      <a:r>
                        <a:rPr lang="en-US" sz="1050" b="1" kern="1200" baseline="0" dirty="0">
                          <a:solidFill>
                            <a:schemeClr val="tx1"/>
                          </a:solidFill>
                          <a:latin typeface="Metric Regular" panose="020B0503030202060203" pitchFamily="34" charset="0"/>
                          <a:ea typeface="+mn-ea"/>
                          <a:cs typeface="+mn-cs"/>
                        </a:rPr>
                        <a:t>(#2838)</a:t>
                      </a:r>
                      <a:r>
                        <a:rPr lang="en-US" sz="1050" kern="1200" baseline="0" dirty="0">
                          <a:solidFill>
                            <a:schemeClr val="tx1"/>
                          </a:solidFill>
                          <a:latin typeface="Metric Regular" panose="020B0503030202060203" pitchFamily="34" charset="0"/>
                          <a:ea typeface="+mn-ea"/>
                          <a:cs typeface="+mn-cs"/>
                        </a:rPr>
                        <a:t> ​Scenario 9 - Revenue </a:t>
                      </a:r>
                      <a:r>
                        <a:rPr lang="en-US" sz="1050" kern="1200" baseline="0" dirty="0" err="1">
                          <a:solidFill>
                            <a:schemeClr val="tx1"/>
                          </a:solidFill>
                          <a:latin typeface="Metric Regular" panose="020B0503030202060203" pitchFamily="34" charset="0"/>
                          <a:ea typeface="+mn-ea"/>
                          <a:cs typeface="+mn-cs"/>
                        </a:rPr>
                        <a:t>Recog</a:t>
                      </a:r>
                      <a:br>
                        <a:rPr lang="en-US" sz="1050" kern="1200" baseline="0" dirty="0">
                          <a:solidFill>
                            <a:schemeClr val="tx1"/>
                          </a:solidFill>
                          <a:latin typeface="Metric Regular" panose="020B0503030202060203" pitchFamily="34" charset="0"/>
                          <a:ea typeface="+mn-ea"/>
                          <a:cs typeface="+mn-cs"/>
                        </a:rPr>
                      </a:br>
                      <a:r>
                        <a:rPr lang="en-US" sz="1050" kern="1200" baseline="0" dirty="0">
                          <a:solidFill>
                            <a:schemeClr val="tx1"/>
                          </a:solidFill>
                          <a:latin typeface="Metric Regular" panose="020B0503030202060203" pitchFamily="34" charset="0"/>
                          <a:ea typeface="+mn-ea"/>
                          <a:cs typeface="+mn-cs"/>
                        </a:rPr>
                        <a:t> Profit center determination should be done during time of sales order creation. Field on the sales document, should be determined during the sales document creation</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Tewari, Hitesh</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3230220"/>
                  </a:ext>
                </a:extLst>
              </a:tr>
              <a:tr h="237802">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a:t>
                      </a:r>
                      <a:r>
                        <a:rPr lang="en-US" sz="1050" b="1" kern="1200" baseline="0" dirty="0">
                          <a:solidFill>
                            <a:schemeClr val="tx1"/>
                          </a:solidFill>
                          <a:latin typeface="Metric Regular" panose="020B0503030202060203" pitchFamily="34" charset="0"/>
                          <a:ea typeface="+mn-ea"/>
                          <a:cs typeface="+mn-cs"/>
                        </a:rPr>
                        <a:t>(#1759) </a:t>
                      </a:r>
                      <a:r>
                        <a:rPr lang="en-US" sz="1050" kern="1200" baseline="0" dirty="0">
                          <a:solidFill>
                            <a:schemeClr val="tx1"/>
                          </a:solidFill>
                          <a:latin typeface="Metric Regular" panose="020B0503030202060203" pitchFamily="34" charset="0"/>
                          <a:ea typeface="+mn-ea"/>
                          <a:cs typeface="+mn-cs"/>
                        </a:rPr>
                        <a:t>Decision needed on a bridging solution for 1) SNR and 2) SWOP</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Murray, Iain (SEO)</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71897087"/>
                  </a:ext>
                </a:extLst>
              </a:tr>
              <a:tr h="446040">
                <a:tc>
                  <a:txBody>
                    <a:bodyPr/>
                    <a:lstStyle/>
                    <a:p>
                      <a:pPr marL="0" algn="l" defTabSz="914400" rtl="0" eaLnBrk="1" fontAlgn="b" latinLnBrk="0" hangingPunct="1"/>
                      <a:r>
                        <a:rPr lang="en-US" sz="1050" b="1" kern="1200" baseline="0" dirty="0">
                          <a:solidFill>
                            <a:schemeClr val="tx1"/>
                          </a:solidFill>
                          <a:latin typeface="Metric Regular" panose="020B0503030202060203" pitchFamily="34" charset="0"/>
                          <a:ea typeface="+mn-ea"/>
                          <a:cs typeface="+mn-cs"/>
                        </a:rPr>
                        <a:t>(#2442)</a:t>
                      </a:r>
                      <a:r>
                        <a:rPr lang="en-US" sz="1050" kern="1200" baseline="0" dirty="0">
                          <a:solidFill>
                            <a:schemeClr val="tx1"/>
                          </a:solidFill>
                          <a:latin typeface="Metric Regular" panose="020B0503030202060203" pitchFamily="34" charset="0"/>
                          <a:ea typeface="+mn-ea"/>
                          <a:cs typeface="+mn-cs"/>
                        </a:rPr>
                        <a:t>"​Understand </a:t>
                      </a:r>
                      <a:r>
                        <a:rPr lang="en-US" sz="1050" kern="1200" baseline="0" dirty="0" err="1">
                          <a:solidFill>
                            <a:schemeClr val="tx1"/>
                          </a:solidFill>
                          <a:latin typeface="Metric Regular" panose="020B0503030202060203" pitchFamily="34" charset="0"/>
                          <a:ea typeface="+mn-ea"/>
                          <a:cs typeface="+mn-cs"/>
                        </a:rPr>
                        <a:t>processs</a:t>
                      </a:r>
                      <a:r>
                        <a:rPr lang="en-US" sz="1050" kern="1200" baseline="0" dirty="0">
                          <a:solidFill>
                            <a:schemeClr val="tx1"/>
                          </a:solidFill>
                          <a:latin typeface="Metric Regular" panose="020B0503030202060203" pitchFamily="34" charset="0"/>
                          <a:ea typeface="+mn-ea"/>
                          <a:cs typeface="+mn-cs"/>
                        </a:rPr>
                        <a:t> for regulatory check for shipments ​​​ "</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50" kern="1200" baseline="0" dirty="0">
                          <a:solidFill>
                            <a:schemeClr val="tx1"/>
                          </a:solidFill>
                          <a:latin typeface="Metric Regular" panose="020B0503030202060203" pitchFamily="34" charset="0"/>
                          <a:ea typeface="+mn-ea"/>
                          <a:cs typeface="+mn-cs"/>
                        </a:rPr>
                        <a:t>Chavan, Rohit</a:t>
                      </a:r>
                    </a:p>
                  </a:txBody>
                  <a:tcPr marL="6350" marR="6350" marT="6350" marB="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tc>
                  <a:txBody>
                    <a:bodyPr/>
                    <a:lstStyle/>
                    <a:p>
                      <a:r>
                        <a:rPr kumimoji="0" lang="en-US" sz="1050" b="0" i="0" u="none" strike="noStrike" kern="1200" cap="none" spc="0" normalizeH="0" baseline="0" noProof="0" dirty="0">
                          <a:ln>
                            <a:noFill/>
                          </a:ln>
                          <a:solidFill>
                            <a:prstClr val="black"/>
                          </a:solidFill>
                          <a:effectLst/>
                          <a:uLnTx/>
                          <a:uFillTx/>
                          <a:latin typeface="Metric Regular" panose="020B0503030202060203" pitchFamily="34" charset="0"/>
                          <a:ea typeface="+mn-ea"/>
                          <a:cs typeface="+mn-cs"/>
                        </a:rPr>
                        <a:t>Open</a:t>
                      </a:r>
                      <a:endParaRPr lang="en-US" sz="1050" dirty="0">
                        <a:solidFill>
                          <a:schemeClr val="tx1"/>
                        </a:solidFill>
                        <a:latin typeface="Metric Regular" panose="020B0503030202060203" pitchFamily="34" charset="0"/>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30696463"/>
                  </a:ext>
                </a:extLst>
              </a:tr>
            </a:tbl>
          </a:graphicData>
        </a:graphic>
      </p:graphicFrame>
      <p:cxnSp>
        <p:nvCxnSpPr>
          <p:cNvPr id="5" name="Straight Connector 4"/>
          <p:cNvCxnSpPr/>
          <p:nvPr/>
        </p:nvCxnSpPr>
        <p:spPr>
          <a:xfrm>
            <a:off x="6248400" y="1066800"/>
            <a:ext cx="0" cy="518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8699D5A-9AC5-428F-90F9-6BC3720DEDEE}"/>
              </a:ext>
            </a:extLst>
          </p:cNvPr>
          <p:cNvSpPr/>
          <p:nvPr/>
        </p:nvSpPr>
        <p:spPr bwMode="ltGray">
          <a:xfrm>
            <a:off x="6248400" y="943399"/>
            <a:ext cx="5486560" cy="2286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nchorCtr="0"/>
          <a:lstStyle/>
          <a:p>
            <a:pPr>
              <a:lnSpc>
                <a:spcPct val="90000"/>
              </a:lnSpc>
              <a:spcBef>
                <a:spcPts val="600"/>
              </a:spcBef>
              <a:spcAft>
                <a:spcPts val="600"/>
              </a:spcAft>
            </a:pPr>
            <a:r>
              <a:rPr lang="en-AU" sz="1600" u="sng" dirty="0">
                <a:solidFill>
                  <a:srgbClr val="80746E"/>
                </a:solidFill>
                <a:latin typeface="Metric Bold" panose="020B0803030202060203" pitchFamily="34" charset="0"/>
              </a:rPr>
              <a:t>RAID Snapshot:</a:t>
            </a:r>
          </a:p>
        </p:txBody>
      </p:sp>
      <p:graphicFrame>
        <p:nvGraphicFramePr>
          <p:cNvPr id="14" name="Draft Stamp">
            <a:extLst>
              <a:ext uri="{FF2B5EF4-FFF2-40B4-BE49-F238E27FC236}">
                <a16:creationId xmlns:a16="http://schemas.microsoft.com/office/drawing/2014/main" id="{2FD81ED1-3D32-4871-88E4-3884D349CE51}"/>
              </a:ext>
            </a:extLst>
          </p:cNvPr>
          <p:cNvGraphicFramePr>
            <a:graphicFrameLocks noGrp="1"/>
          </p:cNvGraphicFramePr>
          <p:nvPr>
            <p:extLst>
              <p:ext uri="{D42A27DB-BD31-4B8C-83A1-F6EECF244321}">
                <p14:modId xmlns:p14="http://schemas.microsoft.com/office/powerpoint/2010/main" val="4077815111"/>
              </p:ext>
            </p:extLst>
          </p:nvPr>
        </p:nvGraphicFramePr>
        <p:xfrm>
          <a:off x="10494353" y="201189"/>
          <a:ext cx="1136650" cy="346456"/>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02680774"/>
                    </a:ext>
                  </a:extLst>
                </a:gridCol>
              </a:tblGrid>
              <a:tr h="346456">
                <a:tc>
                  <a:txBody>
                    <a:bodyPr/>
                    <a:lstStyle/>
                    <a:p>
                      <a:r>
                        <a:rPr lang="en-US" sz="1400" b="1" dirty="0">
                          <a:solidFill>
                            <a:sysClr val="windowText" lastClr="000000"/>
                          </a:solidFill>
                          <a:latin typeface="Metric Regular" panose="020B0503030202060203" pitchFamily="34" charset="0"/>
                        </a:rPr>
                        <a:t>April 6, 2018</a:t>
                      </a:r>
                    </a:p>
                  </a:txBody>
                  <a:tcPr marL="0" marR="0" marT="0" marB="0" anchor="ctr" anchorCtr="1">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89890695"/>
                  </a:ext>
                </a:extLst>
              </a:tr>
            </a:tbl>
          </a:graphicData>
        </a:graphic>
      </p:graphicFrame>
    </p:spTree>
    <p:extLst>
      <p:ext uri="{BB962C8B-B14F-4D97-AF65-F5344CB8AC3E}">
        <p14:creationId xmlns:p14="http://schemas.microsoft.com/office/powerpoint/2010/main" val="419381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FFplLqK30SAXuERUTWO5w"/>
</p:tagLst>
</file>

<file path=ppt/theme/theme1.xml><?xml version="1.0" encoding="utf-8"?>
<a:theme xmlns:a="http://schemas.openxmlformats.org/drawingml/2006/main" name="3_HPE_Standard_Arial_16x9_v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marL="285750" indent="-285750">
          <a:lnSpc>
            <a:spcPct val="90000"/>
          </a:lnSpc>
          <a:buFont typeface="Arial" panose="020B0604020202020204" pitchFamily="34" charset="0"/>
          <a:buChar char="•"/>
          <a:defRPr dirty="0" smtClean="0"/>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FA637C1A-F7F0-4A79-98E6-0ED04AEFDF68}" vid="{0EC1493B-8749-4010-9793-EA37CDC37708}"/>
    </a:ext>
  </a:extLst>
</a:theme>
</file>

<file path=ppt/theme/theme2.xml><?xml version="1.0" encoding="utf-8"?>
<a:theme xmlns:a="http://schemas.openxmlformats.org/drawingml/2006/main" name="4_HPE_Standard_Arial_16x9_v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FA637C1A-F7F0-4A79-98E6-0ED04AEFDF68}" vid="{0EC1493B-8749-4010-9793-EA37CDC37708}"/>
    </a:ext>
  </a:extLst>
</a:theme>
</file>

<file path=ppt/theme/theme3.xml><?xml version="1.0" encoding="utf-8"?>
<a:theme xmlns:a="http://schemas.openxmlformats.org/drawingml/2006/main" name="Deloitte_Screen_medium_031813_US">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2"/>
          </a:solidFill>
        </a:ln>
      </a:spPr>
      <a:bodyPr rtlCol="0" anchor="ctr"/>
      <a:lstStyle>
        <a:defPPr algn="ctr">
          <a:defRPr sz="20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err="1" smtClean="0"/>
        </a:defPPr>
      </a:lstStyle>
    </a:txDef>
  </a:objectDefaults>
  <a:extraClrSchemeLst/>
</a:theme>
</file>

<file path=ppt/theme/theme4.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Global IT Simple Template.pptx" id="{A24EED4A-5219-42FD-B2DB-116F7F533A81}" vid="{915EB4D6-56AE-4BF4-B7BC-B92E83B8DB4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Application xmlns="http://www.sap.com/cof/powerpoint/application">
  <Version>2</Version>
  <Revision>2.4.0.65048</Revision>
</Application>
</file>

<file path=customXml/item2.xml><?xml version="1.0" encoding="utf-8"?>
<ct:contentTypeSchema xmlns:ct="http://schemas.microsoft.com/office/2006/metadata/contentType" xmlns:ma="http://schemas.microsoft.com/office/2006/metadata/properties/metaAttributes" ct:_="" ma:_="" ma:contentTypeName="Document" ma:contentTypeID="0x010100834A33EC218572439FB4D1EC5FEFE8B2" ma:contentTypeVersion="9" ma:contentTypeDescription="Create a new document." ma:contentTypeScope="" ma:versionID="761a6e79392c70f15cb1d4e3f5ce2a22">
  <xsd:schema xmlns:xsd="http://www.w3.org/2001/XMLSchema" xmlns:xs="http://www.w3.org/2001/XMLSchema" xmlns:p="http://schemas.microsoft.com/office/2006/metadata/properties" xmlns:ns2="aab091c7-bdee-4ab8-8819-b3e880c08af8" xmlns:ns3="6ab0f761-a378-49f9-9137-eb1474dbcee5" targetNamespace="http://schemas.microsoft.com/office/2006/metadata/properties" ma:root="true" ma:fieldsID="a4234a7713707e70ca351edd702b0511" ns2:_="" ns3:_="">
    <xsd:import namespace="aab091c7-bdee-4ab8-8819-b3e880c08af8"/>
    <xsd:import namespace="6ab0f761-a378-49f9-9137-eb1474dbce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b091c7-bdee-4ab8-8819-b3e880c08af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b0f761-a378-49f9-9137-eb1474dbce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Application xmlns="http://www.sap.com/cof/ao/powerpoint/application">
  <com.sap.ip.bi.pioneer>
    <Version>4</Version>
    <AAO_Revision>2.4.0.65048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9D6C0D2D-9F4A-4846-804D-62D71B584ED0}">
  <ds:schemaRefs>
    <ds:schemaRef ds:uri="http://www.sap.com/cof/powerpoint/application"/>
  </ds:schemaRefs>
</ds:datastoreItem>
</file>

<file path=customXml/itemProps2.xml><?xml version="1.0" encoding="utf-8"?>
<ds:datastoreItem xmlns:ds="http://schemas.openxmlformats.org/officeDocument/2006/customXml" ds:itemID="{8D97491D-5820-4C1A-A789-C3BCE4D584BE}"/>
</file>

<file path=customXml/itemProps3.xml><?xml version="1.0" encoding="utf-8"?>
<ds:datastoreItem xmlns:ds="http://schemas.openxmlformats.org/officeDocument/2006/customXml" ds:itemID="{563DDF22-E9D9-47A0-88F6-B6A9A870C805}">
  <ds:schemaRefs>
    <ds:schemaRef ds:uri="http://schemas.microsoft.com/office/2006/metadata/properties"/>
    <ds:schemaRef ds:uri="6ab0f761-a378-49f9-9137-eb1474dbcee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bfb07042-88c6-4375-92d1-14dccd989f3f"/>
    <ds:schemaRef ds:uri="http://www.w3.org/XML/1998/namespace"/>
    <ds:schemaRef ds:uri="http://purl.org/dc/dcmitype/"/>
  </ds:schemaRefs>
</ds:datastoreItem>
</file>

<file path=customXml/itemProps4.xml><?xml version="1.0" encoding="utf-8"?>
<ds:datastoreItem xmlns:ds="http://schemas.openxmlformats.org/officeDocument/2006/customXml" ds:itemID="{3CB84B23-91FA-40D2-99D7-41BA955584F5}">
  <ds:schemaRefs>
    <ds:schemaRef ds:uri="http://schemas.microsoft.com/sharepoint/v3/contenttype/forms"/>
  </ds:schemaRefs>
</ds:datastoreItem>
</file>

<file path=customXml/itemProps5.xml><?xml version="1.0" encoding="utf-8"?>
<ds:datastoreItem xmlns:ds="http://schemas.openxmlformats.org/officeDocument/2006/customXml" ds:itemID="{963A5C38-951F-4C19-9D97-CE71FC1D49A4}">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otalTime>70074</TotalTime>
  <Words>1926</Words>
  <Application>Microsoft Office PowerPoint</Application>
  <PresentationFormat>Widescreen</PresentationFormat>
  <Paragraphs>346</Paragraphs>
  <Slides>10</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10</vt:i4>
      </vt:variant>
    </vt:vector>
  </HeadingPairs>
  <TitlesOfParts>
    <vt:vector size="21" baseType="lpstr">
      <vt:lpstr>Arial</vt:lpstr>
      <vt:lpstr>Calibri</vt:lpstr>
      <vt:lpstr>HP Simplified</vt:lpstr>
      <vt:lpstr>Metric Bold</vt:lpstr>
      <vt:lpstr>Metric Regular</vt:lpstr>
      <vt:lpstr>Times New Roman</vt:lpstr>
      <vt:lpstr>Wingdings</vt:lpstr>
      <vt:lpstr>3_HPE_Standard_Arial_16x9_v5</vt:lpstr>
      <vt:lpstr>4_HPE_Standard_Arial_16x9_v5</vt:lpstr>
      <vt:lpstr>Deloitte_Screen_medium_031813_US</vt:lpstr>
      <vt:lpstr>HPE_Standard_Arial_16x9_v5</vt:lpstr>
      <vt:lpstr>OM, Services, Finance, &amp; SC incl. Boundary Apps (Scenario 1) </vt:lpstr>
      <vt:lpstr>OM, Services, Finance, &amp; SC incl. Boundary Apps (Scenario 2) </vt:lpstr>
      <vt:lpstr>OM, Services, Finance, &amp; SC incl. Boundary Apps (Scenario 3) </vt:lpstr>
      <vt:lpstr>BA OM, Services, Finance, &amp; Supply Chain (Scenario 4) </vt:lpstr>
      <vt:lpstr>BA OM, Services, Finance, &amp; Supply Chain (Scenario 5) </vt:lpstr>
      <vt:lpstr>BA OM, Services, Finance, &amp; Supply Chain (Scenario 6)</vt:lpstr>
      <vt:lpstr>BA OM, Services, Finance, &amp; Supply Chain (Scenario 7)</vt:lpstr>
      <vt:lpstr>BA OM, Services, Finance, &amp; Supply Chain (Scenario 8)</vt:lpstr>
      <vt:lpstr>Boundary Applications/Global Architecture (Scenario 9)</vt:lpstr>
      <vt:lpstr>Boundary Applications/Global Architecture (Scenario 10)</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Execution Roadmap: Everett</dc:title>
  <dc:creator>Tang, Vivian</dc:creator>
  <cp:lastModifiedBy>Administrator</cp:lastModifiedBy>
  <cp:revision>3226</cp:revision>
  <cp:lastPrinted>2017-06-27T21:14:58Z</cp:lastPrinted>
  <dcterms:created xsi:type="dcterms:W3CDTF">2016-06-29T00:47:24Z</dcterms:created>
  <dcterms:modified xsi:type="dcterms:W3CDTF">2018-04-06T19:18:08Z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0x010100834A33EC218572439FB4D1EC5FEFE8B2</vt:lpwstr>
  </property>
</Properties>
</file>