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707" r:id="rId6"/>
    <p:sldMasterId id="2147483747" r:id="rId7"/>
  </p:sldMasterIdLst>
  <p:notesMasterIdLst>
    <p:notesMasterId r:id="rId22"/>
  </p:notesMasterIdLst>
  <p:sldIdLst>
    <p:sldId id="327" r:id="rId8"/>
    <p:sldId id="328" r:id="rId9"/>
    <p:sldId id="319" r:id="rId10"/>
    <p:sldId id="322" r:id="rId11"/>
    <p:sldId id="330" r:id="rId12"/>
    <p:sldId id="331" r:id="rId13"/>
    <p:sldId id="321" r:id="rId14"/>
    <p:sldId id="329" r:id="rId15"/>
    <p:sldId id="320" r:id="rId16"/>
    <p:sldId id="332" r:id="rId17"/>
    <p:sldId id="325" r:id="rId18"/>
    <p:sldId id="323" r:id="rId19"/>
    <p:sldId id="32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shankar, Shiva Kumar" initials="SS" lastIdx="1" clrIdx="0">
    <p:extLst>
      <p:ext uri="{19B8F6BF-5375-455C-9EA6-DF929625EA0E}">
        <p15:presenceInfo xmlns:p15="http://schemas.microsoft.com/office/powerpoint/2012/main" userId="Shivashankar, Shiva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3899" autoAdjust="0"/>
  </p:normalViewPr>
  <p:slideViewPr>
    <p:cSldViewPr snapToGrid="0">
      <p:cViewPr varScale="1">
        <p:scale>
          <a:sx n="68" d="100"/>
          <a:sy n="68" d="100"/>
        </p:scale>
        <p:origin x="104" y="48"/>
      </p:cViewPr>
      <p:guideLst>
        <p:guide pos="290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B48E-27DE-4FE0-830B-B6127752364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A971B-79E8-4F9D-A635-C5629E84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1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48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39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8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63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63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70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57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4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29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32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4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0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D95FB-8C85-4175-9C8B-491C2B6C3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81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AB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rgbClr val="0AB58C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95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1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0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0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7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6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0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3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0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8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6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2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2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2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6472191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0950936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333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55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6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B8B9BA"/>
                </a:solidFill>
                <a:latin typeface="Metric Regular" panose="020B0503030202060203" pitchFamily="34" charset="0"/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38132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B8B9BA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4599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03744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55855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5260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B8B9BA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7416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068064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39743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3125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45985" y="634060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9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2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2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4025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6873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4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045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8930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B8B9BA"/>
                </a:solidFill>
                <a:latin typeface="Metric Regular" panose="020B0503030202060203" pitchFamily="34" charset="0"/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5420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B8B9BA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39556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57788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167358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B8B9BA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1469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400817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51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3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4445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808080"/>
                </a:solidFill>
              </a:rPr>
              <a:pPr/>
              <a:t>‹#›</a:t>
            </a:fld>
            <a:endParaRPr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1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1867" y="1155700"/>
            <a:ext cx="11119104" cy="5138928"/>
          </a:xfrm>
        </p:spPr>
        <p:txBody>
          <a:bodyPr/>
          <a:lstStyle>
            <a:lvl1pPr>
              <a:buNone/>
              <a:defRPr/>
            </a:lvl1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400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2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2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8063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3419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358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Bluepri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69900" y="388938"/>
            <a:ext cx="10731500" cy="3032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opyright"/>
          <p:cNvSpPr txBox="1"/>
          <p:nvPr userDrawn="1"/>
        </p:nvSpPr>
        <p:spPr>
          <a:xfrm>
            <a:off x="832908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Deloitte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9900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b="1">
                <a:solidFill>
                  <a:prstClr val="black"/>
                </a:solidFill>
              </a:rPr>
              <a:pPr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b="1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2832" y="6294233"/>
            <a:ext cx="299268" cy="356083"/>
            <a:chOff x="5153025" y="2232025"/>
            <a:chExt cx="1937267" cy="2305050"/>
          </a:xfrm>
          <a:solidFill>
            <a:schemeClr val="accent5"/>
          </a:solidFill>
        </p:grpSpPr>
        <p:sp>
          <p:nvSpPr>
            <p:cNvPr id="10" name="Freeform 9"/>
            <p:cNvSpPr/>
            <p:nvPr/>
          </p:nvSpPr>
          <p:spPr bwMode="gray">
            <a:xfrm>
              <a:off x="5153025" y="2232025"/>
              <a:ext cx="847725" cy="1508125"/>
            </a:xfrm>
            <a:custGeom>
              <a:avLst/>
              <a:gdLst>
                <a:gd name="connsiteX0" fmla="*/ 603250 w 847725"/>
                <a:gd name="connsiteY0" fmla="*/ 0 h 1508125"/>
                <a:gd name="connsiteX1" fmla="*/ 847725 w 847725"/>
                <a:gd name="connsiteY1" fmla="*/ 0 h 1508125"/>
                <a:gd name="connsiteX2" fmla="*/ 238125 w 847725"/>
                <a:gd name="connsiteY2" fmla="*/ 1508125 h 1508125"/>
                <a:gd name="connsiteX3" fmla="*/ 0 w 847725"/>
                <a:gd name="connsiteY3" fmla="*/ 1508125 h 1508125"/>
                <a:gd name="connsiteX4" fmla="*/ 603250 w 847725"/>
                <a:gd name="connsiteY4" fmla="*/ 0 h 150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508125">
                  <a:moveTo>
                    <a:pt x="603250" y="0"/>
                  </a:moveTo>
                  <a:lnTo>
                    <a:pt x="847725" y="0"/>
                  </a:lnTo>
                  <a:lnTo>
                    <a:pt x="238125" y="1508125"/>
                  </a:lnTo>
                  <a:lnTo>
                    <a:pt x="0" y="1508125"/>
                  </a:lnTo>
                  <a:lnTo>
                    <a:pt x="603250" y="0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5778500" y="3028950"/>
              <a:ext cx="847725" cy="1508125"/>
            </a:xfrm>
            <a:custGeom>
              <a:avLst/>
              <a:gdLst>
                <a:gd name="connsiteX0" fmla="*/ 603250 w 847725"/>
                <a:gd name="connsiteY0" fmla="*/ 0 h 1508125"/>
                <a:gd name="connsiteX1" fmla="*/ 847725 w 847725"/>
                <a:gd name="connsiteY1" fmla="*/ 0 h 1508125"/>
                <a:gd name="connsiteX2" fmla="*/ 238125 w 847725"/>
                <a:gd name="connsiteY2" fmla="*/ 1508125 h 1508125"/>
                <a:gd name="connsiteX3" fmla="*/ 0 w 847725"/>
                <a:gd name="connsiteY3" fmla="*/ 1508125 h 1508125"/>
                <a:gd name="connsiteX4" fmla="*/ 603250 w 847725"/>
                <a:gd name="connsiteY4" fmla="*/ 0 h 150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508125">
                  <a:moveTo>
                    <a:pt x="603250" y="0"/>
                  </a:moveTo>
                  <a:lnTo>
                    <a:pt x="847725" y="0"/>
                  </a:lnTo>
                  <a:lnTo>
                    <a:pt x="238125" y="1508125"/>
                  </a:lnTo>
                  <a:lnTo>
                    <a:pt x="0" y="1508125"/>
                  </a:lnTo>
                  <a:lnTo>
                    <a:pt x="603250" y="0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5617540" y="3024187"/>
              <a:ext cx="535610" cy="727837"/>
            </a:xfrm>
            <a:custGeom>
              <a:avLst/>
              <a:gdLst>
                <a:gd name="connsiteX0" fmla="*/ 291135 w 535610"/>
                <a:gd name="connsiteY0" fmla="*/ 0 h 727837"/>
                <a:gd name="connsiteX1" fmla="*/ 535610 w 535610"/>
                <a:gd name="connsiteY1" fmla="*/ 0 h 727837"/>
                <a:gd name="connsiteX2" fmla="*/ 241411 w 535610"/>
                <a:gd name="connsiteY2" fmla="*/ 727837 h 727837"/>
                <a:gd name="connsiteX3" fmla="*/ 0 w 535610"/>
                <a:gd name="connsiteY3" fmla="*/ 727837 h 72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610" h="727837">
                  <a:moveTo>
                    <a:pt x="291135" y="0"/>
                  </a:moveTo>
                  <a:lnTo>
                    <a:pt x="535610" y="0"/>
                  </a:lnTo>
                  <a:lnTo>
                    <a:pt x="241411" y="727837"/>
                  </a:lnTo>
                  <a:lnTo>
                    <a:pt x="0" y="727837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6554682" y="3024187"/>
              <a:ext cx="535610" cy="727837"/>
            </a:xfrm>
            <a:custGeom>
              <a:avLst/>
              <a:gdLst>
                <a:gd name="connsiteX0" fmla="*/ 291135 w 535610"/>
                <a:gd name="connsiteY0" fmla="*/ 0 h 727837"/>
                <a:gd name="connsiteX1" fmla="*/ 535610 w 535610"/>
                <a:gd name="connsiteY1" fmla="*/ 0 h 727837"/>
                <a:gd name="connsiteX2" fmla="*/ 241411 w 535610"/>
                <a:gd name="connsiteY2" fmla="*/ 727837 h 727837"/>
                <a:gd name="connsiteX3" fmla="*/ 0 w 535610"/>
                <a:gd name="connsiteY3" fmla="*/ 727837 h 72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610" h="727837">
                  <a:moveTo>
                    <a:pt x="291135" y="0"/>
                  </a:moveTo>
                  <a:lnTo>
                    <a:pt x="535610" y="0"/>
                  </a:lnTo>
                  <a:lnTo>
                    <a:pt x="241411" y="727837"/>
                  </a:lnTo>
                  <a:lnTo>
                    <a:pt x="0" y="727837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2955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uepri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097338" y="388938"/>
            <a:ext cx="7624762" cy="3032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opyright"/>
          <p:cNvSpPr txBox="1"/>
          <p:nvPr userDrawn="1"/>
        </p:nvSpPr>
        <p:spPr>
          <a:xfrm>
            <a:off x="832908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Deloitte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9900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b="1">
                <a:solidFill>
                  <a:prstClr val="black"/>
                </a:solidFill>
              </a:rPr>
              <a:pPr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b="1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2832" y="6294233"/>
            <a:ext cx="299268" cy="356083"/>
            <a:chOff x="5153025" y="2232025"/>
            <a:chExt cx="1937267" cy="2305050"/>
          </a:xfrm>
          <a:solidFill>
            <a:schemeClr val="accent5"/>
          </a:solidFill>
        </p:grpSpPr>
        <p:sp>
          <p:nvSpPr>
            <p:cNvPr id="10" name="Freeform 9"/>
            <p:cNvSpPr/>
            <p:nvPr/>
          </p:nvSpPr>
          <p:spPr bwMode="gray">
            <a:xfrm>
              <a:off x="5153025" y="2232025"/>
              <a:ext cx="847725" cy="1508125"/>
            </a:xfrm>
            <a:custGeom>
              <a:avLst/>
              <a:gdLst>
                <a:gd name="connsiteX0" fmla="*/ 603250 w 847725"/>
                <a:gd name="connsiteY0" fmla="*/ 0 h 1508125"/>
                <a:gd name="connsiteX1" fmla="*/ 847725 w 847725"/>
                <a:gd name="connsiteY1" fmla="*/ 0 h 1508125"/>
                <a:gd name="connsiteX2" fmla="*/ 238125 w 847725"/>
                <a:gd name="connsiteY2" fmla="*/ 1508125 h 1508125"/>
                <a:gd name="connsiteX3" fmla="*/ 0 w 847725"/>
                <a:gd name="connsiteY3" fmla="*/ 1508125 h 1508125"/>
                <a:gd name="connsiteX4" fmla="*/ 603250 w 847725"/>
                <a:gd name="connsiteY4" fmla="*/ 0 h 150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508125">
                  <a:moveTo>
                    <a:pt x="603250" y="0"/>
                  </a:moveTo>
                  <a:lnTo>
                    <a:pt x="847725" y="0"/>
                  </a:lnTo>
                  <a:lnTo>
                    <a:pt x="238125" y="1508125"/>
                  </a:lnTo>
                  <a:lnTo>
                    <a:pt x="0" y="1508125"/>
                  </a:lnTo>
                  <a:lnTo>
                    <a:pt x="603250" y="0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5778500" y="3028950"/>
              <a:ext cx="847725" cy="1508125"/>
            </a:xfrm>
            <a:custGeom>
              <a:avLst/>
              <a:gdLst>
                <a:gd name="connsiteX0" fmla="*/ 603250 w 847725"/>
                <a:gd name="connsiteY0" fmla="*/ 0 h 1508125"/>
                <a:gd name="connsiteX1" fmla="*/ 847725 w 847725"/>
                <a:gd name="connsiteY1" fmla="*/ 0 h 1508125"/>
                <a:gd name="connsiteX2" fmla="*/ 238125 w 847725"/>
                <a:gd name="connsiteY2" fmla="*/ 1508125 h 1508125"/>
                <a:gd name="connsiteX3" fmla="*/ 0 w 847725"/>
                <a:gd name="connsiteY3" fmla="*/ 1508125 h 1508125"/>
                <a:gd name="connsiteX4" fmla="*/ 603250 w 847725"/>
                <a:gd name="connsiteY4" fmla="*/ 0 h 150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508125">
                  <a:moveTo>
                    <a:pt x="603250" y="0"/>
                  </a:moveTo>
                  <a:lnTo>
                    <a:pt x="847725" y="0"/>
                  </a:lnTo>
                  <a:lnTo>
                    <a:pt x="238125" y="1508125"/>
                  </a:lnTo>
                  <a:lnTo>
                    <a:pt x="0" y="1508125"/>
                  </a:lnTo>
                  <a:lnTo>
                    <a:pt x="603250" y="0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5617540" y="3024187"/>
              <a:ext cx="535610" cy="727837"/>
            </a:xfrm>
            <a:custGeom>
              <a:avLst/>
              <a:gdLst>
                <a:gd name="connsiteX0" fmla="*/ 291135 w 535610"/>
                <a:gd name="connsiteY0" fmla="*/ 0 h 727837"/>
                <a:gd name="connsiteX1" fmla="*/ 535610 w 535610"/>
                <a:gd name="connsiteY1" fmla="*/ 0 h 727837"/>
                <a:gd name="connsiteX2" fmla="*/ 241411 w 535610"/>
                <a:gd name="connsiteY2" fmla="*/ 727837 h 727837"/>
                <a:gd name="connsiteX3" fmla="*/ 0 w 535610"/>
                <a:gd name="connsiteY3" fmla="*/ 727837 h 72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610" h="727837">
                  <a:moveTo>
                    <a:pt x="291135" y="0"/>
                  </a:moveTo>
                  <a:lnTo>
                    <a:pt x="535610" y="0"/>
                  </a:lnTo>
                  <a:lnTo>
                    <a:pt x="241411" y="727837"/>
                  </a:lnTo>
                  <a:lnTo>
                    <a:pt x="0" y="727837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6554682" y="3024187"/>
              <a:ext cx="535610" cy="727837"/>
            </a:xfrm>
            <a:custGeom>
              <a:avLst/>
              <a:gdLst>
                <a:gd name="connsiteX0" fmla="*/ 291135 w 535610"/>
                <a:gd name="connsiteY0" fmla="*/ 0 h 727837"/>
                <a:gd name="connsiteX1" fmla="*/ 535610 w 535610"/>
                <a:gd name="connsiteY1" fmla="*/ 0 h 727837"/>
                <a:gd name="connsiteX2" fmla="*/ 241411 w 535610"/>
                <a:gd name="connsiteY2" fmla="*/ 727837 h 727837"/>
                <a:gd name="connsiteX3" fmla="*/ 0 w 535610"/>
                <a:gd name="connsiteY3" fmla="*/ 727837 h 72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610" h="727837">
                  <a:moveTo>
                    <a:pt x="291135" y="0"/>
                  </a:moveTo>
                  <a:lnTo>
                    <a:pt x="535610" y="0"/>
                  </a:lnTo>
                  <a:lnTo>
                    <a:pt x="241411" y="727837"/>
                  </a:lnTo>
                  <a:lnTo>
                    <a:pt x="0" y="727837"/>
                  </a:lnTo>
                  <a:close/>
                </a:path>
              </a:pathLst>
            </a:cu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52034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91341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2544" y="1424706"/>
            <a:ext cx="11106912" cy="488289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rgbClr val="00549E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rgbClr val="00549E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rgbClr val="00549E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rgbClr val="00549E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400" b="0" i="0" u="none" strike="noStrike" kern="1200" cap="none" normalizeH="0" baseline="0" dirty="0" smtClean="0">
                <a:ln>
                  <a:noFill/>
                </a:ln>
                <a:solidFill>
                  <a:srgbClr val="00549E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0"/>
            <a:ext cx="8599467" cy="333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E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black"/>
                </a:solidFill>
              </a:rPr>
              <a:t>Unit Test &amp; HPQC</a:t>
            </a:r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FB30-1558-4138-B8CA-4E613E277BF1}" type="slidenum">
              <a:rPr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567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03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9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3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1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38064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0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8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3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8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103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8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18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45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07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</p:spTree>
    <p:extLst>
      <p:ext uri="{BB962C8B-B14F-4D97-AF65-F5344CB8AC3E}">
        <p14:creationId xmlns:p14="http://schemas.microsoft.com/office/powerpoint/2010/main" val="19864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9" Type="http://schemas.openxmlformats.org/officeDocument/2006/relationships/slideLayout" Target="../slideLayouts/slideLayout83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38" Type="http://schemas.openxmlformats.org/officeDocument/2006/relationships/slideLayout" Target="../slideLayouts/slideLayout82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8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26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104.xml"/><Relationship Id="rId34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5" Type="http://schemas.openxmlformats.org/officeDocument/2006/relationships/slideLayout" Target="../slideLayouts/slideLayout108.xml"/><Relationship Id="rId33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103.xml"/><Relationship Id="rId29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24" Type="http://schemas.openxmlformats.org/officeDocument/2006/relationships/slideLayout" Target="../slideLayouts/slideLayout107.xml"/><Relationship Id="rId32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23" Type="http://schemas.openxmlformats.org/officeDocument/2006/relationships/slideLayout" Target="../slideLayouts/slideLayout106.xml"/><Relationship Id="rId28" Type="http://schemas.openxmlformats.org/officeDocument/2006/relationships/slideLayout" Target="../slideLayouts/slideLayout111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102.xml"/><Relationship Id="rId31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slideLayout" Target="../slideLayouts/slideLayout105.xml"/><Relationship Id="rId27" Type="http://schemas.openxmlformats.org/officeDocument/2006/relationships/slideLayout" Target="../slideLayouts/slideLayout110.xml"/><Relationship Id="rId30" Type="http://schemas.openxmlformats.org/officeDocument/2006/relationships/slideLayout" Target="../slideLayouts/slideLayout113.xml"/><Relationship Id="rId35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75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39743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r>
              <a:rPr lang="en-US" dirty="0">
                <a:solidFill>
                  <a:srgbClr val="B8B9BA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347075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15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1A982"/>
          </a:solidFill>
          <a:latin typeface="Metric Bold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6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  <p:sldLayoutId id="2147483739" r:id="rId32"/>
    <p:sldLayoutId id="2147483740" r:id="rId33"/>
    <p:sldLayoutId id="2147483741" r:id="rId34"/>
    <p:sldLayoutId id="2147483742" r:id="rId35"/>
    <p:sldLayoutId id="2147483743" r:id="rId36"/>
    <p:sldLayoutId id="2147483744" r:id="rId37"/>
    <p:sldLayoutId id="2147483745" r:id="rId38"/>
    <p:sldLayoutId id="214748374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1A982"/>
          </a:solidFill>
          <a:latin typeface="Metric Bold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0" r:id="rId33"/>
    <p:sldLayoutId id="2147483781" r:id="rId34"/>
    <p:sldLayoutId id="2147483782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1A982"/>
          </a:solidFill>
          <a:latin typeface="Metric Bold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1)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92375"/>
              </p:ext>
            </p:extLst>
          </p:nvPr>
        </p:nvGraphicFramePr>
        <p:xfrm>
          <a:off x="609597" y="882837"/>
          <a:ext cx="10959968" cy="359865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200350 CORONA to S4 Hana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200350 CORONA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205713 Next Generation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Quoter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4721427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202154 NextGen CRM 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SalesForce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)-ENT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4013011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205713 Next Generation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Quoter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248067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205713 Next Generation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Quoter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Hybris CPQ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3954595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Hybris CPQ to 205713 Next Generation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Quoter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1710351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 to Hybris CPQ Bidirectional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548307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202100 SAP GTS (Global Trade Services)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85467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 to 208852 Global Tax Engin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e bidirectional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0450568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 to 200394 Pricing Analytics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bidirectional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278906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Hana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200394 Optimus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9731819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200394 Optimus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8273223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115425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Config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Line Item Checker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541393819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202090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iCost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from Product Costing (HPE)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 o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039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7)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9597" y="912333"/>
          <a:ext cx="10959968" cy="40037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205677 Payment Gateway Services  HPE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209582 HighRadius-S4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Contract admin/customer/sales rep/partner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208852 Global Tax Engine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202154 NextGen CRM 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SalesForce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)-ENT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Impact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202100 SAP GTS (Global Trade Services)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Hybris CPQ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202100 SAP GTS (Global Trade Services)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Hybris CPQ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209582 HighRadius-S4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Hybris CPQ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Contract admin/customer/sales rep/partner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Hybris CPQ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202100 SAP GTS (Global Trade Services)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Impact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Hybris CPQ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to S4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PSA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111319 HP Support Center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8600606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SW SC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0913694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Hybris eCommerce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131183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205526 Contra and Channel Data Integration (CCDI)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346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8)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68161"/>
              </p:ext>
            </p:extLst>
          </p:nvPr>
        </p:nvGraphicFramePr>
        <p:xfrm>
          <a:off x="609597" y="882837"/>
          <a:ext cx="10959968" cy="354067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baseline="0" dirty="0">
                          <a:effectLst/>
                          <a:latin typeface="+mj-lt"/>
                        </a:rPr>
                        <a:t>RICEFW ID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1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RICEFW</a:t>
                      </a:r>
                      <a:r>
                        <a:rPr lang="en-US" sz="11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Object 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208885 Entity MDM to </a:t>
                      </a:r>
                      <a:r>
                        <a:rPr lang="nn-NO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205711 SAP IBP Global Planning HPE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205553 S4 HANA to </a:t>
                      </a:r>
                      <a:r>
                        <a:rPr lang="nn-NO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205711 SAP IBP Global Planning HPE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205790 Enterprise Analytics Platform to </a:t>
                      </a:r>
                      <a:r>
                        <a:rPr lang="nn-NO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205711 SAP IBP Global Planning HPE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205553 S4 HANA to </a:t>
                      </a:r>
                      <a:r>
                        <a:rPr lang="nn-NO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205711 SAP IBP Global Planning HPE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nn-NO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205711 SAP IBP Global Planning HPE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S4 HANA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3197629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112396 Lots to 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06611819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202154 NextGen CRM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205553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</a:t>
                      </a:r>
                      <a:r>
                        <a:rPr lang="en-US" sz="11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124205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112055 WWCSN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205553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</a:t>
                      </a:r>
                      <a:r>
                        <a:rPr lang="en-US" sz="11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3838983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203187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MART:Fireplace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(HPE)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200437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Servigistics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Parts Planning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721013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Config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Data Loader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200437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Servigistics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Parts Planning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585282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200437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Servigistics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Parts Planning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</a:t>
                      </a:r>
                      <a:r>
                        <a:rPr lang="en-US" sz="11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3452857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205790 Enterprise Analytics Platform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203187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MART:Fireplace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(HPE)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157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9)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60347"/>
              </p:ext>
            </p:extLst>
          </p:nvPr>
        </p:nvGraphicFramePr>
        <p:xfrm>
          <a:off x="609597" y="912333"/>
          <a:ext cx="10959968" cy="513138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205713 Next Generation Quoter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202154 SFDC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205713 Next Generation Quoter to Hybris CPQ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200350 CORONA to 205713 Next Generation Quoter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200350 CORONA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Hybris CPQ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208852 Global Tax Engine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202099 SAP Fusion EMEA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201687 Virtual Credit Professional</a:t>
                      </a:r>
                      <a:r>
                        <a:rPr lang="pt-BR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S4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202100 SAP GTS (Global Trade Services) 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203682 Optimus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200394 Pricing Analytics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203682 Optimus to 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8600606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202090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iCost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from Product Costing (HPE)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0913694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208852 Global Tax Engine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131183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206139 Integration Fabric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3468143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206139 Integration Fabric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SW SC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817780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SW SC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202338 GLIS/SLM (HPE)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3715364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Foxcon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0976937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206061 GP Ariba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991544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208852 Global Tax Engine to 206061 GP Ariba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0585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9)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9437"/>
              </p:ext>
            </p:extLst>
          </p:nvPr>
        </p:nvGraphicFramePr>
        <p:xfrm>
          <a:off x="609597" y="912333"/>
          <a:ext cx="10959968" cy="417395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3PL Systems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Foxcon to 208852 Global Tax Engine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205105 SWIFT (BU Owned)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to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206139 Integration Fabric to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201698 Lighthouse RAR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SW SC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206139 Integration Fabric Platform to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 SC to 202338 GLIS/SLM (HPE)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206139 Integration Fabric  to SW SC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202179 ARMOR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8600606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eBroker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Pagero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0913694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200394 Pricing Analytics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1311834"/>
                  </a:ext>
                </a:extLst>
              </a:tr>
              <a:tr h="2859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to 200394 Optimus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3468143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200394 Pricing Analytics to 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8177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10)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47955"/>
              </p:ext>
            </p:extLst>
          </p:nvPr>
        </p:nvGraphicFramePr>
        <p:xfrm>
          <a:off x="609597" y="882837"/>
          <a:ext cx="10959968" cy="152298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205713 Next Generation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Quoter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to Hybris CPQ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</a:t>
                      </a:r>
                      <a:r>
                        <a:rPr lang="en-US" sz="11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205677 Payment Gateway Services  HPE to Hybris CPQ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Hybris CPQ to SW SC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 to GTE (existing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in 1.2)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202100 SAP GTS (Global Trade Services) to S4 HANA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</a:t>
                      </a:r>
                      <a:r>
                        <a:rPr lang="en-US" sz="11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3197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1)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47228"/>
              </p:ext>
            </p:extLst>
          </p:nvPr>
        </p:nvGraphicFramePr>
        <p:xfrm>
          <a:off x="609597" y="882837"/>
          <a:ext cx="10959968" cy="3381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202179 ARMOR to S4 Hana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 to </a:t>
                      </a:r>
                      <a:r>
                        <a:rPr lang="en-US" sz="1100" baseline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ebroker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4568084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GP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Ariba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18255171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206061 GP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Ariba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876367596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via IF to SW SC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25953459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Seeburger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interface for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FoxConn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S4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837962785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208852 Global Tax Engine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GP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Ariba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47127943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via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Seeburger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3pl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5224435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FoxConn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to GTE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32129110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via IF to HP B2B Global Gateway to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Trax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63940935"/>
                  </a:ext>
                </a:extLst>
              </a:tr>
              <a:tr h="271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 to SWIFT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8102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2)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35840"/>
              </p:ext>
            </p:extLst>
          </p:nvPr>
        </p:nvGraphicFramePr>
        <p:xfrm>
          <a:off x="609597" y="882837"/>
          <a:ext cx="10959968" cy="535690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205713 Next Generation Quoter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Hybris CPQ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119959 to Next Gen Config (OCA/OCS)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Hybris CPQ to 205713 Next Generation Quoter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200350 CORONA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200350 CORONA to 205713 Next Generation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Quoter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3197629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202154 SFDC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Hybris CPQ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 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202099 SAP Fusion EMEA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S4 (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bidirectional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208852 Global Tax Engine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200394 Optimus to 205790 Enterprise Analytics Platform</a:t>
                      </a:r>
                      <a:endParaRPr lang="pt-BR" sz="11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200394 Optimus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200394 Pricing Analytics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202100 SAP GTS (Global Trade Services)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Financial Force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8600606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202090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iCost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from Product Costing (HPE)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0913694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206061 GP Ariba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131183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206139 Integration Fabric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3468143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Integration Fabric to SW SC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817780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Seeburger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3715364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TRAX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0976937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206139 Integration Fabric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991544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208852 Global Tax Engine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206061 GP Ariba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0585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0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2)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69405"/>
              </p:ext>
            </p:extLst>
          </p:nvPr>
        </p:nvGraphicFramePr>
        <p:xfrm>
          <a:off x="609597" y="882837"/>
          <a:ext cx="10959968" cy="31016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 3PL Systems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205979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fieldglass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(HPE)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205979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fieldglass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(HPE) to Financial Force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205642 Smart Travel (Concur)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205979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fieldglass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(HPE)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205642 Smart Travel (Concur) to Financial Force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205979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fieldglass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(HPE) to Financial Force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206061 GP Ariba to Financial Force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201698 Lighthouse RAR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202179 ARMOR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eBroker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Pagero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200394 Pricing Analytics to 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3)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9597" y="882837"/>
          <a:ext cx="10959968" cy="513138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205713 Next Generation Quoter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Hybris CPQ to 119959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Hybris CPQ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202154 NextGen CRM (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SalesForce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)-ENT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200350 CORONA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3197629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202154 SFDC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202099 SAP Fusion EMEA</a:t>
                      </a:r>
                      <a:r>
                        <a:rPr lang="pt-BR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S4 (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bidirectional</a:t>
                      </a:r>
                      <a:r>
                        <a:rPr lang="pt-BR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202100 SAP GTS (Global Trade Services)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200394 Pricing Analytics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91487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200394 Optimus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6855631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205790 Enterprise Analytics Platform</a:t>
                      </a:r>
                      <a:endParaRPr lang="pt-BR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9960339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208852 Global Tax Engine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1882617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202090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iCost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from Product Costing (HPE)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206139 Integration Fabric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205105 SWIFT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205105 SWIFT to Bank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Integration Fabric to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205808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Zyme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(HPE)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8600606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112055 WW CSN to S4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impacted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0913694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Integration Fabric to 3PL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131183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202179 ARMOR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impacted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346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9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3)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9597" y="882837"/>
          <a:ext cx="10959968" cy="265060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S4 to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eBroker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 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Pagero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)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200394 Pricing Analytics to 205790 Enterprise Analytics Platform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S4 to 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Global APO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(bidirectional)</a:t>
                      </a:r>
                      <a:endParaRPr lang="pt-BR" sz="11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202100 SAP GTS (Global Trade Services)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to S4</a:t>
                      </a:r>
                      <a:endParaRPr lang="en-US" sz="11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117798 HP Global B2B Gateway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202104 WWFCM-TRAX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(bidirectional)</a:t>
                      </a:r>
                      <a:endParaRPr lang="en-US" sz="11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3197629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113255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iReturns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to S4</a:t>
                      </a:r>
                      <a:endParaRPr lang="en-US" sz="11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Carrier to 3PL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(bidirectional)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 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Swift 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Carrier 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ABM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</a:rPr>
                        <a:t>112655 WW HP Parts Store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 to S4</a:t>
                      </a:r>
                      <a:endParaRPr lang="en-US" sz="1100" dirty="0">
                        <a:solidFill>
                          <a:schemeClr val="tx1"/>
                        </a:solidFill>
                        <a:latin typeface="Metric Regular" panose="020B0503030202060203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Metric Regular" panose="020B0503030202060203" pitchFamily="34" charset="0"/>
                          <a:ea typeface="+mn-ea"/>
                          <a:cs typeface="+mn-cs"/>
                        </a:rPr>
                        <a:t>S4 to EDI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4)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9597" y="882837"/>
          <a:ext cx="10959968" cy="457200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287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to/from 112655 WW HP Parts Store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S4 MDG to 112655 WW HP Parts Store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113309 Payment Gateway Services to S4 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10007675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HighRadius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to/from 202100 SAP GTS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208852 Global Tax Engine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202102/ SAP Americas SCM (APO) 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S4</a:t>
                      </a:r>
                      <a:endParaRPr lang="pt-BR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3PL System to/from S4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205105 SWIFT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Customs Brokers via TRAX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451228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202080 Intrastat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95365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Government entities directly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998666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to/from 206061 GP Ariba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8600606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to/from 113309 Payment Gateway Services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0913694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202108 SAP ILM (HPE)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9131183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201869 SAP Content Server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3468143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to/from 113255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iReturns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8177806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</a:t>
                      </a:r>
                      <a:r>
                        <a:rPr lang="en-US" sz="11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eBrokers</a:t>
                      </a: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(external)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3715364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to/from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4320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5)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14949"/>
              </p:ext>
            </p:extLst>
          </p:nvPr>
        </p:nvGraphicFramePr>
        <p:xfrm>
          <a:off x="609597" y="882837"/>
          <a:ext cx="10959968" cy="344037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17586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97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698541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287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202154 NextGen CRM 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SalesForce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)-ENT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SAP Fiori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 to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32486393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Hybris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23226218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 202190 Global Level of Fill, Service, and Availability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4528222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 112106 Serial Number Repository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85284719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+mj-lt"/>
                        </a:rPr>
                        <a:t>202184 Compliance Validation Infrastructure  (CVI)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2786544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 Global APO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2577551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202100 SAP GTS (Global Trade Services)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Impacted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44971782"/>
                  </a:ext>
                </a:extLst>
              </a:tr>
              <a:tr h="2215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to 202191 Global Loan Management Tool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1704637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Hana to EDI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bidrectional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06204945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205804 Delivery Connector  to S4 Hana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5951541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S4 HANA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SWIFT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5545853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113255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iReturns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 to S4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94654314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205804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iGSO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 Delivery Connector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to S4 Hana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8335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9847" y="6515017"/>
            <a:ext cx="362154" cy="3429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44" y="457200"/>
            <a:ext cx="1134465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rgbClr val="01A982"/>
                </a:solidFill>
                <a:latin typeface="Metric Bold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RICEFW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Objects: 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Boundary Apps (Scenario 6)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35223"/>
              </p:ext>
            </p:extLst>
          </p:nvPr>
        </p:nvGraphicFramePr>
        <p:xfrm>
          <a:off x="609597" y="882837"/>
          <a:ext cx="10959968" cy="298577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26438">
                  <a:extLst>
                    <a:ext uri="{9D8B030D-6E8A-4147-A177-3AD203B41FA5}">
                      <a16:colId xmlns:a16="http://schemas.microsoft.com/office/drawing/2014/main" val="883069446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val="502477489"/>
                    </a:ext>
                  </a:extLst>
                </a:gridCol>
                <a:gridCol w="524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491480083"/>
                    </a:ext>
                  </a:extLst>
                </a:gridCol>
                <a:gridCol w="1431652">
                  <a:extLst>
                    <a:ext uri="{9D8B030D-6E8A-4147-A177-3AD203B41FA5}">
                      <a16:colId xmlns:a16="http://schemas.microsoft.com/office/drawing/2014/main" val="2089855957"/>
                    </a:ext>
                  </a:extLst>
                </a:gridCol>
              </a:tblGrid>
              <a:tr h="3490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</a:rPr>
                        <a:t>RICEFW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Process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RICEFW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Complexity</a:t>
                      </a:r>
                    </a:p>
                  </a:txBody>
                  <a:tcPr marL="0" marR="0" marT="0" marB="0" anchor="ctr"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205018 HPE Partner Ready Portal (UPP-PRP)/HPE Go Mobile App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5618665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202100 SAP GTS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impacted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36947577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3PL Systems to/from S4 (bidirectional)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3267238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Swift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33855157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TRAX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57414895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TRAX to 206061 Ariba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3663911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206061 Ariba to S4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74696786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S4 to 117798 HP Global B2B Gateway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6868354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3PL Systems to 206061 Ariba</a:t>
                      </a:r>
                      <a:endParaRPr lang="en-US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4846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Global IT Simple Template.pptx" id="{A24EED4A-5219-42FD-B2DB-116F7F533A81}" vid="{915EB4D6-56AE-4BF4-B7BC-B92E83B8DB40}"/>
    </a:ext>
  </a:extLst>
</a:theme>
</file>

<file path=ppt/theme/theme2.xml><?xml version="1.0" encoding="utf-8"?>
<a:theme xmlns:a="http://schemas.openxmlformats.org/drawingml/2006/main" name="8_HPE_Standard_Arial_16x9_v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blank.potx" id="{FA637C1A-F7F0-4A79-98E6-0ED04AEFDF68}" vid="{0EC1493B-8749-4010-9793-EA37CDC37708}"/>
    </a:ext>
  </a:extLst>
</a:theme>
</file>

<file path=ppt/theme/theme3.xml><?xml version="1.0" encoding="utf-8"?>
<a:theme xmlns:a="http://schemas.openxmlformats.org/drawingml/2006/main" name="3_HPE_Standard_Arial_16x9_v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blank.potx" id="{FA637C1A-F7F0-4A79-98E6-0ED04AEFDF68}" vid="{0EC1493B-8749-4010-9793-EA37CDC37708}"/>
    </a:ext>
  </a:extLst>
</a:theme>
</file>

<file path=ppt/theme/theme4.xml><?xml version="1.0" encoding="utf-8"?>
<a:theme xmlns:a="http://schemas.openxmlformats.org/drawingml/2006/main" name="2_HPE_Standard_Arial_16x9_v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blank.potx" id="{FA637C1A-F7F0-4A79-98E6-0ED04AEFDF68}" vid="{0EC1493B-8749-4010-9793-EA37CDC37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4A33EC218572439FB4D1EC5FEFE8B2" ma:contentTypeVersion="9" ma:contentTypeDescription="Create a new document." ma:contentTypeScope="" ma:versionID="761a6e79392c70f15cb1d4e3f5ce2a22">
  <xsd:schema xmlns:xsd="http://www.w3.org/2001/XMLSchema" xmlns:xs="http://www.w3.org/2001/XMLSchema" xmlns:p="http://schemas.microsoft.com/office/2006/metadata/properties" xmlns:ns2="aab091c7-bdee-4ab8-8819-b3e880c08af8" xmlns:ns3="6ab0f761-a378-49f9-9137-eb1474dbcee5" targetNamespace="http://schemas.microsoft.com/office/2006/metadata/properties" ma:root="true" ma:fieldsID="a4234a7713707e70ca351edd702b0511" ns2:_="" ns3:_="">
    <xsd:import namespace="aab091c7-bdee-4ab8-8819-b3e880c08af8"/>
    <xsd:import namespace="6ab0f761-a378-49f9-9137-eb1474dbce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091c7-bdee-4ab8-8819-b3e880c08a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b0f761-a378-49f9-9137-eb1474dbce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584811-15E6-4C07-B1FE-1A2A52D73A6D}"/>
</file>

<file path=customXml/itemProps2.xml><?xml version="1.0" encoding="utf-8"?>
<ds:datastoreItem xmlns:ds="http://schemas.openxmlformats.org/officeDocument/2006/customXml" ds:itemID="{45D60749-69F3-4049-B0B8-5973ED219F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16C03E-266B-45BC-8E67-3440BBF11D65}">
  <ds:schemaRefs>
    <ds:schemaRef ds:uri="bfb07042-88c6-4375-92d1-14dccd989f3f"/>
    <ds:schemaRef ds:uri="6ab0f761-a378-49f9-9137-eb1474dbcee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3243</Words>
  <Application>Microsoft Office PowerPoint</Application>
  <PresentationFormat>Widescreen</PresentationFormat>
  <Paragraphs>1118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HP Simplified</vt:lpstr>
      <vt:lpstr>Metric Bold</vt:lpstr>
      <vt:lpstr>Metric Regular</vt:lpstr>
      <vt:lpstr>Wingdings</vt:lpstr>
      <vt:lpstr>Wingdings 2</vt:lpstr>
      <vt:lpstr>HPE_Standard_Arial_16x9_v5</vt:lpstr>
      <vt:lpstr>8_HPE_Standard_Arial_16x9_v5</vt:lpstr>
      <vt:lpstr>3_HPE_Standard_Arial_16x9_v5</vt:lpstr>
      <vt:lpstr>2_HPE_Standard_Arial_16x9_v5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192</cp:revision>
  <dcterms:created xsi:type="dcterms:W3CDTF">2017-11-14T22:17:09Z</dcterms:created>
  <dcterms:modified xsi:type="dcterms:W3CDTF">2018-04-06T19:45:27Z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0x010100834A33EC218572439FB4D1EC5FEFE8B2</vt:lpwstr>
  </property>
</Properties>
</file>