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82" autoAdjust="0"/>
    <p:restoredTop sz="94660"/>
  </p:normalViewPr>
  <p:slideViewPr>
    <p:cSldViewPr snapToGrid="0">
      <p:cViewPr varScale="1">
        <p:scale>
          <a:sx n="85" d="100"/>
          <a:sy n="85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3332-48FF-4BFC-B34C-AF5AB68E6D6D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5740-8358-4D59-8184-18F0CBE85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46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3332-48FF-4BFC-B34C-AF5AB68E6D6D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5740-8358-4D59-8184-18F0CBE85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92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3332-48FF-4BFC-B34C-AF5AB68E6D6D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5740-8358-4D59-8184-18F0CBE85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480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3332-48FF-4BFC-B34C-AF5AB68E6D6D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5740-8358-4D59-8184-18F0CBE85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22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3332-48FF-4BFC-B34C-AF5AB68E6D6D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5740-8358-4D59-8184-18F0CBE85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68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3332-48FF-4BFC-B34C-AF5AB68E6D6D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5740-8358-4D59-8184-18F0CBE85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41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3332-48FF-4BFC-B34C-AF5AB68E6D6D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5740-8358-4D59-8184-18F0CBE85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49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3332-48FF-4BFC-B34C-AF5AB68E6D6D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5740-8358-4D59-8184-18F0CBE85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6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3332-48FF-4BFC-B34C-AF5AB68E6D6D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5740-8358-4D59-8184-18F0CBE85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64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3332-48FF-4BFC-B34C-AF5AB68E6D6D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5740-8358-4D59-8184-18F0CBE85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24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3332-48FF-4BFC-B34C-AF5AB68E6D6D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5740-8358-4D59-8184-18F0CBE85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054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43332-48FF-4BFC-B34C-AF5AB68E6D6D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55740-8358-4D59-8184-18F0CBE85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68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484224" cy="751877"/>
          </a:xfrm>
        </p:spPr>
        <p:txBody>
          <a:bodyPr/>
          <a:lstStyle/>
          <a:p>
            <a:r>
              <a:rPr lang="en-US" dirty="0" smtClean="0"/>
              <a:t>Hierarchy Delay When Nested M&amp;A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34987" y="2142566"/>
            <a:ext cx="4069977" cy="239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M&amp;A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03176" y="2872857"/>
            <a:ext cx="2680448" cy="22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M&amp;A 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177553" y="3783106"/>
            <a:ext cx="3818965" cy="227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M&amp;A 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1238461"/>
            <a:ext cx="8056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Hierarchy Change from D&amp;B: (P, </a:t>
            </a:r>
            <a:r>
              <a:rPr lang="en-US" b="1" dirty="0" smtClean="0"/>
              <a:t>C</a:t>
            </a:r>
            <a:r>
              <a:rPr lang="en-US" dirty="0" smtClean="0"/>
              <a:t>, S, Null)</a:t>
            </a:r>
          </a:p>
          <a:p>
            <a:r>
              <a:rPr lang="en-US" dirty="0" smtClean="0"/>
              <a:t>Note, User is not allowed to make hierarchy update for party P, from (Null, M&amp;A-E</a:t>
            </a:r>
            <a:r>
              <a:rPr lang="en-US" baseline="-25000" dirty="0" smtClean="0"/>
              <a:t>3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034988" y="2485299"/>
            <a:ext cx="914400" cy="2420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Affected by M&amp;A 1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03175" y="3215922"/>
            <a:ext cx="1174377" cy="262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Affected by M&amp;A 1 and M&amp;A 2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77552" y="4149818"/>
            <a:ext cx="3818966" cy="2518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Affected by M&amp;A 1 and M&amp;A 2 and M&amp;A 3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88775" y="5300217"/>
            <a:ext cx="914400" cy="2420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6165" y="5261951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PHR M&amp;A ID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003175" y="5290920"/>
            <a:ext cx="1174377" cy="262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1, 2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04964" y="5290921"/>
            <a:ext cx="1891554" cy="2513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3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74105" y="5291849"/>
            <a:ext cx="1545377" cy="2504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1,2,3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719483" y="5290921"/>
            <a:ext cx="394446" cy="2513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1,3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48516" y="4537376"/>
            <a:ext cx="6198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S: Delay depends on M&amp;A 3 and all other nested M&amp;A prior to 3</a:t>
            </a:r>
          </a:p>
          <a:p>
            <a:r>
              <a:rPr lang="en-US" dirty="0" smtClean="0"/>
              <a:t>If user undo M&amp;A 3, then Delay depends on M&amp;A 2 and prior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213410" y="5715806"/>
            <a:ext cx="878543" cy="2310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1,2,3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091954" y="5710218"/>
            <a:ext cx="591669" cy="2365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1,2,3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5091953" y="2485299"/>
            <a:ext cx="1" cy="20899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996518" y="5300217"/>
            <a:ext cx="1532964" cy="2420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7996517" y="2606322"/>
            <a:ext cx="1" cy="20899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034710" y="3238003"/>
            <a:ext cx="3115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-------------</a:t>
            </a:r>
            <a:r>
              <a:rPr lang="en-US" dirty="0" smtClean="0">
                <a:solidFill>
                  <a:srgbClr val="FF0000"/>
                </a:solidFill>
              </a:rPr>
              <a:t>Delay --------------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0246659" y="5290920"/>
            <a:ext cx="995082" cy="262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707425" y="523192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8444643" y="5231926"/>
            <a:ext cx="636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effectLst/>
                <a:latin typeface="Calibri" panose="020F0502020204030204" pitchFamily="34" charset="0"/>
              </a:rPr>
              <a:t>PHR</a:t>
            </a:r>
            <a:r>
              <a:rPr lang="en-US" baseline="-25000" dirty="0" smtClean="0">
                <a:effectLst/>
                <a:latin typeface="Calibri" panose="020F0502020204030204" pitchFamily="34" charset="0"/>
              </a:rPr>
              <a:t>L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0471593" y="5239216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effectLst/>
                <a:latin typeface="Calibri" panose="020F0502020204030204" pitchFamily="34" charset="0"/>
              </a:rPr>
              <a:t>PHR</a:t>
            </a:r>
            <a:r>
              <a:rPr lang="en-US" baseline="-25000" dirty="0">
                <a:latin typeface="Calibri" panose="020F0502020204030204" pitchFamily="34" charset="0"/>
              </a:rPr>
              <a:t>K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34861" y="5710218"/>
            <a:ext cx="165391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Hierarchy Delay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28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484224" cy="751877"/>
          </a:xfrm>
        </p:spPr>
        <p:txBody>
          <a:bodyPr/>
          <a:lstStyle/>
          <a:p>
            <a:r>
              <a:rPr lang="en-US" dirty="0" smtClean="0"/>
              <a:t>Modify M&amp;A End Date </a:t>
            </a:r>
            <a:r>
              <a:rPr lang="en-US" dirty="0" smtClean="0"/>
              <a:t>When </a:t>
            </a:r>
            <a:r>
              <a:rPr lang="en-US" dirty="0" smtClean="0"/>
              <a:t>nested </a:t>
            </a:r>
            <a:r>
              <a:rPr lang="en-US" dirty="0" smtClean="0"/>
              <a:t>M&amp;A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34986" y="2142566"/>
            <a:ext cx="4267201" cy="226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M&amp;A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03176" y="2872857"/>
            <a:ext cx="2680448" cy="22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M&amp;A 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177553" y="3783106"/>
            <a:ext cx="3818965" cy="227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M&amp;A 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1238461"/>
            <a:ext cx="5661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Change from </a:t>
            </a:r>
            <a:r>
              <a:rPr lang="en-US" dirty="0" smtClean="0"/>
              <a:t>User: (M&amp;A ID n, new extended end date E*)</a:t>
            </a: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2034988" y="2485299"/>
            <a:ext cx="914400" cy="2420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Affected by M&amp;A 1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03175" y="3215922"/>
            <a:ext cx="1174377" cy="262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Affected by M&amp;A 1 and M&amp;A 2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77552" y="4149818"/>
            <a:ext cx="3818966" cy="2518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Affected by M&amp;A 1 and M&amp;A 2 and M&amp;A 3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48516" y="4537376"/>
            <a:ext cx="6198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S: Delay depends on M&amp;A 3 and all other nested M&amp;A prior to 3</a:t>
            </a:r>
          </a:p>
          <a:p>
            <a:r>
              <a:rPr lang="en-US" dirty="0" smtClean="0"/>
              <a:t>If user undo M&amp;A 3, then Delay depends on M&amp;A 2 and prior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5091953" y="2485299"/>
            <a:ext cx="1" cy="20899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683623" y="2872856"/>
            <a:ext cx="2680448" cy="22944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Extending M&amp;A 2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088775" y="5300217"/>
            <a:ext cx="914400" cy="2420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6165" y="5261951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PHR M&amp;A ID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003175" y="5290920"/>
            <a:ext cx="1174377" cy="262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1, 2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302186" y="5290921"/>
            <a:ext cx="1694331" cy="2513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3,</a:t>
            </a:r>
            <a:r>
              <a:rPr lang="en-US" sz="1000" b="1" dirty="0" smtClean="0">
                <a:solidFill>
                  <a:schemeClr val="accent2"/>
                </a:solidFill>
              </a:rPr>
              <a:t>2</a:t>
            </a:r>
            <a:endParaRPr lang="en-US" sz="1000" b="1" dirty="0">
              <a:solidFill>
                <a:schemeClr val="accent2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174105" y="5291849"/>
            <a:ext cx="1545377" cy="2504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1,2,3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719483" y="5290921"/>
            <a:ext cx="582704" cy="2513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1,3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213410" y="5715806"/>
            <a:ext cx="878543" cy="2310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1,2,3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091954" y="5710218"/>
            <a:ext cx="591669" cy="2365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1,2,3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996518" y="5300217"/>
            <a:ext cx="1532964" cy="2420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246659" y="5290920"/>
            <a:ext cx="995082" cy="262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707425" y="523192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8444643" y="5231926"/>
            <a:ext cx="636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effectLst/>
                <a:latin typeface="Calibri" panose="020F0502020204030204" pitchFamily="34" charset="0"/>
              </a:rPr>
              <a:t>PHR</a:t>
            </a:r>
            <a:r>
              <a:rPr lang="en-US" baseline="-25000" dirty="0" smtClean="0">
                <a:effectLst/>
                <a:latin typeface="Calibri" panose="020F0502020204030204" pitchFamily="34" charset="0"/>
              </a:rPr>
              <a:t>L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0471593" y="5239216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effectLst/>
                <a:latin typeface="Calibri" panose="020F0502020204030204" pitchFamily="34" charset="0"/>
              </a:rPr>
              <a:t>PHR</a:t>
            </a:r>
            <a:r>
              <a:rPr lang="en-US" baseline="-25000" dirty="0">
                <a:latin typeface="Calibri" panose="020F0502020204030204" pitchFamily="34" charset="0"/>
              </a:rPr>
              <a:t>K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5683623" y="6064621"/>
            <a:ext cx="582704" cy="2513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1,3,</a:t>
            </a:r>
            <a:r>
              <a:rPr lang="en-US" sz="1000" b="1" dirty="0" smtClean="0">
                <a:solidFill>
                  <a:schemeClr val="accent2"/>
                </a:solidFill>
              </a:rPr>
              <a:t>2</a:t>
            </a:r>
            <a:endParaRPr lang="en-US" sz="1000" b="1" dirty="0">
              <a:solidFill>
                <a:schemeClr val="accent2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996518" y="6064620"/>
            <a:ext cx="367553" cy="2513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accent2"/>
                </a:solidFill>
              </a:rPr>
              <a:t>2</a:t>
            </a:r>
            <a:endParaRPr lang="en-US" sz="1000" b="1" dirty="0">
              <a:solidFill>
                <a:schemeClr val="accent2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364071" y="6064619"/>
            <a:ext cx="1165411" cy="251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641976" y="6005625"/>
            <a:ext cx="6542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effectLst/>
                <a:latin typeface="Calibri" panose="020F0502020204030204" pitchFamily="34" charset="0"/>
              </a:rPr>
              <a:t>PHR</a:t>
            </a:r>
            <a:r>
              <a:rPr lang="en-US" baseline="-25000" dirty="0" smtClean="0">
                <a:solidFill>
                  <a:schemeClr val="accent2"/>
                </a:solidFill>
                <a:effectLst/>
                <a:latin typeface="Calibri" panose="020F0502020204030204" pitchFamily="34" charset="0"/>
              </a:rPr>
              <a:t>L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6165" y="6005625"/>
            <a:ext cx="1425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M&amp;A Change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34861" y="5658774"/>
            <a:ext cx="165391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Hierarchy Delay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80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484224" cy="751877"/>
          </a:xfrm>
        </p:spPr>
        <p:txBody>
          <a:bodyPr/>
          <a:lstStyle/>
          <a:p>
            <a:r>
              <a:rPr lang="en-US" dirty="0" smtClean="0"/>
              <a:t>Modify M&amp;A End Date </a:t>
            </a:r>
            <a:r>
              <a:rPr lang="en-US" dirty="0" smtClean="0"/>
              <a:t>When </a:t>
            </a:r>
            <a:r>
              <a:rPr lang="en-US" dirty="0" smtClean="0"/>
              <a:t>nested </a:t>
            </a:r>
            <a:r>
              <a:rPr lang="en-US" dirty="0" smtClean="0"/>
              <a:t>M&amp;A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34986" y="2142566"/>
            <a:ext cx="4267201" cy="226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M&amp;A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03176" y="2872857"/>
            <a:ext cx="2680448" cy="22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M&amp;A 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177553" y="3783106"/>
            <a:ext cx="3818965" cy="227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M&amp;A 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1238461"/>
            <a:ext cx="5451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Change from </a:t>
            </a:r>
            <a:r>
              <a:rPr lang="en-US" dirty="0" smtClean="0"/>
              <a:t>User: (M&amp;A ID n, new shorten end date E*)</a:t>
            </a: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2034988" y="2485299"/>
            <a:ext cx="914400" cy="2420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Affected by M&amp;A 1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03175" y="3215922"/>
            <a:ext cx="1174377" cy="262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Affected by M&amp;A 1 and M&amp;A 2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77552" y="4149818"/>
            <a:ext cx="3818966" cy="2518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Affected by M&amp;A 1 and M&amp;A 2 and M&amp;A 3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48516" y="4537376"/>
            <a:ext cx="6198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S: Delay depends on M&amp;A 3 and all other nested M&amp;A prior to 3</a:t>
            </a:r>
          </a:p>
          <a:p>
            <a:r>
              <a:rPr lang="en-US" dirty="0" smtClean="0"/>
              <a:t>If user undo M&amp;A 3, then Delay depends on M&amp;A 2 and prior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5091953" y="2485299"/>
            <a:ext cx="1" cy="20899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406587" y="2764716"/>
            <a:ext cx="2277036" cy="27558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Shorten M&amp;A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088775" y="5300217"/>
            <a:ext cx="914400" cy="2420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6165" y="5261951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PHR M&amp;A ID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003175" y="5290920"/>
            <a:ext cx="1174377" cy="262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1, 2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302186" y="5290921"/>
            <a:ext cx="1694331" cy="2513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3,</a:t>
            </a:r>
            <a:r>
              <a:rPr lang="en-US" sz="1000" b="1" dirty="0" smtClean="0">
                <a:solidFill>
                  <a:schemeClr val="accent2"/>
                </a:solidFill>
              </a:rPr>
              <a:t>2</a:t>
            </a:r>
            <a:endParaRPr lang="en-US" sz="1000" b="1" dirty="0">
              <a:solidFill>
                <a:schemeClr val="accent2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174105" y="5291849"/>
            <a:ext cx="1545377" cy="2504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1,2,3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719483" y="5290921"/>
            <a:ext cx="582704" cy="2513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1,3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213410" y="5715207"/>
            <a:ext cx="878543" cy="2310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1,</a:t>
            </a:r>
            <a:r>
              <a:rPr lang="en-US" sz="1000" b="1" strike="sngStrike" dirty="0" smtClean="0">
                <a:solidFill>
                  <a:srgbClr val="00B050"/>
                </a:solidFill>
              </a:rPr>
              <a:t>2</a:t>
            </a:r>
            <a:r>
              <a:rPr lang="en-US" sz="1000" dirty="0" smtClean="0">
                <a:solidFill>
                  <a:srgbClr val="00B050"/>
                </a:solidFill>
              </a:rPr>
              <a:t>,</a:t>
            </a:r>
            <a:r>
              <a:rPr lang="en-US" sz="1000" dirty="0" smtClean="0">
                <a:solidFill>
                  <a:schemeClr val="tx1"/>
                </a:solidFill>
              </a:rPr>
              <a:t>3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091954" y="5709619"/>
            <a:ext cx="591669" cy="2365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</a:t>
            </a:r>
            <a:r>
              <a:rPr lang="en-US" sz="1000" dirty="0" smtClean="0">
                <a:solidFill>
                  <a:srgbClr val="00B050"/>
                </a:solidFill>
              </a:rPr>
              <a:t>,</a:t>
            </a:r>
            <a:r>
              <a:rPr lang="en-US" sz="1000" b="1" strike="sngStrike" dirty="0" smtClean="0">
                <a:solidFill>
                  <a:srgbClr val="00B050"/>
                </a:solidFill>
              </a:rPr>
              <a:t>2</a:t>
            </a:r>
            <a:r>
              <a:rPr lang="en-US" sz="1000" dirty="0" smtClean="0">
                <a:solidFill>
                  <a:srgbClr val="00B050"/>
                </a:solidFill>
              </a:rPr>
              <a:t>,</a:t>
            </a:r>
            <a:r>
              <a:rPr lang="en-US" sz="1000" dirty="0" smtClean="0">
                <a:solidFill>
                  <a:schemeClr val="tx1"/>
                </a:solidFill>
              </a:rPr>
              <a:t>3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996518" y="5300217"/>
            <a:ext cx="1532964" cy="2420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246659" y="5290920"/>
            <a:ext cx="995082" cy="262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707425" y="523192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8444643" y="5231926"/>
            <a:ext cx="636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effectLst/>
                <a:latin typeface="Calibri" panose="020F0502020204030204" pitchFamily="34" charset="0"/>
              </a:rPr>
              <a:t>PHR</a:t>
            </a:r>
            <a:r>
              <a:rPr lang="en-US" baseline="-25000" dirty="0" smtClean="0">
                <a:effectLst/>
                <a:latin typeface="Calibri" panose="020F0502020204030204" pitchFamily="34" charset="0"/>
              </a:rPr>
              <a:t>L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0471593" y="5239216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effectLst/>
                <a:latin typeface="Calibri" panose="020F0502020204030204" pitchFamily="34" charset="0"/>
              </a:rPr>
              <a:t>PHR</a:t>
            </a:r>
            <a:r>
              <a:rPr lang="en-US" baseline="-25000" dirty="0">
                <a:latin typeface="Calibri" panose="020F0502020204030204" pitchFamily="34" charset="0"/>
              </a:rPr>
              <a:t>K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003175" y="6061684"/>
            <a:ext cx="403412" cy="2423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B050"/>
                </a:solidFill>
              </a:rPr>
              <a:t>1, 2</a:t>
            </a:r>
            <a:endParaRPr lang="en-US" sz="1000" dirty="0">
              <a:solidFill>
                <a:srgbClr val="00B05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406587" y="6051681"/>
            <a:ext cx="806823" cy="2523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</a:t>
            </a:r>
            <a:r>
              <a:rPr lang="en-US" sz="1000" dirty="0" smtClean="0">
                <a:solidFill>
                  <a:srgbClr val="00B050"/>
                </a:solidFill>
              </a:rPr>
              <a:t>, </a:t>
            </a:r>
            <a:r>
              <a:rPr lang="en-US" sz="1000" b="1" strike="sngStrike" dirty="0" smtClean="0">
                <a:solidFill>
                  <a:srgbClr val="00B050"/>
                </a:solidFill>
              </a:rPr>
              <a:t>2</a:t>
            </a:r>
            <a:endParaRPr lang="en-US" sz="1000" b="1" strike="sngStrike" dirty="0">
              <a:solidFill>
                <a:srgbClr val="00B05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66165" y="6005625"/>
            <a:ext cx="1425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M&amp;A Change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34861" y="5666840"/>
            <a:ext cx="165391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Hierarchy Delay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11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C3FF252B189B49AFEFDFCA257EF043" ma:contentTypeVersion="11" ma:contentTypeDescription="Create a new document." ma:contentTypeScope="" ma:versionID="122da3ce2326d1415725fffa6cb034e1">
  <xsd:schema xmlns:xsd="http://www.w3.org/2001/XMLSchema" xmlns:xs="http://www.w3.org/2001/XMLSchema" xmlns:p="http://schemas.microsoft.com/office/2006/metadata/properties" xmlns:ns2="be52501f-fa91-4fae-834d-04bba6221e5c" xmlns:ns3="865dc046-e5ed-4be5-9297-ea87a99e8fef" targetNamespace="http://schemas.microsoft.com/office/2006/metadata/properties" ma:root="true" ma:fieldsID="88bd3272de5f16739fd13e2401d3b4c5" ns2:_="" ns3:_="">
    <xsd:import namespace="be52501f-fa91-4fae-834d-04bba6221e5c"/>
    <xsd:import namespace="865dc046-e5ed-4be5-9297-ea87a99e8fe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52501f-fa91-4fae-834d-04bba6221e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5dc046-e5ed-4be5-9297-ea87a99e8fe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A0CE179-5A70-4AE1-A3C9-719E663C75F1}"/>
</file>

<file path=customXml/itemProps2.xml><?xml version="1.0" encoding="utf-8"?>
<ds:datastoreItem xmlns:ds="http://schemas.openxmlformats.org/officeDocument/2006/customXml" ds:itemID="{9F585C34-C82B-4BFD-A0C5-2125D2AFD448}"/>
</file>

<file path=customXml/itemProps3.xml><?xml version="1.0" encoding="utf-8"?>
<ds:datastoreItem xmlns:ds="http://schemas.openxmlformats.org/officeDocument/2006/customXml" ds:itemID="{F1802E56-8B66-4119-92CF-1D122E206E17}"/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326</Words>
  <Application>Microsoft Office PowerPoint</Application>
  <PresentationFormat>Widescreen</PresentationFormat>
  <Paragraphs>77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Hierarchy Delay When Nested M&amp;A</vt:lpstr>
      <vt:lpstr>Modify M&amp;A End Date When nested M&amp;A</vt:lpstr>
      <vt:lpstr>Modify M&amp;A End Date When nested M&amp;A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Hierarchy Delay when nested M&amp;A</dc:title>
  <dc:creator>Jow, Lily</dc:creator>
  <cp:lastModifiedBy>Jow, Lily</cp:lastModifiedBy>
  <cp:revision>28</cp:revision>
  <dcterms:created xsi:type="dcterms:W3CDTF">2019-07-29T12:40:59Z</dcterms:created>
  <dcterms:modified xsi:type="dcterms:W3CDTF">2019-07-29T22:17:27Z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0x010100C0C3FF252B189B49AFEFDFCA257EF043</vt:lpwstr>
  </property>
</Properties>
</file>