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Fira Code Light"/>
      <p:regular r:id="rId27"/>
      <p:bold r:id="rId28"/>
    </p:embeddedFont>
    <p:embeddedFont>
      <p:font typeface="Bebas Neue"/>
      <p:regular r:id="rId29"/>
    </p:embeddedFont>
    <p:embeddedFont>
      <p:font typeface="Fira Code"/>
      <p:regular r:id="rId30"/>
      <p:bold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9F94DA-78D4-4DB0-BCF3-CB2560949C2E}">
  <a:tblStyle styleId="{EB9F94DA-78D4-4DB0-BCF3-CB2560949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CodeLight-bold.fntdata"/><Relationship Id="rId27" Type="http://schemas.openxmlformats.org/officeDocument/2006/relationships/font" Target="fonts/FiraCod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bold.fntdata"/><Relationship Id="rId30" Type="http://schemas.openxmlformats.org/officeDocument/2006/relationships/font" Target="fonts/FiraCode-regular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remad.io/posts/2013/07/setup-vs-requiremen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1fe4a96b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1fe4a96b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ad8134ee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fad8134ee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 engañoso porque al principio parece sencillo, pero dada cierta escala ya no lo es, y a menudo cuando te das cuenta de la complejidad, ya es un poco tarde y ya se volvió complicado.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 somos conscientes de la complejidad inherente desde el comienzo, tenemos más chances de sobrevivir sin tener que pinear pip.</a:t>
            </a:r>
            <a:endParaRPr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 que aspectos es complejo entonces?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1fe4a96b0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1fe4a96b0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1fe4a96b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11fe4a96b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1fe4a96b0_2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11fe4a96b0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(Mi tuit de seniority hasta que no hacemos un framework incompleto y sin docs)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11fe4a96b0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11fe4a96b0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1396dd0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1396dd0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lo personal he recorrido también el de usar funcionalidad interna de pip que cambia de una version a otra y bueno.. terminar pineando pip.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1fe4a96b0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1fe4a96b0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fb08db8e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fb08db8e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13738fb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13738fb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ad8134eea_0_2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ad8134eea_0_2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3738fb2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13738fb2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pip-tools pineado porque pip enforzo chequeo de header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Qué me quedó afuera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</a:rPr>
              <a:t>Historia de distutils &gt; setuptools &gt; toml &gt; Para otra charla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Problemas de git ssh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</a:rPr>
              <a:t>PyPi mirror: Charla de Sofi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11fe4a96b0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11fe4a96b0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 - Hacele un setup.py a tu proyecto</a:t>
            </a:r>
            <a:br>
              <a:rPr lang="en"/>
            </a:br>
            <a:r>
              <a:rPr lang="en"/>
              <a:t>Ale Burzyn - Explicandome las volteretas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6584017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6584017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65840171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65840171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lo personal he recorrido también el de usar funcionalidad interna de pip que cambia de una version a otra y bueno.. terminar pineando pip.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63248dfcf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63248dfcf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62C5F4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https://caremad.io/posts/2013/07/setup-vs-requirement/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ad8134ee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ad8134ee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372668f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372668f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Acá yo recorrí 2 de los senderos que se bifurcan y terminan en pip pineado.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Sospecho que son infinitos y que los que no ocurrieron, ya lo hicieron en algun otro universo paralelo</a:t>
            </a:r>
            <a:endParaRPr sz="105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372668f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372668f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image" Target="../media/image2.png"/><Relationship Id="rId7" Type="http://schemas.openxmlformats.org/officeDocument/2006/relationships/hyperlink" Target="https://gist.github.com/Ambro17/37c936916a8376d25f112f969538e485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hyperlink" Target="https://caremad.io/posts/2013/07/setup-vs-requiremen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3444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dejar de pinear pip por al menos 2 años</a:t>
            </a:r>
            <a:endParaRPr/>
          </a:p>
        </p:txBody>
      </p:sp>
      <p:sp>
        <p:nvSpPr>
          <p:cNvPr id="392" name="Google Shape;392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PACKAGING EN PYTHON</a:t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4" name="Google Shape;39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7" name="Google Shape;397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98" name="Google Shape;39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1" name="Google Shape;40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2" name="Google Shape;40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3" name="Google Shape;40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4" name="Google Shape;40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5" name="Google Shape;40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07" name="Google Shape;407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" name="Google Shape;408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625" y="1184959"/>
            <a:ext cx="2932701" cy="277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91" name="Google Shape;691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4" name="Google Shape;694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5" name="Google Shape;695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6" name="Google Shape;696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7" name="Google Shape;697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8" name="Google Shape;698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9" name="Google Shape;699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1" name="Google Shape;701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2" name="Google Shape;702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4" name="Google Shape;704;p37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5" name="Google Shape;705;p37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/DESAFÍOS</a:t>
            </a:r>
            <a:endParaRPr/>
          </a:p>
        </p:txBody>
      </p:sp>
      <p:sp>
        <p:nvSpPr>
          <p:cNvPr id="706" name="Google Shape;706;p3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707" name="Google Shape;707;p37"/>
          <p:cNvSpPr txBox="1"/>
          <p:nvPr>
            <p:ph idx="1" type="subTitle"/>
          </p:nvPr>
        </p:nvSpPr>
        <p:spPr>
          <a:xfrm>
            <a:off x="948600" y="3392900"/>
            <a:ext cx="677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empaquetar una aplicación y sus dependencias</a:t>
            </a:r>
            <a:endParaRPr/>
          </a:p>
        </p:txBody>
      </p:sp>
      <p:sp>
        <p:nvSpPr>
          <p:cNvPr id="708" name="Google Shape;708;p3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8"/>
          <p:cNvSpPr txBox="1"/>
          <p:nvPr>
            <p:ph type="title"/>
          </p:nvPr>
        </p:nvSpPr>
        <p:spPr>
          <a:xfrm>
            <a:off x="2143500" y="32286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Zen of Python</a:t>
            </a:r>
            <a:endParaRPr/>
          </a:p>
        </p:txBody>
      </p:sp>
      <p:sp>
        <p:nvSpPr>
          <p:cNvPr id="717" name="Google Shape;717;p38"/>
          <p:cNvSpPr txBox="1"/>
          <p:nvPr>
            <p:ph idx="1" type="subTitle"/>
          </p:nvPr>
        </p:nvSpPr>
        <p:spPr>
          <a:xfrm>
            <a:off x="2026325" y="1591200"/>
            <a:ext cx="56478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“Simple is better than complex.</a:t>
            </a:r>
            <a:br>
              <a:rPr lang="en"/>
            </a:br>
            <a:r>
              <a:rPr lang="en"/>
              <a:t>Complex is better than complicated”</a:t>
            </a: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9" name="Google Shape;719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2" name="Google Shape;722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3" name="Google Shape;723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6" name="Google Shape;726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7" name="Google Shape;727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8" name="Google Shape;728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9" name="Google Shape;729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0" name="Google Shape;730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2" name="Google Shape;732;p38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33" name="Google Shape;733;p38"/>
          <p:cNvCxnSpPr/>
          <p:nvPr/>
        </p:nvCxnSpPr>
        <p:spPr>
          <a:xfrm>
            <a:off x="1750375" y="2061138"/>
            <a:ext cx="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4" name="Google Shape;734;p3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3" name="Google Shape;743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6" name="Google Shape;746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7" name="Google Shape;747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8" name="Google Shape;748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0" name="Google Shape;750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1" name="Google Shape;751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3" name="Google Shape;753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4" name="Google Shape;754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39">
            <a:hlinkClick action="ppaction://hlinksldjump" r:id="rId3"/>
          </p:cNvPr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Definir público objetivo (Desktop App, Mobile App, ...)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Empaquetamos librerías y aplicaciones parar ser pip instalables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No ignorar la complejidad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Manejar dependencias transitivas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Crear entornos reproducibles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Generar artefactos reproducibles 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Gestionar </a:t>
            </a:r>
            <a:r>
              <a:rPr lang="en" sz="1700">
                <a:solidFill>
                  <a:srgbClr val="FEF7F0"/>
                </a:solidFill>
              </a:rPr>
              <a:t>actualización</a:t>
            </a:r>
            <a:r>
              <a:rPr lang="en" sz="1700">
                <a:solidFill>
                  <a:srgbClr val="FEF7F0"/>
                </a:solidFill>
              </a:rPr>
              <a:t> de librerías vulnerables</a:t>
            </a:r>
            <a:endParaRPr sz="1700">
              <a:solidFill>
                <a:srgbClr val="FEF7F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Font typeface="Fira Code"/>
              <a:buChar char="●"/>
            </a:pPr>
            <a:r>
              <a:rPr lang="en" sz="1700">
                <a:solidFill>
                  <a:srgbClr val="FEF7F0"/>
                </a:solidFill>
              </a:rPr>
              <a:t>Manejar Compatibilidad con versiones de Python versions</a:t>
            </a:r>
            <a:endParaRPr sz="1700">
              <a:solidFill>
                <a:srgbClr val="FEF7F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700"/>
              <a:buChar char="●"/>
            </a:pPr>
            <a:r>
              <a:rPr lang="en" sz="1700">
                <a:solidFill>
                  <a:srgbClr val="FEF7F0"/>
                </a:solidFill>
              </a:rPr>
              <a:t>Instalar paquetes privados</a:t>
            </a:r>
            <a:endParaRPr sz="1700">
              <a:solidFill>
                <a:srgbClr val="FEF7F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700"/>
              <a:buChar char="●"/>
            </a:pPr>
            <a:r>
              <a:rPr lang="en" sz="1700">
                <a:solidFill>
                  <a:srgbClr val="FEF7F0"/>
                </a:solidFill>
              </a:rPr>
              <a:t>Hay que lidiar con paquetes con distintos estandares</a:t>
            </a:r>
            <a:endParaRPr sz="1700">
              <a:solidFill>
                <a:srgbClr val="FEF7F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700"/>
              <a:buChar char="●"/>
            </a:pPr>
            <a:r>
              <a:rPr lang="en" sz="1700">
                <a:solidFill>
                  <a:srgbClr val="FEF7F0"/>
                </a:solidFill>
              </a:rPr>
              <a:t>Actualizarse a los nuevos estándares del packaging</a:t>
            </a:r>
            <a:endParaRPr sz="1700">
              <a:solidFill>
                <a:srgbClr val="FEF7F0"/>
              </a:solidFill>
            </a:endParaRPr>
          </a:p>
        </p:txBody>
      </p:sp>
      <p:sp>
        <p:nvSpPr>
          <p:cNvPr id="757" name="Google Shape;757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/DESAFÍOS DEL PACKAGING Y DEP MANAGEMENT</a:t>
            </a:r>
            <a:endParaRPr/>
          </a:p>
        </p:txBody>
      </p:sp>
      <p:sp>
        <p:nvSpPr>
          <p:cNvPr id="758" name="Google Shape;758;p3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3" name="Google Shape;763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1" name="Google Shape;771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4" name="Google Shape;774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5" name="Google Shape;775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8" name="Google Shape;778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79" name="Google Shape;779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0" name="Google Shape;780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1" name="Google Shape;781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2" name="Google Shape;782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4" name="Google Shape;784;p4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5" name="Google Shape;785;p40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/CONSEJOS</a:t>
            </a:r>
            <a:endParaRPr/>
          </a:p>
        </p:txBody>
      </p:sp>
      <p:sp>
        <p:nvSpPr>
          <p:cNvPr id="786" name="Google Shape;786;p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787" name="Google Shape;787;p40"/>
          <p:cNvSpPr txBox="1"/>
          <p:nvPr>
            <p:ph idx="1" type="subTitle"/>
          </p:nvPr>
        </p:nvSpPr>
        <p:spPr>
          <a:xfrm>
            <a:off x="948600" y="3392900"/>
            <a:ext cx="5709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podemos resolver la complejidad del asunto</a:t>
            </a:r>
            <a:endParaRPr/>
          </a:p>
        </p:txBody>
      </p:sp>
      <p:sp>
        <p:nvSpPr>
          <p:cNvPr id="788" name="Google Shape;788;p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97" name="Google Shape;797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0" name="Google Shape;800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1" name="Google Shape;801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3" name="Google Shape;803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4" name="Google Shape;804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5" name="Google Shape;805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6" name="Google Shape;806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7" name="Google Shape;807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8" name="Google Shape;808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0" name="Google Shape;810;p41">
            <a:hlinkClick action="ppaction://hlinksldjump" r:id="rId3"/>
          </p:cNvPr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Distinguir si el proyecto es una </a:t>
            </a:r>
            <a:r>
              <a:rPr lang="en" sz="1200">
                <a:solidFill>
                  <a:srgbClr val="FEF7F0"/>
                </a:solidFill>
              </a:rPr>
              <a:t>librería</a:t>
            </a:r>
            <a:r>
              <a:rPr lang="en" sz="1200">
                <a:solidFill>
                  <a:srgbClr val="FEF7F0"/>
                </a:solidFill>
              </a:rPr>
              <a:t> o una </a:t>
            </a:r>
            <a:r>
              <a:rPr lang="en" sz="1200">
                <a:solidFill>
                  <a:srgbClr val="FEF7F0"/>
                </a:solidFill>
              </a:rPr>
              <a:t>aplicación</a:t>
            </a:r>
            <a:r>
              <a:rPr lang="en" sz="1200">
                <a:solidFill>
                  <a:srgbClr val="FEF7F0"/>
                </a:solidFill>
              </a:rPr>
              <a:t> (Reutilizable por otros o no? Ese otro podes ser vos en otro proyecto también)</a:t>
            </a:r>
            <a:endParaRPr sz="1200">
              <a:solidFill>
                <a:srgbClr val="FEF7F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Si es una </a:t>
            </a:r>
            <a:r>
              <a:rPr lang="en" sz="1200">
                <a:solidFill>
                  <a:srgbClr val="FEF7F0"/>
                </a:solidFill>
              </a:rPr>
              <a:t>librería</a:t>
            </a:r>
            <a:r>
              <a:rPr lang="en" sz="1200">
                <a:solidFill>
                  <a:srgbClr val="FEF7F0"/>
                </a:solidFill>
              </a:rPr>
              <a:t>, debe ser laxo en las dependencias, estás para servir al prójimo, no para imponer versiones.</a:t>
            </a:r>
            <a:endParaRPr sz="1200">
              <a:solidFill>
                <a:srgbClr val="FEF7F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Si es una aplicación, debés garantizar la reproducibilidad al máximo</a:t>
            </a:r>
            <a:endParaRPr sz="1200">
              <a:solidFill>
                <a:srgbClr val="FEF7F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Tratar a las dependencias internas como si fueran una lib externa mas. Trackearlas en pip, con versionado y no instalarlas desde el </a:t>
            </a:r>
            <a:r>
              <a:rPr lang="en" sz="1200">
                <a:solidFill>
                  <a:srgbClr val="FEF7F0"/>
                </a:solidFill>
              </a:rPr>
              <a:t>código</a:t>
            </a:r>
            <a:r>
              <a:rPr lang="en" sz="1200">
                <a:solidFill>
                  <a:srgbClr val="FEF7F0"/>
                </a:solidFill>
              </a:rPr>
              <a:t> fuente. Evita problemas de ssh, seguimiento de cambios, versionado. Son libs, lo </a:t>
            </a:r>
            <a:r>
              <a:rPr lang="en" sz="1200">
                <a:solidFill>
                  <a:srgbClr val="FEF7F0"/>
                </a:solidFill>
              </a:rPr>
              <a:t>único</a:t>
            </a:r>
            <a:r>
              <a:rPr lang="en" sz="1200">
                <a:solidFill>
                  <a:srgbClr val="FEF7F0"/>
                </a:solidFill>
              </a:rPr>
              <a:t> especial es que las escribimos nosotros</a:t>
            </a:r>
            <a:endParaRPr sz="1200">
              <a:solidFill>
                <a:srgbClr val="FEF7F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Automatizar todo lo posible (Upgrade de deps, release versions, security checks, etc.)</a:t>
            </a:r>
            <a:endParaRPr sz="1200">
              <a:solidFill>
                <a:srgbClr val="FEF7F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Aprovechar las tools gratuitas (y financiarlas si podemos) para no reinventar lo creado.</a:t>
            </a:r>
            <a:endParaRPr sz="1200">
              <a:solidFill>
                <a:srgbClr val="FEF7F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AutoNum type="arabicPeriod"/>
            </a:pPr>
            <a:r>
              <a:rPr lang="en" sz="1200">
                <a:solidFill>
                  <a:srgbClr val="FEF7F0"/>
                </a:solidFill>
              </a:rPr>
              <a:t>Monitorear y adoptar los nuevos </a:t>
            </a:r>
            <a:r>
              <a:rPr lang="en" sz="1200">
                <a:solidFill>
                  <a:srgbClr val="FEF7F0"/>
                </a:solidFill>
              </a:rPr>
              <a:t>estándares</a:t>
            </a:r>
            <a:r>
              <a:rPr lang="en" sz="1200">
                <a:solidFill>
                  <a:srgbClr val="FEF7F0"/>
                </a:solidFill>
              </a:rPr>
              <a:t>.</a:t>
            </a:r>
            <a:endParaRPr sz="1200">
              <a:solidFill>
                <a:srgbClr val="FEF7F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7F0"/>
              </a:solidFill>
            </a:endParaRPr>
          </a:p>
        </p:txBody>
      </p:sp>
      <p:sp>
        <p:nvSpPr>
          <p:cNvPr id="811" name="Google Shape;811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/Consejos para humanos</a:t>
            </a:r>
            <a:endParaRPr/>
          </a:p>
        </p:txBody>
      </p:sp>
      <p:sp>
        <p:nvSpPr>
          <p:cNvPr id="812" name="Google Shape;812;p4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5" name="Google Shape;825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8" name="Google Shape;828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9" name="Google Shape;829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31" name="Google Shape;831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2" name="Google Shape;832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3" name="Google Shape;833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4" name="Google Shape;834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35" name="Google Shape;835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6" name="Google Shape;836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8" name="Google Shape;838;p42">
            <a:hlinkClick action="ppaction://hlinksldjump" r:id="rId3"/>
          </p:cNvPr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Distinguir entre mis dependencias, y las indirectas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Facilitar configurar dependencias opcionales para testing/dev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Facilitar la actualización de mis dependencias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Permitir eliminar mis dependencias transitivamente si las dejo de usar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Resolver a un conjunto de deps deterministicos a partir de las deps directas que declaro. (hashes for extra sec)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Reproducir en un entorno aislado a partir de las deps determinísticas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Adhesión a estándares (El ecosistema está en evolución)</a:t>
            </a:r>
            <a:endParaRPr sz="1500">
              <a:solidFill>
                <a:srgbClr val="FEF7F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500"/>
              <a:buFont typeface="Fira Code"/>
              <a:buChar char="●"/>
            </a:pPr>
            <a:r>
              <a:rPr lang="en" sz="1500">
                <a:solidFill>
                  <a:srgbClr val="FEF7F0"/>
                </a:solidFill>
              </a:rPr>
              <a:t>Buena Documentación, soporte y mantenibilidad</a:t>
            </a:r>
            <a:endParaRPr sz="1500"/>
          </a:p>
        </p:txBody>
      </p:sp>
      <p:sp>
        <p:nvSpPr>
          <p:cNvPr id="839" name="Google Shape;839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/Consejos para tools</a:t>
            </a:r>
            <a:endParaRPr/>
          </a:p>
        </p:txBody>
      </p:sp>
      <p:sp>
        <p:nvSpPr>
          <p:cNvPr id="840" name="Google Shape;840;p4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4" name="Google Shape;844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45" name="Google Shape;845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43"/>
          <p:cNvGrpSpPr/>
          <p:nvPr/>
        </p:nvGrpSpPr>
        <p:grpSpPr>
          <a:xfrm>
            <a:off x="920696" y="1291277"/>
            <a:ext cx="737100" cy="737100"/>
            <a:chOff x="991075" y="1881675"/>
            <a:chExt cx="737100" cy="737100"/>
          </a:xfrm>
        </p:grpSpPr>
        <p:sp>
          <p:nvSpPr>
            <p:cNvPr id="853" name="Google Shape;853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3"/>
          <p:cNvSpPr txBox="1"/>
          <p:nvPr>
            <p:ph idx="2" type="subTitle"/>
          </p:nvPr>
        </p:nvSpPr>
        <p:spPr>
          <a:xfrm>
            <a:off x="5764575" y="1567450"/>
            <a:ext cx="294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/MULTI PROPÓSITO</a:t>
            </a:r>
            <a:endParaRPr/>
          </a:p>
        </p:txBody>
      </p:sp>
      <p:grpSp>
        <p:nvGrpSpPr>
          <p:cNvPr id="856" name="Google Shape;856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57" name="Google Shape;857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0" name="Google Shape;860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61" name="Google Shape;861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2" name="Google Shape;862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63" name="Google Shape;863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65" name="Google Shape;865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6" name="Google Shape;866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67" name="Google Shape;867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68" name="Google Shape;868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0" name="Google Shape;870;p43"/>
          <p:cNvSpPr txBox="1"/>
          <p:nvPr>
            <p:ph idx="1" type="subTitle"/>
          </p:nvPr>
        </p:nvSpPr>
        <p:spPr>
          <a:xfrm>
            <a:off x="1758900" y="14753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/ÚNICO PROPÓSITO</a:t>
            </a:r>
            <a:endParaRPr/>
          </a:p>
        </p:txBody>
      </p:sp>
      <p:sp>
        <p:nvSpPr>
          <p:cNvPr id="871" name="Google Shape;871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/QUÉ TOOL ES MEJOR?</a:t>
            </a:r>
            <a:endParaRPr/>
          </a:p>
        </p:txBody>
      </p:sp>
      <p:grpSp>
        <p:nvGrpSpPr>
          <p:cNvPr id="872" name="Google Shape;872;p43"/>
          <p:cNvGrpSpPr/>
          <p:nvPr/>
        </p:nvGrpSpPr>
        <p:grpSpPr>
          <a:xfrm>
            <a:off x="1084745" y="1455328"/>
            <a:ext cx="409009" cy="409016"/>
            <a:chOff x="3075107" y="3758147"/>
            <a:chExt cx="409009" cy="409016"/>
          </a:xfrm>
        </p:grpSpPr>
        <p:sp>
          <p:nvSpPr>
            <p:cNvPr id="873" name="Google Shape;873;p43"/>
            <p:cNvSpPr/>
            <p:nvPr/>
          </p:nvSpPr>
          <p:spPr>
            <a:xfrm>
              <a:off x="3262704" y="3888056"/>
              <a:ext cx="91499" cy="146531"/>
            </a:xfrm>
            <a:custGeom>
              <a:rect b="b" l="l" r="r" t="t"/>
              <a:pathLst>
                <a:path extrusionOk="0" h="5123" w="3199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3205015" y="3888056"/>
              <a:ext cx="74281" cy="146531"/>
            </a:xfrm>
            <a:custGeom>
              <a:rect b="b" l="l" r="r" t="t"/>
              <a:pathLst>
                <a:path extrusionOk="0" h="5123" w="2597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3262704" y="3758147"/>
              <a:ext cx="221412" cy="409016"/>
            </a:xfrm>
            <a:custGeom>
              <a:rect b="b" l="l" r="r" t="t"/>
              <a:pathLst>
                <a:path extrusionOk="0" h="14300" w="7741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3075107" y="3758147"/>
              <a:ext cx="204193" cy="409016"/>
            </a:xfrm>
            <a:custGeom>
              <a:rect b="b" l="l" r="r" t="t"/>
              <a:pathLst>
                <a:path extrusionOk="0" h="14300" w="7139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4821608" y="1291277"/>
            <a:ext cx="737100" cy="737100"/>
            <a:chOff x="991075" y="1881675"/>
            <a:chExt cx="737100" cy="737100"/>
          </a:xfrm>
        </p:grpSpPr>
        <p:sp>
          <p:nvSpPr>
            <p:cNvPr id="878" name="Google Shape;878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43"/>
          <p:cNvGrpSpPr/>
          <p:nvPr/>
        </p:nvGrpSpPr>
        <p:grpSpPr>
          <a:xfrm>
            <a:off x="4985641" y="1474552"/>
            <a:ext cx="409009" cy="370569"/>
            <a:chOff x="1351729" y="2565031"/>
            <a:chExt cx="409009" cy="370569"/>
          </a:xfrm>
        </p:grpSpPr>
        <p:sp>
          <p:nvSpPr>
            <p:cNvPr id="881" name="Google Shape;881;p43"/>
            <p:cNvSpPr/>
            <p:nvPr/>
          </p:nvSpPr>
          <p:spPr>
            <a:xfrm>
              <a:off x="1545275" y="2565031"/>
              <a:ext cx="123963" cy="190922"/>
            </a:xfrm>
            <a:custGeom>
              <a:rect b="b" l="l" r="r" t="t"/>
              <a:pathLst>
                <a:path extrusionOk="0" h="6675" w="4334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539297" y="2730749"/>
              <a:ext cx="221441" cy="204851"/>
            </a:xfrm>
            <a:custGeom>
              <a:rect b="b" l="l" r="r" t="t"/>
              <a:pathLst>
                <a:path extrusionOk="0" h="7162" w="7742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351729" y="2730749"/>
              <a:ext cx="204165" cy="204851"/>
            </a:xfrm>
            <a:custGeom>
              <a:rect b="b" l="l" r="r" t="t"/>
              <a:pathLst>
                <a:path extrusionOk="0" h="7162" w="7138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1390169" y="2769848"/>
              <a:ext cx="27859" cy="24541"/>
            </a:xfrm>
            <a:custGeom>
              <a:rect b="b" l="l" r="r" t="t"/>
              <a:pathLst>
                <a:path extrusionOk="0" h="858" w="974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442538" y="2769848"/>
              <a:ext cx="25199" cy="24541"/>
            </a:xfrm>
            <a:custGeom>
              <a:rect b="b" l="l" r="r" t="t"/>
              <a:pathLst>
                <a:path extrusionOk="0" h="858" w="881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1492248" y="2769848"/>
              <a:ext cx="25199" cy="24541"/>
            </a:xfrm>
            <a:custGeom>
              <a:rect b="b" l="l" r="r" t="t"/>
              <a:pathLst>
                <a:path extrusionOk="0" h="858" w="881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1541957" y="2769848"/>
              <a:ext cx="27859" cy="24541"/>
            </a:xfrm>
            <a:custGeom>
              <a:rect b="b" l="l" r="r" t="t"/>
              <a:pathLst>
                <a:path extrusionOk="0" h="858" w="974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594984" y="2769848"/>
              <a:ext cx="24541" cy="24541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644693" y="2769848"/>
              <a:ext cx="24541" cy="24541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694402" y="2769848"/>
              <a:ext cx="27201" cy="24541"/>
            </a:xfrm>
            <a:custGeom>
              <a:rect b="b" l="l" r="r" t="t"/>
              <a:pathLst>
                <a:path extrusionOk="0" h="858" w="951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390169" y="2822217"/>
              <a:ext cx="27859" cy="21910"/>
            </a:xfrm>
            <a:custGeom>
              <a:rect b="b" l="l" r="r" t="t"/>
              <a:pathLst>
                <a:path extrusionOk="0" h="766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1442538" y="2822217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1492248" y="2822217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1541957" y="2822217"/>
              <a:ext cx="27859" cy="21910"/>
            </a:xfrm>
            <a:custGeom>
              <a:rect b="b" l="l" r="r" t="t"/>
              <a:pathLst>
                <a:path extrusionOk="0" h="766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594984" y="2822217"/>
              <a:ext cx="24541" cy="21910"/>
            </a:xfrm>
            <a:custGeom>
              <a:rect b="b" l="l" r="r" t="t"/>
              <a:pathLst>
                <a:path extrusionOk="0" h="766" w="858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644693" y="2822217"/>
              <a:ext cx="24541" cy="21910"/>
            </a:xfrm>
            <a:custGeom>
              <a:rect b="b" l="l" r="r" t="t"/>
              <a:pathLst>
                <a:path extrusionOk="0" h="766" w="858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694402" y="2822217"/>
              <a:ext cx="27201" cy="21910"/>
            </a:xfrm>
            <a:custGeom>
              <a:rect b="b" l="l" r="r" t="t"/>
              <a:pathLst>
                <a:path extrusionOk="0" h="766" w="951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390169" y="2871927"/>
              <a:ext cx="27859" cy="24541"/>
            </a:xfrm>
            <a:custGeom>
              <a:rect b="b" l="l" r="r" t="t"/>
              <a:pathLst>
                <a:path extrusionOk="0" h="858" w="974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442538" y="2871927"/>
              <a:ext cx="25199" cy="24541"/>
            </a:xfrm>
            <a:custGeom>
              <a:rect b="b" l="l" r="r" t="t"/>
              <a:pathLst>
                <a:path extrusionOk="0" h="858" w="881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1644693" y="2871927"/>
              <a:ext cx="76912" cy="24541"/>
            </a:xfrm>
            <a:custGeom>
              <a:rect b="b" l="l" r="r" t="t"/>
              <a:pathLst>
                <a:path extrusionOk="0" h="858" w="2689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547906" y="2871927"/>
              <a:ext cx="71621" cy="24541"/>
            </a:xfrm>
            <a:custGeom>
              <a:rect b="b" l="l" r="r" t="t"/>
              <a:pathLst>
                <a:path extrusionOk="0" h="858" w="2504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492248" y="2871927"/>
              <a:ext cx="63641" cy="24541"/>
            </a:xfrm>
            <a:custGeom>
              <a:rect b="b" l="l" r="r" t="t"/>
              <a:pathLst>
                <a:path extrusionOk="0" h="858" w="2225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4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4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08" name="Google Shape;908;p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43"/>
          <p:cNvSpPr txBox="1"/>
          <p:nvPr/>
        </p:nvSpPr>
        <p:spPr>
          <a:xfrm>
            <a:off x="1035525" y="2196225"/>
            <a:ext cx="3243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Build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Twine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Pipx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v</a:t>
            </a: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env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2" name="Google Shape;912;p43"/>
          <p:cNvSpPr txBox="1"/>
          <p:nvPr/>
        </p:nvSpPr>
        <p:spPr>
          <a:xfrm>
            <a:off x="4985650" y="2300000"/>
            <a:ext cx="3243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Poetry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pip-tools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pipenv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Code"/>
              <a:buChar char="●"/>
            </a:pPr>
            <a:r>
              <a:rPr b="1" lang="en" sz="2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hatch</a:t>
            </a:r>
            <a:endParaRPr b="1" sz="2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18" name="Google Shape;918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1" name="Google Shape;921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2" name="Google Shape;922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24" name="Google Shape;924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5" name="Google Shape;925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6" name="Google Shape;926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7" name="Google Shape;927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28" name="Google Shape;928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29" name="Google Shape;929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1" name="Google Shape;931;p44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2" name="Google Shape;932;p44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</a:t>
            </a:r>
            <a:endParaRPr/>
          </a:p>
        </p:txBody>
      </p:sp>
      <p:sp>
        <p:nvSpPr>
          <p:cNvPr id="933" name="Google Shape;933;p4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934" name="Google Shape;934;p44"/>
          <p:cNvSpPr txBox="1"/>
          <p:nvPr>
            <p:ph idx="1" type="subTitle"/>
          </p:nvPr>
        </p:nvSpPr>
        <p:spPr>
          <a:xfrm>
            <a:off x="948600" y="3392900"/>
            <a:ext cx="5709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Veamos un ejemplo de una lib tirana</a:t>
            </a:r>
            <a:endParaRPr/>
          </a:p>
        </p:txBody>
      </p:sp>
      <p:sp>
        <p:nvSpPr>
          <p:cNvPr id="935" name="Google Shape;935;p4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44" name="Google Shape;944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7" name="Google Shape;947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8" name="Google Shape;948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50" name="Google Shape;950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52" name="Google Shape;952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3" name="Google Shape;953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4" name="Google Shape;954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5" name="Google Shape;955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7" name="Google Shape;957;p45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8" name="Google Shape;958;p4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5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/ONE TOOL TO RULE THEM ALL?</a:t>
            </a:r>
            <a:endParaRPr/>
          </a:p>
        </p:txBody>
      </p:sp>
      <p:graphicFrame>
        <p:nvGraphicFramePr>
          <p:cNvPr id="963" name="Google Shape;963;p45"/>
          <p:cNvGraphicFramePr/>
          <p:nvPr/>
        </p:nvGraphicFramePr>
        <p:xfrm>
          <a:off x="1045525" y="15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{EB9F94DA-78D4-4DB0-BCF3-CB2560949C2E}</a:tableStyleId>
              </a:tblPr>
              <a:tblGrid>
                <a:gridCol w="3601950"/>
                <a:gridCol w="3601950"/>
              </a:tblGrid>
              <a:tr h="4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E3E9E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setup.py</a:t>
                      </a:r>
                      <a:endParaRPr b="1" sz="2000">
                        <a:solidFill>
                          <a:srgbClr val="E3E9E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Modern Way</a:t>
                      </a:r>
                      <a:endParaRPr b="1" sz="2000">
                        <a:solidFill>
                          <a:srgbClr val="6AA84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setup.py sdist bdist_wheel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 -m build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setup.py install</a:t>
                      </a:r>
                      <a:endParaRPr b="1"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pip install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setup.py develop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pip install -e .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setup.py upload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twine upload</a:t>
                      </a:r>
                      <a:endParaRPr sz="170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69" name="Google Shape;969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2" name="Google Shape;972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73" name="Google Shape;973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4" name="Google Shape;974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75" name="Google Shape;975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6" name="Google Shape;976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77" name="Google Shape;977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8" name="Google Shape;978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79" name="Google Shape;979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80" name="Google Shape;980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2" name="Google Shape;982;p46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3" name="Google Shape;983;p46"/>
          <p:cNvSpPr txBox="1"/>
          <p:nvPr>
            <p:ph idx="2" type="subTitle"/>
          </p:nvPr>
        </p:nvSpPr>
        <p:spPr>
          <a:xfrm>
            <a:off x="720000" y="1335425"/>
            <a:ext cx="75219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Lucharás contra la opresión 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de las librerías tiranas que imponen sus deseos como Ley.</a:t>
            </a:r>
            <a:endParaRPr sz="1150">
              <a:solidFill>
                <a:srgbClr val="FEF7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No impondrás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 como tirano tus propias versiones restrictivas, ni siquiera a vos mismo</a:t>
            </a:r>
            <a:endParaRPr sz="1150">
              <a:solidFill>
                <a:srgbClr val="FEF7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No comprometerás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 la mantenibilidad de tus dependencias a costo de la reproducibilidad. </a:t>
            </a:r>
            <a:r>
              <a:rPr lang="en" sz="105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Para eso distinguir declaracion de deps de archivo del reproducibilidad (lock file) puede ser muy util</a:t>
            </a:r>
            <a:endParaRPr sz="115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Aceptarás la complejidad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 de manejar dependencias en un proyecto de gran escala y elegiras herramientas que lo faciliten, conociendo los casos de uso a resolver</a:t>
            </a:r>
            <a:endParaRPr sz="1150">
              <a:solidFill>
                <a:srgbClr val="FEF7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Resistirás la tentación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 de crear una solución superadora que no cumpla los estándares.</a:t>
            </a:r>
            <a:endParaRPr sz="1150">
              <a:solidFill>
                <a:srgbClr val="FEF7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Automatizarás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 todo lo posible para liberar al hombre de las tediosas tareas manuales</a:t>
            </a:r>
            <a:endParaRPr sz="1150">
              <a:solidFill>
                <a:srgbClr val="FEF7F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200"/>
              <a:buFont typeface="Fira Code"/>
              <a:buChar char="●"/>
            </a:pPr>
            <a:r>
              <a:rPr b="1"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Utlizarás </a:t>
            </a:r>
            <a:r>
              <a:rPr lang="en" sz="1150">
                <a:solidFill>
                  <a:srgbClr val="FEF7F0"/>
                </a:solidFill>
                <a:latin typeface="Fira Code"/>
                <a:ea typeface="Fira Code"/>
                <a:cs typeface="Fira Code"/>
                <a:sym typeface="Fira Code"/>
              </a:rPr>
              <a:t>el hash de las librerias instaladas para garantizar su integridad</a:t>
            </a:r>
            <a:endParaRPr sz="1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4" name="Google Shape;984;p4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/CONCLUSIONES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8" name="Google Shape;418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1" name="Google Shape;421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22" name="Google Shape;422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" name="Google Shape;425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26" name="Google Shape;426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7" name="Google Shape;427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8" name="Google Shape;428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29" name="Google Shape;429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1" name="Google Shape;431;p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&lt;Hello /&gt;</a:t>
            </a:r>
            <a:endParaRPr/>
          </a:p>
        </p:txBody>
      </p:sp>
      <p:sp>
        <p:nvSpPr>
          <p:cNvPr id="434" name="Google Shape;434;p29"/>
          <p:cNvSpPr txBox="1"/>
          <p:nvPr>
            <p:ph idx="1" type="subTitle"/>
          </p:nvPr>
        </p:nvSpPr>
        <p:spPr>
          <a:xfrm>
            <a:off x="2450700" y="2569350"/>
            <a:ext cx="4267200" cy="10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Soy Nahuel Ambrosini</a:t>
            </a:r>
            <a:br>
              <a:rPr lang="en"/>
            </a:br>
            <a:r>
              <a:rPr lang="en"/>
              <a:t>Me gusta programar</a:t>
            </a:r>
            <a:br>
              <a:rPr lang="en"/>
            </a:br>
            <a:r>
              <a:rPr lang="en"/>
              <a:t>Me gusta aprender</a:t>
            </a:r>
            <a:br>
              <a:rPr lang="en"/>
            </a:br>
            <a:r>
              <a:rPr lang="en"/>
              <a:t>Me define la tensión entre mi vagancia y mi obstinación</a:t>
            </a:r>
            <a:endParaRPr/>
          </a:p>
        </p:txBody>
      </p:sp>
      <p:grpSp>
        <p:nvGrpSpPr>
          <p:cNvPr id="435" name="Google Shape;435;p29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436" name="Google Shape;436;p29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Google Shape;437;p29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438" name="Google Shape;438;p29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9" name="Google Shape;439;p29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" name="Google Shape;440;p2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4" name="Google Shape;994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7" name="Google Shape;997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8" name="Google Shape;998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9" name="Google Shape;999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00" name="Google Shape;1000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1" name="Google Shape;1001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02" name="Google Shape;1002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4" name="Google Shape;1004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5" name="Google Shape;1005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7" name="Google Shape;1007;p47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8" name="Google Shape;1008;p47"/>
          <p:cNvSpPr txBox="1"/>
          <p:nvPr>
            <p:ph idx="2" type="title"/>
          </p:nvPr>
        </p:nvSpPr>
        <p:spPr>
          <a:xfrm>
            <a:off x="872400" y="823400"/>
            <a:ext cx="50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/REFERENCIAS</a:t>
            </a:r>
            <a:endParaRPr sz="3800"/>
          </a:p>
        </p:txBody>
      </p:sp>
      <p:sp>
        <p:nvSpPr>
          <p:cNvPr id="1009" name="Google Shape;1009;p4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3" name="Google Shape;101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2450" y="1973188"/>
            <a:ext cx="1619100" cy="1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47"/>
          <p:cNvSpPr txBox="1"/>
          <p:nvPr/>
        </p:nvSpPr>
        <p:spPr>
          <a:xfrm>
            <a:off x="4025550" y="3671700"/>
            <a:ext cx="13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Gist Link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20" name="Google Shape;1020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4" name="Google Shape;1024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26" name="Google Shape;1026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7" name="Google Shape;1027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8" name="Google Shape;1028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9" name="Google Shape;1029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30" name="Google Shape;1030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1" name="Google Shape;1031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3" name="Google Shape;1033;p4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8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&lt;Gracias /&gt;</a:t>
            </a:r>
            <a:endParaRPr sz="9200"/>
          </a:p>
        </p:txBody>
      </p:sp>
      <p:sp>
        <p:nvSpPr>
          <p:cNvPr id="1036" name="Google Shape;1036;p48"/>
          <p:cNvSpPr txBox="1"/>
          <p:nvPr>
            <p:ph idx="1" type="subTitle"/>
          </p:nvPr>
        </p:nvSpPr>
        <p:spPr>
          <a:xfrm>
            <a:off x="2374500" y="2493150"/>
            <a:ext cx="4267200" cy="10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Preguntas?</a:t>
            </a:r>
            <a:endParaRPr/>
          </a:p>
        </p:txBody>
      </p:sp>
      <p:grpSp>
        <p:nvGrpSpPr>
          <p:cNvPr id="1037" name="Google Shape;1037;p48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1038" name="Google Shape;1038;p48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9" name="Google Shape;1039;p48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40" name="Google Shape;1040;p48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1" name="Google Shape;1041;p48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2" name="Google Shape;1042;p4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/INTRO</a:t>
            </a:r>
            <a:endParaRPr/>
          </a:p>
        </p:txBody>
      </p:sp>
      <p:sp>
        <p:nvSpPr>
          <p:cNvPr id="448" name="Google Shape;448;p30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49" name="Google Shape;449;p30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Empaquetando mi proyecto</a:t>
            </a:r>
            <a:endParaRPr/>
          </a:p>
        </p:txBody>
      </p:sp>
      <p:sp>
        <p:nvSpPr>
          <p:cNvPr id="450" name="Google Shape;450;p30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/DESAFÍOS</a:t>
            </a:r>
            <a:endParaRPr/>
          </a:p>
        </p:txBody>
      </p:sp>
      <p:sp>
        <p:nvSpPr>
          <p:cNvPr id="451" name="Google Shape;451;p30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52" name="Google Shape;452;p30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 todo tan fácil</a:t>
            </a:r>
            <a:endParaRPr/>
          </a:p>
        </p:txBody>
      </p:sp>
      <p:sp>
        <p:nvSpPr>
          <p:cNvPr id="453" name="Google Shape;453;p30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/TIPS</a:t>
            </a:r>
            <a:endParaRPr/>
          </a:p>
        </p:txBody>
      </p:sp>
      <p:sp>
        <p:nvSpPr>
          <p:cNvPr id="454" name="Google Shape;454;p30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55" name="Google Shape;455;p30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todo tiene solución™</a:t>
            </a:r>
            <a:endParaRPr/>
          </a:p>
        </p:txBody>
      </p:sp>
      <p:sp>
        <p:nvSpPr>
          <p:cNvPr id="456" name="Google Shape;456;p30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</a:t>
            </a:r>
            <a:endParaRPr/>
          </a:p>
        </p:txBody>
      </p:sp>
      <p:sp>
        <p:nvSpPr>
          <p:cNvPr id="457" name="Google Shape;457;p30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58" name="Google Shape;458;p30"/>
          <p:cNvSpPr txBox="1"/>
          <p:nvPr>
            <p:ph idx="14" type="subTitle"/>
          </p:nvPr>
        </p:nvSpPr>
        <p:spPr>
          <a:xfrm>
            <a:off x="5571975" y="3554663"/>
            <a:ext cx="23364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Veamos un ejemplo</a:t>
            </a:r>
            <a:endParaRPr/>
          </a:p>
        </p:txBody>
      </p:sp>
      <p:sp>
        <p:nvSpPr>
          <p:cNvPr id="459" name="Google Shape;459;p30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/CONTENIDOS</a:t>
            </a:r>
            <a:endParaRPr/>
          </a:p>
        </p:txBody>
      </p:sp>
      <p:grpSp>
        <p:nvGrpSpPr>
          <p:cNvPr id="460" name="Google Shape;460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1" name="Google Shape;461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5" name="Google Shape;465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7" name="Google Shape;467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8" name="Google Shape;468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9" name="Google Shape;469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1" name="Google Shape;471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2" name="Google Shape;472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74" name="Google Shape;474;p30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5" name="Google Shape;475;p30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Google Shape;476;p30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7" name="Google Shape;477;p30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Google Shape;478;p30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Google Shape;479;p3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4" name="Google Shape;484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2" name="Google Shape;492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" name="Google Shape;495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96" name="Google Shape;496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0" name="Google Shape;500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1" name="Google Shape;501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2" name="Google Shape;502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3" name="Google Shape;503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31"/>
          <p:cNvSpPr txBox="1"/>
          <p:nvPr>
            <p:ph idx="2" type="title"/>
          </p:nvPr>
        </p:nvSpPr>
        <p:spPr>
          <a:xfrm>
            <a:off x="948600" y="1052000"/>
            <a:ext cx="430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/01 - INTRO</a:t>
            </a:r>
            <a:endParaRPr/>
          </a:p>
        </p:txBody>
      </p:sp>
      <p:sp>
        <p:nvSpPr>
          <p:cNvPr id="506" name="Google Shape;506;p31"/>
          <p:cNvSpPr txBox="1"/>
          <p:nvPr>
            <p:ph idx="1" type="subTitle"/>
          </p:nvPr>
        </p:nvSpPr>
        <p:spPr>
          <a:xfrm>
            <a:off x="948600" y="3392900"/>
            <a:ext cx="4186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Empaquetando mi primer proyecto</a:t>
            </a:r>
            <a:endParaRPr/>
          </a:p>
        </p:txBody>
      </p:sp>
      <p:sp>
        <p:nvSpPr>
          <p:cNvPr id="507" name="Google Shape;507;p3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920696" y="1291277"/>
            <a:ext cx="737100" cy="737100"/>
            <a:chOff x="991075" y="1881675"/>
            <a:chExt cx="737100" cy="737100"/>
          </a:xfrm>
        </p:grpSpPr>
        <p:sp>
          <p:nvSpPr>
            <p:cNvPr id="516" name="Google Shape;516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2"/>
          <p:cNvSpPr txBox="1"/>
          <p:nvPr>
            <p:ph idx="2" type="subTitle"/>
          </p:nvPr>
        </p:nvSpPr>
        <p:spPr>
          <a:xfrm>
            <a:off x="5764575" y="1567450"/>
            <a:ext cx="294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/CREATE SETUP.PY</a:t>
            </a:r>
            <a:endParaRPr/>
          </a:p>
        </p:txBody>
      </p:sp>
      <p:grpSp>
        <p:nvGrpSpPr>
          <p:cNvPr id="519" name="Google Shape;519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20" name="Google Shape;520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3" name="Google Shape;523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24" name="Google Shape;524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26" name="Google Shape;526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7" name="Google Shape;527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28" name="Google Shape;528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9" name="Google Shape;529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0" name="Google Shape;530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31" name="Google Shape;531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3" name="Google Shape;533;p32"/>
          <p:cNvSpPr txBox="1"/>
          <p:nvPr>
            <p:ph idx="1" type="subTitle"/>
          </p:nvPr>
        </p:nvSpPr>
        <p:spPr>
          <a:xfrm>
            <a:off x="1758900" y="14753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/PIP FREEZE &gt; REQS.TXT</a:t>
            </a:r>
            <a:endParaRPr/>
          </a:p>
        </p:txBody>
      </p:sp>
      <p:sp>
        <p:nvSpPr>
          <p:cNvPr id="534" name="Google Shape;534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/PRIMEROS PASOS</a:t>
            </a:r>
            <a:endParaRPr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1084745" y="1455328"/>
            <a:ext cx="409009" cy="409016"/>
            <a:chOff x="3075107" y="3758147"/>
            <a:chExt cx="409009" cy="409016"/>
          </a:xfrm>
        </p:grpSpPr>
        <p:sp>
          <p:nvSpPr>
            <p:cNvPr id="536" name="Google Shape;536;p32"/>
            <p:cNvSpPr/>
            <p:nvPr/>
          </p:nvSpPr>
          <p:spPr>
            <a:xfrm>
              <a:off x="3262704" y="3888056"/>
              <a:ext cx="91499" cy="146531"/>
            </a:xfrm>
            <a:custGeom>
              <a:rect b="b" l="l" r="r" t="t"/>
              <a:pathLst>
                <a:path extrusionOk="0" h="5123" w="3199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205015" y="3888056"/>
              <a:ext cx="74281" cy="146531"/>
            </a:xfrm>
            <a:custGeom>
              <a:rect b="b" l="l" r="r" t="t"/>
              <a:pathLst>
                <a:path extrusionOk="0" h="5123" w="2597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3262704" y="3758147"/>
              <a:ext cx="221412" cy="409016"/>
            </a:xfrm>
            <a:custGeom>
              <a:rect b="b" l="l" r="r" t="t"/>
              <a:pathLst>
                <a:path extrusionOk="0" h="14300" w="7741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075107" y="3758147"/>
              <a:ext cx="204193" cy="409016"/>
            </a:xfrm>
            <a:custGeom>
              <a:rect b="b" l="l" r="r" t="t"/>
              <a:pathLst>
                <a:path extrusionOk="0" h="14300" w="7139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2"/>
          <p:cNvGrpSpPr/>
          <p:nvPr/>
        </p:nvGrpSpPr>
        <p:grpSpPr>
          <a:xfrm>
            <a:off x="4821608" y="1291277"/>
            <a:ext cx="737100" cy="737100"/>
            <a:chOff x="991075" y="1881675"/>
            <a:chExt cx="737100" cy="737100"/>
          </a:xfrm>
        </p:grpSpPr>
        <p:sp>
          <p:nvSpPr>
            <p:cNvPr id="541" name="Google Shape;541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2"/>
          <p:cNvGrpSpPr/>
          <p:nvPr/>
        </p:nvGrpSpPr>
        <p:grpSpPr>
          <a:xfrm>
            <a:off x="4985641" y="1474552"/>
            <a:ext cx="409009" cy="370569"/>
            <a:chOff x="1351729" y="2565031"/>
            <a:chExt cx="409009" cy="370569"/>
          </a:xfrm>
        </p:grpSpPr>
        <p:sp>
          <p:nvSpPr>
            <p:cNvPr id="544" name="Google Shape;544;p32"/>
            <p:cNvSpPr/>
            <p:nvPr/>
          </p:nvSpPr>
          <p:spPr>
            <a:xfrm>
              <a:off x="1545275" y="2565031"/>
              <a:ext cx="123963" cy="190922"/>
            </a:xfrm>
            <a:custGeom>
              <a:rect b="b" l="l" r="r" t="t"/>
              <a:pathLst>
                <a:path extrusionOk="0" h="6675" w="4334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539297" y="2730749"/>
              <a:ext cx="221441" cy="204851"/>
            </a:xfrm>
            <a:custGeom>
              <a:rect b="b" l="l" r="r" t="t"/>
              <a:pathLst>
                <a:path extrusionOk="0" h="7162" w="7742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351729" y="2730749"/>
              <a:ext cx="204165" cy="204851"/>
            </a:xfrm>
            <a:custGeom>
              <a:rect b="b" l="l" r="r" t="t"/>
              <a:pathLst>
                <a:path extrusionOk="0" h="7162" w="7138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390169" y="2769848"/>
              <a:ext cx="27859" cy="24541"/>
            </a:xfrm>
            <a:custGeom>
              <a:rect b="b" l="l" r="r" t="t"/>
              <a:pathLst>
                <a:path extrusionOk="0" h="858" w="974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1442538" y="2769848"/>
              <a:ext cx="25199" cy="24541"/>
            </a:xfrm>
            <a:custGeom>
              <a:rect b="b" l="l" r="r" t="t"/>
              <a:pathLst>
                <a:path extrusionOk="0" h="858" w="881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492248" y="2769848"/>
              <a:ext cx="25199" cy="24541"/>
            </a:xfrm>
            <a:custGeom>
              <a:rect b="b" l="l" r="r" t="t"/>
              <a:pathLst>
                <a:path extrusionOk="0" h="858" w="881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1541957" y="2769848"/>
              <a:ext cx="27859" cy="24541"/>
            </a:xfrm>
            <a:custGeom>
              <a:rect b="b" l="l" r="r" t="t"/>
              <a:pathLst>
                <a:path extrusionOk="0" h="858" w="974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594984" y="2769848"/>
              <a:ext cx="24541" cy="24541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644693" y="2769848"/>
              <a:ext cx="24541" cy="24541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694402" y="2769848"/>
              <a:ext cx="27201" cy="24541"/>
            </a:xfrm>
            <a:custGeom>
              <a:rect b="b" l="l" r="r" t="t"/>
              <a:pathLst>
                <a:path extrusionOk="0" h="858" w="951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390169" y="2822217"/>
              <a:ext cx="27859" cy="21910"/>
            </a:xfrm>
            <a:custGeom>
              <a:rect b="b" l="l" r="r" t="t"/>
              <a:pathLst>
                <a:path extrusionOk="0" h="766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442538" y="2822217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492248" y="2822217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541957" y="2822217"/>
              <a:ext cx="27859" cy="21910"/>
            </a:xfrm>
            <a:custGeom>
              <a:rect b="b" l="l" r="r" t="t"/>
              <a:pathLst>
                <a:path extrusionOk="0" h="766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594984" y="2822217"/>
              <a:ext cx="24541" cy="21910"/>
            </a:xfrm>
            <a:custGeom>
              <a:rect b="b" l="l" r="r" t="t"/>
              <a:pathLst>
                <a:path extrusionOk="0" h="766" w="858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644693" y="2822217"/>
              <a:ext cx="24541" cy="21910"/>
            </a:xfrm>
            <a:custGeom>
              <a:rect b="b" l="l" r="r" t="t"/>
              <a:pathLst>
                <a:path extrusionOk="0" h="766" w="858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694402" y="2822217"/>
              <a:ext cx="27201" cy="21910"/>
            </a:xfrm>
            <a:custGeom>
              <a:rect b="b" l="l" r="r" t="t"/>
              <a:pathLst>
                <a:path extrusionOk="0" h="766" w="951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1390169" y="2871927"/>
              <a:ext cx="27859" cy="24541"/>
            </a:xfrm>
            <a:custGeom>
              <a:rect b="b" l="l" r="r" t="t"/>
              <a:pathLst>
                <a:path extrusionOk="0" h="858" w="974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442538" y="2871927"/>
              <a:ext cx="25199" cy="24541"/>
            </a:xfrm>
            <a:custGeom>
              <a:rect b="b" l="l" r="r" t="t"/>
              <a:pathLst>
                <a:path extrusionOk="0" h="858" w="881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644693" y="2871927"/>
              <a:ext cx="76912" cy="24541"/>
            </a:xfrm>
            <a:custGeom>
              <a:rect b="b" l="l" r="r" t="t"/>
              <a:pathLst>
                <a:path extrusionOk="0" h="858" w="2689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547906" y="2871927"/>
              <a:ext cx="71621" cy="24541"/>
            </a:xfrm>
            <a:custGeom>
              <a:rect b="b" l="l" r="r" t="t"/>
              <a:pathLst>
                <a:path extrusionOk="0" h="858" w="2504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492248" y="2871927"/>
              <a:ext cx="63641" cy="24541"/>
            </a:xfrm>
            <a:custGeom>
              <a:rect b="b" l="l" r="r" t="t"/>
              <a:pathLst>
                <a:path extrusionOk="0" h="858" w="2225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1" name="Google Shape;571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4" name="Google Shape;5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2162300"/>
            <a:ext cx="3363095" cy="227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101" y="2092625"/>
            <a:ext cx="3173100" cy="104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8121" y="3139075"/>
            <a:ext cx="3173061" cy="1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2" name="Google Shape;582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5" name="Google Shape;585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6" name="Google Shape;58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9" name="Google Shape;58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0" name="Google Shape;59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1" name="Google Shape;59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92" name="Google Shape;59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3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33"/>
          <p:cNvSpPr txBox="1"/>
          <p:nvPr>
            <p:ph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NO!</a:t>
            </a:r>
            <a:endParaRPr/>
          </a:p>
        </p:txBody>
      </p:sp>
      <p:sp>
        <p:nvSpPr>
          <p:cNvPr id="597" name="Google Shape;597;p33"/>
          <p:cNvSpPr txBox="1"/>
          <p:nvPr>
            <p:ph idx="1" type="subTitle"/>
          </p:nvPr>
        </p:nvSpPr>
        <p:spPr>
          <a:xfrm>
            <a:off x="2806822" y="3150825"/>
            <a:ext cx="2919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favor, no lo hagas!</a:t>
            </a:r>
            <a:endParaRPr/>
          </a:p>
        </p:txBody>
      </p:sp>
      <p:cxnSp>
        <p:nvCxnSpPr>
          <p:cNvPr id="598" name="Google Shape;598;p33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9" name="Google Shape;599;p33"/>
          <p:cNvSpPr/>
          <p:nvPr/>
        </p:nvSpPr>
        <p:spPr>
          <a:xfrm>
            <a:off x="2730496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" name="Google Shape;600;p33"/>
          <p:cNvSpPr/>
          <p:nvPr/>
        </p:nvSpPr>
        <p:spPr>
          <a:xfrm rot="10800000">
            <a:off x="6031521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" name="Google Shape;601;p3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 txBox="1"/>
          <p:nvPr/>
        </p:nvSpPr>
        <p:spPr>
          <a:xfrm>
            <a:off x="885900" y="4629575"/>
            <a:ext cx="72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Referencia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https://caremad.io/posts/2013/07/setup-vs-requirement/</a:t>
            </a:r>
            <a:endParaRPr sz="1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idx="1" type="body"/>
          </p:nvPr>
        </p:nvSpPr>
        <p:spPr>
          <a:xfrm>
            <a:off x="1056600" y="1112700"/>
            <a:ext cx="70038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F7F0"/>
                </a:solidFill>
              </a:rPr>
              <a:t>En principio nada..</a:t>
            </a:r>
            <a:endParaRPr sz="130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✅ Funciona</a:t>
            </a:r>
            <a:endParaRPr sz="125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✅ Es simple</a:t>
            </a:r>
            <a:endParaRPr sz="125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✅ Está documentado</a:t>
            </a:r>
            <a:endParaRPr sz="1250">
              <a:solidFill>
                <a:srgbClr val="FEF7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F7F0"/>
                </a:solidFill>
              </a:rPr>
              <a:t>A mitad de camino.. (Si el proyecto la rompe)</a:t>
            </a:r>
            <a:endParaRPr sz="130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Cuales son mis deps reales y cuales [sub]*deps?</a:t>
            </a:r>
            <a:endParaRPr sz="125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Las debo pinear a todas? Y si sale alguna vuln de seguridad?</a:t>
            </a:r>
            <a:endParaRPr sz="125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Estoy instalando alguna que ya no use mas?</a:t>
            </a:r>
            <a:endParaRPr sz="125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lang="en" sz="1250">
                <a:solidFill>
                  <a:srgbClr val="FEF7F0"/>
                </a:solidFill>
              </a:rPr>
              <a:t>Y si tengo una dependencia privada que no está en pypi como la instalo?</a:t>
            </a:r>
            <a:endParaRPr sz="1250">
              <a:solidFill>
                <a:srgbClr val="FEF7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F7F0"/>
                </a:solidFill>
              </a:rPr>
              <a:t>El final inexorable 💀</a:t>
            </a:r>
            <a:endParaRPr sz="1300">
              <a:solidFill>
                <a:srgbClr val="FEF7F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73B8E8"/>
              </a:buClr>
              <a:buSzPts val="1300"/>
              <a:buFont typeface="Fira Code"/>
              <a:buChar char="●"/>
            </a:pPr>
            <a:r>
              <a:rPr b="1" lang="en" sz="1300">
                <a:solidFill>
                  <a:srgbClr val="FF0000"/>
                </a:solidFill>
              </a:rPr>
              <a:t>Conflictos de versiones!</a:t>
            </a:r>
            <a:r>
              <a:rPr lang="en" sz="1300">
                <a:solidFill>
                  <a:srgbClr val="FEF7F0"/>
                </a:solidFill>
              </a:rPr>
              <a:t> Necesito ayuda, no me instala el proyecto </a:t>
            </a:r>
            <a:r>
              <a:rPr i="1" lang="en" sz="1300">
                <a:solidFill>
                  <a:srgbClr val="FEF7F0"/>
                </a:solidFill>
              </a:rPr>
              <a:t>pero tiene que salir</a:t>
            </a:r>
            <a:r>
              <a:rPr lang="en" sz="1300">
                <a:solidFill>
                  <a:srgbClr val="FEF7F0"/>
                </a:solidFill>
              </a:rPr>
              <a:t>!™</a:t>
            </a:r>
            <a:endParaRPr sz="1300"/>
          </a:p>
        </p:txBody>
      </p:sp>
      <p:grpSp>
        <p:nvGrpSpPr>
          <p:cNvPr id="611" name="Google Shape;61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12" name="Google Shape;61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5" name="Google Shape;615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16" name="Google Shape;616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8" name="Google Shape;618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9" name="Google Shape;619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20" name="Google Shape;620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22" name="Google Shape;622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23" name="Google Shape;623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5" name="Google Shape;625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QUE</a:t>
            </a:r>
            <a:r>
              <a:rPr lang="en"/>
              <a:t> TIENE DE MALO ESTO?</a:t>
            </a:r>
            <a:endParaRPr/>
          </a:p>
        </p:txBody>
      </p:sp>
      <p:sp>
        <p:nvSpPr>
          <p:cNvPr id="626" name="Google Shape;626;p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31" name="Google Shape;631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39" name="Google Shape;639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2" name="Google Shape;642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3" name="Google Shape;643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5" name="Google Shape;645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6" name="Google Shape;646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7" name="Google Shape;647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8" name="Google Shape;648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9" name="Google Shape;649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0" name="Google Shape;650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2" name="Google Shape;652;p35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35"/>
          <p:cNvSpPr txBox="1"/>
          <p:nvPr>
            <p:ph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Ya sé</a:t>
            </a:r>
            <a:r>
              <a:rPr lang="en"/>
              <a:t>!</a:t>
            </a:r>
            <a:endParaRPr/>
          </a:p>
        </p:txBody>
      </p:sp>
      <p:sp>
        <p:nvSpPr>
          <p:cNvPr id="654" name="Google Shape;654;p35"/>
          <p:cNvSpPr txBox="1"/>
          <p:nvPr>
            <p:ph idx="1" type="subTitle"/>
          </p:nvPr>
        </p:nvSpPr>
        <p:spPr>
          <a:xfrm>
            <a:off x="2959222" y="3150825"/>
            <a:ext cx="2919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Pineo PIP a la versión que andaba y nos re vimos</a:t>
            </a:r>
            <a:endParaRPr/>
          </a:p>
        </p:txBody>
      </p:sp>
      <p:cxnSp>
        <p:nvCxnSpPr>
          <p:cNvPr id="655" name="Google Shape;655;p35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6" name="Google Shape;656;p35"/>
          <p:cNvSpPr/>
          <p:nvPr/>
        </p:nvSpPr>
        <p:spPr>
          <a:xfrm>
            <a:off x="2730496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" name="Google Shape;657;p35"/>
          <p:cNvSpPr/>
          <p:nvPr/>
        </p:nvSpPr>
        <p:spPr>
          <a:xfrm rot="10800000">
            <a:off x="6031521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8" name="Google Shape;658;p3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67" name="Google Shape;667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0" name="Google Shape;670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1" name="Google Shape;671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73" name="Google Shape;673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4" name="Google Shape;674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75" name="Google Shape;675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6" name="Google Shape;676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7" name="Google Shape;677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8" name="Google Shape;678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36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1" name="Google Shape;681;p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5" name="Google Shape;68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050" y="898438"/>
            <a:ext cx="4403450" cy="33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