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5124113" cy="21388388"/>
  <p:notesSz cx="6797675" cy="9926638"/>
  <p:defaultTextStyle>
    <a:defPPr>
      <a:defRPr lang="it-IT"/>
    </a:defPPr>
    <a:lvl1pPr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042988" indent="-585788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085975" indent="-1171575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128963" indent="-1757363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171950" indent="-2343150" algn="l" defTabSz="1042988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1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7" autoAdjust="0"/>
    <p:restoredTop sz="87775"/>
  </p:normalViewPr>
  <p:slideViewPr>
    <p:cSldViewPr snapToGrid="0" snapToObjects="1">
      <p:cViewPr>
        <p:scale>
          <a:sx n="124" d="100"/>
          <a:sy n="124" d="100"/>
        </p:scale>
        <p:origin x="-592" y="-10424"/>
      </p:cViewPr>
      <p:guideLst>
        <p:guide orient="horz" pos="6736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9829C0-D380-D147-94A9-3C01584D1347}" type="datetime1">
              <a:rPr lang="it-CH"/>
              <a:pPr>
                <a:defRPr/>
              </a:pPr>
              <a:t>08.09.16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140C7CA-3C6B-0E47-B020-AC1E0F0BD21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4851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611160-6B51-7A4C-99EC-C0A69C3CF090}" type="datetime1">
              <a:rPr lang="it-CH"/>
              <a:pPr>
                <a:defRPr/>
              </a:pPr>
              <a:t>08.09.16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noProof="0"/>
              <a:t>Fare clic per modificare gli stili del testo dello schema</a:t>
            </a:r>
          </a:p>
          <a:p>
            <a:pPr lvl="1"/>
            <a:r>
              <a:rPr lang="fr-CH" noProof="0"/>
              <a:t>Secondo livello</a:t>
            </a:r>
          </a:p>
          <a:p>
            <a:pPr lvl="2"/>
            <a:r>
              <a:rPr lang="fr-CH" noProof="0"/>
              <a:t>Terzo livello</a:t>
            </a:r>
          </a:p>
          <a:p>
            <a:pPr lvl="3"/>
            <a:r>
              <a:rPr lang="fr-CH" noProof="0"/>
              <a:t>Quarto livello</a:t>
            </a:r>
          </a:p>
          <a:p>
            <a:pPr lvl="4"/>
            <a:r>
              <a:rPr lang="fr-CH" noProof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4307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CC040A-4527-9448-A428-1963B452A72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42988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2085975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3128963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4171950" algn="l" defTabSz="1042988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521535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258422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301494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344563" algn="l" defTabSz="104307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C040A-4527-9448-A428-1963B452A727}" type="slidenum">
              <a:rPr lang="it-IT" smtClean="0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17"/>
          <p:cNvCxnSpPr/>
          <p:nvPr/>
        </p:nvCxnSpPr>
        <p:spPr>
          <a:xfrm>
            <a:off x="715963" y="4705350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>
            <a:off x="715963" y="6069013"/>
            <a:ext cx="1365726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Segnaposto testo 12"/>
          <p:cNvSpPr>
            <a:spLocks noGrp="1"/>
          </p:cNvSpPr>
          <p:nvPr>
            <p:ph type="body" sz="quarter" idx="32" hasCustomPrompt="1"/>
          </p:nvPr>
        </p:nvSpPr>
        <p:spPr>
          <a:xfrm>
            <a:off x="716584" y="5094128"/>
            <a:ext cx="309099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0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716580" y="4795752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1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4228232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4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228232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79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16580" y="6159396"/>
            <a:ext cx="3096619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80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4228232" y="6159396"/>
            <a:ext cx="3096622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8" hasCustomPrompt="1"/>
          </p:nvPr>
        </p:nvSpPr>
        <p:spPr>
          <a:xfrm>
            <a:off x="7734254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9" hasCustomPrompt="1"/>
          </p:nvPr>
        </p:nvSpPr>
        <p:spPr>
          <a:xfrm>
            <a:off x="7734251" y="6164998"/>
            <a:ext cx="3096619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50" hasCustomPrompt="1"/>
          </p:nvPr>
        </p:nvSpPr>
        <p:spPr>
          <a:xfrm>
            <a:off x="716581" y="6463373"/>
            <a:ext cx="309099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5" name="Segnaposto testo 12"/>
          <p:cNvSpPr>
            <a:spLocks noGrp="1"/>
          </p:cNvSpPr>
          <p:nvPr>
            <p:ph type="body" sz="quarter" idx="51" hasCustomPrompt="1"/>
          </p:nvPr>
        </p:nvSpPr>
        <p:spPr>
          <a:xfrm>
            <a:off x="4228232" y="6463373"/>
            <a:ext cx="309662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6" name="Segnaposto testo 12"/>
          <p:cNvSpPr>
            <a:spLocks noGrp="1"/>
          </p:cNvSpPr>
          <p:nvPr>
            <p:ph type="body" sz="quarter" idx="52" hasCustomPrompt="1"/>
          </p:nvPr>
        </p:nvSpPr>
        <p:spPr>
          <a:xfrm>
            <a:off x="11251526" y="6463373"/>
            <a:ext cx="3121702" cy="80084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29" name="Segnaposto testo 12"/>
          <p:cNvSpPr>
            <a:spLocks noGrp="1"/>
          </p:cNvSpPr>
          <p:nvPr>
            <p:ph type="body" sz="quarter" idx="53" hasCustomPrompt="1"/>
          </p:nvPr>
        </p:nvSpPr>
        <p:spPr>
          <a:xfrm>
            <a:off x="11251524" y="6159398"/>
            <a:ext cx="3121707" cy="279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 dirty="0"/>
              <a:t>Fare clic per inserire testo (suddiviso in tre colonne)</a:t>
            </a: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34049" y="1948864"/>
            <a:ext cx="13608468" cy="2267224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00000"/>
              </a:lnSpc>
              <a:defRPr sz="49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de-CH"/>
              <a:t>Click to edit Master title style</a:t>
            </a:r>
            <a:endParaRPr lang="it-IT" dirty="0"/>
          </a:p>
        </p:txBody>
      </p:sp>
      <p:sp>
        <p:nvSpPr>
          <p:cNvPr id="34" name="Segnaposto testo 12"/>
          <p:cNvSpPr>
            <a:spLocks noGrp="1"/>
          </p:cNvSpPr>
          <p:nvPr>
            <p:ph type="body" sz="quarter" idx="55" hasCustomPrompt="1"/>
          </p:nvPr>
        </p:nvSpPr>
        <p:spPr>
          <a:xfrm>
            <a:off x="7734254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5" name="Segnaposto testo 12"/>
          <p:cNvSpPr>
            <a:spLocks noGrp="1"/>
          </p:cNvSpPr>
          <p:nvPr>
            <p:ph type="body" sz="quarter" idx="56" hasCustomPrompt="1"/>
          </p:nvPr>
        </p:nvSpPr>
        <p:spPr>
          <a:xfrm>
            <a:off x="7734254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pic>
        <p:nvPicPr>
          <p:cNvPr id="30" name="Immagine 9" descr="Modulo_SUPSI_DTI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68300"/>
            <a:ext cx="4075113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egnaposto testo 12"/>
          <p:cNvSpPr>
            <a:spLocks noGrp="1"/>
          </p:cNvSpPr>
          <p:nvPr>
            <p:ph type="body" sz="quarter" idx="57" hasCustomPrompt="1"/>
          </p:nvPr>
        </p:nvSpPr>
        <p:spPr>
          <a:xfrm>
            <a:off x="11251526" y="4795752"/>
            <a:ext cx="3096622" cy="2735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1400" baseline="0">
                <a:latin typeface="Arial"/>
              </a:defRPr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  <p:sp>
        <p:nvSpPr>
          <p:cNvPr id="33" name="Segnaposto testo 12"/>
          <p:cNvSpPr>
            <a:spLocks noGrp="1"/>
          </p:cNvSpPr>
          <p:nvPr>
            <p:ph type="body" sz="quarter" idx="58" hasCustomPrompt="1"/>
          </p:nvPr>
        </p:nvSpPr>
        <p:spPr>
          <a:xfrm>
            <a:off x="11251526" y="5094128"/>
            <a:ext cx="3096622" cy="79852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fr-CH" dirty="0"/>
              <a:t>Fare clic per inserire testo</a:t>
            </a:r>
          </a:p>
        </p:txBody>
      </p:sp>
    </p:spTree>
    <p:extLst>
      <p:ext uri="{BB962C8B-B14F-4D97-AF65-F5344CB8AC3E}">
        <p14:creationId xmlns:p14="http://schemas.microsoft.com/office/powerpoint/2010/main" val="17599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Testo e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ttore 1 3"/>
          <p:cNvCxnSpPr/>
          <p:nvPr/>
        </p:nvCxnSpPr>
        <p:spPr>
          <a:xfrm>
            <a:off x="715963" y="15544800"/>
            <a:ext cx="137160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egnaposto testo 12"/>
          <p:cNvSpPr>
            <a:spLocks noGrp="1"/>
          </p:cNvSpPr>
          <p:nvPr>
            <p:ph type="body" sz="quarter" idx="54" hasCustomPrompt="1"/>
          </p:nvPr>
        </p:nvSpPr>
        <p:spPr>
          <a:xfrm>
            <a:off x="716582" y="15646435"/>
            <a:ext cx="13714824" cy="5143466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10429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it-IT" sz="1400" b="0" i="0" u="none" strike="noStrike" baseline="0" smtClean="0">
                <a:latin typeface="Arial"/>
                <a:cs typeface="Arial"/>
              </a:defRPr>
            </a:lvl1pPr>
          </a:lstStyle>
          <a:p>
            <a:pPr lvl="0"/>
            <a:r>
              <a:rPr lang="fr-CH"/>
              <a:t>Fare clic per inserire testo (suddiviso in tre colonne)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375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2 -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9" descr="Modulo_SUPSI_DAC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285" b="86285"/>
          <a:stretch>
            <a:fillRect/>
          </a:stretch>
        </p:blipFill>
        <p:spPr bwMode="auto">
          <a:xfrm>
            <a:off x="733425" y="-892175"/>
            <a:ext cx="4048125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238" y="11358563"/>
            <a:ext cx="379412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0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ftr="0" dt="0"/>
  <p:txStyles>
    <p:titleStyle>
      <a:lvl1pPr algn="ctr" defTabSz="1041400" rtl="0" eaLnBrk="1" fontAlgn="base" hangingPunct="1">
        <a:spcBef>
          <a:spcPct val="0"/>
        </a:spcBef>
        <a:spcAft>
          <a:spcPct val="0"/>
        </a:spcAft>
        <a:defRPr sz="99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1041400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104290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208580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3128714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4171618" algn="ctr" defTabSz="1042904" rtl="0" eaLnBrk="1" fontAlgn="base" hangingPunct="1">
        <a:spcBef>
          <a:spcPct val="0"/>
        </a:spcBef>
        <a:spcAft>
          <a:spcPct val="0"/>
        </a:spcAft>
        <a:defRPr sz="99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781050" indent="-78105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1693863" indent="-650875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2pPr>
      <a:lvl3pPr marL="2606675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5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3pPr>
      <a:lvl4pPr marL="3649663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4pPr>
      <a:lvl5pPr marL="4692650" indent="-520700" algn="l" defTabSz="10414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4600" kern="1200">
          <a:solidFill>
            <a:schemeClr val="tx1"/>
          </a:solidFill>
          <a:latin typeface="+mn-lt"/>
          <a:ea typeface="ＭＳ Ｐゴシック" pitchFamily="-128" charset="-128"/>
          <a:cs typeface="ＭＳ Ｐゴシック" charset="0"/>
        </a:defRPr>
      </a:lvl5pPr>
      <a:lvl6pPr marL="5735975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7887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1782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4689" indent="-521453" algn="l" defTabSz="1042904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290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580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8714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1618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452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7425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0332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3236" algn="l" defTabSz="10429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egnaposto testo 1"/>
          <p:cNvSpPr>
            <a:spLocks noGrp="1"/>
          </p:cNvSpPr>
          <p:nvPr>
            <p:ph type="body" sz="quarter" idx="32"/>
          </p:nvPr>
        </p:nvSpPr>
        <p:spPr bwMode="auto">
          <a:xfrm>
            <a:off x="715963" y="5094288"/>
            <a:ext cx="309086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Ambrosini 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Luca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0" name="Segnaposto testo 2"/>
          <p:cNvSpPr>
            <a:spLocks noGrp="1"/>
          </p:cNvSpPr>
          <p:nvPr>
            <p:ph type="body" sz="quarter" idx="33"/>
          </p:nvPr>
        </p:nvSpPr>
        <p:spPr bwMode="auto">
          <a:xfrm>
            <a:off x="71596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Studente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1" name="Segnaposto testo 3"/>
          <p:cNvSpPr>
            <a:spLocks noGrp="1"/>
          </p:cNvSpPr>
          <p:nvPr>
            <p:ph type="body" sz="quarter" idx="34"/>
          </p:nvPr>
        </p:nvSpPr>
        <p:spPr bwMode="auto">
          <a:xfrm>
            <a:off x="4227513" y="4795838"/>
            <a:ext cx="3097212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Relatore</a:t>
            </a:r>
          </a:p>
        </p:txBody>
      </p:sp>
      <p:sp>
        <p:nvSpPr>
          <p:cNvPr id="7172" name="Segnaposto testo 4"/>
          <p:cNvSpPr>
            <a:spLocks noGrp="1"/>
          </p:cNvSpPr>
          <p:nvPr>
            <p:ph type="body" sz="quarter" idx="37"/>
          </p:nvPr>
        </p:nvSpPr>
        <p:spPr bwMode="auto">
          <a:xfrm>
            <a:off x="4227513" y="5094288"/>
            <a:ext cx="3097212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Rizzo Nicola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Segnaposto testo 5"/>
          <p:cNvSpPr>
            <a:spLocks noGrp="1"/>
          </p:cNvSpPr>
          <p:nvPr>
            <p:ph type="body" sz="quarter" idx="41"/>
          </p:nvPr>
        </p:nvSpPr>
        <p:spPr bwMode="auto">
          <a:xfrm>
            <a:off x="71596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Corso di laurea</a:t>
            </a:r>
          </a:p>
        </p:txBody>
      </p:sp>
      <p:sp>
        <p:nvSpPr>
          <p:cNvPr id="7174" name="Segnaposto testo 6"/>
          <p:cNvSpPr>
            <a:spLocks noGrp="1"/>
          </p:cNvSpPr>
          <p:nvPr>
            <p:ph type="body" sz="quarter" idx="42"/>
          </p:nvPr>
        </p:nvSpPr>
        <p:spPr bwMode="auto">
          <a:xfrm>
            <a:off x="4227513" y="6159500"/>
            <a:ext cx="3097212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Modulo</a:t>
            </a:r>
          </a:p>
        </p:txBody>
      </p:sp>
      <p:sp>
        <p:nvSpPr>
          <p:cNvPr id="7175" name="Segnaposto testo 7"/>
          <p:cNvSpPr>
            <a:spLocks noGrp="1"/>
          </p:cNvSpPr>
          <p:nvPr>
            <p:ph type="body" sz="quarter" idx="48"/>
          </p:nvPr>
        </p:nvSpPr>
        <p:spPr bwMode="auto">
          <a:xfrm>
            <a:off x="7734300" y="6462713"/>
            <a:ext cx="3090863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2016</a:t>
            </a:r>
          </a:p>
        </p:txBody>
      </p:sp>
      <p:sp>
        <p:nvSpPr>
          <p:cNvPr id="7176" name="Segnaposto testo 8"/>
          <p:cNvSpPr>
            <a:spLocks noGrp="1"/>
          </p:cNvSpPr>
          <p:nvPr>
            <p:ph type="body" sz="quarter" idx="49"/>
          </p:nvPr>
        </p:nvSpPr>
        <p:spPr bwMode="auto">
          <a:xfrm>
            <a:off x="7734300" y="6164263"/>
            <a:ext cx="3097213" cy="2746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Anno</a:t>
            </a:r>
          </a:p>
        </p:txBody>
      </p:sp>
      <p:sp>
        <p:nvSpPr>
          <p:cNvPr id="7177" name="Segnaposto testo 9"/>
          <p:cNvSpPr>
            <a:spLocks noGrp="1"/>
          </p:cNvSpPr>
          <p:nvPr>
            <p:ph type="body" sz="quarter" idx="50"/>
          </p:nvPr>
        </p:nvSpPr>
        <p:spPr bwMode="auto">
          <a:xfrm>
            <a:off x="715963" y="6462713"/>
            <a:ext cx="309086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Ingegneria Informatica</a:t>
            </a:r>
          </a:p>
        </p:txBody>
      </p:sp>
      <p:sp>
        <p:nvSpPr>
          <p:cNvPr id="7178" name="Segnaposto testo 10"/>
          <p:cNvSpPr>
            <a:spLocks noGrp="1"/>
          </p:cNvSpPr>
          <p:nvPr>
            <p:ph type="body" sz="quarter" idx="51"/>
          </p:nvPr>
        </p:nvSpPr>
        <p:spPr bwMode="auto">
          <a:xfrm>
            <a:off x="4227513" y="6462713"/>
            <a:ext cx="3097212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/>
              <a:t>M00002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egnaposto testo 11"/>
          <p:cNvSpPr>
            <a:spLocks noGrp="1"/>
          </p:cNvSpPr>
          <p:nvPr>
            <p:ph type="body" sz="quarter" idx="52"/>
          </p:nvPr>
        </p:nvSpPr>
        <p:spPr bwMode="auto">
          <a:xfrm>
            <a:off x="11252200" y="6462713"/>
            <a:ext cx="3121025" cy="801687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9</a:t>
            </a:r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 settembre 2016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80" name="Segnaposto testo 12"/>
          <p:cNvSpPr>
            <a:spLocks noGrp="1"/>
          </p:cNvSpPr>
          <p:nvPr>
            <p:ph type="body" sz="quarter" idx="53"/>
          </p:nvPr>
        </p:nvSpPr>
        <p:spPr bwMode="auto">
          <a:xfrm>
            <a:off x="11252200" y="6159500"/>
            <a:ext cx="3121025" cy="2794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733425" y="1949450"/>
            <a:ext cx="13609638" cy="2266950"/>
          </a:xfrm>
        </p:spPr>
        <p:txBody>
          <a:bodyPr/>
          <a:lstStyle/>
          <a:p>
            <a:pPr defTabSz="1042904">
              <a:defRPr/>
            </a:pPr>
            <a:r>
              <a:rPr lang="it-IT" dirty="0" err="1" smtClean="0"/>
              <a:t>Viki</a:t>
            </a:r>
            <a:r>
              <a:rPr lang="it-IT" dirty="0" smtClean="0"/>
              <a:t>: Smart Home Natural Language Interface </a:t>
            </a:r>
            <a:br>
              <a:rPr lang="it-IT" dirty="0" smtClean="0"/>
            </a:br>
            <a:r>
              <a:rPr lang="it-IT" sz="2600" dirty="0" smtClean="0"/>
              <a:t>Realizzazione di un’interfaccia in linguaggio naturale, senza grammatiche fisse, per l’automazione casalinga</a:t>
            </a:r>
            <a:endParaRPr lang="it-IT" sz="2600" dirty="0"/>
          </a:p>
        </p:txBody>
      </p:sp>
      <p:sp>
        <p:nvSpPr>
          <p:cNvPr id="7183" name="Segnaposto testo 15"/>
          <p:cNvSpPr>
            <a:spLocks noGrp="1"/>
          </p:cNvSpPr>
          <p:nvPr>
            <p:ph type="body" sz="quarter" idx="55"/>
          </p:nvPr>
        </p:nvSpPr>
        <p:spPr bwMode="auto">
          <a:xfrm>
            <a:off x="7734300" y="4795838"/>
            <a:ext cx="3097213" cy="2730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it-IT" dirty="0">
                <a:latin typeface="Arial" charset="0"/>
                <a:ea typeface="ＭＳ Ｐゴシック" charset="0"/>
                <a:cs typeface="ＭＳ Ｐゴシック" charset="0"/>
              </a:rPr>
              <a:t>Correlatore</a:t>
            </a:r>
          </a:p>
        </p:txBody>
      </p:sp>
      <p:sp>
        <p:nvSpPr>
          <p:cNvPr id="7184" name="Segnaposto testo 16"/>
          <p:cNvSpPr>
            <a:spLocks noGrp="1"/>
          </p:cNvSpPr>
          <p:nvPr>
            <p:ph type="body" sz="quarter" idx="56"/>
          </p:nvPr>
        </p:nvSpPr>
        <p:spPr bwMode="auto">
          <a:xfrm>
            <a:off x="7734300" y="5094288"/>
            <a:ext cx="3097213" cy="798512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it-IT" dirty="0" smtClean="0">
                <a:latin typeface="Arial" charset="0"/>
                <a:ea typeface="ＭＳ Ｐゴシック" charset="0"/>
                <a:cs typeface="ＭＳ Ｐゴシック" charset="0"/>
              </a:rPr>
              <a:t>Ferrari Alan</a:t>
            </a:r>
            <a:endParaRPr lang="it-IT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378944" y="15654363"/>
            <a:ext cx="45574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Obiettivi</a:t>
            </a:r>
          </a:p>
          <a:p>
            <a:r>
              <a:rPr lang="it-IT" sz="1400" dirty="0" smtClean="0"/>
              <a:t>Gli obbiettivi del progetto consistono in: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Studiare il sistema domotico esistente nel laboratorio e comprenderne i meccanismi di funzionamento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Approfondire la conoscenza della Internet of </a:t>
            </a:r>
            <a:r>
              <a:rPr lang="it-IT" sz="1400" dirty="0" err="1"/>
              <a:t>Things</a:t>
            </a:r>
            <a:r>
              <a:rPr lang="it-IT" sz="14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Apprendere meccanismi di NLP (Natural Language Processing) </a:t>
            </a:r>
          </a:p>
          <a:p>
            <a:pPr marL="285750" indent="-285750">
              <a:buFont typeface="Arial" charset="0"/>
              <a:buChar char="•"/>
            </a:pPr>
            <a:r>
              <a:rPr lang="it-IT" sz="1400" dirty="0"/>
              <a:t>Far comunicare sistemi eterogenei scritti con tecnologie differenti </a:t>
            </a:r>
            <a:endParaRPr lang="it-IT" sz="1400" dirty="0" smtClean="0"/>
          </a:p>
          <a:p>
            <a:r>
              <a:rPr lang="it-IT" sz="1400" dirty="0" smtClean="0"/>
              <a:t>In particolare si vuole migliorare la qualità dell’interfaccia vocale presente nel sistema, cercando di rendere la conversazione libera da vincoli.</a:t>
            </a:r>
            <a:endParaRPr lang="it-IT" sz="1400" dirty="0"/>
          </a:p>
          <a:p>
            <a:endParaRPr lang="it-IT" sz="1400" dirty="0" smtClean="0"/>
          </a:p>
        </p:txBody>
      </p:sp>
      <p:sp>
        <p:nvSpPr>
          <p:cNvPr id="23" name="CasellaDiTesto 22"/>
          <p:cNvSpPr txBox="1"/>
          <p:nvPr/>
        </p:nvSpPr>
        <p:spPr>
          <a:xfrm>
            <a:off x="10004425" y="15684097"/>
            <a:ext cx="45574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Conclusione </a:t>
            </a:r>
          </a:p>
          <a:p>
            <a:r>
              <a:rPr lang="it-IT" sz="1400" dirty="0" smtClean="0"/>
              <a:t>Il progetto di tesi si pone come obiettivo principale la realizzazione di un infrastruttura che migliori la qualità dell'interazione vocale tra l'utente e l'ambiente domotico.</a:t>
            </a:r>
          </a:p>
          <a:p>
            <a:r>
              <a:rPr lang="it-IT" sz="1400" dirty="0" smtClean="0"/>
              <a:t>L'architettura realizzata ha dimostrato come sia possibile realizzare un'Agente in grado </a:t>
            </a:r>
            <a:r>
              <a:rPr lang="it-IT" sz="1400" dirty="0" smtClean="0"/>
              <a:t>di comprendere </a:t>
            </a:r>
            <a:r>
              <a:rPr lang="it-IT" sz="1400" dirty="0" smtClean="0"/>
              <a:t>comandi in modalità di ascolto always-on e che provveda alla loro interpretazione senza che siano presenti vincoli ai quali l'utente si deve attenere.</a:t>
            </a:r>
          </a:p>
          <a:p>
            <a:r>
              <a:rPr lang="it-IT" sz="1400" dirty="0"/>
              <a:t>Quanto realizzato è in grado di apprendere nuovi modi di interagire con i comandi, l'utente può quindi addestrare il sistema per farlo aderire alle sue esigenze e migliorarne le performance</a:t>
            </a:r>
            <a:r>
              <a:rPr lang="it-IT" sz="1400" dirty="0" smtClean="0"/>
              <a:t>.</a:t>
            </a:r>
            <a:endParaRPr lang="it-IT" sz="1400" dirty="0" smtClean="0"/>
          </a:p>
          <a:p>
            <a:r>
              <a:rPr lang="it-IT" sz="1400" dirty="0" smtClean="0"/>
              <a:t>La flessibilità del sistema riesce a garantire una conversazione più naturale rispetto al prodotto </a:t>
            </a:r>
            <a:r>
              <a:rPr lang="it-IT" sz="1400" dirty="0" smtClean="0"/>
              <a:t>precedente. </a:t>
            </a:r>
            <a:endParaRPr lang="it-IT" sz="1400" dirty="0" smtClean="0"/>
          </a:p>
          <a:p>
            <a:r>
              <a:rPr lang="it-IT" sz="1400" dirty="0" smtClean="0"/>
              <a:t>L’assenza di regole fisse solleva l’utente dal dover pensare a come trasmettere il comando al sistema, in quanto può comportarsi come durante una normale conversazione; questo permette quindi anche gli utenti meno esperti di interagire </a:t>
            </a:r>
            <a:r>
              <a:rPr lang="it-IT" sz="1400" smtClean="0"/>
              <a:t>con </a:t>
            </a:r>
            <a:r>
              <a:rPr lang="it-IT" sz="1400" smtClean="0"/>
              <a:t>l’Agente</a:t>
            </a:r>
            <a:r>
              <a:rPr lang="it-IT" sz="1400" smtClean="0"/>
              <a:t>.</a:t>
            </a:r>
            <a:endParaRPr lang="it-IT" sz="14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15963" y="15654363"/>
            <a:ext cx="4557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Abstract</a:t>
            </a:r>
            <a:r>
              <a:rPr lang="it-IT" sz="1400" dirty="0" smtClean="0"/>
              <a:t> </a:t>
            </a:r>
          </a:p>
          <a:p>
            <a:r>
              <a:rPr lang="it-IT" sz="1400" dirty="0"/>
              <a:t>Le interfacce basate su riconoscimento vocale sono estremamente efficaci, ma vengono spesso criticate per la loro </a:t>
            </a:r>
            <a:r>
              <a:rPr lang="it-IT" sz="1400" dirty="0" smtClean="0"/>
              <a:t>rigidità.</a:t>
            </a:r>
            <a:r>
              <a:rPr lang="it-IT" sz="1400" dirty="0"/>
              <a:t/>
            </a:r>
            <a:br>
              <a:rPr lang="it-IT" sz="1400" dirty="0"/>
            </a:br>
            <a:r>
              <a:rPr lang="it-IT" sz="1400" dirty="0"/>
              <a:t>I metodi generalmente utilizzati per la costruzione di queste interfacce sono basati su un sistema di regole, dette grammatiche, alle quali l’utente si deve attenere per l’interazione. </a:t>
            </a:r>
            <a:endParaRPr lang="it-IT" sz="1400" dirty="0"/>
          </a:p>
          <a:p>
            <a:r>
              <a:rPr lang="it-IT" sz="1400" dirty="0"/>
              <a:t>Il sistema introduce una nuova metodologia di associazione delle frasi pronunciate </a:t>
            </a:r>
            <a:r>
              <a:rPr lang="it-IT" sz="1400" dirty="0" smtClean="0"/>
              <a:t>dall’utente </a:t>
            </a:r>
            <a:r>
              <a:rPr lang="it-IT" sz="1400" dirty="0"/>
              <a:t>ai comandi disponibili nella casa, </a:t>
            </a:r>
            <a:r>
              <a:rPr lang="it-IT" sz="1400" dirty="0" smtClean="0"/>
              <a:t>cioè̀ </a:t>
            </a:r>
            <a:r>
              <a:rPr lang="it-IT" sz="1400" dirty="0"/>
              <a:t>attraverso l’astrazione delle parole in vettori e alla comparazione di essi, senza l’ausilio di un sistema di regole.</a:t>
            </a:r>
            <a:br>
              <a:rPr lang="it-IT" sz="1400" dirty="0"/>
            </a:br>
            <a:r>
              <a:rPr lang="it-IT" sz="1400" dirty="0"/>
              <a:t>Il sistema è sempre in ascolto e viene attivato alla pronuncia del suo nome proprio, inoltre è predisposto per l’apprendimento di nuovi comandi, insegnati vocalmente dall’utente. L’assenza di grammatiche e la </a:t>
            </a:r>
            <a:r>
              <a:rPr lang="it-IT" sz="1400" dirty="0" smtClean="0"/>
              <a:t>possibilità </a:t>
            </a:r>
            <a:r>
              <a:rPr lang="it-IT" sz="1400" dirty="0"/>
              <a:t>di insegnamento garantiscono una maggior </a:t>
            </a:r>
            <a:r>
              <a:rPr lang="it-IT" sz="1400" dirty="0" smtClean="0"/>
              <a:t>flessibilità, </a:t>
            </a:r>
            <a:r>
              <a:rPr lang="it-IT" sz="1400" dirty="0"/>
              <a:t>rendendo la conversazione con l’Agente </a:t>
            </a:r>
            <a:r>
              <a:rPr lang="it-IT" sz="1400" dirty="0" smtClean="0"/>
              <a:t>più </a:t>
            </a:r>
            <a:r>
              <a:rPr lang="it-IT" sz="1400" dirty="0"/>
              <a:t>simile ad una conversazione reale. </a:t>
            </a:r>
            <a:endParaRPr lang="it-IT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364" y="9815807"/>
            <a:ext cx="9337264" cy="498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18" y="8214888"/>
            <a:ext cx="5334589" cy="2117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I_Poster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DTI_Poster</Template>
  <TotalTime>247</TotalTime>
  <Words>269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ＭＳ Ｐゴシック</vt:lpstr>
      <vt:lpstr>Times New Roman</vt:lpstr>
      <vt:lpstr>Arial</vt:lpstr>
      <vt:lpstr>DTI_Poster</vt:lpstr>
      <vt:lpstr>Viki: Smart Home Natural Language Interface  Realizzazione di un’interfaccia in linguaggio naturale, senza grammatiche fisse, per l’automazione casalinga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Open Data ev. sottotitolo </dc:title>
  <dc:creator>Microsoft Office User</dc:creator>
  <cp:lastModifiedBy>Microsoft Office User</cp:lastModifiedBy>
  <cp:revision>30</cp:revision>
  <cp:lastPrinted>2016-09-08T07:42:34Z</cp:lastPrinted>
  <dcterms:created xsi:type="dcterms:W3CDTF">2016-05-13T08:30:37Z</dcterms:created>
  <dcterms:modified xsi:type="dcterms:W3CDTF">2016-09-08T08:14:45Z</dcterms:modified>
</cp:coreProperties>
</file>