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53"/>
  </p:notesMasterIdLst>
  <p:handoutMasterIdLst>
    <p:handoutMasterId r:id="rId54"/>
  </p:handoutMasterIdLst>
  <p:sldIdLst>
    <p:sldId id="796" r:id="rId6"/>
    <p:sldId id="781" r:id="rId7"/>
    <p:sldId id="745" r:id="rId8"/>
    <p:sldId id="799" r:id="rId9"/>
    <p:sldId id="787" r:id="rId10"/>
    <p:sldId id="746" r:id="rId11"/>
    <p:sldId id="747" r:id="rId12"/>
    <p:sldId id="748" r:id="rId13"/>
    <p:sldId id="749" r:id="rId14"/>
    <p:sldId id="750" r:id="rId15"/>
    <p:sldId id="769" r:id="rId16"/>
    <p:sldId id="770" r:id="rId17"/>
    <p:sldId id="753" r:id="rId18"/>
    <p:sldId id="771" r:id="rId19"/>
    <p:sldId id="754" r:id="rId20"/>
    <p:sldId id="755" r:id="rId21"/>
    <p:sldId id="756" r:id="rId22"/>
    <p:sldId id="800" r:id="rId23"/>
    <p:sldId id="798" r:id="rId24"/>
    <p:sldId id="758" r:id="rId25"/>
    <p:sldId id="759" r:id="rId26"/>
    <p:sldId id="760" r:id="rId27"/>
    <p:sldId id="761" r:id="rId28"/>
    <p:sldId id="763" r:id="rId29"/>
    <p:sldId id="797" r:id="rId30"/>
    <p:sldId id="764" r:id="rId31"/>
    <p:sldId id="765" r:id="rId32"/>
    <p:sldId id="772" r:id="rId33"/>
    <p:sldId id="773" r:id="rId34"/>
    <p:sldId id="776" r:id="rId35"/>
    <p:sldId id="777" r:id="rId36"/>
    <p:sldId id="778" r:id="rId37"/>
    <p:sldId id="779" r:id="rId38"/>
    <p:sldId id="774" r:id="rId39"/>
    <p:sldId id="780" r:id="rId40"/>
    <p:sldId id="783" r:id="rId41"/>
    <p:sldId id="784" r:id="rId42"/>
    <p:sldId id="785" r:id="rId43"/>
    <p:sldId id="786" r:id="rId44"/>
    <p:sldId id="788" r:id="rId45"/>
    <p:sldId id="789" r:id="rId46"/>
    <p:sldId id="793" r:id="rId47"/>
    <p:sldId id="792" r:id="rId48"/>
    <p:sldId id="790" r:id="rId49"/>
    <p:sldId id="791" r:id="rId50"/>
    <p:sldId id="794" r:id="rId51"/>
    <p:sldId id="795" r:id="rId5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4780" autoAdjust="0"/>
  </p:normalViewPr>
  <p:slideViewPr>
    <p:cSldViewPr>
      <p:cViewPr varScale="1">
        <p:scale>
          <a:sx n="106" d="100"/>
          <a:sy n="106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13.03.2018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olleary/pubsubclient/releases/tag/v2.6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ubclient.knolleary.net/api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eise.de/developer/artikel/Kommunikation-ueber-MQTT-3238975.html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k-aktuell.de/betrieb/netzwerke/mqtt-leitfaden-zum-protokoll-fuer-das-internet-der-dinge.html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YG4-xsa9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21602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MQTT</a:t>
            </a:r>
          </a:p>
          <a:p>
            <a:pPr marL="0" indent="0" algn="ctr">
              <a:buNone/>
            </a:pPr>
            <a:r>
              <a:rPr lang="en-US" sz="2400" b="1" dirty="0"/>
              <a:t>Message Queuing Telemetry Transport</a:t>
            </a:r>
          </a:p>
        </p:txBody>
      </p:sp>
      <p:pic>
        <p:nvPicPr>
          <p:cNvPr id="1026" name="Picture 2" descr="Bildergebnis für mqtt">
            <a:extLst>
              <a:ext uri="{FF2B5EF4-FFF2-40B4-BE49-F238E27FC236}">
                <a16:creationId xmlns:a16="http://schemas.microsoft.com/office/drawing/2014/main" id="{898BD43B-3731-B040-83A0-3A7C0777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6480720" cy="35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7963F-5711-4991-80E1-F2ED643F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Mosquitto</a:t>
            </a:r>
            <a:r>
              <a:rPr lang="de-DE" dirty="0"/>
              <a:t> in CLI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AF8AE-1AA1-40FE-A4D6-36672DED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de-DE" dirty="0"/>
              <a:t>Läuft in CLI oder </a:t>
            </a:r>
            <a:r>
              <a:rPr lang="de-DE"/>
              <a:t>im Hintergrund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BCFD66-3C82-480B-BBC8-7BB015C1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2" y="1811583"/>
            <a:ext cx="8064896" cy="37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7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F73C7-2204-45F2-A428-34B9E86F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Port 1883 in Verwendung 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7EEC02-76A9-4960-85F5-C0F49DCB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r>
              <a:rPr lang="de-DE" dirty="0"/>
              <a:t>Verursacher ermitteln</a:t>
            </a:r>
          </a:p>
          <a:p>
            <a:pPr lvl="1"/>
            <a:r>
              <a:rPr lang="de-DE" dirty="0"/>
              <a:t>Ergebnis in Textdatei umleiten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Per Taskmanager beenden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E9512B-2F60-445D-9400-602B50CB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6192688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103AC-E9C9-4740-BEB9-FF8995BB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Mosquitto</a:t>
            </a:r>
            <a:r>
              <a:rPr lang="de-DE" dirty="0"/>
              <a:t> - Testprogramme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3087A-24E0-4120-B2C9-1900B450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Topic: </a:t>
            </a:r>
            <a:r>
              <a:rPr lang="de-DE" dirty="0" err="1"/>
              <a:t>test</a:t>
            </a:r>
            <a:r>
              <a:rPr lang="de-DE" dirty="0"/>
              <a:t>/</a:t>
            </a:r>
            <a:r>
              <a:rPr lang="de-DE" dirty="0" err="1"/>
              <a:t>topic</a:t>
            </a:r>
            <a:endParaRPr lang="de-DE" dirty="0"/>
          </a:p>
          <a:p>
            <a:r>
              <a:rPr lang="de-DE" dirty="0"/>
              <a:t>Subscriber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Publisher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E7767C-8188-4CF3-A78D-C9213FF9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39" y="2482373"/>
            <a:ext cx="8393821" cy="9390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39EB5D-8897-45DE-93B5-1BF6FD24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38" y="4635074"/>
            <a:ext cx="6710731" cy="4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94B13-D280-4212-B864-ED476AA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Manuals für </a:t>
            </a:r>
            <a:r>
              <a:rPr lang="de-DE" dirty="0" err="1"/>
              <a:t>Mosquitto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5EE64-6CFA-4116-B41E-DC03BE30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B6F2AD-B352-4AB2-A1A4-6E059F20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42" y="1196752"/>
            <a:ext cx="791108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9F324-5565-43CB-B46B-214EC901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 1883 in Firewall für TCP freigeben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F7D337E-B67C-4A3C-9165-76C744A9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257" y="1484784"/>
            <a:ext cx="961209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5C822-AA75-4087-8390-DCD94D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JavaFX</a:t>
            </a:r>
            <a:r>
              <a:rPr lang="de-DE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7302E-DA5F-3A46-B47D-1006604F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500743" cy="5058981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DF85B-FBEF-3747-B896-8945D798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14313"/>
            <a:ext cx="331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C2EE93-97A8-4141-9F80-A36401AB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94640"/>
            <a:ext cx="7200800" cy="46687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A90A1F-31DB-41E5-9B37-CBBACE5E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255299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E8B13-5FE4-49E7-8A4B-4CF7214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880050-94A6-4F85-857F-5B41B3E5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138237"/>
            <a:ext cx="6762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03981-CECE-453C-B8FF-BEA89E15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AndroidClient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478C-CF97-4488-B5F5-C8A510F2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DF58C4-A530-47E3-AD93-DA2E8693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179"/>
            <a:ext cx="9144000" cy="51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2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MqttClient</a:t>
            </a:r>
            <a:r>
              <a:rPr lang="de-DE" sz="2800" dirty="0"/>
              <a:t> – Teil 1 (Publisher)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370623" cy="4631777"/>
          </a:xfrm>
        </p:spPr>
        <p:txBody>
          <a:bodyPr/>
          <a:lstStyle/>
          <a:p>
            <a:r>
              <a:rPr lang="de-DE" sz="2400" dirty="0"/>
              <a:t>Kapselt Zugriff auf </a:t>
            </a:r>
            <a:r>
              <a:rPr lang="de-DE" sz="2400" dirty="0" err="1"/>
              <a:t>Mqtt</a:t>
            </a:r>
            <a:r>
              <a:rPr lang="de-DE" sz="2400" dirty="0"/>
              <a:t>-Broker</a:t>
            </a:r>
          </a:p>
          <a:p>
            <a:r>
              <a:rPr lang="de-DE" sz="2400" dirty="0"/>
              <a:t>Publisher</a:t>
            </a:r>
          </a:p>
          <a:p>
            <a:pPr lvl="1"/>
            <a:r>
              <a:rPr lang="de-DE" sz="2200" dirty="0"/>
              <a:t>Sensorwerte bei relevanter Änderung</a:t>
            </a:r>
          </a:p>
          <a:p>
            <a:pPr lvl="1"/>
            <a:r>
              <a:rPr lang="de-DE" sz="2200" dirty="0"/>
              <a:t>Änderung von </a:t>
            </a:r>
            <a:r>
              <a:rPr lang="de-DE" sz="2200" dirty="0" err="1"/>
              <a:t>Aktorwerten</a:t>
            </a:r>
            <a:endParaRPr lang="de-DE" sz="2200" dirty="0"/>
          </a:p>
          <a:p>
            <a:r>
              <a:rPr lang="de-DE" sz="2400" dirty="0"/>
              <a:t>Subscriber</a:t>
            </a:r>
          </a:p>
          <a:p>
            <a:pPr lvl="1"/>
            <a:r>
              <a:rPr lang="de-DE" sz="2200" dirty="0"/>
              <a:t>Setzen von </a:t>
            </a:r>
            <a:r>
              <a:rPr lang="de-DE" sz="2200" dirty="0" err="1"/>
              <a:t>Aktorwerten</a:t>
            </a:r>
            <a:endParaRPr lang="de-DE" sz="2200" dirty="0"/>
          </a:p>
          <a:p>
            <a:pPr lvl="1"/>
            <a:r>
              <a:rPr lang="de-DE" sz="2200" dirty="0"/>
              <a:t>Commands</a:t>
            </a:r>
          </a:p>
          <a:p>
            <a:endParaRPr lang="de-DE" dirty="0"/>
          </a:p>
        </p:txBody>
      </p:sp>
      <p:pic>
        <p:nvPicPr>
          <p:cNvPr id="2050" name="Picture 2" descr="Bildergebnis für mqtt">
            <a:extLst>
              <a:ext uri="{FF2B5EF4-FFF2-40B4-BE49-F238E27FC236}">
                <a16:creationId xmlns:a16="http://schemas.microsoft.com/office/drawing/2014/main" id="{6A4345AE-59EA-7446-9A83-983547DA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1228"/>
            <a:ext cx="5580112" cy="31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5228-5160-414D-9629-8769591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030BD-0979-4102-99D8-5EBD4EA5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5285"/>
            <a:ext cx="8229600" cy="4525963"/>
          </a:xfrm>
        </p:spPr>
        <p:txBody>
          <a:bodyPr/>
          <a:lstStyle/>
          <a:p>
            <a:r>
              <a:rPr lang="de-DE" sz="2000" dirty="0"/>
              <a:t>M2M-Protokoll</a:t>
            </a:r>
          </a:p>
          <a:p>
            <a:pPr lvl="1"/>
            <a:r>
              <a:rPr lang="de-DE" sz="2000" dirty="0"/>
              <a:t>Message Queuing </a:t>
            </a:r>
            <a:r>
              <a:rPr lang="de-DE" sz="2000" dirty="0" err="1"/>
              <a:t>Telemetry</a:t>
            </a:r>
            <a:r>
              <a:rPr lang="de-DE" sz="2000" dirty="0"/>
              <a:t> Transport</a:t>
            </a:r>
          </a:p>
          <a:p>
            <a:r>
              <a:rPr lang="de-DE" sz="2000" dirty="0"/>
              <a:t>Geringer Bandbreitenbedarf</a:t>
            </a:r>
          </a:p>
          <a:p>
            <a:pPr lvl="1"/>
            <a:r>
              <a:rPr lang="de-DE" sz="2000" dirty="0"/>
              <a:t>Verwendet üblicherweise TCP</a:t>
            </a:r>
          </a:p>
          <a:p>
            <a:pPr lvl="1"/>
            <a:r>
              <a:rPr lang="de-DE" sz="2000" dirty="0"/>
              <a:t>Hält Verbindung offen</a:t>
            </a:r>
          </a:p>
          <a:p>
            <a:r>
              <a:rPr lang="de-DE" sz="2000" dirty="0"/>
              <a:t>Nutzbar auf „schlechten“ Verbindungen</a:t>
            </a:r>
          </a:p>
          <a:p>
            <a:pPr lvl="1"/>
            <a:r>
              <a:rPr lang="de-DE" sz="2000" dirty="0"/>
              <a:t>Z.B. Mobilfunknetze</a:t>
            </a:r>
          </a:p>
          <a:p>
            <a:r>
              <a:rPr lang="de-DE" sz="2000" dirty="0"/>
              <a:t>Leichtgewichtig </a:t>
            </a:r>
            <a:r>
              <a:rPr lang="de-DE" sz="2000" dirty="0">
                <a:sym typeface="Wingdings" panose="05000000000000000000" pitchFamily="2" charset="2"/>
              </a:rPr>
              <a:t> ideal für </a:t>
            </a:r>
            <a:r>
              <a:rPr lang="de-DE" sz="2000" dirty="0" err="1">
                <a:sym typeface="Wingdings" panose="05000000000000000000" pitchFamily="2" charset="2"/>
              </a:rPr>
              <a:t>EmbeddedDevices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Arbeitet nach dem Publish/</a:t>
            </a:r>
            <a:r>
              <a:rPr lang="de-DE" sz="2000" dirty="0" err="1">
                <a:sym typeface="Wingdings" panose="05000000000000000000" pitchFamily="2" charset="2"/>
              </a:rPr>
              <a:t>Subscribe</a:t>
            </a:r>
            <a:r>
              <a:rPr lang="de-DE" sz="2000" dirty="0">
                <a:sym typeface="Wingdings" panose="05000000000000000000" pitchFamily="2" charset="2"/>
              </a:rPr>
              <a:t>-Pattern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Zur Adressierung werden Topics verwendet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Meist hierarchische Strukturen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Daten (Payload) können beliebig strukturiert werden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Text, JSON, …</a:t>
            </a:r>
            <a:endParaRPr lang="de-DE" sz="16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1137EB-EE10-421F-8959-72621E8B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192390"/>
            <a:ext cx="2088232" cy="5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119C5-FD8C-447E-92C5-C970F766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kommuniziert mit MQTT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8273A-297D-4190-8C06-0EEC0271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r>
              <a:rPr lang="de-DE" dirty="0"/>
              <a:t>Arduino Library </a:t>
            </a:r>
            <a:r>
              <a:rPr lang="de-DE" dirty="0" err="1"/>
              <a:t>PubSubClient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DBF866-89E2-4F1B-A70F-53404FDF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06294"/>
            <a:ext cx="5616624" cy="3273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C2FD15-13EC-CD4A-B81F-9D66C9336D0A}"/>
              </a:ext>
            </a:extLst>
          </p:cNvPr>
          <p:cNvSpPr/>
          <p:nvPr/>
        </p:nvSpPr>
        <p:spPr>
          <a:xfrm>
            <a:off x="1266378" y="5635712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https://github.com/knolleary/pubsubclient/releases/tag/v2.6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2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54664-99F6-4CFA-8F36-1113AF45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Libraries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BA925-A003-4A6D-92A6-2142E43B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de-DE" dirty="0"/>
              <a:t>Für Arduino im Dokumentenverzeichnis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Für unser Projekt in den </a:t>
            </a:r>
            <a:br>
              <a:rPr lang="de-DE" dirty="0"/>
            </a:br>
            <a:r>
              <a:rPr lang="de-DE" dirty="0" err="1"/>
              <a:t>Projektlibraries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8B6D9E-C1CB-401B-A273-5713548A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1" y="2168905"/>
            <a:ext cx="6182662" cy="10133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4F3F25-A4B2-442C-BCCE-A96A6696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35" y="3284984"/>
            <a:ext cx="1846338" cy="28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CD191-3D3B-4164-8EEB-8D16C8E5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 dokumentiert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243FB8-4E2A-4C2E-A2DA-6835CBBA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851990"/>
            <a:ext cx="6624738" cy="5154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3F5392-D073-7B44-BD6A-45AC6982B85F}"/>
              </a:ext>
            </a:extLst>
          </p:cNvPr>
          <p:cNvSpPr/>
          <p:nvPr/>
        </p:nvSpPr>
        <p:spPr>
          <a:xfrm>
            <a:off x="1619672" y="6273284"/>
            <a:ext cx="44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https://pubsubclient.knolleary.net/api.html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4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99029-35D6-4DFF-9FEA-570C152F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ESP verfügbar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F7BAA-E5D4-4E60-B620-F7748711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459087-6702-477B-A284-7BF365E7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136"/>
            <a:ext cx="914400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9CDB9-E266-4E74-9194-3A1DDCD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Demoprogramm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380EC-AC6F-4957-8262-ECC712D5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CE804-369E-4164-919C-77F5D31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9144000" cy="4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55D0-17A6-4E7D-A243-509E31CE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CBC72-81FF-4DDA-87AE-E64CB4F5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r>
              <a:rPr lang="de-DE" sz="2400" dirty="0"/>
              <a:t>Jeder Teilnehmer sendet alle 5 Sekunden seinen </a:t>
            </a:r>
            <a:r>
              <a:rPr lang="de-DE" sz="2400" dirty="0" err="1"/>
              <a:t>Nodename</a:t>
            </a:r>
            <a:r>
              <a:rPr lang="de-DE" sz="2400" dirty="0"/>
              <a:t> (</a:t>
            </a:r>
            <a:r>
              <a:rPr lang="de-DE" sz="2400" dirty="0" err="1"/>
              <a:t>NodeConfig.getMqttName</a:t>
            </a:r>
            <a:r>
              <a:rPr lang="de-DE" sz="2400" dirty="0"/>
              <a:t>()) als Topic und die aktuelle Zeit als Payload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BAF5E6-DCF4-4073-9A6C-5FCF1C45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938462"/>
            <a:ext cx="5040560" cy="1245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034D1A-0AB2-42DE-B8A0-BB8C1320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91396"/>
            <a:ext cx="3614027" cy="32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33B92-F65A-4FC1-A85E-7D9297E9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mit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54389-8EE7-42BF-BB1F-823A28B7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37C65D-061F-4D41-A0BA-D3645D14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66977"/>
            <a:ext cx="8064896" cy="49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34102-5436-469A-A02B-8BE1783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NonBlocking</a:t>
            </a:r>
            <a:r>
              <a:rPr lang="de-DE" dirty="0"/>
              <a:t> – für uns interessant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ABB6C-B057-4C30-889F-544E19AE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88425-ABC7-4F14-A16B-E5B6F072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542"/>
            <a:ext cx="9144000" cy="43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3A773-B085-4E22-B8BB-5C02BC2D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MqttClient</a:t>
            </a:r>
            <a:r>
              <a:rPr lang="de-DE" dirty="0"/>
              <a:t> kapselt </a:t>
            </a:r>
            <a:r>
              <a:rPr lang="de-DE" dirty="0" err="1"/>
              <a:t>Mqtt</a:t>
            </a:r>
            <a:r>
              <a:rPr lang="de-DE" dirty="0"/>
              <a:t>-Zugriff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A8F6E-646F-428F-9015-DF632B2C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sz="2400" dirty="0"/>
              <a:t>Wrapper um </a:t>
            </a:r>
            <a:r>
              <a:rPr lang="de-DE" sz="2400" dirty="0" err="1"/>
              <a:t>PubSubClient</a:t>
            </a:r>
            <a:endParaRPr lang="de-DE" sz="2400" dirty="0"/>
          </a:p>
          <a:p>
            <a:r>
              <a:rPr lang="de-DE" sz="2400" dirty="0"/>
              <a:t>Konfiguration aus </a:t>
            </a:r>
            <a:r>
              <a:rPr lang="de-DE" sz="2400" dirty="0" err="1"/>
              <a:t>NodeConfig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57D1B-159E-4F53-9895-7CBAEAD4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28041"/>
            <a:ext cx="4896544" cy="3969065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32A31189-3695-4B05-89DB-EE6E98198EEE}"/>
              </a:ext>
            </a:extLst>
          </p:cNvPr>
          <p:cNvSpPr/>
          <p:nvPr/>
        </p:nvSpPr>
        <p:spPr>
          <a:xfrm>
            <a:off x="1907704" y="4725144"/>
            <a:ext cx="28803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376648E9-53CE-4F4D-B401-0F0F0769D2AA}"/>
              </a:ext>
            </a:extLst>
          </p:cNvPr>
          <p:cNvSpPr/>
          <p:nvPr/>
        </p:nvSpPr>
        <p:spPr>
          <a:xfrm>
            <a:off x="1547664" y="5733256"/>
            <a:ext cx="3672408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E6197F-A69E-41FC-8695-A57288D7FA60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9699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84AD-C093-4E0F-BE37-FB90AF6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MqttClient</a:t>
            </a:r>
            <a:r>
              <a:rPr lang="de-DE" dirty="0"/>
              <a:t>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B56AF-09AC-4171-9A4D-6AB3C5E6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136F40-1DA4-4B7E-A492-8DCEE83D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229600" cy="394004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BDA0BE0C-7298-4F65-9F1C-292BFDB69B50}"/>
              </a:ext>
            </a:extLst>
          </p:cNvPr>
          <p:cNvSpPr/>
          <p:nvPr/>
        </p:nvSpPr>
        <p:spPr>
          <a:xfrm>
            <a:off x="539552" y="2633102"/>
            <a:ext cx="5328592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65BA6A88-242E-46EA-9E93-B18150D37986}"/>
              </a:ext>
            </a:extLst>
          </p:cNvPr>
          <p:cNvSpPr/>
          <p:nvPr/>
        </p:nvSpPr>
        <p:spPr>
          <a:xfrm>
            <a:off x="539552" y="3569206"/>
            <a:ext cx="4464496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B946F801-B635-4049-9219-C641D6C81A2C}"/>
              </a:ext>
            </a:extLst>
          </p:cNvPr>
          <p:cNvSpPr/>
          <p:nvPr/>
        </p:nvSpPr>
        <p:spPr>
          <a:xfrm>
            <a:off x="539552" y="3929246"/>
            <a:ext cx="7848872" cy="2201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12EE385-209F-420F-A3A4-422BE8DD3781}"/>
              </a:ext>
            </a:extLst>
          </p:cNvPr>
          <p:cNvSpPr/>
          <p:nvPr/>
        </p:nvSpPr>
        <p:spPr>
          <a:xfrm>
            <a:off x="539552" y="4797152"/>
            <a:ext cx="1728192" cy="284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7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B6B5-4A51-4CB9-8BE2-91A6F82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AF18-C47E-4DD7-BDD6-FDB7ADC3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000" dirty="0">
                <a:hlinkClick r:id="rId2"/>
              </a:rPr>
              <a:t>https://www.heise.de/developer/artikel/Kommunikation-ueber-MQTT-3238975.html</a:t>
            </a:r>
            <a:r>
              <a:rPr lang="de-DE" sz="2000" dirty="0"/>
              <a:t> </a:t>
            </a:r>
          </a:p>
        </p:txBody>
      </p:sp>
      <p:pic>
        <p:nvPicPr>
          <p:cNvPr id="1026" name="Picture 2" descr="HiveMQ.com">
            <a:extLst>
              <a:ext uri="{FF2B5EF4-FFF2-40B4-BE49-F238E27FC236}">
                <a16:creationId xmlns:a16="http://schemas.microsoft.com/office/drawing/2014/main" id="{9ABC9B9C-6CC9-4AD4-A666-65243F00B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8" y="2420888"/>
            <a:ext cx="8161584" cy="27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3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BCD509E-A74C-4DDB-96B8-FFC54DF7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480720" cy="46517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6C7756-1F47-489D-94A0-B0EDA3CD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MqttClient</a:t>
            </a:r>
            <a:r>
              <a:rPr lang="de-DE" dirty="0"/>
              <a:t> – </a:t>
            </a:r>
            <a:r>
              <a:rPr lang="de-DE" dirty="0" err="1"/>
              <a:t>reconnect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77C18-4D80-4339-A625-F221CC09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/>
          <a:lstStyle/>
          <a:p>
            <a:r>
              <a:rPr lang="de-DE" sz="2400" dirty="0"/>
              <a:t>Subscriber kommt später hinzu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CA9A9DB1-F2AC-4939-91A4-2BA87BB5B811}"/>
              </a:ext>
            </a:extLst>
          </p:cNvPr>
          <p:cNvSpPr/>
          <p:nvPr/>
        </p:nvSpPr>
        <p:spPr>
          <a:xfrm>
            <a:off x="1115616" y="2345070"/>
            <a:ext cx="6192688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607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0DC56-A405-43F3-B538-EBDD5D3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MqttClient</a:t>
            </a:r>
            <a:r>
              <a:rPr lang="de-DE" dirty="0"/>
              <a:t> – </a:t>
            </a:r>
            <a:r>
              <a:rPr lang="de-DE" dirty="0" err="1"/>
              <a:t>doLoop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63AC7-792B-4904-9A4B-EA7BD3E1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r>
              <a:rPr lang="de-DE" sz="2000" dirty="0"/>
              <a:t>TCP-Verbindung aufrecht erhalten</a:t>
            </a:r>
          </a:p>
          <a:p>
            <a:pPr lvl="1"/>
            <a:r>
              <a:rPr lang="de-DE" sz="2000" dirty="0"/>
              <a:t>Bei Bedarf neu verbinden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482D7A-BCB5-4248-8810-408A992C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95736"/>
            <a:ext cx="6624736" cy="3851882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76D8370D-0055-4A16-9170-6450D0602E50}"/>
              </a:ext>
            </a:extLst>
          </p:cNvPr>
          <p:cNvSpPr/>
          <p:nvPr/>
        </p:nvSpPr>
        <p:spPr>
          <a:xfrm>
            <a:off x="755576" y="2636912"/>
            <a:ext cx="2880320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622BCA96-4D7E-4BFB-A8AA-D496C1A9B464}"/>
              </a:ext>
            </a:extLst>
          </p:cNvPr>
          <p:cNvSpPr/>
          <p:nvPr/>
        </p:nvSpPr>
        <p:spPr>
          <a:xfrm>
            <a:off x="1187624" y="3569206"/>
            <a:ext cx="1656184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E68A3F3B-D808-4A51-A801-7A09807B926A}"/>
              </a:ext>
            </a:extLst>
          </p:cNvPr>
          <p:cNvSpPr/>
          <p:nvPr/>
        </p:nvSpPr>
        <p:spPr>
          <a:xfrm>
            <a:off x="971600" y="5297398"/>
            <a:ext cx="1872208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13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92465-C773-4180-AD07-05F0EE31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 </a:t>
            </a:r>
            <a:r>
              <a:rPr lang="de-DE" dirty="0" err="1"/>
              <a:t>setup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9A8FD-DE3B-4710-A494-D14756C2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sz="2400" dirty="0"/>
              <a:t>Alle 5 Sekunden Zeit als </a:t>
            </a:r>
            <a:r>
              <a:rPr lang="de-DE" sz="2400" dirty="0" err="1"/>
              <a:t>long</a:t>
            </a:r>
            <a:r>
              <a:rPr lang="de-DE" sz="2400" dirty="0"/>
              <a:t> publishen</a:t>
            </a:r>
          </a:p>
          <a:p>
            <a:pPr lvl="1"/>
            <a:r>
              <a:rPr lang="de-DE" sz="2400" dirty="0"/>
              <a:t>Als Topic </a:t>
            </a:r>
            <a:r>
              <a:rPr lang="de-DE" sz="2400" dirty="0" err="1"/>
              <a:t>NodeName</a:t>
            </a:r>
            <a:r>
              <a:rPr lang="de-DE" sz="2400" dirty="0"/>
              <a:t> gefolgt von /time verwenden</a:t>
            </a:r>
          </a:p>
          <a:p>
            <a:r>
              <a:rPr lang="de-DE" sz="2400" dirty="0" err="1"/>
              <a:t>setup</a:t>
            </a:r>
            <a:r>
              <a:rPr lang="de-DE" sz="2400" dirty="0"/>
              <a:t>()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086752-2CA4-4134-9A4F-5334F97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9" y="2924944"/>
            <a:ext cx="8715907" cy="2592288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31BCA6B6-DF6A-47C8-A065-9FBC985E0551}"/>
              </a:ext>
            </a:extLst>
          </p:cNvPr>
          <p:cNvSpPr/>
          <p:nvPr/>
        </p:nvSpPr>
        <p:spPr>
          <a:xfrm>
            <a:off x="539552" y="4721334"/>
            <a:ext cx="338437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E9BE6FC7-8F8A-494A-ABCB-5456D9DB8917}"/>
              </a:ext>
            </a:extLst>
          </p:cNvPr>
          <p:cNvSpPr/>
          <p:nvPr/>
        </p:nvSpPr>
        <p:spPr>
          <a:xfrm>
            <a:off x="539552" y="5013176"/>
            <a:ext cx="338437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13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0294D-0675-409F-988B-0B0AB4E3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7" y="1685932"/>
            <a:ext cx="7356311" cy="43226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C58A29-2464-470F-BB36-646B89D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 - loop()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10773A-EFBF-4814-9591-4863FA18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r>
              <a:rPr lang="de-DE" sz="2400" dirty="0"/>
              <a:t>Alle 5 Sekunden Zeit senden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CFDB729A-36A5-4397-B36C-6B5387E386DD}"/>
              </a:ext>
            </a:extLst>
          </p:cNvPr>
          <p:cNvSpPr/>
          <p:nvPr/>
        </p:nvSpPr>
        <p:spPr>
          <a:xfrm>
            <a:off x="899592" y="2489086"/>
            <a:ext cx="2232248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BF4C68AD-50DE-4957-8BF8-D02DC4F64D39}"/>
              </a:ext>
            </a:extLst>
          </p:cNvPr>
          <p:cNvSpPr/>
          <p:nvPr/>
        </p:nvSpPr>
        <p:spPr>
          <a:xfrm>
            <a:off x="1259632" y="3717032"/>
            <a:ext cx="6480720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1882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4009-96AC-452A-B3B6-1D477EBD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in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13E30-8988-4A41-AB61-A71FE250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B1712E-DB7E-4CA9-8FD0-D7A7EFD8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24253"/>
            <a:ext cx="5976664" cy="520191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AB2D63BC-E199-4940-825F-E79E01D9699E}"/>
              </a:ext>
            </a:extLst>
          </p:cNvPr>
          <p:cNvSpPr/>
          <p:nvPr/>
        </p:nvSpPr>
        <p:spPr>
          <a:xfrm>
            <a:off x="1331640" y="2348880"/>
            <a:ext cx="23042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9643AFFE-E212-449B-A594-9BE730DA43EE}"/>
              </a:ext>
            </a:extLst>
          </p:cNvPr>
          <p:cNvSpPr/>
          <p:nvPr/>
        </p:nvSpPr>
        <p:spPr>
          <a:xfrm>
            <a:off x="3635896" y="4509120"/>
            <a:ext cx="16561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735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79A28-0205-4E8F-839A-6B6C07ED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von </a:t>
            </a:r>
            <a:r>
              <a:rPr lang="de-DE" dirty="0" err="1"/>
              <a:t>Mosquitto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F35C0-4881-4EF2-A72D-A8741F81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r>
              <a:rPr lang="de-DE" dirty="0"/>
              <a:t>Überschaubare Datenmengen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72FA9-4738-4F07-9DC2-0DA951F1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" y="2128520"/>
            <a:ext cx="914400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3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6037-4626-48BD-8C49-3D4B5678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Wildcard-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0B3B8-92DD-40C8-8E11-B93B4093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207293"/>
            <a:ext cx="8229600" cy="4525963"/>
          </a:xfrm>
        </p:spPr>
        <p:txBody>
          <a:bodyPr/>
          <a:lstStyle/>
          <a:p>
            <a:r>
              <a:rPr lang="de-DE" sz="2400" dirty="0"/>
              <a:t>Beispiel </a:t>
            </a:r>
            <a:r>
              <a:rPr lang="de-DE" sz="2400" dirty="0" err="1"/>
              <a:t>Topicstruktur</a:t>
            </a:r>
            <a:endParaRPr lang="de-DE" sz="2400" dirty="0"/>
          </a:p>
          <a:p>
            <a:pPr lvl="1"/>
            <a:r>
              <a:rPr lang="de-DE" sz="2400" dirty="0"/>
              <a:t>schule/</a:t>
            </a:r>
            <a:r>
              <a:rPr lang="de-DE" sz="2400" dirty="0" err="1"/>
              <a:t>teilnehmer</a:t>
            </a:r>
            <a:r>
              <a:rPr lang="de-DE" sz="2400" dirty="0"/>
              <a:t>/</a:t>
            </a:r>
            <a:r>
              <a:rPr lang="de-DE" sz="2400" dirty="0" err="1"/>
              <a:t>sensor</a:t>
            </a:r>
            <a:endParaRPr lang="de-DE" sz="2400" dirty="0"/>
          </a:p>
          <a:p>
            <a:pPr lvl="2"/>
            <a:r>
              <a:rPr lang="de-DE" sz="2100" dirty="0"/>
              <a:t>Beispiel: </a:t>
            </a:r>
            <a:r>
              <a:rPr lang="de-DE" sz="2100" dirty="0" err="1"/>
              <a:t>neufelden</a:t>
            </a:r>
            <a:r>
              <a:rPr lang="de-DE" sz="2100" dirty="0"/>
              <a:t>/</a:t>
            </a:r>
            <a:r>
              <a:rPr lang="de-DE" sz="2100" dirty="0" err="1"/>
              <a:t>oberaigner</a:t>
            </a:r>
            <a:r>
              <a:rPr lang="de-DE" sz="2100" dirty="0"/>
              <a:t>/</a:t>
            </a:r>
            <a:r>
              <a:rPr lang="de-DE" sz="2100" dirty="0" err="1"/>
              <a:t>temperature</a:t>
            </a:r>
            <a:endParaRPr lang="de-DE" sz="2100" dirty="0"/>
          </a:p>
          <a:p>
            <a:pPr lvl="2"/>
            <a:endParaRPr lang="de-DE" sz="2100" dirty="0"/>
          </a:p>
          <a:p>
            <a:r>
              <a:rPr lang="de-DE" sz="2400" dirty="0"/>
              <a:t>#-Wildcard abonniert alle Topics ab der Ebene</a:t>
            </a:r>
          </a:p>
          <a:p>
            <a:pPr lvl="1"/>
            <a:r>
              <a:rPr lang="de-DE" sz="2400" dirty="0" err="1"/>
              <a:t>braunau</a:t>
            </a:r>
            <a:r>
              <a:rPr lang="de-DE" sz="2400" dirty="0"/>
              <a:t>/# abonniert alle Lehrer und Sensoren aus Braunau</a:t>
            </a:r>
          </a:p>
          <a:p>
            <a:pPr lvl="1"/>
            <a:r>
              <a:rPr lang="de-DE" sz="2400" dirty="0" err="1"/>
              <a:t>braunau</a:t>
            </a:r>
            <a:r>
              <a:rPr lang="de-DE" sz="2400" dirty="0"/>
              <a:t>/#/</a:t>
            </a:r>
            <a:r>
              <a:rPr lang="de-DE" sz="2400" dirty="0" err="1"/>
              <a:t>muster</a:t>
            </a:r>
            <a:r>
              <a:rPr lang="de-DE" sz="2400" dirty="0"/>
              <a:t> ist nicht erlaubt</a:t>
            </a:r>
          </a:p>
          <a:p>
            <a:pPr lvl="1"/>
            <a:endParaRPr lang="de-DE" sz="2400" dirty="0"/>
          </a:p>
          <a:p>
            <a:r>
              <a:rPr lang="de-DE" sz="2400" dirty="0"/>
              <a:t>+-Wildcard ersetzt eine Ebene</a:t>
            </a:r>
          </a:p>
          <a:p>
            <a:pPr lvl="1"/>
            <a:r>
              <a:rPr lang="de-DE" sz="2400" dirty="0"/>
              <a:t>+/+/</a:t>
            </a:r>
            <a:r>
              <a:rPr lang="de-DE" sz="2400" dirty="0" err="1"/>
              <a:t>temperature</a:t>
            </a:r>
            <a:r>
              <a:rPr lang="de-DE" sz="2400" dirty="0"/>
              <a:t> liefert alle Temperatursensoren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1509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23C1-0532-4A1E-8AFF-99282CB4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00125-081B-4752-BD49-A0C88233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000" dirty="0"/>
              <a:t>Unstabile Verbindungen </a:t>
            </a:r>
            <a:r>
              <a:rPr lang="de-DE" sz="2000" dirty="0">
                <a:sym typeface="Wingdings" panose="05000000000000000000" pitchFamily="2" charset="2"/>
              </a:rPr>
              <a:t> Definition der Anforderung an die Übermittlung der Daten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0: Nachricht wird nur einmal verschickt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sie nicht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1: Sender wartet, bis Empfänger Erhalt bestätigt hat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Nachricht mehrfach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2: Empfänger erhält Nachricht exakt ein mal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Höherer Kommunikationsaufwand</a:t>
            </a:r>
          </a:p>
          <a:p>
            <a:pPr lvl="1"/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  <a:hlinkClick r:id="rId2"/>
              </a:rPr>
              <a:t>https://www.informatik-aktuell.de/betrieb/netzwerke/mqtt-leitfaden-zum-protokoll-fuer-das-internet-der-dinge.html</a:t>
            </a:r>
            <a:endParaRPr lang="de-DE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33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038D2-E63A-4E43-A02F-513EDC1D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Last Will und </a:t>
            </a:r>
            <a:r>
              <a:rPr lang="de-DE" dirty="0" err="1"/>
              <a:t>Retained</a:t>
            </a:r>
            <a:r>
              <a:rPr lang="de-DE" dirty="0"/>
              <a:t>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D6EE-71E8-432C-A696-24D79ED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Last Will</a:t>
            </a:r>
          </a:p>
          <a:p>
            <a:pPr lvl="1"/>
            <a:r>
              <a:rPr lang="de-DE" sz="2100" dirty="0"/>
              <a:t>Client definiert, welche Nachricht gesendet wird, wenn er nicht verbunden ist</a:t>
            </a:r>
          </a:p>
          <a:p>
            <a:pPr lvl="2"/>
            <a:r>
              <a:rPr lang="de-DE" sz="1800" dirty="0"/>
              <a:t>Beispiel: „OFFLINE“</a:t>
            </a:r>
          </a:p>
          <a:p>
            <a:pPr lvl="2"/>
            <a:endParaRPr lang="de-DE" sz="1800" dirty="0"/>
          </a:p>
          <a:p>
            <a:r>
              <a:rPr lang="de-DE" sz="2400" dirty="0" err="1"/>
              <a:t>Retained</a:t>
            </a:r>
            <a:r>
              <a:rPr lang="de-DE" sz="2400" dirty="0"/>
              <a:t> Messages</a:t>
            </a:r>
          </a:p>
          <a:p>
            <a:pPr lvl="1"/>
            <a:r>
              <a:rPr lang="de-DE" sz="2100" dirty="0"/>
              <a:t>Nachricht des Publishers wird gespeichert und neuen </a:t>
            </a:r>
            <a:r>
              <a:rPr lang="de-DE" sz="2100" dirty="0" err="1"/>
              <a:t>Subscribern</a:t>
            </a:r>
            <a:r>
              <a:rPr lang="de-DE" sz="2100" dirty="0"/>
              <a:t> als Nachricht bei Anmeldung zugestellt</a:t>
            </a:r>
          </a:p>
          <a:p>
            <a:pPr lvl="2"/>
            <a:r>
              <a:rPr lang="de-DE" sz="1800" dirty="0"/>
              <a:t>Z.B. Subscriber erhält letzten Sensorwert und muss nicht warten, bis Publisher neuen Wert meldet</a:t>
            </a:r>
          </a:p>
          <a:p>
            <a:pPr lvl="2"/>
            <a:r>
              <a:rPr lang="de-DE" sz="1800" dirty="0"/>
              <a:t>Zeit ist Teil der Nachricht </a:t>
            </a:r>
            <a:r>
              <a:rPr lang="de-DE" sz="1800" dirty="0">
                <a:sym typeface="Wingdings" panose="05000000000000000000" pitchFamily="2" charset="2"/>
              </a:rPr>
              <a:t> veraltete Messwerte sind erkennbar</a:t>
            </a:r>
            <a:endParaRPr lang="de-DE" sz="1800" dirty="0"/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233248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1114B-79D1-45B9-B3A4-0E087AD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Retained-Flag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7D482-EDB4-465E-8D10-0F428517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000" dirty="0"/>
              <a:t>Subscriber bekommt mit Anmeldung letzten Wert zugestellt</a:t>
            </a:r>
          </a:p>
          <a:p>
            <a:pPr lvl="1"/>
            <a:r>
              <a:rPr lang="de-DE" sz="2000" dirty="0"/>
              <a:t>Bei Uhrzeit nicht ideal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A9F237-7F37-4487-BD5F-2FE86CDF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73684"/>
            <a:ext cx="7560840" cy="39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3F06-F9AE-4951-9A76-0184485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3F2D4-4E13-49B0-883B-8BD7181C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D4221B-29FC-40C9-AE28-42AA8E84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285"/>
            <a:ext cx="7920880" cy="5234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48A7E0-71ED-0444-9716-C44B00A0C5DB}"/>
              </a:ext>
            </a:extLst>
          </p:cNvPr>
          <p:cNvSpPr/>
          <p:nvPr/>
        </p:nvSpPr>
        <p:spPr>
          <a:xfrm>
            <a:off x="1187624" y="6273284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https://www.youtube.com/watch?v=INYG4-xsa9c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1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CADAD-DEEB-468D-BAC6-5B53409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-Subscriber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1C154-2F9F-4ACE-B003-4D5325F7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000" dirty="0" err="1"/>
              <a:t>Mqtt</a:t>
            </a:r>
            <a:r>
              <a:rPr lang="de-DE" sz="2000" dirty="0"/>
              <a:t>-Client bietet anderen Komponenten die Möglichkeit, </a:t>
            </a:r>
            <a:r>
              <a:rPr lang="de-DE" sz="2000" dirty="0" err="1"/>
              <a:t>Subscriptions</a:t>
            </a:r>
            <a:r>
              <a:rPr lang="de-DE" sz="2000" dirty="0"/>
              <a:t> zu registrieren</a:t>
            </a:r>
          </a:p>
          <a:p>
            <a:pPr lvl="1"/>
            <a:r>
              <a:rPr lang="de-DE" sz="2000" dirty="0" err="1"/>
              <a:t>MqttClient</a:t>
            </a:r>
            <a:r>
              <a:rPr lang="de-DE" sz="2000" dirty="0"/>
              <a:t> verwaltet eine zentrale </a:t>
            </a:r>
            <a:r>
              <a:rPr lang="de-DE" sz="2000" dirty="0" err="1"/>
              <a:t>Callbackroutine</a:t>
            </a:r>
            <a:r>
              <a:rPr lang="de-DE" sz="2000" dirty="0"/>
              <a:t> für alle </a:t>
            </a:r>
            <a:r>
              <a:rPr lang="de-DE" sz="2000" dirty="0" err="1"/>
              <a:t>Subscriptions</a:t>
            </a:r>
            <a:endParaRPr lang="de-DE" sz="2000" dirty="0"/>
          </a:p>
          <a:p>
            <a:pPr lvl="2"/>
            <a:r>
              <a:rPr lang="de-DE" sz="1800" dirty="0"/>
              <a:t>_</a:t>
            </a:r>
            <a:r>
              <a:rPr lang="de-DE" sz="1800" dirty="0" err="1"/>
              <a:t>mqttClient.setCallback</a:t>
            </a:r>
            <a:r>
              <a:rPr lang="de-DE" sz="1800" dirty="0"/>
              <a:t>(</a:t>
            </a:r>
            <a:r>
              <a:rPr lang="de-DE" sz="1800" dirty="0" err="1"/>
              <a:t>mqttCallback</a:t>
            </a:r>
            <a:r>
              <a:rPr lang="de-DE" sz="1800" dirty="0"/>
              <a:t>);</a:t>
            </a:r>
          </a:p>
          <a:p>
            <a:pPr lvl="1"/>
            <a:r>
              <a:rPr lang="de-DE" sz="2000" dirty="0"/>
              <a:t>Eigene Struktur definiert </a:t>
            </a:r>
            <a:r>
              <a:rPr lang="de-DE" sz="2000" dirty="0" err="1"/>
              <a:t>Subscriberdaten</a:t>
            </a:r>
            <a:endParaRPr lang="de-DE" sz="2000" dirty="0"/>
          </a:p>
          <a:p>
            <a:pPr lvl="2"/>
            <a:r>
              <a:rPr lang="de-DE" sz="1800" dirty="0"/>
              <a:t>Registriertes Topic</a:t>
            </a:r>
          </a:p>
          <a:p>
            <a:pPr lvl="2"/>
            <a:r>
              <a:rPr lang="de-DE" sz="1800" dirty="0"/>
              <a:t>Callback-Routine als Handler</a:t>
            </a:r>
          </a:p>
          <a:p>
            <a:pPr lvl="2"/>
            <a:endParaRPr lang="de-DE" sz="1800" dirty="0"/>
          </a:p>
          <a:p>
            <a:r>
              <a:rPr lang="de-DE" sz="2000" dirty="0"/>
              <a:t>Bei Empfang einer Nachricht wird diese an alle registrierten Subscriber weitergeleitet</a:t>
            </a:r>
          </a:p>
        </p:txBody>
      </p:sp>
    </p:spTree>
    <p:extLst>
      <p:ext uri="{BB962C8B-B14F-4D97-AF65-F5344CB8AC3E}">
        <p14:creationId xmlns:p14="http://schemas.microsoft.com/office/powerpoint/2010/main" val="3322610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A4E95-1AB6-4D19-88CA-854A08BF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 einer </a:t>
            </a:r>
            <a:r>
              <a:rPr lang="de-DE" dirty="0" err="1"/>
              <a:t>Subscription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6B09D8-E32E-4348-B2D4-E325EFDA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604052"/>
            <a:ext cx="8352926" cy="3649896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896D5713-4E02-4D95-ABAE-4E5A2C124A1D}"/>
              </a:ext>
            </a:extLst>
          </p:cNvPr>
          <p:cNvSpPr/>
          <p:nvPr/>
        </p:nvSpPr>
        <p:spPr>
          <a:xfrm>
            <a:off x="395536" y="2492896"/>
            <a:ext cx="835292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71C604FD-0AA7-4F3B-975A-9DAE788D6372}"/>
              </a:ext>
            </a:extLst>
          </p:cNvPr>
          <p:cNvSpPr/>
          <p:nvPr/>
        </p:nvSpPr>
        <p:spPr>
          <a:xfrm>
            <a:off x="395536" y="3929246"/>
            <a:ext cx="4824536" cy="1443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799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722FE-B73F-4EF3-A874-5948ED9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reconnect</a:t>
            </a:r>
            <a:r>
              <a:rPr lang="de-DE" dirty="0"/>
              <a:t>() erweitern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F70B8-940F-43E1-BA93-269FDBD0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8EA238-0A4D-47E5-BBD7-84B6326A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6912768" cy="5256741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57DEFF44-9ECE-48FD-ABEE-FED18A5F7509}"/>
              </a:ext>
            </a:extLst>
          </p:cNvPr>
          <p:cNvSpPr/>
          <p:nvPr/>
        </p:nvSpPr>
        <p:spPr>
          <a:xfrm>
            <a:off x="899592" y="3933056"/>
            <a:ext cx="338437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6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7B66-6058-4232-A1CD-0000EBEB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am Broker registrieren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04D8A-2625-49CA-B41F-85061B6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r>
              <a:rPr lang="de-DE" sz="2400" dirty="0"/>
              <a:t>Die Topics aller internen Subscriber werden direkt am Broker registriert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DB51C8-64D2-4182-990B-A5A775FD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3" y="1988840"/>
            <a:ext cx="8852748" cy="432048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BE9459DF-6DF2-4F5F-9D1C-F2EDCBBA5E04}"/>
              </a:ext>
            </a:extLst>
          </p:cNvPr>
          <p:cNvSpPr/>
          <p:nvPr/>
        </p:nvSpPr>
        <p:spPr>
          <a:xfrm>
            <a:off x="734888" y="4653136"/>
            <a:ext cx="5205264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035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C16B-1FB9-45F0-B318-B89965FD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C-Routine als Callback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FB688-CE0C-4B76-B7C8-37DE1AA0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84A6B-6114-4CF5-8AA0-053A1B02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9" y="1279820"/>
            <a:ext cx="7920880" cy="4480342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9EA442BD-E478-458C-8289-3D0E5AB07AB2}"/>
              </a:ext>
            </a:extLst>
          </p:cNvPr>
          <p:cNvSpPr/>
          <p:nvPr/>
        </p:nvSpPr>
        <p:spPr>
          <a:xfrm>
            <a:off x="395536" y="1268760"/>
            <a:ext cx="8011803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1A1FDF6F-8F02-4D63-9CAC-A1E7AF4AA42C}"/>
              </a:ext>
            </a:extLst>
          </p:cNvPr>
          <p:cNvSpPr/>
          <p:nvPr/>
        </p:nvSpPr>
        <p:spPr>
          <a:xfrm>
            <a:off x="592645" y="5041776"/>
            <a:ext cx="5995579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51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B21F-A21F-42CA-B625-9B9EA5A4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Mqtt</a:t>
            </a:r>
            <a:r>
              <a:rPr lang="de-DE" sz="2800" dirty="0"/>
              <a:t>-Methode verarbeitet empfangenes Topic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38736-AC80-445B-8D17-0DF019FA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19261"/>
            <a:ext cx="8229600" cy="4525963"/>
          </a:xfrm>
        </p:spPr>
        <p:txBody>
          <a:bodyPr/>
          <a:lstStyle/>
          <a:p>
            <a:r>
              <a:rPr lang="de-DE" sz="2000" dirty="0"/>
              <a:t>„Observer“ bekommt seine registrierten Topics zugestellt</a:t>
            </a:r>
          </a:p>
          <a:p>
            <a:pPr lvl="1"/>
            <a:r>
              <a:rPr lang="de-DE" sz="2000" dirty="0"/>
              <a:t>Aktor zum Setzen seiner Werte</a:t>
            </a:r>
          </a:p>
          <a:p>
            <a:pPr lvl="1"/>
            <a:r>
              <a:rPr lang="de-DE" sz="2000" dirty="0" err="1"/>
              <a:t>NodeTime</a:t>
            </a:r>
            <a:r>
              <a:rPr lang="de-DE" sz="2000" dirty="0"/>
              <a:t> zum Aktualisieren der Zeit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AFCB6F-8815-4F2D-82F8-398E0EF0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2" y="2492896"/>
            <a:ext cx="8866732" cy="3312368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B34A7D7A-68DE-45E4-8EBE-0137E0D5D53A}"/>
              </a:ext>
            </a:extLst>
          </p:cNvPr>
          <p:cNvSpPr/>
          <p:nvPr/>
        </p:nvSpPr>
        <p:spPr>
          <a:xfrm>
            <a:off x="520637" y="4149080"/>
            <a:ext cx="5707547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54CE01F0-CCB8-4DDF-9046-6433C15CB217}"/>
              </a:ext>
            </a:extLst>
          </p:cNvPr>
          <p:cNvSpPr/>
          <p:nvPr/>
        </p:nvSpPr>
        <p:spPr>
          <a:xfrm>
            <a:off x="827585" y="4725144"/>
            <a:ext cx="5904656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611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1C04B-5756-4FB6-97B0-0D1C4382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DC76E-3A57-4BD8-8EE8-19C0BA90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de-DE" sz="2400" dirty="0"/>
              <a:t>Subscriber verwalten die </a:t>
            </a:r>
            <a:r>
              <a:rPr lang="de-DE" sz="2400" dirty="0" err="1"/>
              <a:t>Subscriptions</a:t>
            </a:r>
            <a:r>
              <a:rPr lang="de-DE" sz="2400" dirty="0"/>
              <a:t> samt Speicher</a:t>
            </a:r>
          </a:p>
          <a:p>
            <a:pPr lvl="1"/>
            <a:r>
              <a:rPr lang="de-DE" sz="2400" dirty="0"/>
              <a:t>Normalerweise private </a:t>
            </a:r>
            <a:r>
              <a:rPr lang="de-DE" sz="2400" dirty="0" err="1"/>
              <a:t>fields</a:t>
            </a:r>
            <a:r>
              <a:rPr lang="de-DE" sz="2400" dirty="0"/>
              <a:t> für registrierte Topics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9BCC3C-0B7B-4AFE-8347-E7137CF5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5299446" cy="15841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376E061-C88C-456C-BCD5-F468B556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4374206"/>
            <a:ext cx="8484161" cy="854993"/>
          </a:xfrm>
          <a:prstGeom prst="rect">
            <a:avLst/>
          </a:prstGeom>
        </p:spPr>
      </p:pic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CBECDB33-BBF8-4751-AB44-95784F0646B6}"/>
              </a:ext>
            </a:extLst>
          </p:cNvPr>
          <p:cNvSpPr/>
          <p:nvPr/>
        </p:nvSpPr>
        <p:spPr>
          <a:xfrm>
            <a:off x="323528" y="4969768"/>
            <a:ext cx="5976664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990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F929A-DF12-4F0A-92B4-9DE9815B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BD659-7D88-404D-B971-61A47C16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4BA4D-CA2D-41C6-B698-154398E9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8" y="1052736"/>
            <a:ext cx="8201388" cy="1872208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BDA607F6-E065-45F0-8687-7328EEB47D44}"/>
              </a:ext>
            </a:extLst>
          </p:cNvPr>
          <p:cNvSpPr/>
          <p:nvPr/>
        </p:nvSpPr>
        <p:spPr>
          <a:xfrm>
            <a:off x="467544" y="1052736"/>
            <a:ext cx="8064896" cy="331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93D1F-78CB-46B1-B222-BFBA740D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166458"/>
            <a:ext cx="5836885" cy="11986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88FC57-09D7-4845-8D9C-CB78E843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4742250"/>
            <a:ext cx="5326016" cy="4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CF821-BE86-4581-A092-29C30B4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de-DE" dirty="0" err="1"/>
              <a:t>Paho</a:t>
            </a:r>
            <a:r>
              <a:rPr lang="de-DE" dirty="0"/>
              <a:t> von </a:t>
            </a:r>
            <a:r>
              <a:rPr lang="de-DE" dirty="0" err="1"/>
              <a:t>Eclipse-Foundation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26783C-9F40-427B-9DA7-40C9CB26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F3AD41-0A02-480F-9F85-A086E76E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601"/>
            <a:ext cx="7128792" cy="52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5FE82-C177-41D6-AF22-D746A53D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http://mosquitto.org/download/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210868-9C8A-4054-84B1-9615A445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5486400" cy="1352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18C68-121F-4F3D-8757-43C37306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58" y="1268413"/>
            <a:ext cx="1683445" cy="166046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BB96D60-D79F-47FD-9BE0-DD0769D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r>
              <a:rPr lang="de-DE" dirty="0"/>
              <a:t> </a:t>
            </a:r>
            <a:r>
              <a:rPr lang="de-DE" dirty="0" err="1"/>
              <a:t>Mqtt</a:t>
            </a:r>
            <a:r>
              <a:rPr lang="de-DE" dirty="0"/>
              <a:t>-Broker </a:t>
            </a:r>
            <a:r>
              <a:rPr lang="de-DE" dirty="0" err="1"/>
              <a:t>Mosquitto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E0E9-A3CA-407E-A4B7-BEE72342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Mosquitto</a:t>
            </a:r>
            <a:r>
              <a:rPr lang="de-DE" dirty="0"/>
              <a:t> stürzt bei Installation ab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40371-B05E-4594-907C-2169832E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B4D5A1-3655-4B75-AFC4-6AC64760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8239125" cy="3810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E3325B-645A-D046-8A5D-DF0E3D1A6C1D}"/>
              </a:ext>
            </a:extLst>
          </p:cNvPr>
          <p:cNvSpPr/>
          <p:nvPr/>
        </p:nvSpPr>
        <p:spPr>
          <a:xfrm>
            <a:off x="5383957" y="4365104"/>
            <a:ext cx="331236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only</a:t>
            </a:r>
          </a:p>
        </p:txBody>
      </p:sp>
    </p:spTree>
    <p:extLst>
      <p:ext uri="{BB962C8B-B14F-4D97-AF65-F5344CB8AC3E}">
        <p14:creationId xmlns:p14="http://schemas.microsoft.com/office/powerpoint/2010/main" val="170785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F183-1F4A-4A8B-A5D6-0D3CC488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Win32OpenSSL_Light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92663-1D69-4B31-AA80-07703CFC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32Bit-Version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DLL in </a:t>
            </a:r>
            <a:r>
              <a:rPr lang="de-DE" sz="2400" dirty="0" err="1"/>
              <a:t>Mosquitto</a:t>
            </a:r>
            <a:r>
              <a:rPr lang="de-DE" sz="2400" dirty="0"/>
              <a:t>-Verzeichnis kopieren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7B5A49-9E5E-440E-9523-ADD54AF7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4" y="3054549"/>
            <a:ext cx="5562600" cy="30194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62E513-D562-4C3D-8004-24B3CCB0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02" y="1811934"/>
            <a:ext cx="5057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006D4-796E-4619-B813-3927D287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 pthreadVC2.dll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2BEAA-12CC-4A7D-BD68-29FB2E67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dirty="0"/>
              <a:t>Pfad wird bei Installation angeboten</a:t>
            </a:r>
          </a:p>
          <a:p>
            <a:pPr lvl="1"/>
            <a:r>
              <a:rPr lang="de-DE" dirty="0"/>
              <a:t>Herunterladen und in Verzeichnis kopieren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EC8478-07B4-442C-8B32-C595B2BE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90076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Bildschirmpräsentation (4:3)</PresentationFormat>
  <Paragraphs>155</Paragraphs>
  <Slides>47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47</vt:i4>
      </vt:variant>
    </vt:vector>
  </HeadingPairs>
  <TitlesOfParts>
    <vt:vector size="57" baseType="lpstr">
      <vt:lpstr>Arial</vt:lpstr>
      <vt:lpstr>Arial Black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MQTT Eigenschaften</vt:lpstr>
      <vt:lpstr>MQTT</vt:lpstr>
      <vt:lpstr>MQTT Einführung</vt:lpstr>
      <vt:lpstr>Paho von Eclipse-Foundation</vt:lpstr>
      <vt:lpstr>OpenSource Mqtt-Broker Mosquitto</vt:lpstr>
      <vt:lpstr>Mosquitto stürzt bei Installation ab</vt:lpstr>
      <vt:lpstr>Win32OpenSSL_Light installieren</vt:lpstr>
      <vt:lpstr>Datei pthreadVC2.dll </vt:lpstr>
      <vt:lpstr>Mosquitto in CLI starten</vt:lpstr>
      <vt:lpstr>Wenn Port 1883 in Verwendung ist</vt:lpstr>
      <vt:lpstr>Mosquitto - Testprogramme</vt:lpstr>
      <vt:lpstr>Manuals für Mosquitto</vt:lpstr>
      <vt:lpstr>Port 1883 in Firewall für TCP freigeben</vt:lpstr>
      <vt:lpstr>JavaFX Client</vt:lpstr>
      <vt:lpstr>Subscriber</vt:lpstr>
      <vt:lpstr>Publisher</vt:lpstr>
      <vt:lpstr>AndroidClient</vt:lpstr>
      <vt:lpstr>MqttClient – Teil 1 (Publisher)</vt:lpstr>
      <vt:lpstr>ESP kommuniziert mit MQTT</vt:lpstr>
      <vt:lpstr>In Libraries installieren</vt:lpstr>
      <vt:lpstr>Gut dokumentiert</vt:lpstr>
      <vt:lpstr>Beispiel für ESP verfügbar</vt:lpstr>
      <vt:lpstr>Erstes Demoprogramm</vt:lpstr>
      <vt:lpstr>Übung</vt:lpstr>
      <vt:lpstr>Kontrolle mit Mqtt.FX</vt:lpstr>
      <vt:lpstr>NonBlocking – für uns interessant</vt:lpstr>
      <vt:lpstr>MqttClient kapselt Mqtt-Zugriff</vt:lpstr>
      <vt:lpstr>MqttClient initialisieren</vt:lpstr>
      <vt:lpstr>MqttClient – reconnect()</vt:lpstr>
      <vt:lpstr>MqttClient – doLoop()</vt:lpstr>
      <vt:lpstr>Hauptprogramm setup()</vt:lpstr>
      <vt:lpstr>Hauptprogramm - loop()</vt:lpstr>
      <vt:lpstr>Kontrolle in MQTT.fx</vt:lpstr>
      <vt:lpstr>Log von Mosquitto</vt:lpstr>
      <vt:lpstr>MQTT – Wildcard-Subscriptions</vt:lpstr>
      <vt:lpstr>MQTT – Quality of Service (QoS)</vt:lpstr>
      <vt:lpstr>MQTT – Last Will und Retained Messages</vt:lpstr>
      <vt:lpstr>Beispiel: Retained-Flag</vt:lpstr>
      <vt:lpstr>Mqtt-Subscriber</vt:lpstr>
      <vt:lpstr>Kapselung einer Subscription</vt:lpstr>
      <vt:lpstr>reconnect() erweitern</vt:lpstr>
      <vt:lpstr>Topics am Broker registrieren</vt:lpstr>
      <vt:lpstr>C-Routine als Callback</vt:lpstr>
      <vt:lpstr>Mqtt-Methode verarbeitet empfangenes Topic</vt:lpstr>
      <vt:lpstr>Verwendung</vt:lpstr>
      <vt:lpstr>Callback-Funktion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Lehrer Köck Gerald 1516</cp:lastModifiedBy>
  <cp:revision>615</cp:revision>
  <dcterms:created xsi:type="dcterms:W3CDTF">2011-08-18T07:37:01Z</dcterms:created>
  <dcterms:modified xsi:type="dcterms:W3CDTF">2018-03-13T10:33:54Z</dcterms:modified>
</cp:coreProperties>
</file>