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AD2DE-BCF2-4839-AFDA-26D6024A7144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D61B-EF22-4EDC-B45D-E4BC649740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57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37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4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58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79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0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41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99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28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78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33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D61B-EF22-4EDC-B45D-E4BC6497403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14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ifex.com/microsoft-oss/publi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ifex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ocalization/wi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Localization/wik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oftl10n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sceintl@Microsoft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ifex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ifex.com/microsoft-oss/public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Open Source Community LOCALIZATION PROJECTS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73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Transifex</a:t>
            </a:r>
            <a:r>
              <a:rPr lang="en-US"/>
              <a:t> Workshop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how to open an issue</a:t>
            </a:r>
          </a:p>
          <a:p>
            <a:pPr lvl="1"/>
            <a:r>
              <a:rPr lang="en-US"/>
              <a:t>While you were translating a string, you found the string unclear, you needed contexts, you found typo(s)</a:t>
            </a:r>
          </a:p>
          <a:p>
            <a:pPr lvl="1"/>
            <a:r>
              <a:rPr lang="en-US"/>
              <a:t>Click “comments”</a:t>
            </a:r>
          </a:p>
          <a:p>
            <a:pPr lvl="1"/>
            <a:r>
              <a:rPr lang="en-US"/>
              <a:t>Click “add comment”</a:t>
            </a:r>
          </a:p>
          <a:p>
            <a:pPr lvl="1"/>
            <a:r>
              <a:rPr lang="en-US"/>
              <a:t>Type your comments</a:t>
            </a:r>
          </a:p>
          <a:p>
            <a:pPr lvl="1"/>
            <a:r>
              <a:rPr lang="en-US"/>
              <a:t>Click “add” or click “add an issue”</a:t>
            </a:r>
          </a:p>
          <a:p>
            <a:r>
              <a:rPr lang="en-US"/>
              <a:t>Find the translation of a term in </a:t>
            </a:r>
            <a:r>
              <a:rPr lang="en-US" err="1"/>
              <a:t>transifex</a:t>
            </a:r>
            <a:endParaRPr lang="en-US"/>
          </a:p>
          <a:p>
            <a:pPr lvl="1"/>
            <a:r>
              <a:rPr lang="en-US"/>
              <a:t>Click “concordance”</a:t>
            </a:r>
          </a:p>
          <a:p>
            <a:pPr lvl="1"/>
            <a:r>
              <a:rPr lang="en-US"/>
              <a:t>Type the term you want to search and click “search”</a:t>
            </a:r>
          </a:p>
        </p:txBody>
      </p:sp>
    </p:spTree>
    <p:extLst>
      <p:ext uri="{BB962C8B-B14F-4D97-AF65-F5344CB8AC3E}">
        <p14:creationId xmlns:p14="http://schemas.microsoft.com/office/powerpoint/2010/main" val="167072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Transifex</a:t>
            </a:r>
            <a:r>
              <a:rPr lang="en-US"/>
              <a:t> Workshop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communicate with </a:t>
            </a:r>
            <a:r>
              <a:rPr lang="en-US" dirty="0" err="1"/>
              <a:t>microsoft</a:t>
            </a:r>
            <a:r>
              <a:rPr lang="en-US" dirty="0"/>
              <a:t> team</a:t>
            </a:r>
          </a:p>
          <a:p>
            <a:pPr lvl="1"/>
            <a:r>
              <a:rPr lang="en-US" dirty="0"/>
              <a:t>Click your picture at the right top corner</a:t>
            </a:r>
          </a:p>
          <a:p>
            <a:pPr lvl="1"/>
            <a:r>
              <a:rPr lang="en-US" dirty="0"/>
              <a:t>Click “messages”</a:t>
            </a:r>
          </a:p>
          <a:p>
            <a:pPr lvl="1"/>
            <a:r>
              <a:rPr lang="en-US" dirty="0"/>
              <a:t>Click “compose”</a:t>
            </a:r>
          </a:p>
          <a:p>
            <a:pPr lvl="1"/>
            <a:r>
              <a:rPr lang="en-US" dirty="0" smtClean="0"/>
              <a:t>Type </a:t>
            </a:r>
            <a:r>
              <a:rPr lang="en-US" dirty="0" smtClean="0"/>
              <a:t>a </a:t>
            </a:r>
            <a:r>
              <a:rPr lang="en-US" dirty="0" err="1" smtClean="0"/>
              <a:t>transifex</a:t>
            </a:r>
            <a:r>
              <a:rPr lang="en-US" dirty="0" smtClean="0"/>
              <a:t> username, e.g. “microsoftl10n”</a:t>
            </a:r>
            <a:r>
              <a:rPr lang="en-US" dirty="0" smtClean="0"/>
              <a:t> </a:t>
            </a:r>
            <a:r>
              <a:rPr lang="en-US" dirty="0"/>
              <a:t>for Recipient</a:t>
            </a:r>
          </a:p>
          <a:p>
            <a:r>
              <a:rPr lang="en-US" dirty="0"/>
              <a:t>What happens after my translation</a:t>
            </a:r>
          </a:p>
          <a:p>
            <a:pPr lvl="1"/>
            <a:r>
              <a:rPr lang="en-US" dirty="0"/>
              <a:t>a translation is in the target translation column if it has 2 votes. an initial suggestion is counted as 1 vote, so it would need at least 1 more vote to become the target translation.</a:t>
            </a:r>
          </a:p>
          <a:p>
            <a:pPr lvl="1"/>
            <a:r>
              <a:rPr lang="en-US" dirty="0"/>
              <a:t>If a string has multiple translations</a:t>
            </a:r>
          </a:p>
          <a:p>
            <a:pPr lvl="2"/>
            <a:r>
              <a:rPr lang="en-US" dirty="0"/>
              <a:t>The translation with more votes win</a:t>
            </a:r>
          </a:p>
          <a:p>
            <a:pPr lvl="2"/>
            <a:r>
              <a:rPr lang="en-US" dirty="0"/>
              <a:t>And They all have the same number of votes, the last translation wins.</a:t>
            </a:r>
          </a:p>
        </p:txBody>
      </p:sp>
    </p:spTree>
    <p:extLst>
      <p:ext uri="{BB962C8B-B14F-4D97-AF65-F5344CB8AC3E}">
        <p14:creationId xmlns:p14="http://schemas.microsoft.com/office/powerpoint/2010/main" val="421796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Transifex</a:t>
            </a:r>
            <a:r>
              <a:rPr lang="en-US"/>
              <a:t> Workshop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26029"/>
            <a:ext cx="10363826" cy="3424107"/>
          </a:xfrm>
        </p:spPr>
        <p:txBody>
          <a:bodyPr>
            <a:noAutofit/>
          </a:bodyPr>
          <a:lstStyle/>
          <a:p>
            <a:r>
              <a:rPr lang="en-US" sz="1400"/>
              <a:t>Request a language</a:t>
            </a:r>
          </a:p>
          <a:p>
            <a:pPr lvl="1"/>
            <a:r>
              <a:rPr lang="en-US" sz="1400"/>
              <a:t>If you have already joined the project</a:t>
            </a:r>
          </a:p>
          <a:p>
            <a:pPr lvl="2"/>
            <a:r>
              <a:rPr lang="en-US" sz="1400"/>
              <a:t>Select the project in the left bar</a:t>
            </a:r>
          </a:p>
          <a:p>
            <a:pPr lvl="2"/>
            <a:r>
              <a:rPr lang="en-US" sz="1400"/>
              <a:t>Click “languages”</a:t>
            </a:r>
          </a:p>
          <a:p>
            <a:pPr lvl="2"/>
            <a:r>
              <a:rPr lang="en-US" sz="1400"/>
              <a:t>Click “request language”</a:t>
            </a:r>
          </a:p>
          <a:p>
            <a:pPr lvl="2"/>
            <a:r>
              <a:rPr lang="en-US" sz="1400"/>
              <a:t>Select a language you want to add into the project</a:t>
            </a:r>
          </a:p>
          <a:p>
            <a:pPr lvl="2"/>
            <a:r>
              <a:rPr lang="en-US" sz="1400"/>
              <a:t>Click “request”</a:t>
            </a:r>
          </a:p>
          <a:p>
            <a:pPr lvl="1"/>
            <a:r>
              <a:rPr lang="en-US" sz="1400"/>
              <a:t>Before you joined a project</a:t>
            </a:r>
          </a:p>
          <a:p>
            <a:pPr lvl="2"/>
            <a:r>
              <a:rPr lang="en-US" sz="1400"/>
              <a:t>Go to </a:t>
            </a:r>
            <a:r>
              <a:rPr lang="en-US" sz="1400">
                <a:hlinkClick r:id="rId3"/>
              </a:rPr>
              <a:t>https://www.transifex.com/microsoft-oss/public/</a:t>
            </a:r>
            <a:endParaRPr lang="en-US" sz="1400"/>
          </a:p>
          <a:p>
            <a:pPr lvl="2"/>
            <a:r>
              <a:rPr lang="en-US" sz="1400"/>
              <a:t>Click a Microsoft project you want to join, e.g. team explorer everywhere</a:t>
            </a:r>
          </a:p>
          <a:p>
            <a:pPr lvl="2"/>
            <a:r>
              <a:rPr lang="en-US" sz="1400"/>
              <a:t>Click “request language”</a:t>
            </a:r>
          </a:p>
          <a:p>
            <a:pPr lvl="2"/>
            <a:r>
              <a:rPr lang="en-US" sz="1400"/>
              <a:t>Select a language you want to add into the project</a:t>
            </a:r>
          </a:p>
          <a:p>
            <a:pPr lvl="2"/>
            <a:r>
              <a:rPr lang="en-US" sz="1400"/>
              <a:t>Click “request”</a:t>
            </a:r>
          </a:p>
          <a:p>
            <a:pPr lvl="1"/>
            <a:r>
              <a:rPr lang="en-US" sz="1400"/>
              <a:t>New requested languages will be triaged by Microsoft team. When a new language is approved, it will be added to the project</a:t>
            </a:r>
            <a:r>
              <a:rPr lang="en-US" sz="500"/>
              <a:t>.</a:t>
            </a:r>
          </a:p>
          <a:p>
            <a:pPr lvl="2"/>
            <a:endParaRPr lang="en-US" sz="400"/>
          </a:p>
        </p:txBody>
      </p:sp>
    </p:spTree>
    <p:extLst>
      <p:ext uri="{BB962C8B-B14F-4D97-AF65-F5344CB8AC3E}">
        <p14:creationId xmlns:p14="http://schemas.microsoft.com/office/powerpoint/2010/main" val="5569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Agenda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fontAlgn="ctr"/>
            <a:r>
              <a:rPr lang="en-US"/>
              <a:t>Intro to the program </a:t>
            </a:r>
            <a:r>
              <a:rPr lang="mr-IN"/>
              <a:t>–</a:t>
            </a:r>
            <a:r>
              <a:rPr lang="en-US"/>
              <a:t> ALDO/TERRY - </a:t>
            </a:r>
            <a:r>
              <a:rPr lang="en-US" b="1"/>
              <a:t>5 minutes</a:t>
            </a:r>
            <a:endParaRPr lang="en-US"/>
          </a:p>
          <a:p>
            <a:pPr fontAlgn="ctr"/>
            <a:r>
              <a:rPr lang="en-US"/>
              <a:t>Where to find more info / recognitions - </a:t>
            </a:r>
            <a:r>
              <a:rPr lang="en-US" b="1"/>
              <a:t>10 minutes</a:t>
            </a:r>
            <a:endParaRPr lang="en-US"/>
          </a:p>
          <a:p>
            <a:pPr fontAlgn="ctr"/>
            <a:r>
              <a:rPr lang="en-US"/>
              <a:t>Current projects &amp; achievements - </a:t>
            </a:r>
            <a:r>
              <a:rPr lang="en-US" b="1"/>
              <a:t>5 minutes</a:t>
            </a:r>
            <a:endParaRPr lang="en-US"/>
          </a:p>
          <a:p>
            <a:pPr fontAlgn="ctr"/>
            <a:r>
              <a:rPr lang="en-US"/>
              <a:t>Feedback - </a:t>
            </a:r>
            <a:r>
              <a:rPr lang="en-US" b="1"/>
              <a:t>10 minutes</a:t>
            </a:r>
            <a:endParaRPr lang="en-US"/>
          </a:p>
          <a:p>
            <a:pPr lvl="1" fontAlgn="ctr"/>
            <a:r>
              <a:rPr lang="en-US"/>
              <a:t>Communication </a:t>
            </a:r>
          </a:p>
          <a:p>
            <a:pPr lvl="1" fontAlgn="ctr"/>
            <a:r>
              <a:rPr lang="en-US"/>
              <a:t>Cadence</a:t>
            </a:r>
          </a:p>
          <a:p>
            <a:pPr lvl="1" fontAlgn="ctr"/>
            <a:r>
              <a:rPr lang="en-US"/>
              <a:t>Future Topics</a:t>
            </a:r>
          </a:p>
          <a:p>
            <a:pPr lvl="1" fontAlgn="ctr"/>
            <a:r>
              <a:rPr lang="en-US"/>
              <a:t>Q &amp; A </a:t>
            </a:r>
          </a:p>
          <a:p>
            <a:pPr fontAlgn="ctr"/>
            <a:r>
              <a:rPr lang="en-US" err="1"/>
              <a:t>Transifex</a:t>
            </a:r>
            <a:r>
              <a:rPr lang="en-US"/>
              <a:t> workshop - Khoi - </a:t>
            </a:r>
            <a:r>
              <a:rPr lang="en-US" b="1"/>
              <a:t>30 minutes</a:t>
            </a:r>
            <a:endParaRPr lang="en-US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9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 to the </a:t>
            </a:r>
            <a:r>
              <a:rPr lang="it-IT" err="1"/>
              <a:t>program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4400" y="1839222"/>
            <a:ext cx="10363200" cy="4550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WHY: </a:t>
            </a:r>
            <a:r>
              <a:rPr lang="it-IT">
                <a:latin typeface="TW Cen MT"/>
              </a:rPr>
              <a:t>Code </a:t>
            </a:r>
            <a:r>
              <a:rPr lang="it-IT" err="1">
                <a:latin typeface="TW Cen MT"/>
              </a:rPr>
              <a:t>is</a:t>
            </a:r>
            <a:r>
              <a:rPr lang="it-IT">
                <a:latin typeface="TW Cen MT"/>
              </a:rPr>
              <a:t> open source </a:t>
            </a:r>
            <a:r>
              <a:rPr lang="it-IT">
                <a:latin typeface="Wingdings"/>
                <a:sym typeface="Wingdings"/>
              </a:rPr>
              <a:t>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localization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is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also</a:t>
            </a:r>
            <a:r>
              <a:rPr lang="it-IT">
                <a:latin typeface="TW Cen MT"/>
              </a:rPr>
              <a:t> open source. </a:t>
            </a:r>
            <a:endParaRPr lang="en-US">
              <a:latin typeface="TW Cen MT"/>
            </a:endParaRPr>
          </a:p>
          <a:p>
            <a:pPr lvl="1"/>
            <a:r>
              <a:rPr lang="it-IT">
                <a:latin typeface="TW Cen MT"/>
              </a:rPr>
              <a:t>Benefit for non-</a:t>
            </a:r>
            <a:r>
              <a:rPr lang="it-IT" err="1">
                <a:latin typeface="TW Cen MT"/>
              </a:rPr>
              <a:t>english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speaking</a:t>
            </a:r>
            <a:r>
              <a:rPr lang="it-IT">
                <a:latin typeface="TW Cen MT"/>
              </a:rPr>
              <a:t> users.</a:t>
            </a:r>
          </a:p>
          <a:p>
            <a:r>
              <a:rPr lang="en-US"/>
              <a:t>Why not in </a:t>
            </a:r>
            <a:r>
              <a:rPr lang="en-US" err="1"/>
              <a:t>Github</a:t>
            </a:r>
            <a:r>
              <a:rPr lang="en-US"/>
              <a:t>? It's not easy to manage it as if it were code.</a:t>
            </a:r>
            <a:endParaRPr lang="it-IT"/>
          </a:p>
          <a:p>
            <a:pPr lvl="1"/>
            <a:r>
              <a:rPr lang="en-US"/>
              <a:t>So we are using a platform specific for translation - </a:t>
            </a:r>
            <a:r>
              <a:rPr lang="en-US" err="1">
                <a:hlinkClick r:id="rId3"/>
              </a:rPr>
              <a:t>Transifex</a:t>
            </a:r>
            <a:r>
              <a:rPr lang="en-US"/>
              <a:t> </a:t>
            </a:r>
          </a:p>
          <a:p>
            <a:pPr lvl="1"/>
            <a:r>
              <a:rPr lang="en-US"/>
              <a:t>the community can provide feedback, suggest (better) translations or vote for the best one</a:t>
            </a:r>
          </a:p>
          <a:p>
            <a:r>
              <a:rPr lang="it-IT" err="1">
                <a:sym typeface="Wingdings"/>
              </a:rPr>
              <a:t>Starting</a:t>
            </a:r>
            <a:r>
              <a:rPr lang="it-IT">
                <a:sym typeface="Wingdings"/>
              </a:rPr>
              <a:t> </a:t>
            </a:r>
            <a:r>
              <a:rPr lang="it-IT" err="1">
                <a:sym typeface="Wingdings"/>
              </a:rPr>
              <a:t>is</a:t>
            </a:r>
            <a:r>
              <a:rPr lang="it-IT">
                <a:sym typeface="Wingdings"/>
              </a:rPr>
              <a:t> easy – Info @ </a:t>
            </a:r>
            <a:r>
              <a:rPr lang="it-IT">
                <a:latin typeface="TW Cen MT"/>
                <a:sym typeface="Wingdings"/>
                <a:hlinkClick r:id="rId4"/>
              </a:rPr>
              <a:t>https://github.com/Microsoft/Localization/wiki</a:t>
            </a:r>
            <a:r>
              <a:rPr lang="it-IT">
                <a:latin typeface="TW Cen MT"/>
                <a:sym typeface="Wingdings"/>
              </a:rPr>
              <a:t> </a:t>
            </a:r>
          </a:p>
          <a:p>
            <a:pPr lvl="1"/>
            <a:r>
              <a:rPr lang="it-IT">
                <a:sym typeface="Wingdings"/>
              </a:rPr>
              <a:t>You create a free account in </a:t>
            </a:r>
            <a:r>
              <a:rPr lang="it-IT" err="1">
                <a:sym typeface="Wingdings"/>
              </a:rPr>
              <a:t>transifex</a:t>
            </a:r>
            <a:endParaRPr lang="it-IT">
              <a:sym typeface="Wingdings"/>
            </a:endParaRPr>
          </a:p>
          <a:p>
            <a:pPr lvl="1"/>
            <a:r>
              <a:rPr lang="it-IT">
                <a:sym typeface="Wingdings"/>
              </a:rPr>
              <a:t>Request access to one of </a:t>
            </a:r>
            <a:r>
              <a:rPr lang="it-IT" err="1">
                <a:sym typeface="Wingdings"/>
              </a:rPr>
              <a:t>thE</a:t>
            </a:r>
            <a:r>
              <a:rPr lang="it-IT">
                <a:sym typeface="Wingdings"/>
              </a:rPr>
              <a:t> </a:t>
            </a:r>
            <a:r>
              <a:rPr lang="it-IT" err="1">
                <a:sym typeface="Wingdings"/>
              </a:rPr>
              <a:t>available</a:t>
            </a:r>
            <a:r>
              <a:rPr lang="it-IT">
                <a:sym typeface="Wingdings"/>
              </a:rPr>
              <a:t> </a:t>
            </a:r>
            <a:r>
              <a:rPr lang="it-IT" err="1">
                <a:sym typeface="Wingdings"/>
              </a:rPr>
              <a:t>projects</a:t>
            </a:r>
            <a:endParaRPr lang="it-IT">
              <a:sym typeface="Wingdings"/>
            </a:endParaRPr>
          </a:p>
          <a:p>
            <a:pPr lvl="1"/>
            <a:r>
              <a:rPr lang="it-IT">
                <a:sym typeface="Wingdings"/>
              </a:rPr>
              <a:t>And start </a:t>
            </a:r>
            <a:r>
              <a:rPr lang="it-IT" err="1">
                <a:sym typeface="Wingdings"/>
              </a:rPr>
              <a:t>contributing</a:t>
            </a:r>
            <a:r>
              <a:rPr lang="it-IT">
                <a:sym typeface="Wingdings"/>
              </a:rPr>
              <a:t> (</a:t>
            </a:r>
            <a:r>
              <a:rPr lang="it-IT" err="1">
                <a:sym typeface="Wingdings"/>
              </a:rPr>
              <a:t>either</a:t>
            </a:r>
            <a:r>
              <a:rPr lang="it-IT">
                <a:sym typeface="Wingdings"/>
              </a:rPr>
              <a:t> </a:t>
            </a:r>
            <a:r>
              <a:rPr lang="it-IT" u="sng" err="1">
                <a:sym typeface="Wingdings"/>
              </a:rPr>
              <a:t>translate</a:t>
            </a:r>
            <a:r>
              <a:rPr lang="it-IT">
                <a:sym typeface="Wingdings"/>
              </a:rPr>
              <a:t> or </a:t>
            </a:r>
            <a:r>
              <a:rPr lang="it-IT" u="sng">
                <a:sym typeface="Wingdings"/>
              </a:rPr>
              <a:t>vote</a:t>
            </a:r>
            <a:r>
              <a:rPr lang="it-IT">
                <a:sym typeface="Wingdings"/>
              </a:rPr>
              <a:t> for </a:t>
            </a:r>
            <a:r>
              <a:rPr lang="it-IT" err="1">
                <a:sym typeface="Wingdings"/>
              </a:rPr>
              <a:t>your</a:t>
            </a:r>
            <a:r>
              <a:rPr lang="it-IT">
                <a:sym typeface="Wingdings"/>
              </a:rPr>
              <a:t> </a:t>
            </a:r>
            <a:r>
              <a:rPr lang="it-IT" err="1">
                <a:sym typeface="Wingdings"/>
              </a:rPr>
              <a:t>preferred</a:t>
            </a:r>
            <a:r>
              <a:rPr lang="it-IT">
                <a:sym typeface="Wingdings"/>
              </a:rPr>
              <a:t> </a:t>
            </a:r>
            <a:r>
              <a:rPr lang="it-IT" err="1">
                <a:sym typeface="Wingdings"/>
              </a:rPr>
              <a:t>translation</a:t>
            </a:r>
            <a:r>
              <a:rPr lang="it-IT">
                <a:sym typeface="Wingdings"/>
              </a:rPr>
              <a:t>)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52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Where</a:t>
            </a:r>
            <a:r>
              <a:rPr lang="it-IT"/>
              <a:t> to </a:t>
            </a:r>
            <a:r>
              <a:rPr lang="it-IT" err="1"/>
              <a:t>find</a:t>
            </a:r>
            <a:r>
              <a:rPr lang="it-IT"/>
              <a:t> more Info</a:t>
            </a:r>
            <a:endParaRPr lang="it-IT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/>
              <a:t> </a:t>
            </a:r>
            <a:r>
              <a:rPr lang="it-IT" err="1"/>
              <a:t>Our</a:t>
            </a:r>
            <a:r>
              <a:rPr lang="it-IT"/>
              <a:t> Wiki </a:t>
            </a:r>
            <a:r>
              <a:rPr lang="it-IT" err="1"/>
              <a:t>landing</a:t>
            </a:r>
            <a:r>
              <a:rPr lang="it-IT"/>
              <a:t> page </a:t>
            </a:r>
            <a:r>
              <a:rPr lang="it-IT">
                <a:hlinkClick r:id="rId3"/>
              </a:rPr>
              <a:t>https://github.com/Microsoft/Localization/wiki</a:t>
            </a:r>
            <a:endParaRPr lang="it-IT">
              <a:solidFill>
                <a:srgbClr val="000000"/>
              </a:solidFill>
              <a:latin typeface="Tw Cen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 err="1"/>
              <a:t>Provides</a:t>
            </a:r>
            <a:r>
              <a:rPr lang="it-IT"/>
              <a:t> Links TO the </a:t>
            </a:r>
            <a:r>
              <a:rPr lang="it-IT" err="1"/>
              <a:t>current</a:t>
            </a:r>
            <a:r>
              <a:rPr lang="it-IT"/>
              <a:t> </a:t>
            </a:r>
            <a:r>
              <a:rPr lang="it-IT" err="1"/>
              <a:t>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/>
              <a:t>News/</a:t>
            </a:r>
            <a:r>
              <a:rPr lang="it-IT" err="1"/>
              <a:t>Events</a:t>
            </a:r>
            <a:r>
              <a:rPr lang="it-IT"/>
              <a:t> (</a:t>
            </a:r>
            <a:r>
              <a:rPr lang="it-IT" err="1"/>
              <a:t>like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one)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 </a:t>
            </a:r>
            <a:r>
              <a:rPr lang="it-IT" err="1"/>
              <a:t>highglight</a:t>
            </a:r>
            <a:r>
              <a:rPr lang="it-IT"/>
              <a:t> the top </a:t>
            </a:r>
            <a:r>
              <a:rPr lang="it-IT" err="1"/>
              <a:t>contributors</a:t>
            </a:r>
            <a:r>
              <a:rPr lang="it-IT"/>
              <a:t> of the </a:t>
            </a:r>
            <a:r>
              <a:rPr lang="it-IT" err="1"/>
              <a:t>month</a:t>
            </a:r>
            <a:r>
              <a:rPr lang="it-IT"/>
              <a:t> </a:t>
            </a:r>
            <a:r>
              <a:rPr lang="it-IT" err="1"/>
              <a:t>across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 err="1">
                <a:latin typeface="TW Cen MT"/>
              </a:rPr>
              <a:t>Provides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our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communication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channels</a:t>
            </a:r>
            <a:r>
              <a:rPr lang="it-IT">
                <a:latin typeface="TW Cen MT"/>
              </a:rPr>
              <a:t> – </a:t>
            </a:r>
            <a:r>
              <a:rPr lang="it-IT" err="1">
                <a:latin typeface="TW Cen MT"/>
              </a:rPr>
              <a:t>choose</a:t>
            </a:r>
            <a:r>
              <a:rPr lang="it-IT">
                <a:latin typeface="TW Cen MT"/>
              </a:rPr>
              <a:t> one (or </a:t>
            </a:r>
            <a:r>
              <a:rPr lang="it-IT" err="1">
                <a:latin typeface="TW Cen MT"/>
              </a:rPr>
              <a:t>all</a:t>
            </a:r>
            <a:r>
              <a:rPr lang="it-IT">
                <a:latin typeface="TW Cen MT"/>
              </a:rPr>
              <a:t> of </a:t>
            </a:r>
            <a:r>
              <a:rPr lang="it-IT" err="1">
                <a:latin typeface="TW Cen MT"/>
              </a:rPr>
              <a:t>them</a:t>
            </a:r>
            <a:r>
              <a:rPr lang="it-IT">
                <a:latin typeface="TW Cen MT"/>
              </a:rPr>
              <a:t> :)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 err="1"/>
              <a:t>other</a:t>
            </a:r>
            <a:r>
              <a:rPr lang="it-IT"/>
              <a:t> </a:t>
            </a:r>
            <a:r>
              <a:rPr lang="it-IT" err="1"/>
              <a:t>pages</a:t>
            </a:r>
            <a:r>
              <a:rPr lang="it-IT"/>
              <a:t> in the wiki </a:t>
            </a:r>
            <a:r>
              <a:rPr lang="it-IT" err="1"/>
              <a:t>also</a:t>
            </a:r>
            <a:r>
              <a:rPr lang="it-IT"/>
              <a:t> </a:t>
            </a:r>
            <a:r>
              <a:rPr lang="it-IT" err="1"/>
              <a:t>provide</a:t>
            </a:r>
            <a:endParaRPr lang="it-IT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>
                <a:latin typeface="TW Cen MT"/>
              </a:rPr>
              <a:t>INFO on How to </a:t>
            </a:r>
            <a:r>
              <a:rPr lang="it-IT" err="1">
                <a:latin typeface="TW Cen MT"/>
              </a:rPr>
              <a:t>get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started</a:t>
            </a:r>
            <a:endParaRPr lang="it-IT" err="1">
              <a:latin typeface="Tw Cen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>
                <a:latin typeface="TW Cen MT"/>
              </a:rPr>
              <a:t>status </a:t>
            </a:r>
            <a:r>
              <a:rPr lang="it-IT" err="1">
                <a:latin typeface="TW Cen MT"/>
              </a:rPr>
              <a:t>updates</a:t>
            </a:r>
            <a:r>
              <a:rPr lang="it-IT">
                <a:latin typeface="TW Cen MT"/>
              </a:rPr>
              <a:t> on </a:t>
            </a:r>
            <a:r>
              <a:rPr lang="it-IT" err="1">
                <a:latin typeface="TW Cen MT"/>
              </a:rPr>
              <a:t>all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current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projects</a:t>
            </a:r>
            <a:r>
              <a:rPr lang="it-IT">
                <a:latin typeface="TW Cen MT"/>
              </a:rPr>
              <a:t> </a:t>
            </a:r>
            <a:endParaRPr lang="it-IT">
              <a:latin typeface="Tw Cen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 err="1">
                <a:latin typeface="TW Cen MT"/>
              </a:rPr>
              <a:t>statistics</a:t>
            </a:r>
            <a:r>
              <a:rPr lang="it-IT">
                <a:latin typeface="TW Cen MT"/>
              </a:rPr>
              <a:t> / </a:t>
            </a:r>
            <a:r>
              <a:rPr lang="it-IT" err="1">
                <a:latin typeface="TW Cen MT"/>
              </a:rPr>
              <a:t>dashboard</a:t>
            </a:r>
            <a:r>
              <a:rPr lang="it-IT">
                <a:latin typeface="TW Cen MT"/>
              </a:rPr>
              <a:t> – </a:t>
            </a:r>
            <a:r>
              <a:rPr lang="it-IT" err="1">
                <a:latin typeface="TW Cen MT"/>
              </a:rPr>
              <a:t>PowerBI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exposed</a:t>
            </a:r>
            <a:r>
              <a:rPr lang="it-IT">
                <a:latin typeface="TW Cen MT"/>
              </a:rPr>
              <a:t> on </a:t>
            </a:r>
            <a:r>
              <a:rPr lang="it-IT">
                <a:latin typeface="TW Cen MT"/>
                <a:hlinkClick r:id="rId4"/>
              </a:rPr>
              <a:t>https://microsoftl10n.github.io/</a:t>
            </a:r>
            <a:r>
              <a:rPr lang="it-IT">
                <a:latin typeface="TW Cen MT"/>
              </a:rPr>
              <a:t>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>
              <a:latin typeface="TW Cen M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it-IT" err="1">
                <a:latin typeface="TW Cen MT"/>
              </a:rPr>
              <a:t>If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you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think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something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is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missing</a:t>
            </a:r>
            <a:r>
              <a:rPr lang="it-IT">
                <a:latin typeface="TW Cen MT"/>
              </a:rPr>
              <a:t> just </a:t>
            </a:r>
            <a:r>
              <a:rPr lang="it-IT" err="1">
                <a:latin typeface="TW Cen MT"/>
              </a:rPr>
              <a:t>let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us</a:t>
            </a:r>
            <a:r>
              <a:rPr lang="it-IT">
                <a:latin typeface="TW Cen MT"/>
              </a:rPr>
              <a:t> know!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>
              <a:latin typeface="TW Cen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>
              <a:latin typeface="TW Cen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>
              <a:latin typeface="TW Cen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it-IT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5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Current</a:t>
            </a:r>
            <a:r>
              <a:rPr lang="it-IT"/>
              <a:t> OSS </a:t>
            </a:r>
            <a:r>
              <a:rPr lang="it-IT" err="1"/>
              <a:t>projects</a:t>
            </a:r>
            <a:r>
              <a:rPr lang="it-IT"/>
              <a:t> and </a:t>
            </a:r>
            <a:r>
              <a:rPr lang="it-IT" err="1"/>
              <a:t>achievements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14400" y="1863725"/>
            <a:ext cx="10363200" cy="48813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it-IT" sz="1800">
                <a:latin typeface="TW Cen MT"/>
              </a:rPr>
              <a:t>SQL Tools on </a:t>
            </a:r>
            <a:r>
              <a:rPr lang="it-IT" sz="1800" err="1">
                <a:latin typeface="TW Cen MT"/>
              </a:rPr>
              <a:t>linux</a:t>
            </a:r>
            <a:endParaRPr lang="it-IT" sz="1800">
              <a:latin typeface="TW Cen MT"/>
            </a:endParaRPr>
          </a:p>
          <a:p>
            <a:pPr lvl="1"/>
            <a:r>
              <a:rPr lang="en-US">
                <a:latin typeface="TW Cen MT"/>
              </a:rPr>
              <a:t>VS Code SQL Server extension (</a:t>
            </a:r>
            <a:r>
              <a:rPr lang="en-US" err="1">
                <a:latin typeface="TW Cen MT"/>
              </a:rPr>
              <a:t>mssql</a:t>
            </a:r>
            <a:r>
              <a:rPr lang="en-US">
                <a:latin typeface="TW Cen MT"/>
              </a:rPr>
              <a:t> for Visual Studio Code) </a:t>
            </a:r>
            <a:r>
              <a:rPr lang="en">
                <a:latin typeface="TW Cen MT"/>
              </a:rPr>
              <a:t>is a cross-platform open source  extension for developing Microsoft SQL Server, Azure SQL Database and SQL Data Warehouse</a:t>
            </a:r>
            <a:endParaRPr lang="it-IT">
              <a:latin typeface="TW Cen MT"/>
            </a:endParaRPr>
          </a:p>
          <a:p>
            <a:pPr lvl="1"/>
            <a:r>
              <a:rPr lang="en-US" err="1">
                <a:latin typeface="TW Cen MT"/>
              </a:rPr>
              <a:t>mssql</a:t>
            </a:r>
            <a:r>
              <a:rPr lang="en-US">
                <a:latin typeface="TW Cen MT"/>
              </a:rPr>
              <a:t> for Visual Studio Code was released early May in 10 </a:t>
            </a:r>
            <a:r>
              <a:rPr lang="en-US" err="1">
                <a:latin typeface="TW Cen MT"/>
              </a:rPr>
              <a:t>langs</a:t>
            </a:r>
            <a:endParaRPr lang="en-US">
              <a:latin typeface="TW Cen MT"/>
            </a:endParaRPr>
          </a:p>
          <a:p>
            <a:pPr lvl="1"/>
            <a:r>
              <a:rPr lang="en-US">
                <a:latin typeface="TW Cen MT"/>
              </a:rPr>
              <a:t>Release cadence is every 4 to 8 weeks / about 450 words + 1600 for </a:t>
            </a:r>
            <a:r>
              <a:rPr lang="en-US" err="1">
                <a:latin typeface="TW Cen MT"/>
              </a:rPr>
              <a:t>api</a:t>
            </a:r>
            <a:r>
              <a:rPr lang="en-US">
                <a:latin typeface="TW Cen MT"/>
              </a:rPr>
              <a:t> / 113 collaborators</a:t>
            </a:r>
          </a:p>
          <a:p>
            <a:r>
              <a:rPr lang="it-IT" sz="1800">
                <a:latin typeface="TW Cen MT"/>
              </a:rPr>
              <a:t>Team </a:t>
            </a:r>
            <a:r>
              <a:rPr lang="it-IT" sz="1800" err="1">
                <a:latin typeface="TW Cen MT"/>
              </a:rPr>
              <a:t>explorer</a:t>
            </a:r>
            <a:r>
              <a:rPr lang="it-IT" sz="1800">
                <a:latin typeface="TW Cen MT"/>
              </a:rPr>
              <a:t> </a:t>
            </a:r>
            <a:r>
              <a:rPr lang="it-IT" sz="1800" err="1">
                <a:latin typeface="TW Cen MT"/>
              </a:rPr>
              <a:t>everywhere</a:t>
            </a:r>
            <a:endParaRPr lang="it-IT" sz="1800">
              <a:latin typeface="TW Cen MT"/>
            </a:endParaRPr>
          </a:p>
          <a:p>
            <a:pPr lvl="1"/>
            <a:r>
              <a:rPr lang="it-IT" err="1">
                <a:latin typeface="TW Cen MT"/>
              </a:rPr>
              <a:t>official</a:t>
            </a:r>
            <a:r>
              <a:rPr lang="it-IT">
                <a:latin typeface="TW Cen MT"/>
              </a:rPr>
              <a:t> TFS </a:t>
            </a:r>
            <a:r>
              <a:rPr lang="it-IT" err="1">
                <a:latin typeface="TW Cen MT"/>
              </a:rPr>
              <a:t>PLUG-in</a:t>
            </a:r>
            <a:r>
              <a:rPr lang="it-IT">
                <a:latin typeface="TW Cen MT"/>
              </a:rPr>
              <a:t> for Eclipse</a:t>
            </a:r>
          </a:p>
          <a:p>
            <a:pPr lvl="1"/>
            <a:r>
              <a:rPr lang="it-IT">
                <a:latin typeface="TW Cen MT"/>
              </a:rPr>
              <a:t>With </a:t>
            </a:r>
            <a:r>
              <a:rPr lang="it-IT" err="1">
                <a:latin typeface="TW Cen MT"/>
              </a:rPr>
              <a:t>your</a:t>
            </a:r>
            <a:r>
              <a:rPr lang="it-IT">
                <a:latin typeface="TW Cen MT"/>
              </a:rPr>
              <a:t> help </a:t>
            </a:r>
            <a:r>
              <a:rPr lang="it-IT" err="1">
                <a:latin typeface="TW Cen MT"/>
              </a:rPr>
              <a:t>already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released</a:t>
            </a:r>
            <a:r>
              <a:rPr lang="it-IT">
                <a:latin typeface="TW Cen MT"/>
              </a:rPr>
              <a:t> in 6 </a:t>
            </a:r>
            <a:r>
              <a:rPr lang="it-IT" err="1">
                <a:latin typeface="TW Cen MT"/>
              </a:rPr>
              <a:t>languages</a:t>
            </a:r>
            <a:endParaRPr lang="it-IT">
              <a:latin typeface="TW Cen MT"/>
            </a:endParaRPr>
          </a:p>
          <a:p>
            <a:pPr lvl="1"/>
            <a:r>
              <a:rPr lang="it-IT" err="1">
                <a:latin typeface="TW Cen MT"/>
              </a:rPr>
              <a:t>About</a:t>
            </a:r>
            <a:r>
              <a:rPr lang="it-IT">
                <a:latin typeface="TW Cen MT"/>
              </a:rPr>
              <a:t> 37k </a:t>
            </a:r>
            <a:r>
              <a:rPr lang="it-IT" err="1">
                <a:latin typeface="TW Cen MT"/>
              </a:rPr>
              <a:t>words</a:t>
            </a:r>
            <a:r>
              <a:rPr lang="it-IT">
                <a:latin typeface="TW Cen MT"/>
              </a:rPr>
              <a:t> / 64 </a:t>
            </a:r>
            <a:r>
              <a:rPr lang="it-IT" err="1">
                <a:latin typeface="TW Cen MT"/>
              </a:rPr>
              <a:t>collaborators</a:t>
            </a:r>
            <a:endParaRPr lang="it-IT">
              <a:latin typeface="TW Cen MT"/>
            </a:endParaRPr>
          </a:p>
          <a:p>
            <a:pPr lvl="1"/>
            <a:r>
              <a:rPr lang="it-IT" err="1">
                <a:latin typeface="TW Cen MT"/>
              </a:rPr>
              <a:t>Trying</a:t>
            </a:r>
            <a:r>
              <a:rPr lang="it-IT">
                <a:latin typeface="TW Cen MT"/>
              </a:rPr>
              <a:t> to release in 3 more </a:t>
            </a:r>
            <a:r>
              <a:rPr lang="it-IT" err="1">
                <a:latin typeface="TW Cen MT"/>
              </a:rPr>
              <a:t>languages</a:t>
            </a:r>
            <a:r>
              <a:rPr lang="it-IT">
                <a:latin typeface="TW Cen MT"/>
              </a:rPr>
              <a:t>: </a:t>
            </a:r>
            <a:r>
              <a:rPr lang="it-IT" err="1">
                <a:latin typeface="TW Cen MT"/>
              </a:rPr>
              <a:t>KoreaN</a:t>
            </a:r>
            <a:r>
              <a:rPr lang="it-IT">
                <a:latin typeface="TW Cen MT"/>
              </a:rPr>
              <a:t>, Russian, Spanish – can use some help :) </a:t>
            </a:r>
          </a:p>
          <a:p>
            <a:r>
              <a:rPr lang="it-IT" sz="1800">
                <a:latin typeface="TW Cen MT"/>
              </a:rPr>
              <a:t>Visual Studio CODE</a:t>
            </a:r>
          </a:p>
          <a:p>
            <a:pPr lvl="1"/>
            <a:r>
              <a:rPr lang="it-IT">
                <a:latin typeface="TW Cen MT"/>
              </a:rPr>
              <a:t>One of the </a:t>
            </a:r>
            <a:r>
              <a:rPr lang="it-IT" err="1">
                <a:latin typeface="TW Cen MT"/>
              </a:rPr>
              <a:t>most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active</a:t>
            </a:r>
            <a:r>
              <a:rPr lang="it-IT">
                <a:latin typeface="TW Cen MT"/>
              </a:rPr>
              <a:t> open source </a:t>
            </a:r>
            <a:r>
              <a:rPr lang="it-IT" err="1">
                <a:latin typeface="TW Cen MT"/>
              </a:rPr>
              <a:t>projects</a:t>
            </a:r>
            <a:r>
              <a:rPr lang="it-IT">
                <a:latin typeface="TW Cen MT"/>
              </a:rPr>
              <a:t> </a:t>
            </a:r>
            <a:r>
              <a:rPr lang="it-IT" err="1">
                <a:latin typeface="TW Cen MT"/>
              </a:rPr>
              <a:t>according</a:t>
            </a:r>
            <a:r>
              <a:rPr lang="it-IT">
                <a:latin typeface="TW Cen MT"/>
              </a:rPr>
              <a:t> to </a:t>
            </a:r>
            <a:r>
              <a:rPr lang="it-IT" err="1">
                <a:latin typeface="TW Cen MT"/>
              </a:rPr>
              <a:t>github</a:t>
            </a:r>
            <a:endParaRPr lang="it-IT">
              <a:latin typeface="TW Cen MT"/>
            </a:endParaRPr>
          </a:p>
          <a:p>
            <a:pPr lvl="1"/>
            <a:r>
              <a:rPr lang="en-US">
                <a:latin typeface="TW Cen MT"/>
              </a:rPr>
              <a:t>~3500 strings / ~25k source words.</a:t>
            </a:r>
            <a:r>
              <a:rPr lang="it-IT">
                <a:latin typeface="TW Cen MT"/>
              </a:rPr>
              <a:t> </a:t>
            </a:r>
            <a:r>
              <a:rPr lang="en-US">
                <a:latin typeface="TW Cen MT"/>
              </a:rPr>
              <a:t>200+ community members. 20+ active community members contributed more than 200 words every month.</a:t>
            </a:r>
            <a:r>
              <a:rPr lang="it-IT">
                <a:latin typeface="TW Cen MT"/>
              </a:rPr>
              <a:t> </a:t>
            </a:r>
            <a:r>
              <a:rPr lang="en-US">
                <a:latin typeface="TW Cen MT"/>
              </a:rPr>
              <a:t>18 languages enabled in </a:t>
            </a:r>
            <a:r>
              <a:rPr lang="en-US" err="1">
                <a:latin typeface="TW Cen MT"/>
              </a:rPr>
              <a:t>Transifex</a:t>
            </a:r>
            <a:r>
              <a:rPr lang="en-US">
                <a:latin typeface="TW Cen MT"/>
              </a:rPr>
              <a:t>. 200~300 new strings every month (based on statistic from April/May). With your help, already released twice!</a:t>
            </a:r>
          </a:p>
          <a:p>
            <a:pPr lvl="1"/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82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Feedback / Q&amp;A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fontAlgn="ctr"/>
            <a:r>
              <a:rPr lang="en-US" sz="6200"/>
              <a:t>Communication </a:t>
            </a:r>
          </a:p>
          <a:p>
            <a:pPr lvl="1" fontAlgn="ctr"/>
            <a:r>
              <a:rPr lang="en-US" sz="6200"/>
              <a:t>individual (1-to-1) - Currently through </a:t>
            </a:r>
            <a:r>
              <a:rPr lang="en-US" sz="6200" err="1"/>
              <a:t>transifex</a:t>
            </a:r>
            <a:r>
              <a:rPr lang="en-US" sz="6200"/>
              <a:t> email </a:t>
            </a:r>
          </a:p>
          <a:p>
            <a:pPr lvl="1" fontAlgn="ctr"/>
            <a:r>
              <a:rPr lang="en-US" sz="6200"/>
              <a:t>ANNOUNCEMENTS (1-to-many) - Through </a:t>
            </a:r>
            <a:r>
              <a:rPr lang="en-US" sz="6200" err="1"/>
              <a:t>Transifex</a:t>
            </a:r>
            <a:r>
              <a:rPr lang="en-US" sz="6200"/>
              <a:t>, Social Channels (twitter) or on the Wiki</a:t>
            </a:r>
          </a:p>
          <a:p>
            <a:pPr lvl="1" fontAlgn="ctr"/>
            <a:r>
              <a:rPr lang="en-US" sz="6200"/>
              <a:t>Group communication (two-way) - Facebook page / </a:t>
            </a:r>
            <a:r>
              <a:rPr lang="en-US" sz="6200" err="1"/>
              <a:t>gitter</a:t>
            </a:r>
            <a:r>
              <a:rPr lang="en-US" sz="6200"/>
              <a:t> channel</a:t>
            </a:r>
          </a:p>
          <a:p>
            <a:pPr fontAlgn="ctr"/>
            <a:r>
              <a:rPr lang="en-US" sz="6200"/>
              <a:t>Cadence</a:t>
            </a:r>
          </a:p>
          <a:p>
            <a:pPr lvl="1" fontAlgn="ctr"/>
            <a:r>
              <a:rPr lang="en-US" sz="6200"/>
              <a:t>Updates </a:t>
            </a:r>
            <a:r>
              <a:rPr lang="mr-IN" sz="6200"/>
              <a:t>–</a:t>
            </a:r>
            <a:r>
              <a:rPr lang="en-US" sz="6200"/>
              <a:t> bi-weekly / MONTHLY</a:t>
            </a:r>
          </a:p>
          <a:p>
            <a:pPr lvl="1" fontAlgn="ctr"/>
            <a:r>
              <a:rPr lang="en-US" sz="6200"/>
              <a:t>Call to action </a:t>
            </a:r>
            <a:r>
              <a:rPr lang="mr-IN" sz="6200"/>
              <a:t>–</a:t>
            </a:r>
            <a:r>
              <a:rPr lang="en-US" sz="6200"/>
              <a:t> when needed</a:t>
            </a:r>
          </a:p>
          <a:p>
            <a:pPr fontAlgn="ctr"/>
            <a:r>
              <a:rPr lang="en-US" sz="6200"/>
              <a:t>Future Topics</a:t>
            </a:r>
          </a:p>
          <a:p>
            <a:pPr lvl="1" fontAlgn="ctr"/>
            <a:r>
              <a:rPr lang="en-US" sz="6200"/>
              <a:t>Would you be interested in getting the latest news on a product directly from our engineering team?</a:t>
            </a:r>
          </a:p>
          <a:p>
            <a:pPr fontAlgn="ctr"/>
            <a:r>
              <a:rPr lang="en-US" sz="6200"/>
              <a:t>Q &amp; A </a:t>
            </a:r>
          </a:p>
          <a:p>
            <a:pPr fontAlgn="ctr"/>
            <a:r>
              <a:rPr lang="en-US" sz="6200"/>
              <a:t>Contact us anytime </a:t>
            </a:r>
            <a:r>
              <a:rPr lang="en-US" sz="6200">
                <a:hlinkClick r:id="rId3"/>
              </a:rPr>
              <a:t>msceintl@Microsoft.com</a:t>
            </a:r>
            <a:r>
              <a:rPr lang="en-US" sz="6200"/>
              <a:t> 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2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Transifex</a:t>
            </a:r>
            <a:r>
              <a:rPr lang="en-US"/>
              <a:t> Workshop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How to join </a:t>
            </a:r>
            <a:r>
              <a:rPr lang="en-US" err="1"/>
              <a:t>transifex</a:t>
            </a:r>
            <a:endParaRPr lang="en-US"/>
          </a:p>
          <a:p>
            <a:pPr lvl="1"/>
            <a:r>
              <a:rPr lang="en-US"/>
              <a:t>Go to </a:t>
            </a:r>
            <a:r>
              <a:rPr lang="en-US">
                <a:hlinkClick r:id="rId3"/>
              </a:rPr>
              <a:t>https://www.transifex.com/</a:t>
            </a:r>
            <a:endParaRPr lang="en-US"/>
          </a:p>
          <a:p>
            <a:pPr lvl="1"/>
            <a:r>
              <a:rPr lang="en-US"/>
              <a:t>Log in if you have had an account with </a:t>
            </a:r>
            <a:r>
              <a:rPr lang="en-US" err="1"/>
              <a:t>transifex</a:t>
            </a:r>
            <a:endParaRPr lang="en-US"/>
          </a:p>
          <a:p>
            <a:pPr lvl="1"/>
            <a:r>
              <a:rPr lang="en-US"/>
              <a:t>Click “Try for free” if you are new to </a:t>
            </a:r>
            <a:r>
              <a:rPr lang="en-US" err="1"/>
              <a:t>Transifex</a:t>
            </a:r>
            <a:r>
              <a:rPr lang="en-US"/>
              <a:t>, then sign up for a </a:t>
            </a:r>
            <a:r>
              <a:rPr lang="en-US" err="1"/>
              <a:t>transifex</a:t>
            </a:r>
            <a:r>
              <a:rPr lang="en-US"/>
              <a:t> account</a:t>
            </a:r>
          </a:p>
          <a:p>
            <a:r>
              <a:rPr lang="en-US"/>
              <a:t>How to join Microsoft projects</a:t>
            </a:r>
          </a:p>
          <a:p>
            <a:pPr lvl="1"/>
            <a:r>
              <a:rPr lang="en-US"/>
              <a:t>Go to </a:t>
            </a:r>
            <a:r>
              <a:rPr lang="en-US">
                <a:hlinkClick r:id="rId4"/>
              </a:rPr>
              <a:t>https://www.transifex.com/microsoft-oss/public/</a:t>
            </a:r>
            <a:endParaRPr lang="en-US"/>
          </a:p>
          <a:p>
            <a:pPr lvl="1"/>
            <a:r>
              <a:rPr lang="en-US"/>
              <a:t>Click a Microsoft project you want to join, e.g. </a:t>
            </a:r>
            <a:r>
              <a:rPr lang="en-US" err="1"/>
              <a:t>vscode</a:t>
            </a:r>
            <a:r>
              <a:rPr lang="en-US"/>
              <a:t>-editor</a:t>
            </a:r>
          </a:p>
          <a:p>
            <a:pPr lvl="1"/>
            <a:r>
              <a:rPr lang="en-US"/>
              <a:t>Click “join team”</a:t>
            </a:r>
          </a:p>
          <a:p>
            <a:pPr lvl="1"/>
            <a:r>
              <a:rPr lang="en-US"/>
              <a:t>Select a language you want to translate, e.g. French</a:t>
            </a:r>
          </a:p>
          <a:p>
            <a:pPr lvl="1"/>
            <a:r>
              <a:rPr lang="en-US"/>
              <a:t>Click “Join”</a:t>
            </a:r>
          </a:p>
        </p:txBody>
      </p:sp>
    </p:spTree>
    <p:extLst>
      <p:ext uri="{BB962C8B-B14F-4D97-AF65-F5344CB8AC3E}">
        <p14:creationId xmlns:p14="http://schemas.microsoft.com/office/powerpoint/2010/main" val="12709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Transifex</a:t>
            </a:r>
            <a:r>
              <a:rPr lang="en-US"/>
              <a:t> Workshop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translate</a:t>
            </a:r>
          </a:p>
          <a:p>
            <a:pPr lvl="1"/>
            <a:r>
              <a:rPr lang="en-US" dirty="0"/>
              <a:t>Log into </a:t>
            </a:r>
            <a:r>
              <a:rPr lang="en-US" dirty="0" err="1"/>
              <a:t>transifex</a:t>
            </a:r>
            <a:endParaRPr lang="en-US" dirty="0"/>
          </a:p>
          <a:p>
            <a:pPr lvl="1"/>
            <a:r>
              <a:rPr lang="en-US" dirty="0"/>
              <a:t>Click a project </a:t>
            </a:r>
            <a:r>
              <a:rPr lang="en-US" dirty="0" smtClean="0"/>
              <a:t>on </a:t>
            </a:r>
            <a:r>
              <a:rPr lang="en-US" dirty="0"/>
              <a:t>the left bar</a:t>
            </a:r>
          </a:p>
          <a:p>
            <a:pPr lvl="1"/>
            <a:r>
              <a:rPr lang="en-US" dirty="0"/>
              <a:t>Click “languages”</a:t>
            </a:r>
          </a:p>
          <a:p>
            <a:pPr lvl="1"/>
            <a:r>
              <a:rPr lang="en-US" dirty="0"/>
              <a:t>Click the language you have signed up for, e.g. French</a:t>
            </a:r>
          </a:p>
          <a:p>
            <a:pPr lvl="1"/>
            <a:r>
              <a:rPr lang="en-US" dirty="0"/>
              <a:t>Click “translate”</a:t>
            </a:r>
          </a:p>
          <a:p>
            <a:pPr lvl="1"/>
            <a:r>
              <a:rPr lang="en-US" dirty="0"/>
              <a:t>Click a file or “All resources”</a:t>
            </a:r>
          </a:p>
          <a:p>
            <a:pPr lvl="1"/>
            <a:r>
              <a:rPr lang="en-US" dirty="0"/>
              <a:t>Click “untranslated” to filter strings that have not got the final translation yet.</a:t>
            </a:r>
          </a:p>
        </p:txBody>
      </p:sp>
    </p:spTree>
    <p:extLst>
      <p:ext uri="{BB962C8B-B14F-4D97-AF65-F5344CB8AC3E}">
        <p14:creationId xmlns:p14="http://schemas.microsoft.com/office/powerpoint/2010/main" val="253076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Transifex</a:t>
            </a:r>
            <a:r>
              <a:rPr lang="en-US"/>
              <a:t> Workshop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5277"/>
            <a:ext cx="10363826" cy="44982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options to provide translations</a:t>
            </a:r>
          </a:p>
          <a:p>
            <a:pPr lvl="1"/>
            <a:r>
              <a:rPr lang="en-US" dirty="0"/>
              <a:t>Type your own translations</a:t>
            </a:r>
          </a:p>
          <a:p>
            <a:pPr lvl="2"/>
            <a:r>
              <a:rPr lang="en-US" dirty="0"/>
              <a:t>Click </a:t>
            </a:r>
            <a:r>
              <a:rPr lang="en-US" dirty="0" smtClean="0"/>
              <a:t>“Suggest translation”, </a:t>
            </a:r>
            <a:r>
              <a:rPr lang="en-US" dirty="0"/>
              <a:t>type your translation, and click </a:t>
            </a:r>
            <a:r>
              <a:rPr lang="en-US" dirty="0" smtClean="0"/>
              <a:t>“save”</a:t>
            </a:r>
            <a:endParaRPr lang="en-US" dirty="0"/>
          </a:p>
          <a:p>
            <a:pPr lvl="1"/>
            <a:r>
              <a:rPr lang="en-US" dirty="0"/>
              <a:t>Leverage machine translation</a:t>
            </a:r>
          </a:p>
          <a:p>
            <a:pPr lvl="2"/>
            <a:r>
              <a:rPr lang="en-US" dirty="0"/>
              <a:t>Click “Suggest translation”</a:t>
            </a:r>
          </a:p>
          <a:p>
            <a:pPr lvl="2"/>
            <a:r>
              <a:rPr lang="en-US" dirty="0" smtClean="0"/>
              <a:t>Click </a:t>
            </a:r>
            <a:r>
              <a:rPr lang="en-US" dirty="0"/>
              <a:t>“machine translation” </a:t>
            </a:r>
            <a:r>
              <a:rPr lang="en-US" dirty="0" smtClean="0"/>
              <a:t>icon</a:t>
            </a:r>
            <a:endParaRPr lang="en-US" dirty="0"/>
          </a:p>
          <a:p>
            <a:pPr lvl="2"/>
            <a:r>
              <a:rPr lang="en-US" dirty="0"/>
              <a:t>EDIT the translations, and click </a:t>
            </a:r>
            <a:r>
              <a:rPr lang="en-US" dirty="0" smtClean="0"/>
              <a:t>“SAVE”</a:t>
            </a:r>
            <a:endParaRPr lang="en-US" dirty="0"/>
          </a:p>
          <a:p>
            <a:pPr lvl="1"/>
            <a:r>
              <a:rPr lang="en-US" dirty="0"/>
              <a:t>Vote for someone’s translation</a:t>
            </a:r>
          </a:p>
          <a:p>
            <a:pPr lvl="2"/>
            <a:r>
              <a:rPr lang="en-US" dirty="0"/>
              <a:t>If you like an existing translation, click the vote button to add your vote</a:t>
            </a:r>
          </a:p>
          <a:p>
            <a:pPr lvl="1"/>
            <a:r>
              <a:rPr lang="en-US" dirty="0"/>
              <a:t>Leverage the fuzzy matching translation from translation memory</a:t>
            </a:r>
          </a:p>
          <a:p>
            <a:pPr lvl="2"/>
            <a:r>
              <a:rPr lang="en-US" dirty="0"/>
              <a:t>Translation memory from other projects are available in </a:t>
            </a:r>
            <a:r>
              <a:rPr lang="en-US" dirty="0" err="1"/>
              <a:t>Transifex</a:t>
            </a:r>
            <a:r>
              <a:rPr lang="en-US" dirty="0"/>
              <a:t>. If </a:t>
            </a:r>
            <a:r>
              <a:rPr lang="en-US" dirty="0" err="1"/>
              <a:t>transifex</a:t>
            </a:r>
            <a:r>
              <a:rPr lang="en-US" dirty="0"/>
              <a:t> will show the translations from strings that match from 60% to 100% the new strings.</a:t>
            </a:r>
          </a:p>
          <a:p>
            <a:pPr lvl="2"/>
            <a:r>
              <a:rPr lang="en-US" dirty="0"/>
              <a:t>Click “copy this suggestion” icon if you want to recycle the translations from the fuzzy matching suggestions.</a:t>
            </a:r>
          </a:p>
          <a:p>
            <a:pPr lvl="2"/>
            <a:r>
              <a:rPr lang="en-US" dirty="0"/>
              <a:t> EDIT the translations, and click “Add”</a:t>
            </a:r>
          </a:p>
        </p:txBody>
      </p:sp>
    </p:spTree>
    <p:extLst>
      <p:ext uri="{BB962C8B-B14F-4D97-AF65-F5344CB8AC3E}">
        <p14:creationId xmlns:p14="http://schemas.microsoft.com/office/powerpoint/2010/main" val="3077901230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2071C6725D0499D9E1FA2D0048A21" ma:contentTypeVersion="9" ma:contentTypeDescription="Create a new document." ma:contentTypeScope="" ma:versionID="35c0d287dcc99cb1f95c57ee160f5f27">
  <xsd:schema xmlns:xsd="http://www.w3.org/2001/XMLSchema" xmlns:xs="http://www.w3.org/2001/XMLSchema" xmlns:p="http://schemas.microsoft.com/office/2006/metadata/properties" xmlns:ns1="http://schemas.microsoft.com/sharepoint/v3" xmlns:ns2="5545768a-7321-4edc-83e5-347c94355740" xmlns:ns3="83a550b6-ff0a-4655-939e-ae7221f700e5" xmlns:ns4="65b1882d-8fa5-42ad-8a4d-230b29d463a2" targetNamespace="http://schemas.microsoft.com/office/2006/metadata/properties" ma:root="true" ma:fieldsID="1b78af2736d48c387246b71c1fc674d9" ns1:_="" ns2:_="" ns3:_="" ns4:_="">
    <xsd:import namespace="http://schemas.microsoft.com/sharepoint/v3"/>
    <xsd:import namespace="5545768a-7321-4edc-83e5-347c94355740"/>
    <xsd:import namespace="83a550b6-ff0a-4655-939e-ae7221f700e5"/>
    <xsd:import namespace="65b1882d-8fa5-42ad-8a4d-230b29d463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5768a-7321-4edc-83e5-347c943557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550b6-ff0a-4655-939e-ae7221f700e5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1882d-8fa5-42ad-8a4d-230b29d4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1AC602-F2BF-46F6-832B-CD1E494C3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545768a-7321-4edc-83e5-347c94355740"/>
    <ds:schemaRef ds:uri="83a550b6-ff0a-4655-939e-ae7221f700e5"/>
    <ds:schemaRef ds:uri="65b1882d-8fa5-42ad-8a4d-230b29d463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178062-326A-49D7-8B73-12021D3C30E6}">
  <ds:schemaRefs>
    <ds:schemaRef ds:uri="http://schemas.microsoft.com/office/infopath/2007/PartnerControls"/>
    <ds:schemaRef ds:uri="http://purl.org/dc/elements/1.1/"/>
    <ds:schemaRef ds:uri="http://purl.org/dc/dcmitype/"/>
    <ds:schemaRef ds:uri="65b1882d-8fa5-42ad-8a4d-230b29d463a2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5545768a-7321-4edc-83e5-347c94355740"/>
    <ds:schemaRef ds:uri="83a550b6-ff0a-4655-939e-ae7221f700e5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1C163E9-AFF0-472B-81D4-CC1FF7C53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750</Words>
  <Application>Microsoft Office PowerPoint</Application>
  <PresentationFormat>Widescreen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Mangal</vt:lpstr>
      <vt:lpstr>TW Cen MT</vt:lpstr>
      <vt:lpstr>TW Cen MT</vt:lpstr>
      <vt:lpstr>Wingdings</vt:lpstr>
      <vt:lpstr>Goccia</vt:lpstr>
      <vt:lpstr>Open Source Community LOCALIZATION PROJECTS</vt:lpstr>
      <vt:lpstr>Agenda</vt:lpstr>
      <vt:lpstr>INTRO to the program</vt:lpstr>
      <vt:lpstr>Where to find more Info</vt:lpstr>
      <vt:lpstr>Current OSS projects and achievements</vt:lpstr>
      <vt:lpstr>Feedback / Q&amp;A</vt:lpstr>
      <vt:lpstr>Transifex Workshop (1)</vt:lpstr>
      <vt:lpstr>Transifex Workshop (2)</vt:lpstr>
      <vt:lpstr>Transifex Workshop (3)</vt:lpstr>
      <vt:lpstr>Transifex Workshop (4)</vt:lpstr>
      <vt:lpstr>Transifex Workshop (5)</vt:lpstr>
      <vt:lpstr>Transifex Workshop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 LOCALIZATION PROJECTS</dc:title>
  <cp:lastModifiedBy>Khoi Pham</cp:lastModifiedBy>
  <cp:revision>5</cp:revision>
  <dcterms:modified xsi:type="dcterms:W3CDTF">2017-06-13T06:55:32Z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aldod@microsoft.com</vt:lpwstr>
  </property>
  <property fmtid="{D5CDD505-2E9C-101B-9397-08002B2CF9AE}" pid="6" name="MSIP_Label_f42aa342-8706-4288-bd11-ebb85995028c_SetDate">
    <vt:lpwstr>2017-06-05T17:32:37.0812764+02:00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0x0101002C22071C6725D0499D9E1FA2D0048A21</vt:lpwstr>
  </property>
</Properties>
</file>