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1" r:id="rId4"/>
    <p:sldId id="257" r:id="rId5"/>
    <p:sldId id="272" r:id="rId6"/>
    <p:sldId id="273" r:id="rId7"/>
    <p:sldId id="274"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25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D276779-41F0-4F70-AD84-FD0571C0BE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A0C2D3-C81C-48F9-992E-064F175698A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276779-41F0-4F70-AD84-FD0571C0BE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A0C2D3-C81C-48F9-992E-064F175698A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276779-41F0-4F70-AD84-FD0571C0BE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A0C2D3-C81C-48F9-992E-064F175698A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D276779-41F0-4F70-AD84-FD0571C0BE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A0C2D3-C81C-48F9-992E-064F175698A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D276779-41F0-4F70-AD84-FD0571C0BE5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1A0C2D3-C81C-48F9-992E-064F175698A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D276779-41F0-4F70-AD84-FD0571C0BE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A0C2D3-C81C-48F9-992E-064F175698A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D276779-41F0-4F70-AD84-FD0571C0BE5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1A0C2D3-C81C-48F9-992E-064F175698A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D276779-41F0-4F70-AD84-FD0571C0BE5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A0C2D3-C81C-48F9-992E-064F175698A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276779-41F0-4F70-AD84-FD0571C0BE5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A0C2D3-C81C-48F9-992E-064F175698A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276779-41F0-4F70-AD84-FD0571C0BE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A0C2D3-C81C-48F9-992E-064F175698A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D276779-41F0-4F70-AD84-FD0571C0BE5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1A0C2D3-C81C-48F9-992E-064F175698A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76779-41F0-4F70-AD84-FD0571C0BE5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0C2D3-C81C-48F9-992E-064F175698A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latin typeface="Times New Roman" panose="02020603050405020304" charset="0"/>
                <a:cs typeface="Times New Roman" panose="02020603050405020304" charset="0"/>
                <a:sym typeface="+mn-ea"/>
              </a:rPr>
              <a:t>The </a:t>
            </a:r>
            <a:r>
              <a:rPr lang="en-US" altLang="zh-CN" dirty="0">
                <a:latin typeface="Times New Roman" panose="02020603050405020304" charset="0"/>
                <a:cs typeface="Times New Roman" panose="02020603050405020304" charset="0"/>
                <a:sym typeface="+mn-ea"/>
              </a:rPr>
              <a:t>S</a:t>
            </a:r>
            <a:r>
              <a:rPr lang="zh-CN" altLang="en-US" dirty="0">
                <a:latin typeface="Times New Roman" panose="02020603050405020304" charset="0"/>
                <a:cs typeface="Times New Roman" panose="02020603050405020304" charset="0"/>
                <a:sym typeface="+mn-ea"/>
              </a:rPr>
              <a:t>econd </a:t>
            </a:r>
            <a:r>
              <a:rPr lang="en-US" dirty="0">
                <a:latin typeface="Times New Roman" panose="02020603050405020304" charset="0"/>
                <a:cs typeface="Times New Roman" panose="02020603050405020304" charset="0"/>
                <a:sym typeface="+mn-ea"/>
              </a:rPr>
              <a:t>Lab</a:t>
            </a:r>
            <a:r>
              <a:rPr lang="zh-CN" altLang="en-US" dirty="0">
                <a:latin typeface="Times New Roman" panose="02020603050405020304" charset="0"/>
                <a:cs typeface="Times New Roman" panose="02020603050405020304" charset="0"/>
                <a:sym typeface="+mn-ea"/>
              </a:rPr>
              <a:t> of </a:t>
            </a:r>
            <a:r>
              <a:rPr lang="en-US" altLang="zh-CN" dirty="0">
                <a:latin typeface="Times New Roman" panose="02020603050405020304" charset="0"/>
                <a:cs typeface="Times New Roman" panose="02020603050405020304" charset="0"/>
                <a:sym typeface="+mn-ea"/>
              </a:rPr>
              <a:t>C</a:t>
            </a:r>
            <a:r>
              <a:rPr lang="zh-CN" altLang="en-US" dirty="0">
                <a:latin typeface="Times New Roman" panose="02020603050405020304" charset="0"/>
                <a:cs typeface="Times New Roman" panose="02020603050405020304" charset="0"/>
                <a:sym typeface="+mn-ea"/>
              </a:rPr>
              <a:t>omputer </a:t>
            </a:r>
            <a:r>
              <a:rPr lang="en-US" altLang="zh-CN" dirty="0">
                <a:latin typeface="Times New Roman" panose="02020603050405020304" charset="0"/>
                <a:cs typeface="Times New Roman" panose="02020603050405020304" charset="0"/>
                <a:sym typeface="+mn-ea"/>
              </a:rPr>
              <a:t>N</a:t>
            </a:r>
            <a:r>
              <a:rPr lang="zh-CN" altLang="en-US" dirty="0">
                <a:latin typeface="Times New Roman" panose="02020603050405020304" charset="0"/>
                <a:cs typeface="Times New Roman" panose="02020603050405020304" charset="0"/>
                <a:sym typeface="+mn-ea"/>
              </a:rPr>
              <a:t>etwork</a:t>
            </a:r>
            <a:endParaRPr lang="zh-CN" altLang="en-US"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97255"/>
          </a:xfrm>
        </p:spPr>
        <p:txBody>
          <a:bodyPr>
            <a:normAutofit/>
          </a:bodyPr>
          <a:lstStyle/>
          <a:p>
            <a:r>
              <a:rPr sz="2800" b="1" dirty="0">
                <a:latin typeface="Times New Roman" panose="02020603050405020304" charset="0"/>
                <a:cs typeface="Times New Roman" panose="02020603050405020304" charset="0"/>
              </a:rPr>
              <a:t>lab0</a:t>
            </a:r>
            <a:r>
              <a:rPr lang="zh-CN" sz="2800" b="1" dirty="0">
                <a:latin typeface="Times New Roman" panose="02020603050405020304" charset="0"/>
                <a:cs typeface="Times New Roman" panose="02020603050405020304" charset="0"/>
              </a:rPr>
              <a:t>：</a:t>
            </a:r>
            <a:endParaRPr lang="zh-CN" sz="2800" b="1" dirty="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262380"/>
            <a:ext cx="10515600" cy="5057775"/>
          </a:xfrm>
        </p:spPr>
        <p:txBody>
          <a:bodyPr>
            <a:normAutofit lnSpcReduction="10000"/>
          </a:bodyPr>
          <a:lstStyle/>
          <a:p>
            <a:r>
              <a:rPr sz="2400" dirty="0">
                <a:latin typeface="Times New Roman" panose="02020603050405020304" charset="0"/>
                <a:cs typeface="Times New Roman" panose="02020603050405020304" charset="0"/>
              </a:rPr>
              <a:t>lab0 </a:t>
            </a:r>
            <a:r>
              <a:rPr lang="en-US" sz="2400" dirty="0">
                <a:latin typeface="Times New Roman" panose="02020603050405020304" charset="0"/>
                <a:cs typeface="Times New Roman" panose="02020603050405020304" charset="0"/>
              </a:rPr>
              <a:t>is</a:t>
            </a:r>
            <a:r>
              <a:rPr sz="2400" dirty="0">
                <a:latin typeface="Times New Roman" panose="02020603050405020304" charset="0"/>
                <a:cs typeface="Times New Roman" panose="02020603050405020304" charset="0"/>
              </a:rPr>
              <a:t> postponed to October 10, 23:59, and has the same D</a:t>
            </a:r>
            <a:r>
              <a:rPr lang="en-US" sz="2400" dirty="0">
                <a:latin typeface="Times New Roman" panose="02020603050405020304" charset="0"/>
                <a:cs typeface="Times New Roman" panose="02020603050405020304" charset="0"/>
              </a:rPr>
              <a:t>eadline</a:t>
            </a:r>
            <a:r>
              <a:rPr sz="2400" dirty="0">
                <a:latin typeface="Times New Roman" panose="02020603050405020304" charset="0"/>
                <a:cs typeface="Times New Roman" panose="02020603050405020304" charset="0"/>
              </a:rPr>
              <a:t> as lab1 </a:t>
            </a:r>
            <a:endParaRPr sz="2400" dirty="0">
              <a:latin typeface="Times New Roman" panose="02020603050405020304" charset="0"/>
              <a:cs typeface="Times New Roman" panose="02020603050405020304" charset="0"/>
            </a:endParaRPr>
          </a:p>
          <a:p>
            <a:r>
              <a:rPr lang="zh-CN" altLang="en-US" sz="2400" dirty="0">
                <a:latin typeface="Times New Roman" panose="02020603050405020304" charset="0"/>
                <a:cs typeface="Times New Roman" panose="02020603050405020304" charset="0"/>
              </a:rPr>
              <a:t>About the lab report</a:t>
            </a:r>
            <a:endParaRPr lang="zh-CN" altLang="en-US" sz="2400" dirty="0">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zh-CN" altLang="en-US" dirty="0">
                <a:solidFill>
                  <a:schemeClr val="tx1"/>
                </a:solidFill>
                <a:latin typeface="Times New Roman" panose="02020603050405020304" charset="0"/>
                <a:cs typeface="Times New Roman" panose="02020603050405020304" charset="0"/>
              </a:rPr>
              <a:t>The language can be Chinese or English</a:t>
            </a:r>
            <a:endParaRPr lang="zh-CN" altLang="en-US" dirty="0">
              <a:solidFill>
                <a:schemeClr val="tx1"/>
              </a:solidFill>
              <a:latin typeface="Times New Roman" panose="02020603050405020304" charset="0"/>
              <a:cs typeface="Times New Roman" panose="02020603050405020304" charset="0"/>
            </a:endParaRPr>
          </a:p>
          <a:p>
            <a:pPr lvl="1"/>
            <a:r>
              <a:rPr lang="zh-CN" altLang="en-US" dirty="0">
                <a:latin typeface="Times New Roman" panose="02020603050405020304" charset="0"/>
                <a:cs typeface="Times New Roman" panose="02020603050405020304" charset="0"/>
              </a:rPr>
              <a:t>3-5 pages in length, in pdf format</a:t>
            </a:r>
            <a:endParaRPr lang="zh-CN" altLang="en-US" dirty="0">
              <a:latin typeface="Times New Roman" panose="02020603050405020304" charset="0"/>
              <a:cs typeface="Times New Roman" panose="02020603050405020304" charset="0"/>
            </a:endParaRPr>
          </a:p>
          <a:p>
            <a:pPr lvl="1"/>
            <a:r>
              <a:rPr lang="en-US" altLang="zh-CN" dirty="0">
                <a:latin typeface="Times New Roman" panose="02020603050405020304" charset="0"/>
                <a:cs typeface="Times New Roman" panose="02020603050405020304" charset="0"/>
              </a:rPr>
              <a:t>C</a:t>
            </a:r>
            <a:r>
              <a:rPr lang="zh-CN" altLang="en-US" dirty="0">
                <a:latin typeface="Times New Roman" panose="02020603050405020304" charset="0"/>
                <a:cs typeface="Times New Roman" panose="02020603050405020304" charset="0"/>
              </a:rPr>
              <a:t>ontent</a:t>
            </a:r>
            <a:r>
              <a:rPr lang="en-US" altLang="zh-CN" dirty="0">
                <a:latin typeface="Times New Roman" panose="02020603050405020304" charset="0"/>
                <a:cs typeface="Times New Roman" panose="02020603050405020304" charset="0"/>
              </a:rPr>
              <a:t>: Structure and design, (Optional) Implement challenges,  (Optional)Remaining Bugs, Experimental results and performance.</a:t>
            </a:r>
            <a:endParaRPr lang="en-US" altLang="zh-CN" dirty="0">
              <a:latin typeface="Times New Roman" panose="02020603050405020304" charset="0"/>
              <a:cs typeface="Times New Roman" panose="02020603050405020304" charset="0"/>
            </a:endParaRPr>
          </a:p>
          <a:p>
            <a:pPr lvl="1"/>
            <a:r>
              <a:rPr lang="zh-CN" altLang="en-US" dirty="0">
                <a:latin typeface="Times New Roman" panose="02020603050405020304" charset="0"/>
                <a:cs typeface="Times New Roman" panose="02020603050405020304" charset="0"/>
              </a:rPr>
              <a:t>Better to add screenshots as evidence</a:t>
            </a:r>
            <a:endParaRPr lang="zh-CN" altLang="en-US" dirty="0">
              <a:latin typeface="Times New Roman" panose="02020603050405020304" charset="0"/>
              <a:cs typeface="Times New Roman" panose="02020603050405020304" charset="0"/>
            </a:endParaRPr>
          </a:p>
          <a:p>
            <a:pPr lvl="1"/>
            <a:r>
              <a:rPr dirty="0">
                <a:latin typeface="Times New Roman" panose="02020603050405020304" charset="0"/>
                <a:cs typeface="Times New Roman" panose="02020603050405020304" charset="0"/>
              </a:rPr>
              <a:t>The report </a:t>
            </a:r>
            <a:r>
              <a:rPr lang="en-US" dirty="0">
                <a:latin typeface="Times New Roman" panose="02020603050405020304" charset="0"/>
                <a:cs typeface="Times New Roman" panose="02020603050405020304" charset="0"/>
              </a:rPr>
              <a:t>should</a:t>
            </a:r>
            <a:r>
              <a:rPr dirty="0">
                <a:latin typeface="Times New Roman" panose="02020603050405020304" charset="0"/>
                <a:cs typeface="Times New Roman" panose="02020603050405020304" charset="0"/>
              </a:rPr>
              <a:t> be placed directly in the root directory (you can ignore the writeups folder)</a:t>
            </a:r>
            <a:endParaRPr dirty="0">
              <a:latin typeface="Times New Roman" panose="02020603050405020304" charset="0"/>
              <a:cs typeface="Times New Roman" panose="02020603050405020304" charset="0"/>
            </a:endParaRPr>
          </a:p>
          <a:p>
            <a:pPr marL="228600" lvl="0" indent="-228600">
              <a:buFont typeface="Arial" panose="020B0604020202020204" pitchFamily="34" charset="0"/>
              <a:buChar char="•"/>
            </a:pPr>
            <a:r>
              <a:rPr lang="en-US" altLang="zh-CN" dirty="0" err="1">
                <a:latin typeface="Times New Roman" panose="02020603050405020304" charset="0"/>
                <a:cs typeface="Times New Roman" panose="02020603050405020304" charset="0"/>
              </a:rPr>
              <a:t>github</a:t>
            </a:r>
            <a:r>
              <a:rPr lang="zh-CN" altLang="en-US"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1"/>
            <a:r>
              <a:rPr dirty="0">
                <a:latin typeface="Times New Roman" panose="02020603050405020304" charset="0"/>
                <a:cs typeface="Times New Roman" panose="02020603050405020304" charset="0"/>
              </a:rPr>
              <a:t>No need to submit your own GitHub account</a:t>
            </a:r>
            <a:endParaRPr dirty="0">
              <a:latin typeface="Times New Roman" panose="02020603050405020304" charset="0"/>
              <a:cs typeface="Times New Roman" panose="02020603050405020304" charset="0"/>
            </a:endParaRPr>
          </a:p>
          <a:p>
            <a:pPr lvl="1"/>
            <a:r>
              <a:rPr dirty="0">
                <a:latin typeface="Times New Roman" panose="02020603050405020304" charset="0"/>
                <a:cs typeface="Times New Roman" panose="02020603050405020304" charset="0"/>
              </a:rPr>
              <a:t>The repository can also be set to private (if you are worried about your code being copied)</a:t>
            </a:r>
            <a:endParaRPr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7375" y="643890"/>
            <a:ext cx="11120120" cy="4092575"/>
          </a:xfrm>
          <a:prstGeom prst="rect">
            <a:avLst/>
          </a:prstGeom>
          <a:noFill/>
        </p:spPr>
        <p:txBody>
          <a:bodyPr wrap="square">
            <a:spAutoFit/>
          </a:bodyPr>
          <a:lstStyle/>
          <a:p>
            <a:endParaRPr lang="en-US" altLang="zh-CN" sz="2400" dirty="0">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 Second experimental release: QQ Group</a:t>
            </a:r>
            <a:endParaRPr lang="en-US" altLang="zh-CN" sz="2400" dirty="0">
              <a:latin typeface="Times New Roman" panose="02020603050405020304" charset="0"/>
              <a:cs typeface="Times New Roman" panose="02020603050405020304" charset="0"/>
            </a:endParaRPr>
          </a:p>
          <a:p>
            <a:endParaRPr lang="en-US" altLang="zh-CN" sz="2400" dirty="0">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 DDL</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Oct 10, 2024, 23:59</a:t>
            </a:r>
            <a:endParaRPr lang="en-US" altLang="zh-CN" sz="2400" dirty="0">
              <a:latin typeface="Times New Roman" panose="02020603050405020304" charset="0"/>
              <a:cs typeface="Times New Roman" panose="02020603050405020304" charset="0"/>
            </a:endParaRPr>
          </a:p>
          <a:p>
            <a:endParaRPr lang="en-US" altLang="zh-CN" sz="2400" dirty="0">
              <a:latin typeface="Times New Roman" panose="02020603050405020304" charset="0"/>
              <a:cs typeface="Times New Roman" panose="02020603050405020304" charset="0"/>
            </a:endParaRPr>
          </a:p>
          <a:p>
            <a:endParaRPr lang="en-US" altLang="zh-CN" sz="2400" dirty="0">
              <a:latin typeface="Times New Roman" panose="02020603050405020304" charset="0"/>
              <a:cs typeface="Times New Roman" panose="02020603050405020304" charset="0"/>
            </a:endParaRPr>
          </a:p>
          <a:p>
            <a:endParaRPr lang="en-US" altLang="zh-CN" sz="2400" dirty="0">
              <a:latin typeface="Times New Roman" panose="02020603050405020304" charset="0"/>
              <a:cs typeface="Times New Roman" panose="02020603050405020304" charset="0"/>
            </a:endParaRPr>
          </a:p>
          <a:p>
            <a:r>
              <a:rPr lang="en-US" altLang="zh-CN" sz="2400" dirty="0">
                <a:latin typeface="Times New Roman" panose="02020603050405020304" charset="0"/>
                <a:cs typeface="Times New Roman" panose="02020603050405020304" charset="0"/>
              </a:rPr>
              <a:t>· </a:t>
            </a:r>
            <a:r>
              <a:rPr sz="2400" dirty="0">
                <a:latin typeface="Times New Roman" panose="02020603050405020304" charset="0"/>
                <a:cs typeface="Times New Roman" panose="02020603050405020304" charset="0"/>
              </a:rPr>
              <a:t>If you refer to other people's code and ideas during the experiment, remember to write them down in the experiment report.</a:t>
            </a:r>
            <a:endParaRPr sz="2400" dirty="0">
              <a:latin typeface="Times New Roman" panose="02020603050405020304" charset="0"/>
              <a:cs typeface="Times New Roman" panose="02020603050405020304" charset="0"/>
            </a:endParaRPr>
          </a:p>
          <a:p>
            <a:endParaRPr lang="en-US" altLang="zh-CN" sz="2400" dirty="0">
              <a:latin typeface="Times New Roman" panose="02020603050405020304" charset="0"/>
              <a:cs typeface="Times New Roman" panose="02020603050405020304" charset="0"/>
            </a:endParaRPr>
          </a:p>
          <a:p>
            <a:r>
              <a:rPr lang="en-US" altLang="zh-CN" sz="2000" dirty="0">
                <a:latin typeface="Times New Roman" panose="02020603050405020304" charset="0"/>
                <a:cs typeface="Times New Roman" panose="02020603050405020304" charset="0"/>
              </a:rPr>
              <a:t>* </a:t>
            </a:r>
            <a:r>
              <a:rPr sz="2000" dirty="0">
                <a:latin typeface="Times New Roman" panose="02020603050405020304" charset="0"/>
                <a:cs typeface="Times New Roman" panose="02020603050405020304" charset="0"/>
              </a:rPr>
              <a:t>There is a two-week make-up period after DDL, </a:t>
            </a:r>
            <a:r>
              <a:rPr lang="en-US" sz="2000" dirty="0">
                <a:latin typeface="Times New Roman" panose="02020603050405020304" charset="0"/>
                <a:cs typeface="Times New Roman" panose="02020603050405020304" charset="0"/>
              </a:rPr>
              <a:t>but</a:t>
            </a:r>
            <a:r>
              <a:rPr sz="2000" dirty="0">
                <a:latin typeface="Times New Roman" panose="02020603050405020304" charset="0"/>
                <a:cs typeface="Times New Roman" panose="02020603050405020304" charset="0"/>
              </a:rPr>
              <a:t> the score for the make-up is multiplied by 0.95</a:t>
            </a:r>
            <a:endParaRPr sz="20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1140" y="0"/>
            <a:ext cx="10515600" cy="937653"/>
          </a:xfrm>
        </p:spPr>
        <p:txBody>
          <a:bodyPr>
            <a:normAutofit/>
          </a:bodyPr>
          <a:lstStyle/>
          <a:p>
            <a:r>
              <a:rPr lang="en-US" altLang="zh-CN" sz="2400" dirty="0">
                <a:latin typeface="Times New Roman" panose="02020603050405020304" charset="0"/>
                <a:cs typeface="Times New Roman" panose="02020603050405020304" charset="0"/>
              </a:rPr>
              <a:t>Lab1: </a:t>
            </a:r>
            <a:r>
              <a:rPr lang="en-US" altLang="zh-CN" sz="2400" dirty="0" err="1">
                <a:latin typeface="Times New Roman" panose="02020603050405020304" charset="0"/>
                <a:cs typeface="Times New Roman" panose="02020603050405020304" charset="0"/>
              </a:rPr>
              <a:t>Reassembler</a:t>
            </a:r>
            <a:endParaRPr lang="zh-CN" altLang="en-US" sz="2400" dirty="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186316" y="868501"/>
            <a:ext cx="10515600" cy="4351338"/>
          </a:xfrm>
        </p:spPr>
        <p:txBody>
          <a:bodyPr>
            <a:normAutofit/>
          </a:bodyPr>
          <a:lstStyle/>
          <a:p>
            <a:r>
              <a:rPr sz="2000">
                <a:latin typeface="Times New Roman" panose="02020603050405020304" charset="0"/>
                <a:cs typeface="Times New Roman" panose="02020603050405020304" charset="0"/>
              </a:rPr>
              <a:t>In lab0, we implemented a byte_stream class that can be used for reading and writing, with flow control function</a:t>
            </a:r>
            <a:endParaRPr sz="2000">
              <a:latin typeface="Times New Roman" panose="02020603050405020304" charset="0"/>
              <a:cs typeface="Times New Roman" panose="02020603050405020304" charset="0"/>
            </a:endParaRPr>
          </a:p>
          <a:p>
            <a:r>
              <a:rPr lang="zh-CN" altLang="en-US" sz="2000" dirty="0">
                <a:solidFill>
                  <a:schemeClr val="tx1"/>
                </a:solidFill>
                <a:latin typeface="Times New Roman" panose="02020603050405020304" charset="0"/>
                <a:cs typeface="Times New Roman" panose="02020603050405020304" charset="0"/>
              </a:rPr>
              <a:t>We want the bytes to be </a:t>
            </a:r>
            <a:r>
              <a:rPr lang="zh-CN" altLang="en-US" sz="2000" dirty="0">
                <a:solidFill>
                  <a:srgbClr val="FF0000"/>
                </a:solidFill>
                <a:latin typeface="Times New Roman" panose="02020603050405020304" charset="0"/>
                <a:cs typeface="Times New Roman" panose="02020603050405020304" charset="0"/>
              </a:rPr>
              <a:t>reliable</a:t>
            </a:r>
            <a:r>
              <a:rPr lang="zh-CN" altLang="en-US" sz="2000" dirty="0">
                <a:solidFill>
                  <a:schemeClr val="tx1"/>
                </a:solidFill>
                <a:latin typeface="Times New Roman" panose="02020603050405020304" charset="0"/>
                <a:cs typeface="Times New Roman" panose="02020603050405020304" charset="0"/>
              </a:rPr>
              <a:t> and </a:t>
            </a:r>
            <a:r>
              <a:rPr lang="zh-CN" altLang="en-US" sz="2000" dirty="0">
                <a:solidFill>
                  <a:srgbClr val="FF0000"/>
                </a:solidFill>
                <a:latin typeface="Times New Roman" panose="02020603050405020304" charset="0"/>
                <a:cs typeface="Times New Roman" panose="02020603050405020304" charset="0"/>
              </a:rPr>
              <a:t>in order</a:t>
            </a:r>
            <a:r>
              <a:rPr lang="zh-CN" altLang="en-US" sz="2000" dirty="0">
                <a:solidFill>
                  <a:schemeClr val="tx1"/>
                </a:solidFill>
                <a:latin typeface="Times New Roman" panose="02020603050405020304" charset="0"/>
                <a:cs typeface="Times New Roman" panose="02020603050405020304" charset="0"/>
              </a:rPr>
              <a:t>.</a:t>
            </a:r>
            <a:endParaRPr lang="zh-CN" altLang="en-US" sz="2000" dirty="0">
              <a:solidFill>
                <a:schemeClr val="tx1"/>
              </a:solidFill>
              <a:latin typeface="Times New Roman" panose="02020603050405020304" charset="0"/>
              <a:cs typeface="Times New Roman" panose="02020603050405020304" charset="0"/>
            </a:endParaRPr>
          </a:p>
          <a:p>
            <a:r>
              <a:rPr lang="zh-CN" altLang="en-US" sz="2000" dirty="0">
                <a:latin typeface="Times New Roman" panose="02020603050405020304" charset="0"/>
                <a:cs typeface="Times New Roman" panose="02020603050405020304" charset="0"/>
              </a:rPr>
              <a:t>In practice, the data sent by the sender may have the following situations</a:t>
            </a:r>
            <a:r>
              <a:rPr lang="en-US" altLang="zh-CN" sz="2000" dirty="0">
                <a:latin typeface="Times New Roman" panose="02020603050405020304" charset="0"/>
                <a:cs typeface="Times New Roman" panose="02020603050405020304" charset="0"/>
              </a:rPr>
              <a:t>:</a:t>
            </a:r>
            <a:endParaRPr lang="zh-CN" altLang="en-US" sz="2000" dirty="0">
              <a:latin typeface="Times New Roman" panose="02020603050405020304" charset="0"/>
              <a:cs typeface="Times New Roman" panose="02020603050405020304" charset="0"/>
            </a:endParaRPr>
          </a:p>
          <a:p>
            <a:pPr lvl="1"/>
            <a:r>
              <a:rPr lang="zh-CN" altLang="en-US" sz="1600" dirty="0">
                <a:latin typeface="Times New Roman" panose="02020603050405020304" charset="0"/>
                <a:cs typeface="Times New Roman" panose="02020603050405020304" charset="0"/>
              </a:rPr>
              <a:t>Out of order delivery</a:t>
            </a:r>
            <a:endParaRPr lang="zh-CN" altLang="en-US" sz="1600" dirty="0">
              <a:latin typeface="Times New Roman" panose="02020603050405020304" charset="0"/>
              <a:cs typeface="Times New Roman" panose="02020603050405020304" charset="0"/>
            </a:endParaRPr>
          </a:p>
          <a:p>
            <a:pPr lvl="1"/>
            <a:r>
              <a:rPr lang="en-US" altLang="zh-CN" sz="1600" dirty="0">
                <a:latin typeface="Times New Roman" panose="02020603050405020304" charset="0"/>
                <a:cs typeface="Times New Roman" panose="02020603050405020304" charset="0"/>
              </a:rPr>
              <a:t>It</a:t>
            </a:r>
            <a:r>
              <a:rPr lang="zh-CN" altLang="en-US" sz="1600" dirty="0">
                <a:latin typeface="Times New Roman" panose="02020603050405020304" charset="0"/>
                <a:cs typeface="Times New Roman" panose="02020603050405020304" charset="0"/>
              </a:rPr>
              <a:t> may be loss</a:t>
            </a:r>
            <a:endParaRPr lang="zh-CN" altLang="en-US" sz="1600" dirty="0">
              <a:latin typeface="Times New Roman" panose="02020603050405020304" charset="0"/>
              <a:cs typeface="Times New Roman" panose="02020603050405020304" charset="0"/>
            </a:endParaRPr>
          </a:p>
          <a:p>
            <a:pPr lvl="1"/>
            <a:r>
              <a:rPr lang="en-US" altLang="zh-CN" sz="1600" dirty="0">
                <a:latin typeface="Times New Roman" panose="02020603050405020304" charset="0"/>
                <a:cs typeface="Times New Roman" panose="02020603050405020304" charset="0"/>
              </a:rPr>
              <a:t>It m</a:t>
            </a:r>
            <a:r>
              <a:rPr lang="zh-CN" altLang="en-US" sz="1600" dirty="0">
                <a:latin typeface="Times New Roman" panose="02020603050405020304" charset="0"/>
                <a:cs typeface="Times New Roman" panose="02020603050405020304" charset="0"/>
              </a:rPr>
              <a:t>ay be sent repeatedly</a:t>
            </a:r>
            <a:endParaRPr lang="zh-CN" altLang="en-US" sz="1600" dirty="0">
              <a:latin typeface="Times New Roman" panose="02020603050405020304" charset="0"/>
              <a:cs typeface="Times New Roman" panose="02020603050405020304" charset="0"/>
            </a:endParaRPr>
          </a:p>
        </p:txBody>
      </p:sp>
      <p:pic>
        <p:nvPicPr>
          <p:cNvPr id="5" name="图片 4"/>
          <p:cNvPicPr>
            <a:picLocks noChangeAspect="1"/>
          </p:cNvPicPr>
          <p:nvPr/>
        </p:nvPicPr>
        <p:blipFill>
          <a:blip r:embed="rId1"/>
          <a:stretch>
            <a:fillRect/>
          </a:stretch>
        </p:blipFill>
        <p:spPr>
          <a:xfrm>
            <a:off x="1841966" y="3189868"/>
            <a:ext cx="6625197" cy="33225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937653"/>
          </a:xfrm>
        </p:spPr>
        <p:txBody>
          <a:bodyPr>
            <a:normAutofit/>
          </a:bodyPr>
          <a:lstStyle/>
          <a:p>
            <a:r>
              <a:rPr lang="en-US" altLang="zh-CN" sz="2400" dirty="0">
                <a:latin typeface="Times New Roman" panose="02020603050405020304" charset="0"/>
                <a:cs typeface="Times New Roman" panose="02020603050405020304" charset="0"/>
              </a:rPr>
              <a:t>Lab1: </a:t>
            </a:r>
            <a:r>
              <a:rPr lang="en-US" altLang="zh-CN" sz="2400" dirty="0" err="1">
                <a:latin typeface="Times New Roman" panose="02020603050405020304" charset="0"/>
                <a:cs typeface="Times New Roman" panose="02020603050405020304" charset="0"/>
              </a:rPr>
              <a:t>Reassembler</a:t>
            </a:r>
            <a:endParaRPr lang="zh-CN" altLang="en-US" sz="2400" dirty="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186690" y="793115"/>
            <a:ext cx="11360785" cy="5993765"/>
          </a:xfrm>
        </p:spPr>
        <p:txBody>
          <a:bodyPr>
            <a:normAutofit/>
          </a:bodyPr>
          <a:lstStyle/>
          <a:p>
            <a:r>
              <a:rPr sz="2000">
                <a:latin typeface="Times New Roman" panose="02020603050405020304" charset="0"/>
                <a:cs typeface="Times New Roman" panose="02020603050405020304" charset="0"/>
              </a:rPr>
              <a:t>When the starting sequence number of the received substring is exactly the sequence number expected by byte_stream</a:t>
            </a:r>
            <a:endParaRPr sz="2000">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sz="1600">
                <a:latin typeface="Times New Roman" panose="02020603050405020304" charset="0"/>
                <a:cs typeface="Times New Roman" panose="02020603050405020304" charset="0"/>
              </a:rPr>
              <a:t>Just consider whether byte_stream can accommodate this substring.</a:t>
            </a:r>
            <a:endParaRPr sz="1600">
              <a:latin typeface="Times New Roman" panose="02020603050405020304" charset="0"/>
              <a:cs typeface="Times New Roman" panose="02020603050405020304" charset="0"/>
            </a:endParaRPr>
          </a:p>
          <a:p>
            <a:pPr marL="228600" lvl="0" indent="-228600">
              <a:buFont typeface="Arial" panose="020B0604020202020204" pitchFamily="34" charset="0"/>
              <a:buChar char="•"/>
            </a:pPr>
            <a:r>
              <a:rPr sz="2000">
                <a:latin typeface="Times New Roman" panose="02020603050405020304" charset="0"/>
                <a:cs typeface="Times New Roman" panose="02020603050405020304" charset="0"/>
              </a:rPr>
              <a:t>When the starting sequence number of the received substring is not the sequence number expected by byte_stream</a:t>
            </a:r>
            <a:endParaRPr sz="2000">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sz="1600">
                <a:latin typeface="Times New Roman" panose="02020603050405020304" charset="0"/>
                <a:cs typeface="Times New Roman" panose="02020603050405020304" charset="0"/>
              </a:rPr>
              <a:t>If the substring has been inserted into the byte_stream, that is, the tail sequence number of the substring is less than the expected sequence number of the byte_stream, just discard it.</a:t>
            </a:r>
            <a:endParaRPr sz="1600">
              <a:latin typeface="Times New Roman" panose="02020603050405020304" charset="0"/>
              <a:cs typeface="Times New Roman" panose="02020603050405020304" charset="0"/>
            </a:endParaRPr>
          </a:p>
          <a:p>
            <a:pPr marL="685800" lvl="1" indent="-228600">
              <a:buFont typeface="Arial" panose="020B0604020202020204" pitchFamily="34" charset="0"/>
              <a:buChar char="•"/>
            </a:pPr>
            <a:endParaRPr lang="zh-CN" altLang="en-US" sz="1600" dirty="0">
              <a:latin typeface="Times New Roman" panose="02020603050405020304" charset="0"/>
              <a:cs typeface="Times New Roman" panose="02020603050405020304" charset="0"/>
            </a:endParaRPr>
          </a:p>
          <a:p>
            <a:pPr marL="685800" lvl="1" indent="-228600">
              <a:buFont typeface="Arial" panose="020B0604020202020204" pitchFamily="34" charset="0"/>
              <a:buChar char="•"/>
            </a:pPr>
            <a:endParaRPr lang="zh-CN" altLang="en-US" sz="1600" dirty="0">
              <a:latin typeface="Times New Roman" panose="02020603050405020304" charset="0"/>
              <a:cs typeface="Times New Roman" panose="02020603050405020304" charset="0"/>
            </a:endParaRPr>
          </a:p>
          <a:p>
            <a:pPr marL="685800" lvl="1" indent="-228600">
              <a:buFont typeface="Arial" panose="020B0604020202020204" pitchFamily="34" charset="0"/>
              <a:buChar char="•"/>
            </a:pPr>
            <a:endParaRPr lang="zh-CN" altLang="en-US" sz="1600" dirty="0">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sz="1600">
                <a:latin typeface="Times New Roman" panose="02020603050405020304" charset="0"/>
                <a:cs typeface="Times New Roman" panose="02020603050405020304" charset="0"/>
              </a:rPr>
              <a:t>If substring and byte_stream have intersection, that is, the initial sequence number of substring &lt; the expected sequence number of byte_stream &lt; the end sequence number of substring, it seems that a part (the red part in the figure below) can be inserted into byte_stream.</a:t>
            </a:r>
            <a:r>
              <a:rPr lang="en-US" sz="1600">
                <a:latin typeface="Times New Roman" panose="02020603050405020304" charset="0"/>
                <a:cs typeface="Times New Roman" panose="02020603050405020304" charset="0"/>
              </a:rPr>
              <a:t> But you should also consider carefully whether only the red part can be inserted? (The red part may be connected to the substring in the buffer, and more bytes may be inserted at this time), or it may not be completely inserted (byte_stream capacity is insufficient and needs to be truncated)</a:t>
            </a:r>
            <a:endParaRPr lang="en-US" sz="1600">
              <a:latin typeface="Times New Roman" panose="02020603050405020304" charset="0"/>
              <a:cs typeface="Times New Roman" panose="02020603050405020304" charset="0"/>
            </a:endParaRPr>
          </a:p>
          <a:p>
            <a:pPr marL="685800" lvl="1" indent="-228600">
              <a:buFont typeface="Arial" panose="020B0604020202020204" pitchFamily="34" charset="0"/>
              <a:buChar char="•"/>
            </a:pPr>
            <a:endParaRPr lang="zh-CN" altLang="en-US" sz="1600" dirty="0">
              <a:latin typeface="Times New Roman" panose="02020603050405020304" charset="0"/>
              <a:cs typeface="Times New Roman" panose="02020603050405020304" charset="0"/>
            </a:endParaRPr>
          </a:p>
          <a:p>
            <a:pPr marL="685800" lvl="1" indent="-228600">
              <a:buFont typeface="Arial" panose="020B0604020202020204" pitchFamily="34" charset="0"/>
              <a:buChar char="•"/>
            </a:pPr>
            <a:endParaRPr lang="zh-CN" altLang="en-US" sz="1600" dirty="0">
              <a:latin typeface="Times New Roman" panose="02020603050405020304" charset="0"/>
              <a:cs typeface="Times New Roman" panose="02020603050405020304" charset="0"/>
            </a:endParaRPr>
          </a:p>
          <a:p>
            <a:pPr marL="685800" lvl="1" indent="-228600">
              <a:buFont typeface="Arial" panose="020B0604020202020204" pitchFamily="34" charset="0"/>
              <a:buChar char="•"/>
            </a:pPr>
            <a:endParaRPr lang="zh-CN" altLang="en-US" sz="1600" dirty="0">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sz="1600">
                <a:latin typeface="Times New Roman" panose="02020603050405020304" charset="0"/>
                <a:cs typeface="Times New Roman" panose="02020603050405020304" charset="0"/>
              </a:rPr>
              <a:t>If the starting sequence number of the substring is greater than expecting_SYN, a buffer may be needed to temporarily store the substring.</a:t>
            </a:r>
            <a:endParaRPr sz="1600">
              <a:latin typeface="Times New Roman" panose="02020603050405020304" charset="0"/>
              <a:cs typeface="Times New Roman" panose="02020603050405020304" charset="0"/>
            </a:endParaRPr>
          </a:p>
        </p:txBody>
      </p:sp>
      <p:pic>
        <p:nvPicPr>
          <p:cNvPr id="14" name="图片 13"/>
          <p:cNvPicPr>
            <a:picLocks noChangeAspect="1"/>
          </p:cNvPicPr>
          <p:nvPr/>
        </p:nvPicPr>
        <p:blipFill>
          <a:blip r:embed="rId1"/>
          <a:stretch>
            <a:fillRect/>
          </a:stretch>
        </p:blipFill>
        <p:spPr>
          <a:xfrm>
            <a:off x="1857564" y="6077053"/>
            <a:ext cx="3669366" cy="710200"/>
          </a:xfrm>
          <a:prstGeom prst="rect">
            <a:avLst/>
          </a:prstGeom>
        </p:spPr>
      </p:pic>
      <p:pic>
        <p:nvPicPr>
          <p:cNvPr id="18" name="图片 17"/>
          <p:cNvPicPr>
            <a:picLocks noChangeAspect="1"/>
          </p:cNvPicPr>
          <p:nvPr/>
        </p:nvPicPr>
        <p:blipFill>
          <a:blip r:embed="rId2"/>
          <a:stretch>
            <a:fillRect/>
          </a:stretch>
        </p:blipFill>
        <p:spPr>
          <a:xfrm>
            <a:off x="981899" y="2881928"/>
            <a:ext cx="3924000" cy="876955"/>
          </a:xfrm>
          <a:prstGeom prst="rect">
            <a:avLst/>
          </a:prstGeom>
        </p:spPr>
      </p:pic>
      <p:pic>
        <p:nvPicPr>
          <p:cNvPr id="20" name="图片 19"/>
          <p:cNvPicPr>
            <a:picLocks noChangeAspect="1"/>
          </p:cNvPicPr>
          <p:nvPr/>
        </p:nvPicPr>
        <p:blipFill>
          <a:blip r:embed="rId3"/>
          <a:stretch>
            <a:fillRect/>
          </a:stretch>
        </p:blipFill>
        <p:spPr>
          <a:xfrm>
            <a:off x="953324" y="4642479"/>
            <a:ext cx="5698191" cy="10614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0515600" cy="1325563"/>
          </a:xfrm>
        </p:spPr>
        <p:txBody>
          <a:bodyPr>
            <a:normAutofit/>
          </a:bodyPr>
          <a:lstStyle/>
          <a:p>
            <a:r>
              <a:rPr lang="en-US" altLang="zh-CN" sz="2400" dirty="0">
                <a:latin typeface="Times New Roman" panose="02020603050405020304" charset="0"/>
                <a:cs typeface="Times New Roman" panose="02020603050405020304" charset="0"/>
              </a:rPr>
              <a:t>Lab1: </a:t>
            </a:r>
            <a:r>
              <a:rPr lang="en-US" altLang="zh-CN" sz="2400" dirty="0" err="1">
                <a:latin typeface="Times New Roman" panose="02020603050405020304" charset="0"/>
                <a:cs typeface="Times New Roman" panose="02020603050405020304" charset="0"/>
              </a:rPr>
              <a:t>Reassembler</a:t>
            </a:r>
            <a:endParaRPr lang="zh-CN" altLang="en-US" sz="2400" dirty="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330835" y="1325880"/>
            <a:ext cx="10515600" cy="4315460"/>
          </a:xfrm>
        </p:spPr>
        <p:txBody>
          <a:bodyPr>
            <a:noAutofit/>
          </a:bodyPr>
          <a:lstStyle/>
          <a:p>
            <a:r>
              <a:rPr lang="zh-CN" altLang="en-US" dirty="0">
                <a:latin typeface="Times New Roman" panose="02020603050405020304" charset="0"/>
                <a:cs typeface="Times New Roman" panose="02020603050405020304" charset="0"/>
              </a:rPr>
              <a:t>Details</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sz="1800" dirty="0">
                <a:latin typeface="Times New Roman" panose="02020603050405020304" charset="0"/>
                <a:cs typeface="Times New Roman" panose="02020603050405020304" charset="0"/>
              </a:rPr>
              <a:t>You don't need to consider whether the substring passed to you has byte errors.</a:t>
            </a:r>
            <a:endParaRPr sz="1800" dirty="0">
              <a:latin typeface="Times New Roman" panose="02020603050405020304" charset="0"/>
              <a:cs typeface="Times New Roman" panose="02020603050405020304" charset="0"/>
            </a:endParaRPr>
          </a:p>
          <a:p>
            <a:pPr lvl="1"/>
            <a:endParaRPr lang="en-US" altLang="zh-CN" sz="1800" dirty="0">
              <a:latin typeface="Times New Roman" panose="02020603050405020304" charset="0"/>
              <a:cs typeface="Times New Roman" panose="02020603050405020304" charset="0"/>
            </a:endParaRPr>
          </a:p>
          <a:p>
            <a:pPr lvl="1"/>
            <a:r>
              <a:rPr sz="1800">
                <a:latin typeface="Times New Roman" panose="02020603050405020304" charset="0"/>
                <a:cs typeface="Times New Roman" panose="02020603050405020304" charset="0"/>
              </a:rPr>
              <a:t>Bytes should be delivered as quickly as possible. Once a substring can be inserted into the byte_stream, it should be inserted immediately.</a:t>
            </a:r>
            <a:endParaRPr sz="1800">
              <a:latin typeface="Times New Roman" panose="02020603050405020304" charset="0"/>
              <a:cs typeface="Times New Roman" panose="02020603050405020304" charset="0"/>
            </a:endParaRPr>
          </a:p>
          <a:p>
            <a:pPr lvl="1"/>
            <a:endParaRPr sz="1800">
              <a:latin typeface="Times New Roman" panose="02020603050405020304" charset="0"/>
              <a:cs typeface="Times New Roman" panose="02020603050405020304" charset="0"/>
            </a:endParaRPr>
          </a:p>
          <a:p>
            <a:pPr lvl="1"/>
            <a:r>
              <a:rPr sz="1800" dirty="0">
                <a:solidFill>
                  <a:srgbClr val="FF0000"/>
                </a:solidFill>
                <a:latin typeface="Times New Roman" panose="02020603050405020304" charset="0"/>
                <a:cs typeface="Times New Roman" panose="02020603050405020304" charset="0"/>
              </a:rPr>
              <a:t>There may be overlaps between substrings.</a:t>
            </a:r>
            <a:endParaRPr sz="1800" dirty="0">
              <a:solidFill>
                <a:srgbClr val="FF0000"/>
              </a:solidFill>
              <a:latin typeface="Times New Roman" panose="02020603050405020304" charset="0"/>
              <a:cs typeface="Times New Roman" panose="02020603050405020304" charset="0"/>
            </a:endParaRPr>
          </a:p>
          <a:p>
            <a:pPr lvl="1"/>
            <a:endParaRPr sz="1800" dirty="0">
              <a:solidFill>
                <a:srgbClr val="FF0000"/>
              </a:solidFill>
              <a:latin typeface="Times New Roman" panose="02020603050405020304" charset="0"/>
              <a:cs typeface="Times New Roman" panose="02020603050405020304" charset="0"/>
            </a:endParaRPr>
          </a:p>
          <a:p>
            <a:pPr lvl="1"/>
            <a:r>
              <a:rPr sz="1800" dirty="0">
                <a:latin typeface="Times New Roman" panose="02020603050405020304" charset="0"/>
                <a:cs typeface="Times New Roman" panose="02020603050405020304" charset="0"/>
              </a:rPr>
              <a:t>The substrings in the buffer are unique and non-overlapping. Substrings with overlapping parts should be merged and only one copy should be kept.</a:t>
            </a:r>
            <a:endParaRPr sz="1800" dirty="0">
              <a:latin typeface="Times New Roman" panose="02020603050405020304" charset="0"/>
              <a:cs typeface="Times New Roman" panose="02020603050405020304" charset="0"/>
            </a:endParaRPr>
          </a:p>
          <a:p>
            <a:pPr lvl="1"/>
            <a:endParaRPr sz="1800" dirty="0">
              <a:latin typeface="Times New Roman" panose="02020603050405020304" charset="0"/>
              <a:cs typeface="Times New Roman" panose="02020603050405020304" charset="0"/>
            </a:endParaRPr>
          </a:p>
          <a:p>
            <a:pPr lvl="1"/>
            <a:r>
              <a:rPr sz="1800" dirty="0">
                <a:latin typeface="Times New Roman" panose="02020603050405020304" charset="0"/>
                <a:cs typeface="Times New Roman" panose="02020603050405020304" charset="0"/>
              </a:rPr>
              <a:t>The implementation does not involve calls to read()</a:t>
            </a:r>
            <a:endParaRPr sz="1800" dirty="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commondata" val="eyJoZGlkIjoiMmI4MzkxY2NiOWUzM2UxZjdjNjQyNDQ5MDgxMjJhZD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2878</Words>
  <Application>WPS 演示</Application>
  <PresentationFormat>宽屏</PresentationFormat>
  <Paragraphs>63</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宋体</vt:lpstr>
      <vt:lpstr>Wingdings</vt:lpstr>
      <vt:lpstr>Times New Roman</vt:lpstr>
      <vt:lpstr>微软雅黑</vt:lpstr>
      <vt:lpstr>Arial Unicode MS</vt:lpstr>
      <vt:lpstr>等线 Light</vt:lpstr>
      <vt:lpstr>等线</vt:lpstr>
      <vt:lpstr>Calibri</vt:lpstr>
      <vt:lpstr>Office 主题​​</vt:lpstr>
      <vt:lpstr>The Second Experimental Course of Computer Network</vt:lpstr>
      <vt:lpstr>lab0：</vt:lpstr>
      <vt:lpstr>PowerPoint 演示文稿</vt:lpstr>
      <vt:lpstr>Lab1: Reassembler</vt:lpstr>
      <vt:lpstr>Lab1: Reassembler</vt:lpstr>
      <vt:lpstr>Lab1: Reassembler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计网第二次实验课</dc:title>
  <dc:creator>JC G</dc:creator>
  <cp:lastModifiedBy>李文静</cp:lastModifiedBy>
  <cp:revision>57</cp:revision>
  <dcterms:created xsi:type="dcterms:W3CDTF">2023-09-24T14:35:00Z</dcterms:created>
  <dcterms:modified xsi:type="dcterms:W3CDTF">2024-09-26T07:03:40Z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6B35349F224B4B8A8C331B68EB3C6840_13</vt:lpwstr>
  </property>
  <property fmtid="{D5CDD505-2E9C-101B-9397-08002B2CF9AE}" pid="3" name="KSOProductBuildVer">
    <vt:lpwstr>2052-12.1.0.18240</vt:lpwstr>
  </property>
</Properties>
</file>