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10.05.2019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959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10.05.2019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862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10.05.2019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55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10.05.2019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3294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10.05.2019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726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10.05.2019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4004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10.05.2019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1419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10.05.2019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754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10.05.2019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674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10.05.2019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53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10.05.2019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630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10.05.2019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173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10.05.2019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34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10.05.2019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85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10.05.2019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543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7778-9098-45DA-8F52-234CB8029A83}" type="datetimeFigureOut">
              <a:rPr lang="sk-SK" smtClean="0"/>
              <a:t>10.05.2019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778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77778-9098-45DA-8F52-234CB8029A83}" type="datetimeFigureOut">
              <a:rPr lang="sk-SK" smtClean="0"/>
              <a:t>10.05.2019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EFC8D7-9F59-4F77-A76E-40874B3242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690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confusion-matrix-machine-learning/" TargetMode="External"/><Relationship Id="rId3" Type="http://schemas.openxmlformats.org/officeDocument/2006/relationships/hyperlink" Target="https://www.kaggle.com/arosasg/imdb-features#additional_features_2.csv" TargetMode="External"/><Relationship Id="rId7" Type="http://schemas.openxmlformats.org/officeDocument/2006/relationships/hyperlink" Target="https://www.youtube.com/watch?v=Skc8nqJirJg" TargetMode="External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adam-optimization-algorithm-for-deep-learning/" TargetMode="External"/><Relationship Id="rId5" Type="http://schemas.openxmlformats.org/officeDocument/2006/relationships/hyperlink" Target="https://towardsdatascience.com/activation-functions-neural-networks-1cbd9f8d91d6" TargetMode="External"/><Relationship Id="rId10" Type="http://schemas.openxmlformats.org/officeDocument/2006/relationships/hyperlink" Target="http://www.triszaska.com/2017/06/implement-adaline-in-python-to-classify-iris-data.html" TargetMode="External"/><Relationship Id="rId4" Type="http://schemas.openxmlformats.org/officeDocument/2006/relationships/hyperlink" Target="https://machinelearningmastery.com/tutorial-first-neural-network-python-keras/" TargetMode="External"/><Relationship Id="rId9" Type="http://schemas.openxmlformats.org/officeDocument/2006/relationships/hyperlink" Target="https://www.imdb.com/chart/top?ref_=nv_mv_25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02C677-CC32-412A-9987-543AE2140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sk-SK" sz="6000" dirty="0">
                <a:solidFill>
                  <a:srgbClr val="FFFFFF"/>
                </a:solidFill>
              </a:rPr>
              <a:t>Neurónová sieť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036E182-3068-4F49-B516-7B23444A3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6386" y="3962088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sk-SK" dirty="0">
                <a:solidFill>
                  <a:srgbClr val="FFFFFF">
                    <a:alpha val="70000"/>
                  </a:srgbClr>
                </a:solidFill>
              </a:rPr>
              <a:t>Bc. Dominik Pecuch</a:t>
            </a:r>
          </a:p>
        </p:txBody>
      </p:sp>
      <p:sp>
        <p:nvSpPr>
          <p:cNvPr id="40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03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F8203A-4AB4-4EB9-B5FC-5B3B9F6B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FULL DATASET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A8D5D5-7F31-4362-91DF-297D40C4C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99534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Test na pôvodných dátach bez upravovania pomeru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0 z 10 správnych</a:t>
            </a:r>
          </a:p>
          <a:p>
            <a:r>
              <a:rPr lang="sk-SK" dirty="0"/>
              <a:t>pridaný záznam </a:t>
            </a:r>
            <a:r>
              <a:rPr lang="sk-SK" dirty="0">
                <a:solidFill>
                  <a:srgbClr val="00B0F0"/>
                </a:solidFill>
              </a:rPr>
              <a:t>TEST</a:t>
            </a:r>
            <a:r>
              <a:rPr lang="sk-SK" dirty="0"/>
              <a:t> s absurdnými hodnotami : neurónová sieť na vstup nereagovala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605AEC2-D366-4DD8-97D0-643DD1DDC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874" y="2160589"/>
            <a:ext cx="1600339" cy="1082134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16286547-FEC6-4A7F-8FF3-E70BA2C3E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02" y="2560979"/>
            <a:ext cx="6248942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1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519E52-730E-4234-9A23-D92F667B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POZORNOSŤ!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957369BB-7E39-4FE9-B732-98F83CC11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105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774EFB-3CC7-43BA-AF1A-305FB2B7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4AAC0D2-951E-4CBD-891A-F1E236C0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err="1"/>
              <a:t>Keras</a:t>
            </a:r>
            <a:r>
              <a:rPr lang="sk-SK" dirty="0"/>
              <a:t>: </a:t>
            </a:r>
            <a:r>
              <a:rPr lang="sk-SK" dirty="0">
                <a:hlinkClick r:id="rId2"/>
              </a:rPr>
              <a:t>https://keras.io/</a:t>
            </a:r>
            <a:endParaRPr lang="sk-SK" dirty="0"/>
          </a:p>
          <a:p>
            <a:r>
              <a:rPr lang="sk-SK" dirty="0" err="1"/>
              <a:t>dataset</a:t>
            </a:r>
            <a:r>
              <a:rPr lang="sk-SK" dirty="0"/>
              <a:t>: </a:t>
            </a:r>
            <a:r>
              <a:rPr lang="sk-SK" dirty="0">
                <a:hlinkClick r:id="rId3"/>
              </a:rPr>
              <a:t>https://www.kaggle.com/arosasg/imdb-features#additional_features_2.csv</a:t>
            </a:r>
            <a:endParaRPr lang="sk-SK" dirty="0"/>
          </a:p>
          <a:p>
            <a:r>
              <a:rPr lang="sk-SK" dirty="0" err="1"/>
              <a:t>Keras</a:t>
            </a:r>
            <a:r>
              <a:rPr lang="sk-SK" dirty="0"/>
              <a:t> </a:t>
            </a:r>
            <a:r>
              <a:rPr lang="sk-SK" dirty="0" err="1"/>
              <a:t>guide</a:t>
            </a:r>
            <a:r>
              <a:rPr lang="sk-SK" dirty="0"/>
              <a:t> v </a:t>
            </a:r>
            <a:r>
              <a:rPr lang="sk-SK" dirty="0" err="1"/>
              <a:t>pythone</a:t>
            </a:r>
            <a:r>
              <a:rPr lang="sk-SK" dirty="0"/>
              <a:t>: </a:t>
            </a:r>
            <a:r>
              <a:rPr lang="sk-SK" dirty="0">
                <a:hlinkClick r:id="rId4"/>
              </a:rPr>
              <a:t>https://machinelearningmastery.com/tutorial-first-neural-network-python-keras/</a:t>
            </a:r>
            <a:endParaRPr lang="sk-SK" dirty="0"/>
          </a:p>
          <a:p>
            <a:r>
              <a:rPr lang="sk-SK" dirty="0" err="1"/>
              <a:t>ReLU</a:t>
            </a:r>
            <a:r>
              <a:rPr lang="sk-SK" dirty="0"/>
              <a:t>, </a:t>
            </a:r>
            <a:r>
              <a:rPr lang="sk-SK" dirty="0" err="1"/>
              <a:t>sigmoid</a:t>
            </a:r>
            <a:r>
              <a:rPr lang="sk-SK" dirty="0"/>
              <a:t>: </a:t>
            </a:r>
            <a:r>
              <a:rPr lang="sk-SK" dirty="0">
                <a:hlinkClick r:id="rId5"/>
              </a:rPr>
              <a:t>https://towardsdatascience.com/activation-functions-neural-networks-1cbd9f8d91d6</a:t>
            </a:r>
            <a:endParaRPr lang="sk-SK" dirty="0"/>
          </a:p>
          <a:p>
            <a:r>
              <a:rPr lang="sk-SK" dirty="0"/>
              <a:t>Adam: </a:t>
            </a:r>
            <a:r>
              <a:rPr lang="sk-SK" dirty="0">
                <a:hlinkClick r:id="rId6"/>
              </a:rPr>
              <a:t>https://machinelearningmastery.com/adam-optimization-algorithm-for-deep-learning/</a:t>
            </a:r>
            <a:endParaRPr lang="sk-SK" dirty="0"/>
          </a:p>
          <a:p>
            <a:r>
              <a:rPr lang="sk-SK" dirty="0"/>
              <a:t>MSE: </a:t>
            </a:r>
            <a:r>
              <a:rPr lang="sk-SK" dirty="0">
                <a:hlinkClick r:id="rId7"/>
              </a:rPr>
              <a:t>https://www.youtube.com/watch?v=Skc8nqJirJg</a:t>
            </a:r>
            <a:endParaRPr lang="sk-SK" dirty="0"/>
          </a:p>
          <a:p>
            <a:r>
              <a:rPr lang="sk-SK" dirty="0" err="1"/>
              <a:t>confusion</a:t>
            </a:r>
            <a:r>
              <a:rPr lang="sk-SK" dirty="0"/>
              <a:t> </a:t>
            </a:r>
            <a:r>
              <a:rPr lang="sk-SK" dirty="0" err="1"/>
              <a:t>matrix</a:t>
            </a:r>
            <a:r>
              <a:rPr lang="sk-SK" dirty="0"/>
              <a:t>: </a:t>
            </a:r>
            <a:r>
              <a:rPr lang="sk-SK" dirty="0">
                <a:hlinkClick r:id="rId8"/>
              </a:rPr>
              <a:t>https://machinelearningmastery.com/confusion-matrix-machine-learning/</a:t>
            </a:r>
            <a:endParaRPr lang="sk-SK" dirty="0"/>
          </a:p>
          <a:p>
            <a:r>
              <a:rPr lang="sk-SK" dirty="0"/>
              <a:t>top </a:t>
            </a:r>
            <a:r>
              <a:rPr lang="sk-SK" dirty="0" err="1"/>
              <a:t>rated</a:t>
            </a:r>
            <a:r>
              <a:rPr lang="sk-SK" dirty="0"/>
              <a:t> </a:t>
            </a:r>
            <a:r>
              <a:rPr lang="sk-SK" dirty="0" err="1"/>
              <a:t>movies</a:t>
            </a:r>
            <a:r>
              <a:rPr lang="sk-SK" dirty="0"/>
              <a:t>: </a:t>
            </a:r>
            <a:r>
              <a:rPr lang="sk-SK" dirty="0">
                <a:hlinkClick r:id="rId9"/>
              </a:rPr>
              <a:t>https://www.imdb.com/chart/top?ref_=nv_mv_250</a:t>
            </a:r>
            <a:endParaRPr lang="sk-SK" dirty="0"/>
          </a:p>
          <a:p>
            <a:r>
              <a:rPr lang="sk-SK" dirty="0"/>
              <a:t>graf vstupných dát: </a:t>
            </a:r>
            <a:r>
              <a:rPr lang="sk-SK" dirty="0">
                <a:hlinkClick r:id="rId10"/>
              </a:rPr>
              <a:t>http://www.triszaska.com/2017/06/implement-adaline-in-python-to-classify-iris-data.html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265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1F3FDB-7D56-4697-8B97-5C727AA2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OBSAH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BF85704-47F2-4783-9954-7DFDC879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42434"/>
          </a:xfrm>
        </p:spPr>
        <p:txBody>
          <a:bodyPr>
            <a:normAutofit/>
          </a:bodyPr>
          <a:lstStyle/>
          <a:p>
            <a:r>
              <a:rPr lang="en-US" b="1" dirty="0"/>
              <a:t>D</a:t>
            </a:r>
            <a:r>
              <a:rPr lang="sk-SK" b="1" dirty="0"/>
              <a:t>á</a:t>
            </a:r>
            <a:r>
              <a:rPr lang="en-US" b="1" dirty="0"/>
              <a:t>ta</a:t>
            </a:r>
          </a:p>
          <a:p>
            <a:pPr lvl="1"/>
            <a:r>
              <a:rPr lang="en-US" dirty="0" err="1"/>
              <a:t>Zvolen</a:t>
            </a:r>
            <a:r>
              <a:rPr lang="sk-SK" dirty="0"/>
              <a:t>ý</a:t>
            </a:r>
            <a:r>
              <a:rPr lang="en-US" dirty="0"/>
              <a:t> dataset a </a:t>
            </a:r>
            <a:r>
              <a:rPr lang="en-US" dirty="0" err="1"/>
              <a:t>cie</a:t>
            </a:r>
            <a:r>
              <a:rPr lang="sk-SK" dirty="0"/>
              <a:t>ľ</a:t>
            </a:r>
            <a:r>
              <a:rPr lang="en-US" dirty="0"/>
              <a:t> NN</a:t>
            </a:r>
          </a:p>
          <a:p>
            <a:pPr lvl="1"/>
            <a:r>
              <a:rPr lang="en-US" dirty="0"/>
              <a:t>Na</a:t>
            </a:r>
            <a:r>
              <a:rPr lang="sk-SK" dirty="0"/>
              <a:t>čítanie</a:t>
            </a:r>
            <a:r>
              <a:rPr lang="en-US" dirty="0"/>
              <a:t> a </a:t>
            </a:r>
            <a:r>
              <a:rPr lang="sk-SK" dirty="0"/>
              <a:t>ú</a:t>
            </a:r>
            <a:r>
              <a:rPr lang="en-US" dirty="0" err="1"/>
              <a:t>prava</a:t>
            </a:r>
            <a:r>
              <a:rPr lang="en-US" dirty="0"/>
              <a:t> </a:t>
            </a:r>
            <a:r>
              <a:rPr lang="sk-SK" dirty="0"/>
              <a:t>dát</a:t>
            </a:r>
            <a:endParaRPr lang="en-US" dirty="0"/>
          </a:p>
          <a:p>
            <a:pPr lvl="1"/>
            <a:r>
              <a:rPr lang="sk-SK" dirty="0"/>
              <a:t>Grafické znázornenie dát</a:t>
            </a:r>
          </a:p>
          <a:p>
            <a:r>
              <a:rPr lang="sk-SK" b="1" dirty="0"/>
              <a:t>Neurónová sieť</a:t>
            </a:r>
            <a:endParaRPr lang="en-US" b="1" dirty="0"/>
          </a:p>
          <a:p>
            <a:pPr lvl="1"/>
            <a:r>
              <a:rPr lang="en-US" dirty="0"/>
              <a:t>Implement</a:t>
            </a:r>
            <a:r>
              <a:rPr lang="sk-SK" dirty="0" err="1"/>
              <a:t>ácia</a:t>
            </a:r>
            <a:r>
              <a:rPr lang="en-US" dirty="0"/>
              <a:t> NN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aktiva</a:t>
            </a:r>
            <a:r>
              <a:rPr lang="sk-SK" dirty="0"/>
              <a:t>č</a:t>
            </a:r>
            <a:r>
              <a:rPr lang="en-US" dirty="0"/>
              <a:t>n</a:t>
            </a:r>
            <a:r>
              <a:rPr lang="sk-SK" dirty="0"/>
              <a:t>é</a:t>
            </a:r>
            <a:r>
              <a:rPr lang="en-US" dirty="0"/>
              <a:t> a loss </a:t>
            </a:r>
            <a:r>
              <a:rPr lang="en-US" dirty="0" err="1"/>
              <a:t>funkcie</a:t>
            </a:r>
            <a:r>
              <a:rPr lang="en-US" dirty="0"/>
              <a:t>, </a:t>
            </a:r>
            <a:r>
              <a:rPr lang="en-US" dirty="0" err="1"/>
              <a:t>vstupn</a:t>
            </a:r>
            <a:r>
              <a:rPr lang="sk-SK" dirty="0"/>
              <a:t>é</a:t>
            </a:r>
            <a:r>
              <a:rPr lang="en-US" dirty="0"/>
              <a:t> </a:t>
            </a:r>
            <a:r>
              <a:rPr lang="en-US" dirty="0" err="1"/>
              <a:t>hodnoty</a:t>
            </a:r>
            <a:endParaRPr lang="en-US" dirty="0"/>
          </a:p>
          <a:p>
            <a:r>
              <a:rPr lang="en-US" b="1" dirty="0"/>
              <a:t>V</a:t>
            </a:r>
            <a:r>
              <a:rPr lang="sk-SK" b="1" dirty="0"/>
              <a:t>ý</a:t>
            </a:r>
            <a:r>
              <a:rPr lang="en-US" b="1" dirty="0" err="1"/>
              <a:t>sledky</a:t>
            </a:r>
            <a:endParaRPr lang="en-US" b="1" dirty="0"/>
          </a:p>
          <a:p>
            <a:pPr lvl="1"/>
            <a:r>
              <a:rPr lang="en-US" dirty="0"/>
              <a:t>Eval</a:t>
            </a:r>
            <a:r>
              <a:rPr lang="sk-SK" dirty="0" err="1"/>
              <a:t>uá</a:t>
            </a:r>
            <a:r>
              <a:rPr lang="en-US" dirty="0" err="1"/>
              <a:t>cia</a:t>
            </a:r>
            <a:r>
              <a:rPr lang="en-US" dirty="0"/>
              <a:t> a </a:t>
            </a:r>
            <a:r>
              <a:rPr lang="sk-SK" dirty="0"/>
              <a:t>grafy</a:t>
            </a:r>
          </a:p>
          <a:p>
            <a:pPr lvl="1"/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re</a:t>
            </a:r>
            <a:r>
              <a:rPr lang="sk-SK" dirty="0"/>
              <a:t>á</a:t>
            </a:r>
            <a:r>
              <a:rPr lang="en-US" dirty="0" err="1"/>
              <a:t>lnych</a:t>
            </a:r>
            <a:r>
              <a:rPr lang="en-US" dirty="0"/>
              <a:t> d</a:t>
            </a:r>
            <a:r>
              <a:rPr lang="sk-SK" dirty="0"/>
              <a:t>á</a:t>
            </a:r>
            <a:r>
              <a:rPr lang="en-US" dirty="0"/>
              <a:t>tach</a:t>
            </a:r>
            <a:endParaRPr lang="sk-SK" dirty="0"/>
          </a:p>
          <a:p>
            <a:pPr lvl="1"/>
            <a:r>
              <a:rPr lang="en-US" dirty="0"/>
              <a:t>Full dataset vs </a:t>
            </a:r>
            <a:r>
              <a:rPr lang="sk-SK" dirty="0" err="1"/>
              <a:t>undersampled</a:t>
            </a:r>
            <a:r>
              <a:rPr lang="sk-SK" dirty="0"/>
              <a:t> </a:t>
            </a:r>
            <a:r>
              <a:rPr lang="en-US" dirty="0"/>
              <a:t>dataset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C0ECC-86DC-4525-B3ED-E0DDC574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DATASET A CIE</a:t>
            </a:r>
            <a:r>
              <a:rPr lang="sk-SK" dirty="0"/>
              <a:t>Ľ NEURÓNOVEJ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509E6D-048D-402A-AE5F-A0AB8BC33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980766" cy="3880773"/>
          </a:xfrm>
        </p:spPr>
        <p:txBody>
          <a:bodyPr/>
          <a:lstStyle/>
          <a:p>
            <a:r>
              <a:rPr lang="sk-SK" dirty="0" err="1"/>
              <a:t>IMDB_features</a:t>
            </a:r>
            <a:r>
              <a:rPr lang="sk-SK" dirty="0"/>
              <a:t> </a:t>
            </a:r>
            <a:r>
              <a:rPr lang="sk-SK" dirty="0" err="1"/>
              <a:t>dataset</a:t>
            </a:r>
            <a:endParaRPr lang="sk-SK" dirty="0"/>
          </a:p>
          <a:p>
            <a:pPr lvl="1"/>
            <a:r>
              <a:rPr lang="sk-SK" dirty="0" err="1">
                <a:solidFill>
                  <a:srgbClr val="00B0F0"/>
                </a:solidFill>
              </a:rPr>
              <a:t>budget</a:t>
            </a:r>
            <a:r>
              <a:rPr lang="sk-SK" dirty="0"/>
              <a:t>, </a:t>
            </a:r>
            <a:r>
              <a:rPr lang="sk-SK" dirty="0">
                <a:solidFill>
                  <a:srgbClr val="00B0F0"/>
                </a:solidFill>
              </a:rPr>
              <a:t>rating</a:t>
            </a:r>
            <a:r>
              <a:rPr lang="sk-SK" dirty="0"/>
              <a:t>, </a:t>
            </a:r>
            <a:r>
              <a:rPr lang="sk-SK" dirty="0" err="1">
                <a:solidFill>
                  <a:srgbClr val="00B0F0"/>
                </a:solidFill>
              </a:rPr>
              <a:t>votes</a:t>
            </a:r>
            <a:r>
              <a:rPr lang="sk-SK" dirty="0"/>
              <a:t>, </a:t>
            </a:r>
            <a:r>
              <a:rPr lang="sk-SK" dirty="0" err="1">
                <a:solidFill>
                  <a:srgbClr val="00B0F0"/>
                </a:solidFill>
              </a:rPr>
              <a:t>director</a:t>
            </a:r>
            <a:r>
              <a:rPr lang="sk-SK" dirty="0"/>
              <a:t>, </a:t>
            </a:r>
            <a:r>
              <a:rPr lang="sk-SK" dirty="0" err="1">
                <a:solidFill>
                  <a:srgbClr val="00B0F0"/>
                </a:solidFill>
              </a:rPr>
              <a:t>stars</a:t>
            </a:r>
            <a:r>
              <a:rPr lang="sk-SK" dirty="0"/>
              <a:t>, </a:t>
            </a:r>
            <a:r>
              <a:rPr lang="sk-SK" dirty="0">
                <a:solidFill>
                  <a:srgbClr val="00B0F0"/>
                </a:solidFill>
              </a:rPr>
              <a:t>popularity</a:t>
            </a:r>
            <a:r>
              <a:rPr lang="sk-SK" dirty="0"/>
              <a:t>, </a:t>
            </a:r>
            <a:r>
              <a:rPr lang="sk-SK" dirty="0" err="1">
                <a:solidFill>
                  <a:srgbClr val="00B0F0"/>
                </a:solidFill>
              </a:rPr>
              <a:t>wins</a:t>
            </a:r>
            <a:r>
              <a:rPr lang="sk-SK" dirty="0"/>
              <a:t>, </a:t>
            </a:r>
            <a:r>
              <a:rPr lang="sk-SK" dirty="0" err="1">
                <a:solidFill>
                  <a:srgbClr val="00B0F0"/>
                </a:solidFill>
              </a:rPr>
              <a:t>nominations</a:t>
            </a:r>
            <a:r>
              <a:rPr lang="sk-SK" dirty="0"/>
              <a:t>, </a:t>
            </a:r>
            <a:r>
              <a:rPr lang="sk-SK" dirty="0" err="1">
                <a:solidFill>
                  <a:srgbClr val="00B0F0"/>
                </a:solidFill>
              </a:rPr>
              <a:t>oscars_won</a:t>
            </a:r>
            <a:r>
              <a:rPr lang="sk-SK" dirty="0"/>
              <a:t>, </a:t>
            </a:r>
            <a:r>
              <a:rPr lang="sk-SK" dirty="0" err="1">
                <a:solidFill>
                  <a:srgbClr val="00B0F0"/>
                </a:solidFill>
              </a:rPr>
              <a:t>bin_oscar_nom</a:t>
            </a:r>
            <a:r>
              <a:rPr lang="sk-SK" dirty="0"/>
              <a:t>, </a:t>
            </a:r>
            <a:r>
              <a:rPr lang="sk-SK" dirty="0" err="1">
                <a:solidFill>
                  <a:srgbClr val="00B0F0"/>
                </a:solidFill>
              </a:rPr>
              <a:t>revenue</a:t>
            </a:r>
            <a:endParaRPr lang="sk-SK" dirty="0">
              <a:solidFill>
                <a:srgbClr val="00B0F0"/>
              </a:solidFill>
            </a:endParaRPr>
          </a:p>
          <a:p>
            <a:r>
              <a:rPr lang="sk-SK" dirty="0"/>
              <a:t>Cieľ: určiť podľa vstupných parametrov, či daný film získa ocenenie </a:t>
            </a:r>
            <a:r>
              <a:rPr lang="sk-SK" dirty="0" err="1"/>
              <a:t>Oscara</a:t>
            </a:r>
            <a:endParaRPr lang="sk-SK" dirty="0"/>
          </a:p>
          <a:p>
            <a:r>
              <a:rPr lang="sk-SK" dirty="0" err="1"/>
              <a:t>Keras</a:t>
            </a:r>
            <a:r>
              <a:rPr lang="sk-SK" dirty="0"/>
              <a:t> </a:t>
            </a:r>
            <a:r>
              <a:rPr lang="sk-SK" dirty="0" err="1"/>
              <a:t>Sequential</a:t>
            </a:r>
            <a:r>
              <a:rPr lang="sk-SK" dirty="0"/>
              <a:t> Model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2B8E7FB-227F-41C7-97CA-61BC6D21D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447" y="1270000"/>
            <a:ext cx="3635055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7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6BBE11-87FD-43DE-A1EF-1F32D417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ÚPRAVA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AFA201C-1A9E-4EA4-819A-5CFF1782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r>
              <a:rPr lang="sk-SK" dirty="0"/>
              <a:t> podľa stĺpca </a:t>
            </a:r>
            <a:r>
              <a:rPr lang="sk-SK" dirty="0" err="1">
                <a:solidFill>
                  <a:srgbClr val="00B0F0"/>
                </a:solidFill>
              </a:rPr>
              <a:t>oscars_won</a:t>
            </a:r>
            <a:r>
              <a:rPr lang="sk-SK" dirty="0"/>
              <a:t> rozdelený v pomere 97:3</a:t>
            </a:r>
          </a:p>
          <a:p>
            <a:pPr lvl="1"/>
            <a:r>
              <a:rPr lang="sk-SK" dirty="0"/>
              <a:t>nevhodné pre trénovanie neurónovej siete</a:t>
            </a:r>
          </a:p>
          <a:p>
            <a:pPr lvl="1"/>
            <a:r>
              <a:rPr lang="sk-SK" dirty="0"/>
              <a:t>použitá metóda </a:t>
            </a:r>
            <a:r>
              <a:rPr lang="sk-SK" dirty="0" err="1">
                <a:solidFill>
                  <a:srgbClr val="00B0F0"/>
                </a:solidFill>
              </a:rPr>
              <a:t>random</a:t>
            </a:r>
            <a:r>
              <a:rPr lang="sk-SK" dirty="0">
                <a:solidFill>
                  <a:srgbClr val="00B0F0"/>
                </a:solidFill>
              </a:rPr>
              <a:t> </a:t>
            </a:r>
            <a:r>
              <a:rPr lang="sk-SK" dirty="0" err="1">
                <a:solidFill>
                  <a:srgbClr val="00B0F0"/>
                </a:solidFill>
              </a:rPr>
              <a:t>undersampling</a:t>
            </a:r>
            <a:endParaRPr lang="sk-SK" dirty="0">
              <a:solidFill>
                <a:srgbClr val="00B0F0"/>
              </a:solidFill>
            </a:endParaRPr>
          </a:p>
          <a:p>
            <a:pPr lvl="1"/>
            <a:r>
              <a:rPr lang="sk-SK" dirty="0"/>
              <a:t>výsledkom je menší </a:t>
            </a:r>
            <a:r>
              <a:rPr lang="sk-SK" dirty="0" err="1"/>
              <a:t>dataset</a:t>
            </a:r>
            <a:r>
              <a:rPr lang="sk-SK" dirty="0"/>
              <a:t> v pomere 50:50</a:t>
            </a:r>
          </a:p>
          <a:p>
            <a:r>
              <a:rPr lang="sk-SK" dirty="0"/>
              <a:t>Rozdelenie na vstupné a výstupné dáta</a:t>
            </a:r>
          </a:p>
          <a:p>
            <a:r>
              <a:rPr lang="sk-SK" dirty="0"/>
              <a:t>Štandardizácia vstupných dát a ich škálovanie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B13B414-9B1B-4ECE-B050-3CE60E990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98" y="4783953"/>
            <a:ext cx="2347163" cy="51820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B5C1CD1F-02F3-4702-B802-8A56CFF5D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225" y="4783953"/>
            <a:ext cx="3863675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13004B-DB50-4D9D-8CE7-7EA143EE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GRAF VSTUPNÝCH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309DF42-671D-4DAF-9B7C-CCF1E8E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68197" cy="3880773"/>
          </a:xfrm>
        </p:spPr>
        <p:txBody>
          <a:bodyPr/>
          <a:lstStyle/>
          <a:p>
            <a:r>
              <a:rPr lang="sk-SK" dirty="0"/>
              <a:t>Graf závislosti vstupov </a:t>
            </a:r>
            <a:r>
              <a:rPr lang="sk-SK" dirty="0" err="1">
                <a:solidFill>
                  <a:srgbClr val="00B0F0"/>
                </a:solidFill>
              </a:rPr>
              <a:t>rating_imdb</a:t>
            </a:r>
            <a:r>
              <a:rPr lang="sk-SK" dirty="0"/>
              <a:t> a </a:t>
            </a:r>
            <a:r>
              <a:rPr lang="sk-SK" dirty="0" err="1">
                <a:solidFill>
                  <a:srgbClr val="00B0F0"/>
                </a:solidFill>
              </a:rPr>
              <a:t>votes_imdb</a:t>
            </a:r>
            <a:endParaRPr lang="sk-SK" dirty="0">
              <a:solidFill>
                <a:srgbClr val="00B0F0"/>
              </a:solidFill>
            </a:endParaRPr>
          </a:p>
          <a:p>
            <a:r>
              <a:rPr lang="sk-SK" dirty="0"/>
              <a:t>Dáta vhodné pre NN - je možné podľa vstupných hodnôt rozlíšiť výsledky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8D7CFF59-76A6-4B8C-A2F6-C55EB498D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531" y="1659669"/>
            <a:ext cx="6221800" cy="438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8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030A0F-3AB6-422C-BCFE-41C7610D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IMPLEMENTÁCIA NEURÓNOVEJ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E20460-779D-48DB-8F78-11186CAF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5867"/>
            <a:ext cx="8596668" cy="3880773"/>
          </a:xfrm>
        </p:spPr>
        <p:txBody>
          <a:bodyPr/>
          <a:lstStyle/>
          <a:p>
            <a:r>
              <a:rPr lang="en-US" dirty="0" err="1"/>
              <a:t>Vyu</a:t>
            </a:r>
            <a:r>
              <a:rPr lang="sk-SK" dirty="0"/>
              <a:t>žitá trieda </a:t>
            </a:r>
            <a:r>
              <a:rPr lang="sk-SK" dirty="0" err="1">
                <a:solidFill>
                  <a:srgbClr val="00B0F0"/>
                </a:solidFill>
              </a:rPr>
              <a:t>Sequential</a:t>
            </a:r>
            <a:r>
              <a:rPr lang="sk-SK" dirty="0">
                <a:solidFill>
                  <a:srgbClr val="00B0F0"/>
                </a:solidFill>
              </a:rPr>
              <a:t>()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2 skryté, 1 výstupná vrstva</a:t>
            </a:r>
          </a:p>
          <a:p>
            <a:r>
              <a:rPr lang="sk-SK" dirty="0" err="1"/>
              <a:t>ReLU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sk-SK" dirty="0" err="1"/>
              <a:t>sigmoid</a:t>
            </a:r>
            <a:endParaRPr lang="sk-SK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C6E27ECE-9389-4418-833B-9514CFF5C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5" y="3876102"/>
            <a:ext cx="5961963" cy="255028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1139992F-E2D8-4A72-934E-EA073D1A8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327" y="2291897"/>
            <a:ext cx="3987339" cy="3168409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9659CE96-0A90-4394-9266-1E080EF3F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5" y="2186368"/>
            <a:ext cx="6911939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9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007A2B-665D-4867-A536-1E9E0ED3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45577"/>
          </a:xfrm>
        </p:spPr>
        <p:txBody>
          <a:bodyPr>
            <a:normAutofit/>
          </a:bodyPr>
          <a:lstStyle/>
          <a:p>
            <a:r>
              <a:rPr lang="sk-SK" dirty="0"/>
              <a:t>KOMPILÁCIA A TRÉNOVANIE NEURÓNOVEJ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AD1F08-DB1D-4C2D-B3D7-2DC7F89A2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55177"/>
            <a:ext cx="9486575" cy="4697411"/>
          </a:xfrm>
        </p:spPr>
        <p:txBody>
          <a:bodyPr>
            <a:normAutofit fontScale="92500"/>
          </a:bodyPr>
          <a:lstStyle/>
          <a:p>
            <a:endParaRPr lang="sk-SK" dirty="0"/>
          </a:p>
          <a:p>
            <a:pPr>
              <a:lnSpc>
                <a:spcPct val="200000"/>
              </a:lnSpc>
            </a:pPr>
            <a:r>
              <a:rPr lang="sk-SK" dirty="0"/>
              <a:t>Kompilácia:</a:t>
            </a:r>
          </a:p>
          <a:p>
            <a:pPr lvl="1"/>
            <a:r>
              <a:rPr lang="sk-SK" dirty="0" err="1"/>
              <a:t>Optimalizátor</a:t>
            </a:r>
            <a:r>
              <a:rPr lang="sk-SK" dirty="0"/>
              <a:t>: </a:t>
            </a:r>
            <a:r>
              <a:rPr lang="sk-SK" dirty="0" err="1"/>
              <a:t>Adaptive</a:t>
            </a:r>
            <a:r>
              <a:rPr lang="sk-SK" dirty="0"/>
              <a:t> moment </a:t>
            </a:r>
            <a:r>
              <a:rPr lang="sk-SK" dirty="0" err="1"/>
              <a:t>estimation</a:t>
            </a:r>
            <a:r>
              <a:rPr lang="sk-SK" dirty="0"/>
              <a:t> (</a:t>
            </a:r>
            <a:r>
              <a:rPr lang="sk-SK" dirty="0">
                <a:solidFill>
                  <a:srgbClr val="00B0F0"/>
                </a:solidFill>
              </a:rPr>
              <a:t>Adam</a:t>
            </a:r>
            <a:r>
              <a:rPr lang="sk-SK" dirty="0"/>
              <a:t>)</a:t>
            </a:r>
          </a:p>
          <a:p>
            <a:pPr lvl="2"/>
            <a:r>
              <a:rPr lang="sk-SK" dirty="0"/>
              <a:t>kombinuje výhody </a:t>
            </a:r>
            <a:r>
              <a:rPr lang="sk-SK" dirty="0" err="1"/>
              <a:t>optimalizátorov</a:t>
            </a:r>
            <a:r>
              <a:rPr lang="sk-SK" dirty="0"/>
              <a:t> </a:t>
            </a:r>
            <a:r>
              <a:rPr lang="sk-SK" dirty="0" err="1">
                <a:solidFill>
                  <a:srgbClr val="00B0F0"/>
                </a:solidFill>
              </a:rPr>
              <a:t>AdaGrad</a:t>
            </a:r>
            <a:r>
              <a:rPr lang="sk-SK" dirty="0"/>
              <a:t> a </a:t>
            </a:r>
            <a:r>
              <a:rPr lang="sk-SK" dirty="0" err="1">
                <a:solidFill>
                  <a:srgbClr val="00B0F0"/>
                </a:solidFill>
              </a:rPr>
              <a:t>RMSProp</a:t>
            </a:r>
            <a:endParaRPr lang="sk-SK" dirty="0">
              <a:solidFill>
                <a:srgbClr val="00B0F0"/>
              </a:solidFill>
            </a:endParaRPr>
          </a:p>
          <a:p>
            <a:pPr lvl="2"/>
            <a:r>
              <a:rPr lang="sk-SK" dirty="0">
                <a:solidFill>
                  <a:schemeClr val="tx1"/>
                </a:solidFill>
              </a:rPr>
              <a:t>metóda počíta individuálne adaptívne miery učenia (</a:t>
            </a:r>
            <a:r>
              <a:rPr lang="sk-SK" dirty="0" err="1">
                <a:solidFill>
                  <a:schemeClr val="accent2"/>
                </a:solidFill>
              </a:rPr>
              <a:t>lr</a:t>
            </a:r>
            <a:r>
              <a:rPr lang="sk-SK" dirty="0">
                <a:solidFill>
                  <a:schemeClr val="tx1"/>
                </a:solidFill>
              </a:rPr>
              <a:t>) pre rôzne parametre zvlášť z odhadov prvého (</a:t>
            </a:r>
            <a:r>
              <a:rPr lang="sk-SK" dirty="0">
                <a:solidFill>
                  <a:schemeClr val="accent2"/>
                </a:solidFill>
              </a:rPr>
              <a:t>beta_1</a:t>
            </a:r>
            <a:r>
              <a:rPr lang="sk-SK" dirty="0">
                <a:solidFill>
                  <a:schemeClr val="tx1"/>
                </a:solidFill>
              </a:rPr>
              <a:t>) a druhého (</a:t>
            </a:r>
            <a:r>
              <a:rPr lang="sk-SK" dirty="0">
                <a:solidFill>
                  <a:schemeClr val="accent2"/>
                </a:solidFill>
              </a:rPr>
              <a:t>beta_2</a:t>
            </a:r>
            <a:r>
              <a:rPr lang="sk-SK" dirty="0">
                <a:solidFill>
                  <a:schemeClr val="tx1"/>
                </a:solidFill>
              </a:rPr>
              <a:t>) momentu gradientov</a:t>
            </a:r>
          </a:p>
          <a:p>
            <a:pPr lvl="1"/>
            <a:r>
              <a:rPr lang="sk-SK" dirty="0"/>
              <a:t>Stratová funkcia (</a:t>
            </a:r>
            <a:r>
              <a:rPr lang="sk-SK" dirty="0" err="1"/>
              <a:t>loss</a:t>
            </a:r>
            <a:r>
              <a:rPr lang="sk-SK" dirty="0"/>
              <a:t>): </a:t>
            </a:r>
            <a:r>
              <a:rPr lang="sk-SK" dirty="0" err="1"/>
              <a:t>Mean</a:t>
            </a:r>
            <a:r>
              <a:rPr lang="sk-SK" dirty="0"/>
              <a:t> </a:t>
            </a:r>
            <a:r>
              <a:rPr lang="sk-SK" dirty="0" err="1"/>
              <a:t>squared</a:t>
            </a:r>
            <a:r>
              <a:rPr lang="sk-SK" dirty="0"/>
              <a:t> </a:t>
            </a:r>
            <a:r>
              <a:rPr lang="sk-SK" dirty="0" err="1"/>
              <a:t>error</a:t>
            </a:r>
            <a:r>
              <a:rPr lang="sk-SK" dirty="0"/>
              <a:t> (</a:t>
            </a:r>
            <a:r>
              <a:rPr lang="sk-SK" dirty="0">
                <a:solidFill>
                  <a:srgbClr val="00B0F0"/>
                </a:solidFill>
              </a:rPr>
              <a:t>MSE</a:t>
            </a:r>
            <a:r>
              <a:rPr lang="sk-SK" dirty="0"/>
              <a:t>)</a:t>
            </a:r>
          </a:p>
          <a:p>
            <a:pPr lvl="2"/>
            <a:r>
              <a:rPr lang="sk-SK" dirty="0"/>
              <a:t>meranie priemeru z druhej mocniny všetkých chýb (chyba je rozdiel medzi reálnou a odhadovanou hodnotou)</a:t>
            </a:r>
          </a:p>
          <a:p>
            <a:pPr lvl="2"/>
            <a:endParaRPr lang="sk-SK" dirty="0"/>
          </a:p>
          <a:p>
            <a:r>
              <a:rPr lang="sk-SK" dirty="0"/>
              <a:t>Trénovanie:</a:t>
            </a:r>
          </a:p>
          <a:p>
            <a:pPr lvl="1"/>
            <a:r>
              <a:rPr lang="sk-SK" dirty="0" err="1">
                <a:solidFill>
                  <a:schemeClr val="accent2"/>
                </a:solidFill>
              </a:rPr>
              <a:t>epochs</a:t>
            </a:r>
            <a:r>
              <a:rPr lang="sk-SK" dirty="0"/>
              <a:t>: počet iterácií cez celý súbor vstupných dát</a:t>
            </a:r>
          </a:p>
          <a:p>
            <a:pPr lvl="1"/>
            <a:r>
              <a:rPr lang="sk-SK" dirty="0" err="1">
                <a:solidFill>
                  <a:schemeClr val="accent2"/>
                </a:solidFill>
              </a:rPr>
              <a:t>batch</a:t>
            </a:r>
            <a:r>
              <a:rPr lang="sk-SK" dirty="0">
                <a:solidFill>
                  <a:schemeClr val="accent2"/>
                </a:solidFill>
              </a:rPr>
              <a:t> </a:t>
            </a:r>
            <a:r>
              <a:rPr lang="sk-SK" dirty="0" err="1">
                <a:solidFill>
                  <a:schemeClr val="accent2"/>
                </a:solidFill>
              </a:rPr>
              <a:t>size</a:t>
            </a:r>
            <a:r>
              <a:rPr lang="sk-SK" dirty="0"/>
              <a:t>: počet vstupov (prvkov), ktoré sa naraz vyhodnotia pred aktualizáciou váh</a:t>
            </a:r>
          </a:p>
          <a:p>
            <a:pPr lvl="1"/>
            <a:r>
              <a:rPr lang="sk-SK" dirty="0" err="1">
                <a:solidFill>
                  <a:schemeClr val="accent2"/>
                </a:solidFill>
              </a:rPr>
              <a:t>validation</a:t>
            </a:r>
            <a:r>
              <a:rPr lang="sk-SK" dirty="0">
                <a:solidFill>
                  <a:schemeClr val="accent2"/>
                </a:solidFill>
              </a:rPr>
              <a:t> </a:t>
            </a:r>
            <a:r>
              <a:rPr lang="sk-SK" dirty="0" err="1">
                <a:solidFill>
                  <a:schemeClr val="accent2"/>
                </a:solidFill>
              </a:rPr>
              <a:t>data</a:t>
            </a:r>
            <a:r>
              <a:rPr lang="sk-SK" dirty="0"/>
              <a:t>: testovacie dáta pre porovnanie presnosti s </a:t>
            </a:r>
            <a:r>
              <a:rPr lang="sk-SK" dirty="0" err="1"/>
              <a:t>trénovacími</a:t>
            </a:r>
            <a:r>
              <a:rPr lang="sk-SK" dirty="0"/>
              <a:t> dátami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730527D-715C-43B5-A343-07E44837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96" y="1936272"/>
            <a:ext cx="7453006" cy="373412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B46BB502-43CE-442F-B4AD-B992437A9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613" y="2605504"/>
            <a:ext cx="6157494" cy="281964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2172858A-7FCF-4B27-A4A3-C0381AF61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30" y="4739517"/>
            <a:ext cx="2722539" cy="5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0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04DF0D-C294-4A30-BC49-89FC3FDA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EVALUÁCIA, PREDIKCIA A VÝSLEDKY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046BB38-5E10-4DF7-8E35-E924A65E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Evaluácia</a:t>
            </a:r>
            <a:endParaRPr lang="sk-SK" dirty="0"/>
          </a:p>
          <a:p>
            <a:pPr lvl="1"/>
            <a:r>
              <a:rPr lang="sk-SK" dirty="0"/>
              <a:t>vstup: </a:t>
            </a:r>
            <a:r>
              <a:rPr lang="sk-SK" dirty="0" err="1"/>
              <a:t>trénovacie</a:t>
            </a:r>
            <a:r>
              <a:rPr lang="sk-SK" dirty="0"/>
              <a:t> dáta</a:t>
            </a:r>
          </a:p>
          <a:p>
            <a:pPr lvl="1"/>
            <a:r>
              <a:rPr lang="sk-SK" dirty="0"/>
              <a:t>výsledok: presnosť (</a:t>
            </a:r>
            <a:r>
              <a:rPr lang="sk-SK" dirty="0" err="1">
                <a:solidFill>
                  <a:srgbClr val="00B0F0"/>
                </a:solidFill>
              </a:rPr>
              <a:t>accuracy</a:t>
            </a:r>
            <a:r>
              <a:rPr lang="sk-SK" dirty="0"/>
              <a:t>) a strata/chyba (</a:t>
            </a:r>
            <a:r>
              <a:rPr lang="sk-SK" dirty="0" err="1">
                <a:solidFill>
                  <a:srgbClr val="00B0F0"/>
                </a:solidFill>
              </a:rPr>
              <a:t>loss</a:t>
            </a:r>
            <a:r>
              <a:rPr lang="sk-SK" dirty="0"/>
              <a:t>)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r>
              <a:rPr lang="sk-SK" dirty="0"/>
              <a:t>Predikcia</a:t>
            </a:r>
          </a:p>
          <a:p>
            <a:pPr lvl="1"/>
            <a:r>
              <a:rPr lang="sk-SK" dirty="0"/>
              <a:t>vstup: testovacie dáta</a:t>
            </a:r>
          </a:p>
          <a:p>
            <a:pPr lvl="1"/>
            <a:r>
              <a:rPr lang="sk-SK" dirty="0"/>
              <a:t>výsledok: matica chybovosti (</a:t>
            </a:r>
            <a:r>
              <a:rPr lang="sk-SK" dirty="0" err="1">
                <a:solidFill>
                  <a:srgbClr val="00B0F0"/>
                </a:solidFill>
              </a:rPr>
              <a:t>confusion</a:t>
            </a:r>
            <a:r>
              <a:rPr lang="sk-SK" dirty="0">
                <a:solidFill>
                  <a:srgbClr val="00B0F0"/>
                </a:solidFill>
              </a:rPr>
              <a:t> </a:t>
            </a:r>
            <a:r>
              <a:rPr lang="sk-SK" dirty="0" err="1">
                <a:solidFill>
                  <a:srgbClr val="00B0F0"/>
                </a:solidFill>
              </a:rPr>
              <a:t>matrix</a:t>
            </a:r>
            <a:r>
              <a:rPr lang="sk-SK" dirty="0"/>
              <a:t>)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C7CDE527-1AD2-407E-AB28-41B6FF9DD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93" y="5623750"/>
            <a:ext cx="2408129" cy="1013548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9D2CC1E4-B937-48AE-9990-003C73819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93" y="3429000"/>
            <a:ext cx="3048264" cy="548688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3910E87C-6D6A-4BA6-ADD2-E8841F4ED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964" y="1454952"/>
            <a:ext cx="3962743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0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9A1E46-EA85-4F4C-900E-ABF765A7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TESTOVANIE NEURÓNOVEJ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4307A0E-79AB-4F06-8B44-4DB2AEDA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Testovanie na TOP 10 z rebríčka IMDB </a:t>
            </a:r>
            <a:r>
              <a:rPr lang="sk-SK" dirty="0">
                <a:solidFill>
                  <a:srgbClr val="00B0F0"/>
                </a:solidFill>
              </a:rPr>
              <a:t>TOP </a:t>
            </a:r>
            <a:r>
              <a:rPr lang="sk-SK" dirty="0" err="1">
                <a:solidFill>
                  <a:srgbClr val="00B0F0"/>
                </a:solidFill>
              </a:rPr>
              <a:t>rated</a:t>
            </a:r>
            <a:r>
              <a:rPr lang="sk-SK" dirty="0">
                <a:solidFill>
                  <a:srgbClr val="00B0F0"/>
                </a:solidFill>
              </a:rPr>
              <a:t> </a:t>
            </a:r>
            <a:r>
              <a:rPr lang="sk-SK" dirty="0" err="1">
                <a:solidFill>
                  <a:srgbClr val="00B0F0"/>
                </a:solidFill>
              </a:rPr>
              <a:t>movies</a:t>
            </a:r>
            <a:endParaRPr lang="sk-SK" dirty="0">
              <a:solidFill>
                <a:srgbClr val="00B0F0"/>
              </a:solidFill>
            </a:endParaRP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7 z 10 správnych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99B42E75-872E-48D1-A682-7F59DF13E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61" y="2704110"/>
            <a:ext cx="6157494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0177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529</Words>
  <Application>Microsoft Office PowerPoint</Application>
  <PresentationFormat>Širokouhlá</PresentationFormat>
  <Paragraphs>91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Fazeta</vt:lpstr>
      <vt:lpstr>Neurónová sieť</vt:lpstr>
      <vt:lpstr>OBSAH</vt:lpstr>
      <vt:lpstr>DATASET A CIEĽ NEURÓNOVEJ SIETE</vt:lpstr>
      <vt:lpstr>ÚPRAVA DÁT</vt:lpstr>
      <vt:lpstr>GRAF VSTUPNÝCH DÁT</vt:lpstr>
      <vt:lpstr>IMPLEMENTÁCIA NEURÓNOVEJ SIETE</vt:lpstr>
      <vt:lpstr>KOMPILÁCIA A TRÉNOVANIE NEURÓNOVEJ SIETE</vt:lpstr>
      <vt:lpstr>EVALUÁCIA, PREDIKCIA A VÝSLEDKY</vt:lpstr>
      <vt:lpstr>TESTOVANIE NEURÓNOVEJ SIETE</vt:lpstr>
      <vt:lpstr>FULL DATASET</vt:lpstr>
      <vt:lpstr>ĎAKUJEM ZA POZORNOSŤ!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Dominik Pecuch</dc:creator>
  <cp:lastModifiedBy>Dominik Pecuch</cp:lastModifiedBy>
  <cp:revision>33</cp:revision>
  <dcterms:created xsi:type="dcterms:W3CDTF">2019-05-09T16:26:09Z</dcterms:created>
  <dcterms:modified xsi:type="dcterms:W3CDTF">2019-05-10T19:17:28Z</dcterms:modified>
</cp:coreProperties>
</file>