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28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Default Extension="jpeg" ContentType="image/jpeg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0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0000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0000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0000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000066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0000CC"/>
    <a:srgbClr val="000066"/>
    <a:srgbClr val="008000"/>
    <a:srgbClr val="FF0000"/>
    <a:srgbClr val="3333FF"/>
    <a:srgbClr val="FF3300"/>
    <a:srgbClr val="FFFFCC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8250" autoAdjust="0"/>
    <p:restoredTop sz="88128" autoAdjust="0"/>
  </p:normalViewPr>
  <p:slideViewPr>
    <p:cSldViewPr>
      <p:cViewPr>
        <p:scale>
          <a:sx n="106" d="100"/>
          <a:sy n="106" d="100"/>
        </p:scale>
        <p:origin x="-832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72" y="-204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187955" y="271277"/>
            <a:ext cx="4923396" cy="47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r>
              <a:rPr lang="en-GB" dirty="0" smtClean="0"/>
              <a:t>IMAT3425 Systems Building: Methods  </a:t>
            </a:r>
            <a:r>
              <a:rPr lang="en-GB" dirty="0"/>
              <a:t>- Lecture </a:t>
            </a:r>
            <a:r>
              <a:rPr lang="en-GB" dirty="0" smtClean="0"/>
              <a:t>22</a:t>
            </a:r>
            <a:endParaRPr lang="en-GB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93" y="9429731"/>
            <a:ext cx="2945295" cy="496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Page </a:t>
            </a:r>
            <a:fld id="{48B7BB3D-C3DC-4C31-BE05-D8765D0385DE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8822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2"/>
            <a:ext cx="2945295" cy="496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93" y="2"/>
            <a:ext cx="2945295" cy="496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6025"/>
            <a:ext cx="5438140" cy="446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429731"/>
            <a:ext cx="2945295" cy="496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93" y="9429731"/>
            <a:ext cx="2945295" cy="496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885617-4BFA-46B6-88E4-2820B7B34AC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8725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0219"/>
            <a:ext cx="2946400" cy="496412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8145E9-3539-41DF-8BF3-E4CE4DABAE1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66775"/>
            <a:ext cx="4640263" cy="348138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9898"/>
            <a:ext cx="4984750" cy="4181985"/>
          </a:xfrm>
          <a:noFill/>
          <a:ln w="9525"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94084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86671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6571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66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6272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4554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62023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04861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10292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1241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11560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19150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90600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6514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45926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41211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59379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6508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5917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1654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3515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65494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17646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8929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2985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5617-4BFA-46B6-88E4-2820B7B34AC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519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414337" y="6172200"/>
            <a:ext cx="8424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Software Development Methods 			© Copyright De Montfort University 2014-15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</a:t>
            </a:r>
            <a:r>
              <a:rPr kumimoji="0" lang="en-GB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23. </a:t>
            </a:r>
            <a:fld id="{786179EF-5EE4-4BFD-9B4F-85F4D7DB4B59}" type="slidenum">
              <a:rPr kumimoji="0" lang="en-GB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GB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			All Rights Reserved</a:t>
            </a:r>
            <a:endParaRPr kumimoji="0" lang="en-GB" sz="12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rgbClr val="0000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rgbClr val="0000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ogc.gov.uk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52513"/>
            <a:ext cx="7772400" cy="3276600"/>
          </a:xfrm>
        </p:spPr>
        <p:txBody>
          <a:bodyPr/>
          <a:lstStyle/>
          <a:p>
            <a:r>
              <a:rPr lang="en-GB" sz="3600" dirty="0" smtClean="0"/>
              <a:t>Software Development Methods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2800" dirty="0" smtClean="0"/>
              <a:t>Issues Involved in Adopting an ISDM</a:t>
            </a:r>
            <a:endParaRPr lang="en-GB" sz="28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92156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 Making about ISDM adoption</a:t>
            </a: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Usually the decision to adopt a new ISDM is made by staff in the IS/IT Department</a:t>
            </a:r>
          </a:p>
          <a:p>
            <a:r>
              <a:rPr lang="en-GB"/>
              <a:t>However, consultation with, or participation in the decision, of </a:t>
            </a:r>
            <a:r>
              <a:rPr lang="en-GB" i="1"/>
              <a:t>all</a:t>
            </a:r>
            <a:r>
              <a:rPr lang="en-GB"/>
              <a:t> those who will need to co-operate in the ISDM use may enhance the likelihood of successful adoption</a:t>
            </a:r>
          </a:p>
          <a:p>
            <a:r>
              <a:rPr lang="en-GB"/>
              <a:t>This includes:  individual development staff who will be expected to use the ISDM, business managers, end users.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894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Implementation Issues</a:t>
            </a: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ISDM needs to be compatible with the organisational culture</a:t>
            </a:r>
          </a:p>
          <a:p>
            <a:pPr lvl="1"/>
            <a:r>
              <a:rPr lang="en-GB"/>
              <a:t>e.g. no point trying to use an ISDM that requires development team members to be empowered to make decisions, in an organisation where decision-making is centralised/located with high-level managers.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644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Implementation Issues continued</a:t>
            </a: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ISDM needs to be supported by an appropriate CASE tool</a:t>
            </a:r>
          </a:p>
          <a:p>
            <a:pPr lvl="1"/>
            <a:r>
              <a:rPr lang="en-GB"/>
              <a:t>e.g. one that enables the appropriate models to be developed  </a:t>
            </a:r>
          </a:p>
          <a:p>
            <a:pPr lvl="1">
              <a:buFont typeface="Monotype Sorts" pitchFamily="2" charset="2"/>
              <a:buNone/>
            </a:pPr>
            <a:endParaRPr lang="en-US"/>
          </a:p>
          <a:p>
            <a:r>
              <a:rPr lang="en-GB"/>
              <a:t>The ISDM needs to be suitable for the type(s) of project that the organisation develops</a:t>
            </a:r>
          </a:p>
          <a:p>
            <a:pPr lvl="1"/>
            <a:r>
              <a:rPr lang="en-GB"/>
              <a:t>Application domain, size, complexity, and so 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93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Barriers to  Successful ISDM Adoption</a:t>
            </a: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Research indicates that the major barriers to successful ISDM adoption are managerial, not technical:</a:t>
            </a:r>
          </a:p>
          <a:p>
            <a:pPr lvl="1"/>
            <a:r>
              <a:rPr lang="en-GB"/>
              <a:t>Resistance to change </a:t>
            </a:r>
          </a:p>
          <a:p>
            <a:pPr lvl="1"/>
            <a:r>
              <a:rPr lang="en-GB"/>
              <a:t>Lack of support from important quarters</a:t>
            </a:r>
          </a:p>
          <a:p>
            <a:pPr lvl="1"/>
            <a:r>
              <a:rPr lang="en-GB"/>
              <a:t>Insufficient or inappropriate training.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7433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Evidence for such barriers </a:t>
            </a: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Roberts &amp; Hughes (1996) identified as major obstacles to successful ISDM adoption:</a:t>
            </a:r>
          </a:p>
          <a:p>
            <a:pPr lvl="1"/>
            <a:r>
              <a:rPr lang="en-GB"/>
              <a:t>Lack of management commitment</a:t>
            </a:r>
          </a:p>
          <a:p>
            <a:pPr lvl="1"/>
            <a:r>
              <a:rPr lang="en-GB"/>
              <a:t>Lack of a sound implementation plan</a:t>
            </a:r>
          </a:p>
          <a:p>
            <a:pPr lvl="1"/>
            <a:r>
              <a:rPr lang="en-GB"/>
              <a:t>Poor change management</a:t>
            </a:r>
          </a:p>
          <a:p>
            <a:pPr lvl="1"/>
            <a:r>
              <a:rPr lang="en-GB"/>
              <a:t>Lack of adequate understanding of, and training in, the ISDM.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5208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Evidence continued</a:t>
            </a: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VersionOne report (2008): barriers to adoption of agile practices are mainly:</a:t>
            </a:r>
          </a:p>
          <a:p>
            <a:pPr lvl="1"/>
            <a:r>
              <a:rPr lang="en-GB"/>
              <a:t>Lack of ability to change organisational culture</a:t>
            </a:r>
          </a:p>
          <a:p>
            <a:pPr lvl="1"/>
            <a:r>
              <a:rPr lang="en-GB"/>
              <a:t>General resistance to change</a:t>
            </a:r>
          </a:p>
          <a:p>
            <a:pPr lvl="1"/>
            <a:r>
              <a:rPr lang="en-GB"/>
              <a:t>Lack of personnel with necessary experience.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665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Successful ISDM Adoption</a:t>
            </a: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Roberts et al (1999) identify five factors to help the major change to a new ISDM be successful</a:t>
            </a:r>
            <a:r>
              <a:rPr lang="en-GB" dirty="0" smtClean="0"/>
              <a:t>: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dirty="0"/>
              <a:t>1.		Understand the ISDM specifics &amp; benefits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dirty="0"/>
              <a:t>2.		Involve personnel/human resource manager in 	the organisational transition process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dirty="0"/>
              <a:t>3.		Ensure the ISDM models are well-understood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dirty="0"/>
              <a:t>4.		Involve managers of functional areas (i.e. </a:t>
            </a:r>
            <a:r>
              <a:rPr lang="en-GB" dirty="0" smtClean="0"/>
              <a:t>	internal clients </a:t>
            </a:r>
            <a:r>
              <a:rPr lang="en-GB" dirty="0"/>
              <a:t>of an IT Department of large 	organisation):  gain their support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dirty="0"/>
              <a:t>5.		Use external 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11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Guidelines for Successful ISDM Adoption</a:t>
            </a: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Recognise that the ISDM is a tool – not a solution</a:t>
            </a:r>
          </a:p>
          <a:p>
            <a:r>
              <a:rPr lang="en-GB"/>
              <a:t>Have realistic expectations</a:t>
            </a:r>
          </a:p>
          <a:p>
            <a:r>
              <a:rPr lang="en-GB"/>
              <a:t>Gain the commitment of management &amp; employees affected</a:t>
            </a:r>
          </a:p>
          <a:p>
            <a:r>
              <a:rPr lang="en-GB"/>
              <a:t>All stakeholders must be convinced that the ISDM:</a:t>
            </a:r>
          </a:p>
          <a:p>
            <a:pPr lvl="1"/>
            <a:r>
              <a:rPr lang="en-GB"/>
              <a:t>Has  a relative advantage over previous practices</a:t>
            </a:r>
          </a:p>
          <a:p>
            <a:pPr lvl="1"/>
            <a:r>
              <a:rPr lang="en-GB"/>
              <a:t>Is compatible with the organisation &amp; its culture</a:t>
            </a:r>
          </a:p>
          <a:p>
            <a:pPr lvl="1"/>
            <a:r>
              <a:rPr lang="en-GB"/>
              <a:t>Is not too complex.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458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Guidelines for Successful ISDM Adoption</a:t>
            </a:r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Plan training carefully</a:t>
            </a:r>
          </a:p>
          <a:p>
            <a:r>
              <a:rPr lang="en-GB"/>
              <a:t>Use pilot projects, chosen with care</a:t>
            </a:r>
          </a:p>
          <a:p>
            <a:r>
              <a:rPr lang="en-GB"/>
              <a:t>Productivity is likely to go down for pilot projects:  view these as part of education/training process</a:t>
            </a:r>
          </a:p>
          <a:p>
            <a:r>
              <a:rPr lang="en-GB"/>
              <a:t>Choose the appropriate personnel for pilot projects</a:t>
            </a:r>
          </a:p>
          <a:p>
            <a:r>
              <a:rPr lang="en-GB"/>
              <a:t>An explicit implementation strategy is required.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27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Potential Problems</a:t>
            </a: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Inflexibility? – the investment in a single ISDM may lead to the inability to adopt a contingent approach </a:t>
            </a:r>
          </a:p>
          <a:p>
            <a:pPr lvl="1"/>
            <a:r>
              <a:rPr lang="en-GB"/>
              <a:t>Unless the ISDM explicitly supports this</a:t>
            </a:r>
          </a:p>
          <a:p>
            <a:pPr lvl="1">
              <a:buFont typeface="Monotype Sorts" pitchFamily="2" charset="2"/>
              <a:buNone/>
            </a:pPr>
            <a:endParaRPr lang="en-GB"/>
          </a:p>
          <a:p>
            <a:r>
              <a:rPr lang="en-GB"/>
              <a:t>If an organisation has already invested in an ISDM and/or CASE tools:  migration to a new one may be hindered (e.g. structured -&gt; OO).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12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 Objectives – Lecture </a:t>
            </a:r>
            <a:r>
              <a:rPr lang="en-GB" dirty="0" smtClean="0"/>
              <a:t>23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To discuss the issues involved in adopting an information systems development methodology (ISDM</a:t>
            </a:r>
            <a:r>
              <a:rPr lang="en-GB" sz="2800" dirty="0" smtClean="0"/>
              <a:t>).</a:t>
            </a:r>
            <a:endParaRPr lang="en-GB" sz="2800" dirty="0"/>
          </a:p>
          <a:p>
            <a:r>
              <a:rPr lang="en-GB" sz="2800" dirty="0"/>
              <a:t>To suggest guidelines for successful ISDM </a:t>
            </a:r>
            <a:r>
              <a:rPr lang="en-GB" sz="2800" dirty="0" smtClean="0"/>
              <a:t>adoption.</a:t>
            </a:r>
            <a:endParaRPr lang="en-GB" sz="2800" dirty="0"/>
          </a:p>
          <a:p>
            <a:r>
              <a:rPr lang="en-GB" sz="2800" dirty="0"/>
              <a:t>To explain the role of the Capability Maturity Model in ISDM adoption.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Capability Maturity Model</a:t>
            </a: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Initially produced by the Software Engineering Institute in 1991, the Capability Maturity Model (CMM) is based on the work of Humphrey (1989)</a:t>
            </a:r>
          </a:p>
          <a:p>
            <a:endParaRPr lang="en-GB"/>
          </a:p>
          <a:p>
            <a:r>
              <a:rPr lang="en-GB"/>
              <a:t>It was the basis for the Capability Assessment Tool (CAT) produced by the office of Government Commerce (</a:t>
            </a:r>
            <a:r>
              <a:rPr lang="en-GB">
                <a:hlinkClick r:id="rId3"/>
              </a:rPr>
              <a:t>www.ogc.gov.uk</a:t>
            </a:r>
            <a:r>
              <a:rPr lang="en-GB"/>
              <a:t>)</a:t>
            </a:r>
          </a:p>
          <a:p>
            <a:endParaRPr lang="en-GB"/>
          </a:p>
          <a:p>
            <a:r>
              <a:rPr lang="en-GB"/>
              <a:t>In 2001 the CMM was upgraded to the CMMI (Capability Maturity Model Integration) project.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353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the CMMI?</a:t>
            </a:r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Defines 5 levels of process maturity</a:t>
            </a:r>
          </a:p>
          <a:p>
            <a:pPr lvl="1"/>
            <a:r>
              <a:rPr lang="en-GB"/>
              <a:t>That is, the processes by which a software system is created</a:t>
            </a:r>
          </a:p>
          <a:p>
            <a:r>
              <a:rPr lang="en-GB"/>
              <a:t>By establishing their organisation’s position in this maturity structure, systems development managers can identify where improvement actions will be most beneficial</a:t>
            </a:r>
          </a:p>
          <a:p>
            <a:r>
              <a:rPr lang="en-GB"/>
              <a:t>It enables the production of a process improvement plan – how to evolve towards a culture of software engineering and management excellence.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776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‘Maturity’</a:t>
            </a: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00213"/>
            <a:ext cx="7772400" cy="4357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The immature software development organisation:</a:t>
            </a:r>
          </a:p>
          <a:p>
            <a:pPr lvl="1">
              <a:lnSpc>
                <a:spcPct val="90000"/>
              </a:lnSpc>
            </a:pPr>
            <a:r>
              <a:rPr lang="en-GB"/>
              <a:t>Is </a:t>
            </a:r>
            <a:r>
              <a:rPr lang="en-GB" smtClean="0"/>
              <a:t>reactive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Managers focus on solving immediate crises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Schedules and budgets are routinely overrun</a:t>
            </a:r>
          </a:p>
          <a:p>
            <a:pPr lvl="1"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The mature software development organisation: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Has well-embedded processes under continual review &amp; improvement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Monitors software quality &amp; customer satisfaction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Has realistic schedules and budgets that are usually met.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250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Process Maturity Levels</a:t>
            </a: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dirty="0"/>
              <a:t>1.		</a:t>
            </a:r>
            <a:r>
              <a:rPr lang="en-GB" dirty="0">
                <a:solidFill>
                  <a:srgbClr val="0000CC"/>
                </a:solidFill>
              </a:rPr>
              <a:t>Initial</a:t>
            </a:r>
            <a:r>
              <a:rPr lang="en-GB" dirty="0"/>
              <a:t>:  ad hoc, chaotic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GB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dirty="0"/>
              <a:t>2.		</a:t>
            </a:r>
            <a:r>
              <a:rPr lang="en-GB" dirty="0">
                <a:solidFill>
                  <a:srgbClr val="0000CC"/>
                </a:solidFill>
              </a:rPr>
              <a:t>Repeatable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dirty="0"/>
              <a:t>		Basic project management processes track </a:t>
            </a:r>
            <a:r>
              <a:rPr lang="en-GB" dirty="0" smtClean="0"/>
              <a:t>	cost, schedule</a:t>
            </a:r>
            <a:r>
              <a:rPr lang="en-GB" dirty="0"/>
              <a:t>, functionality: earlier successes </a:t>
            </a:r>
            <a:r>
              <a:rPr lang="en-GB" dirty="0" smtClean="0"/>
              <a:t>	can be repeated </a:t>
            </a:r>
            <a:r>
              <a:rPr lang="en-GB" dirty="0"/>
              <a:t>on projects with similar </a:t>
            </a:r>
            <a:r>
              <a:rPr lang="en-GB" dirty="0" smtClean="0"/>
              <a:t>	applications</a:t>
            </a:r>
            <a:r>
              <a:rPr lang="en-GB" dirty="0"/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GB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dirty="0"/>
              <a:t>3.		</a:t>
            </a:r>
            <a:r>
              <a:rPr lang="en-GB" dirty="0">
                <a:solidFill>
                  <a:srgbClr val="0000CC"/>
                </a:solidFill>
              </a:rPr>
              <a:t>Defined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dirty="0"/>
              <a:t>		There is a standard software process that is 	documented and used on all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167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Process Maturity Levels</a:t>
            </a:r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dirty="0"/>
              <a:t>4.		</a:t>
            </a:r>
            <a:r>
              <a:rPr lang="en-GB" dirty="0">
                <a:solidFill>
                  <a:srgbClr val="0000CC"/>
                </a:solidFill>
              </a:rPr>
              <a:t>Managed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dirty="0"/>
              <a:t>		Detailed measures of the software process and 	product quality are collected; both process and 	products are quantitatively understood &amp; 	controlled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GB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dirty="0"/>
              <a:t>5.		</a:t>
            </a:r>
            <a:r>
              <a:rPr lang="en-GB" dirty="0">
                <a:solidFill>
                  <a:srgbClr val="0000CC"/>
                </a:solidFill>
              </a:rPr>
              <a:t>Optimising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dirty="0"/>
              <a:t>		Continuous process improvement is enabled by 	quantitative feedback from the software 	development process and from piloting 	innovative ideas and technologies.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3224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the Process Maturity Levels</a:t>
            </a: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Continual process improvement is achieved via many small, evolutionary steps</a:t>
            </a:r>
          </a:p>
          <a:p>
            <a:endParaRPr lang="en-GB"/>
          </a:p>
          <a:p>
            <a:r>
              <a:rPr lang="en-GB"/>
              <a:t>An organisation can use the CMMI to improve its software development process by assessing its current level of maturity</a:t>
            </a:r>
          </a:p>
          <a:p>
            <a:endParaRPr lang="en-GB"/>
          </a:p>
          <a:p>
            <a:r>
              <a:rPr lang="en-GB"/>
              <a:t>This enables the identification of a set of steps that will have the best improvement effect.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71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the Process Maturity Levels</a:t>
            </a: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An organisation cannot hope to successfully adopt an ISDM unless it has reached the ‘Repeatable’ level of process maturity:  i.e. it has in place rigorous project management</a:t>
            </a:r>
          </a:p>
          <a:p>
            <a:endParaRPr lang="en-GB"/>
          </a:p>
          <a:p>
            <a:r>
              <a:rPr lang="en-GB"/>
              <a:t>Having successfully adopted an ISDM an organisation will have reached the ‘Defined’ level and may now introduce a metrics programme.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7598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the Process Maturity Levels</a:t>
            </a:r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Having successfully introduced a metrics programme, an organisation can move from the ‘Managed’ to the ‘Optimising’ level by:</a:t>
            </a:r>
          </a:p>
          <a:p>
            <a:pPr lvl="1"/>
            <a:r>
              <a:rPr lang="en-GB"/>
              <a:t>Automatically gathering process data (e.g. by using CASE tools)</a:t>
            </a:r>
          </a:p>
          <a:p>
            <a:pPr lvl="1"/>
            <a:r>
              <a:rPr lang="en-GB"/>
              <a:t>Using process data to both analyse and modify the process to prevent problems and to improve efficiency.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3969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</a:t>
            </a: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/>
              <a:t>	Humphrey, Watts S.  (1989)   </a:t>
            </a:r>
            <a:r>
              <a:rPr lang="en-GB" sz="2000" i="1"/>
              <a:t>Managing the Software process</a:t>
            </a:r>
            <a:r>
              <a:rPr lang="en-GB" sz="2000"/>
              <a:t>.  Addison-Wesley.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/>
              <a:t>	Roberts, T.L., Gibson, M.L. &amp; Fields, K.T. (1999)  System development methodology implementation:  perceived aspects of importance.  </a:t>
            </a:r>
            <a:r>
              <a:rPr lang="en-GB" sz="2000" i="1"/>
              <a:t>Information Resources Management Journal</a:t>
            </a:r>
            <a:r>
              <a:rPr lang="en-GB" sz="2000"/>
              <a:t>, vol. 12 (3), pp. 27-38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/>
              <a:t>	Roberts, T.L. &amp; Hughes, T.C. (1996)  Obstacles to implementing a systems development methodology.  </a:t>
            </a:r>
            <a:r>
              <a:rPr lang="en-GB" sz="2000" i="1"/>
              <a:t>Journal of Systems Management</a:t>
            </a:r>
            <a:r>
              <a:rPr lang="en-GB" sz="2000"/>
              <a:t>, vol. 47 (2, March/April), pp.36-40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/>
              <a:t>	VersionOne (2008) </a:t>
            </a:r>
            <a:r>
              <a:rPr lang="en-GB" sz="2000" i="1"/>
              <a:t>3</a:t>
            </a:r>
            <a:r>
              <a:rPr lang="en-GB" sz="2000" i="1" baseline="30000"/>
              <a:t>rd</a:t>
            </a:r>
            <a:r>
              <a:rPr lang="en-GB" sz="2000" i="1"/>
              <a:t> Annual Survey 2008:  The State of Agile Development</a:t>
            </a:r>
            <a:r>
              <a:rPr lang="en-GB" sz="2000"/>
              <a:t>.  VersionOne Inc.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30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Issues Involved in Introducing an ISDM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a variety of issues associated with:</a:t>
            </a:r>
          </a:p>
          <a:p>
            <a:pPr lvl="1"/>
            <a:r>
              <a:rPr lang="en-GB" dirty="0"/>
              <a:t>The introduction of a methodology into a systems development team/department</a:t>
            </a:r>
          </a:p>
          <a:p>
            <a:pPr lvl="1"/>
            <a:r>
              <a:rPr lang="en-GB" dirty="0"/>
              <a:t>Migration to a different methodology (e.g. from a Structured to an OO ISDM; or to an agile ISDM)</a:t>
            </a:r>
          </a:p>
          <a:p>
            <a:pPr lvl="1"/>
            <a:r>
              <a:rPr lang="en-GB" dirty="0"/>
              <a:t>There are a number of considerations for the organisation to address</a:t>
            </a:r>
          </a:p>
          <a:p>
            <a:pPr lvl="1"/>
            <a:r>
              <a:rPr lang="en-GB" dirty="0"/>
              <a:t>Experience has pointed to a number of pitfalls and to ways in which they may be avoided.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286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Considerations</a:t>
            </a:r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An organisation considering the purchase of an ISDM will want to know what it will get</a:t>
            </a:r>
          </a:p>
          <a:p>
            <a:pPr lvl="1"/>
            <a:r>
              <a:rPr lang="en-GB"/>
              <a:t>i.e. the ISDM as a ‘product’ in Avison &amp; Fitzgerald’s criteria for evaluation</a:t>
            </a:r>
          </a:p>
          <a:p>
            <a:r>
              <a:rPr lang="en-GB"/>
              <a:t>This could vary from one ISDM to another:</a:t>
            </a:r>
            <a:endParaRPr lang="en-US"/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250825" y="40767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endParaRPr lang="en-US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6300788" y="40052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endParaRPr lang="en-US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250825" y="52292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endParaRPr lang="en-US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6372225" y="52292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endParaRPr lang="en-US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395288" y="4292600"/>
            <a:ext cx="4100512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sz="2000">
                <a:solidFill>
                  <a:srgbClr val="000066"/>
                </a:solidFill>
                <a:latin typeface="Arial" charset="0"/>
              </a:rPr>
              <a:t>A ‘product’ that may be purchased,</a:t>
            </a:r>
          </a:p>
          <a:p>
            <a:pPr>
              <a:spcBef>
                <a:spcPct val="20000"/>
              </a:spcBef>
            </a:pPr>
            <a:r>
              <a:rPr lang="en-GB" sz="2000">
                <a:solidFill>
                  <a:srgbClr val="000066"/>
                </a:solidFill>
                <a:latin typeface="Arial" charset="0"/>
              </a:rPr>
              <a:t>including software tools</a:t>
            </a:r>
          </a:p>
          <a:p>
            <a:pPr>
              <a:spcBef>
                <a:spcPct val="20000"/>
              </a:spcBef>
            </a:pPr>
            <a:endParaRPr lang="en-US" sz="20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5940425" y="4221163"/>
            <a:ext cx="3005138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sz="2000">
                <a:solidFill>
                  <a:srgbClr val="000066"/>
                </a:solidFill>
                <a:latin typeface="Arial" charset="0"/>
              </a:rPr>
              <a:t>A high-level set of </a:t>
            </a:r>
          </a:p>
          <a:p>
            <a:pPr>
              <a:spcBef>
                <a:spcPct val="20000"/>
              </a:spcBef>
            </a:pPr>
            <a:r>
              <a:rPr lang="en-GB" sz="2000">
                <a:solidFill>
                  <a:srgbClr val="000066"/>
                </a:solidFill>
                <a:latin typeface="Arial" charset="0"/>
              </a:rPr>
              <a:t>guidelines, no supporting</a:t>
            </a:r>
          </a:p>
          <a:p>
            <a:pPr>
              <a:spcBef>
                <a:spcPct val="20000"/>
              </a:spcBef>
            </a:pPr>
            <a:r>
              <a:rPr lang="en-GB" sz="2000">
                <a:solidFill>
                  <a:srgbClr val="000066"/>
                </a:solidFill>
                <a:latin typeface="Arial" charset="0"/>
              </a:rPr>
              <a:t>tools</a:t>
            </a:r>
            <a:endParaRPr lang="en-US" sz="20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0128" name="AutoShape 16"/>
          <p:cNvSpPr>
            <a:spLocks noChangeArrowheads="1"/>
          </p:cNvSpPr>
          <p:nvPr/>
        </p:nvSpPr>
        <p:spPr bwMode="auto">
          <a:xfrm>
            <a:off x="4643438" y="4652963"/>
            <a:ext cx="1008062" cy="360362"/>
          </a:xfrm>
          <a:prstGeom prst="rightArrow">
            <a:avLst>
              <a:gd name="adj1" fmla="val 50000"/>
              <a:gd name="adj2" fmla="val 69934"/>
            </a:avLst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796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  <p:bldP spid="90125" grpId="0"/>
      <p:bldP spid="90126" grpId="0"/>
      <p:bldP spid="901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ISDMs</a:t>
            </a:r>
            <a:endParaRPr lang="en-US" dirty="0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809625" y="2489200"/>
            <a:ext cx="180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2000">
              <a:solidFill>
                <a:srgbClr val="000066"/>
              </a:solidFill>
              <a:latin typeface="Arial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2645539"/>
              </p:ext>
            </p:extLst>
          </p:nvPr>
        </p:nvGraphicFramePr>
        <p:xfrm>
          <a:off x="457200" y="1600200"/>
          <a:ext cx="8229600" cy="3767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0744"/>
                <a:gridCol w="720080"/>
                <a:gridCol w="3898776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rgbClr val="000066"/>
                          </a:solidFill>
                        </a:rPr>
                        <a:t>The nature of ISDMs varies: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dirty="0" smtClean="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buFont typeface="Monotype Sorts" pitchFamily="2" charset="2"/>
                        <a:buNone/>
                      </a:pPr>
                      <a:r>
                        <a:rPr lang="en-GB" sz="1800" dirty="0" smtClean="0">
                          <a:solidFill>
                            <a:srgbClr val="000066"/>
                          </a:solidFill>
                        </a:rPr>
                        <a:t>Detailed explanation of every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Monotype Sorts" pitchFamily="2" charset="2"/>
                        <a:buNone/>
                      </a:pPr>
                      <a:r>
                        <a:rPr lang="en-GB" sz="1800" dirty="0" smtClean="0">
                          <a:solidFill>
                            <a:srgbClr val="000066"/>
                          </a:solidFill>
                        </a:rPr>
                        <a:t>task to perform at each stage 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Monotype Sorts" pitchFamily="2" charset="2"/>
                        <a:buNone/>
                      </a:pPr>
                      <a:endParaRPr lang="en-GB" dirty="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000066"/>
                          </a:solidFill>
                        </a:rPr>
                        <a:t>or</a:t>
                      </a:r>
                      <a:endParaRPr lang="en-GB" dirty="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0066"/>
                          </a:solidFill>
                        </a:rPr>
                        <a:t>An outline of basic principles</a:t>
                      </a:r>
                      <a:endParaRPr lang="en-GB" dirty="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rgbClr val="000066"/>
                          </a:solidFill>
                        </a:rPr>
                        <a:t>Full lifecycle coverage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000066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rgbClr val="000066"/>
                          </a:solidFill>
                        </a:rPr>
                        <a:t>Subset of SDLC</a:t>
                      </a:r>
                      <a:endParaRPr lang="en-GB" sz="1800" i="1" dirty="0" smtClean="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rgbClr val="000066"/>
                          </a:solidFill>
                        </a:rPr>
                        <a:t>Suitable for a wide range of project size/type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i="1" dirty="0" smtClean="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000066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rgbClr val="000066"/>
                          </a:solidFill>
                        </a:rPr>
                        <a:t>Suitable for only some types of application</a:t>
                      </a:r>
                      <a:endParaRPr lang="en-GB" sz="1800" i="1" dirty="0" smtClean="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0066"/>
                          </a:solidFill>
                        </a:rPr>
                        <a:t>Requiring skilled development personnel  </a:t>
                      </a:r>
                      <a:endParaRPr lang="en-GB" dirty="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000066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0066"/>
                          </a:solidFill>
                        </a:rPr>
                        <a:t>Also involving the participation of end</a:t>
                      </a:r>
                      <a:r>
                        <a:rPr lang="en-GB" sz="1800" baseline="0" dirty="0" smtClean="0">
                          <a:solidFill>
                            <a:srgbClr val="000066"/>
                          </a:solidFill>
                        </a:rPr>
                        <a:t> </a:t>
                      </a:r>
                      <a:r>
                        <a:rPr lang="en-GB" sz="1800" dirty="0" smtClean="0">
                          <a:solidFill>
                            <a:srgbClr val="000066"/>
                          </a:solidFill>
                        </a:rPr>
                        <a:t>users</a:t>
                      </a:r>
                      <a:endParaRPr lang="en-GB" dirty="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994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 in selecting an ISDM:</a:t>
            </a:r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An organisation (software development house, IT department of a larger organisation) needs to be clear about its needs</a:t>
            </a:r>
          </a:p>
          <a:p>
            <a:pPr lvl="1"/>
            <a:r>
              <a:rPr lang="en-GB"/>
              <a:t>Then choose an ISDM that matches those needs.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16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‘Needs’</a:t>
            </a:r>
            <a:endParaRPr lang="en-US"/>
          </a:p>
        </p:txBody>
      </p:sp>
      <p:sp>
        <p:nvSpPr>
          <p:cNvPr id="95237" name="Oval 5"/>
          <p:cNvSpPr>
            <a:spLocks noChangeArrowheads="1"/>
          </p:cNvSpPr>
          <p:nvPr/>
        </p:nvSpPr>
        <p:spPr bwMode="auto">
          <a:xfrm>
            <a:off x="971550" y="1484313"/>
            <a:ext cx="2376488" cy="1873250"/>
          </a:xfrm>
          <a:prstGeom prst="ellipse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12700" algn="ctr">
            <a:solidFill>
              <a:srgbClr val="000080"/>
            </a:solidFill>
            <a:round/>
            <a:headEnd/>
            <a:tailEnd/>
          </a:ln>
          <a:effectLst/>
          <a:extLst/>
        </p:spPr>
        <p:txBody>
          <a:bodyPr wrap="none" lIns="90488" tIns="44450" rIns="90488" bIns="44450" anchor="ctr"/>
          <a:lstStyle/>
          <a:p>
            <a:pPr marL="342900" indent="-342900" algn="ctr"/>
            <a:r>
              <a:rPr lang="en-GB"/>
              <a:t>Project </a:t>
            </a:r>
          </a:p>
          <a:p>
            <a:pPr marL="342900" indent="-342900" algn="ctr"/>
            <a:r>
              <a:rPr lang="en-GB"/>
              <a:t>characteristics</a:t>
            </a:r>
            <a:endParaRPr lang="en-US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1908175" y="4005263"/>
            <a:ext cx="2376488" cy="1873250"/>
          </a:xfrm>
          <a:prstGeom prst="ellipse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12700" algn="ctr">
            <a:solidFill>
              <a:srgbClr val="000080"/>
            </a:solidFill>
            <a:round/>
            <a:headEnd/>
            <a:tailEnd/>
          </a:ln>
          <a:effectLst/>
          <a:extLst/>
        </p:spPr>
        <p:txBody>
          <a:bodyPr wrap="none" lIns="90488" tIns="44450" rIns="90488" bIns="44450" anchor="ctr"/>
          <a:lstStyle/>
          <a:p>
            <a:pPr marL="342900" indent="-342900" algn="ctr"/>
            <a:r>
              <a:rPr lang="en-GB"/>
              <a:t>Development </a:t>
            </a:r>
          </a:p>
          <a:p>
            <a:pPr marL="342900" indent="-342900" algn="ctr"/>
            <a:r>
              <a:rPr lang="en-GB"/>
              <a:t>staff skills</a:t>
            </a:r>
            <a:endParaRPr lang="en-US"/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5219700" y="1628775"/>
            <a:ext cx="2376488" cy="1873250"/>
          </a:xfrm>
          <a:prstGeom prst="ellipse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12700" algn="ctr">
            <a:solidFill>
              <a:srgbClr val="000080"/>
            </a:solidFill>
            <a:round/>
            <a:headEnd/>
            <a:tailEnd/>
          </a:ln>
          <a:effectLst/>
          <a:extLst/>
        </p:spPr>
        <p:txBody>
          <a:bodyPr wrap="none" lIns="90488" tIns="44450" rIns="90488" bIns="44450" anchor="ctr"/>
          <a:lstStyle/>
          <a:p>
            <a:pPr marL="342900" indent="-342900" algn="ctr"/>
            <a:r>
              <a:rPr lang="en-GB"/>
              <a:t>Client </a:t>
            </a:r>
          </a:p>
          <a:p>
            <a:pPr marL="342900" indent="-342900" algn="ctr"/>
            <a:r>
              <a:rPr lang="en-GB"/>
              <a:t>characteristics</a:t>
            </a:r>
            <a:endParaRPr lang="en-US"/>
          </a:p>
        </p:txBody>
      </p:sp>
      <p:sp>
        <p:nvSpPr>
          <p:cNvPr id="95240" name="Oval 8"/>
          <p:cNvSpPr>
            <a:spLocks noChangeArrowheads="1"/>
          </p:cNvSpPr>
          <p:nvPr/>
        </p:nvSpPr>
        <p:spPr bwMode="auto">
          <a:xfrm>
            <a:off x="6443663" y="4076700"/>
            <a:ext cx="2376487" cy="1873250"/>
          </a:xfrm>
          <a:prstGeom prst="ellipse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12700" algn="ctr">
            <a:solidFill>
              <a:srgbClr val="000080"/>
            </a:solidFill>
            <a:round/>
            <a:headEnd/>
            <a:tailEnd/>
          </a:ln>
          <a:effectLst/>
          <a:extLst/>
        </p:spPr>
        <p:txBody>
          <a:bodyPr wrap="none" lIns="90488" tIns="44450" rIns="90488" bIns="44450" anchor="ctr"/>
          <a:lstStyle/>
          <a:p>
            <a:pPr marL="342900" indent="-342900" algn="ctr"/>
            <a:r>
              <a:rPr lang="en-GB" dirty="0"/>
              <a:t>Future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6365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/>
      <p:bldP spid="95238" grpId="0" animBg="1"/>
      <p:bldP spid="95239" grpId="0" animBg="1"/>
      <p:bldP spid="952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Cost</a:t>
            </a: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Another key issue to address is: what will the adoption of a new ISDM cost?</a:t>
            </a:r>
          </a:p>
          <a:p>
            <a:r>
              <a:rPr lang="en-GB"/>
              <a:t>Initial purchase:  ISDM as ‘product’</a:t>
            </a:r>
          </a:p>
          <a:p>
            <a:pPr lvl="1"/>
            <a:r>
              <a:rPr lang="en-GB"/>
              <a:t>Manuals</a:t>
            </a:r>
          </a:p>
          <a:p>
            <a:pPr lvl="1"/>
            <a:r>
              <a:rPr lang="en-GB"/>
              <a:t>Training</a:t>
            </a:r>
          </a:p>
          <a:p>
            <a:pPr lvl="1"/>
            <a:r>
              <a:rPr lang="en-GB"/>
              <a:t>Hardware/software:  supporting tools</a:t>
            </a:r>
          </a:p>
          <a:p>
            <a:pPr lvl="1"/>
            <a:r>
              <a:rPr lang="en-GB"/>
              <a:t>Consultancy costs.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71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Cost continued</a:t>
            </a: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Organisational costs:  less easily quantified</a:t>
            </a:r>
          </a:p>
          <a:p>
            <a:pPr lvl="1"/>
            <a:r>
              <a:rPr lang="en-GB"/>
              <a:t>Loss of productivity as the new ISDM is adopted</a:t>
            </a:r>
          </a:p>
          <a:p>
            <a:pPr lvl="1"/>
            <a:r>
              <a:rPr lang="en-GB"/>
              <a:t>Loss of production time during training</a:t>
            </a:r>
          </a:p>
          <a:p>
            <a:pPr lvl="1"/>
            <a:r>
              <a:rPr lang="en-GB"/>
              <a:t>Cost of embedding the ISDM into the culture of the organisation</a:t>
            </a:r>
          </a:p>
          <a:p>
            <a:r>
              <a:rPr lang="en-GB"/>
              <a:t>These costs are often seriously underestimated</a:t>
            </a:r>
          </a:p>
          <a:p>
            <a:r>
              <a:rPr lang="en-GB"/>
              <a:t>IT development staff can be as resistant to change in their working practices as any other group of employees!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7021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theme/theme1.xml><?xml version="1.0" encoding="utf-8"?>
<a:theme xmlns:a="http://schemas.openxmlformats.org/drawingml/2006/main" name="Mike Lectur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Mike Lecture</Template>
  <TotalTime>1888</TotalTime>
  <Words>1608</Words>
  <Application>Microsoft Macintosh PowerPoint</Application>
  <PresentationFormat>On-screen Show (4:3)</PresentationFormat>
  <Paragraphs>200</Paragraphs>
  <Slides>28</Slides>
  <Notes>28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Mike Lecture</vt:lpstr>
      <vt:lpstr>Software Development Methods   Issues Involved in Adopting an ISDM</vt:lpstr>
      <vt:lpstr>Lecture Objectives – Lecture 23</vt:lpstr>
      <vt:lpstr>Issues Involved in Introducing an ISDM</vt:lpstr>
      <vt:lpstr>Considerations</vt:lpstr>
      <vt:lpstr>The Nature of ISDMs</vt:lpstr>
      <vt:lpstr>So in selecting an ISDM:</vt:lpstr>
      <vt:lpstr>‘Needs’</vt:lpstr>
      <vt:lpstr>Cost</vt:lpstr>
      <vt:lpstr>Cost continued</vt:lpstr>
      <vt:lpstr>Decision Making about ISDM adoption</vt:lpstr>
      <vt:lpstr>Implementation Issues</vt:lpstr>
      <vt:lpstr>Implementation Issues continued</vt:lpstr>
      <vt:lpstr>Barriers to  Successful ISDM Adoption</vt:lpstr>
      <vt:lpstr>Evidence for such barriers </vt:lpstr>
      <vt:lpstr>Evidence continued</vt:lpstr>
      <vt:lpstr>Successful ISDM Adoption</vt:lpstr>
      <vt:lpstr>Guidelines for Successful ISDM Adoption</vt:lpstr>
      <vt:lpstr>Guidelines for Successful ISDM Adoption</vt:lpstr>
      <vt:lpstr>Potential Problems</vt:lpstr>
      <vt:lpstr>Capability Maturity Model</vt:lpstr>
      <vt:lpstr>What is the CMMI?</vt:lpstr>
      <vt:lpstr>‘Maturity’</vt:lpstr>
      <vt:lpstr>Process Maturity Levels</vt:lpstr>
      <vt:lpstr>Process Maturity Levels</vt:lpstr>
      <vt:lpstr>Using the Process Maturity Levels</vt:lpstr>
      <vt:lpstr>Using the Process Maturity Levels</vt:lpstr>
      <vt:lpstr>Using the Process Maturity Levels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IMAT3425 Systems Building:  Methods and Management   Information Systems Development Methodologies</dc:title>
  <dc:creator>Mike Leigh</dc:creator>
  <cp:lastModifiedBy>Mary Clarkson</cp:lastModifiedBy>
  <cp:revision>180</cp:revision>
  <cp:lastPrinted>2013-02-14T08:42:55Z</cp:lastPrinted>
  <dcterms:created xsi:type="dcterms:W3CDTF">2015-02-21T19:56:02Z</dcterms:created>
  <dcterms:modified xsi:type="dcterms:W3CDTF">2015-02-21T20:03:19Z</dcterms:modified>
</cp:coreProperties>
</file>