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57" r:id="rId6"/>
    <p:sldId id="258" r:id="rId7"/>
    <p:sldId id="269" r:id="rId8"/>
    <p:sldId id="261" r:id="rId9"/>
    <p:sldId id="259" r:id="rId10"/>
    <p:sldId id="262" r:id="rId11"/>
    <p:sldId id="270" r:id="rId12"/>
    <p:sldId id="263" r:id="rId13"/>
    <p:sldId id="267" r:id="rId14"/>
    <p:sldId id="266" r:id="rId15"/>
    <p:sldId id="265" r:id="rId16"/>
    <p:sldId id="268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F97276-8718-453D-B5D7-17831EAEAA07}" v="64" dt="2023-11-02T05:33:42.4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1947-70E6-77C9-14C2-38D0FD97C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1520C-D4A3-36ED-1FCD-FF175870E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F07CF-E0CD-7177-CC36-07C3D573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1B35-9EB1-4E95-8F2E-6FEC52B1F311}" type="datetimeFigureOut">
              <a:rPr lang="en-US" smtClean="0"/>
              <a:t>02-Nov-23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11881-A71F-D56D-1FC4-903BA064B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CD9E5-D4B6-1F02-59D9-BBC21847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BFDF-A876-41D1-BC8B-C81C57B03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0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FC1D-E069-C381-8037-A26BA2FE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24358-AFAC-1FF1-6AED-13CB37088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5A8DF-6434-990A-B7CD-F05574458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1B35-9EB1-4E95-8F2E-6FEC52B1F311}" type="datetimeFigureOut">
              <a:rPr lang="en-US" smtClean="0"/>
              <a:t>02-Nov-23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14C2D-059B-7E39-297D-475B123E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4B831-D69D-70B1-C5FD-C988C8BF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BFDF-A876-41D1-BC8B-C81C57B03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5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42CB5A-B752-3531-8767-36292674E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7F92F-2AAE-19BB-7363-4A357CB51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567E2-4241-157F-6151-C396F1A6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1B35-9EB1-4E95-8F2E-6FEC52B1F311}" type="datetimeFigureOut">
              <a:rPr lang="en-US" smtClean="0"/>
              <a:t>02-Nov-23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E6A88-5026-B314-A486-AF0B939E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0377E-46A8-AE54-04E3-6B627058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BFDF-A876-41D1-BC8B-C81C57B03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94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ssion / 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BE13A4-C793-4649-A719-B7BB3ADDC3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7" y="0"/>
            <a:ext cx="12191207" cy="63452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733DFA-5A1C-EA4C-B851-25D99ED561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557939"/>
            <a:ext cx="11651764" cy="5311579"/>
          </a:xfrm>
          <a:noFill/>
        </p:spPr>
        <p:txBody>
          <a:bodyPr lIns="90000" anchor="ctr"/>
          <a:lstStyle>
            <a:lvl1pPr algn="ctr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mission or vision statement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28F58F3-F4DC-1643-8475-D1407A5ED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02-11-2023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F07A19-D758-2D4C-8A26-DFAE2B1496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7" y="0"/>
            <a:ext cx="12191207" cy="634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99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5FC6-E615-2A40-BD93-96F93CE1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52401"/>
            <a:ext cx="11651764" cy="973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AAF051-0DB1-5547-9810-62319ABD2BB9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A7B925-8430-5E43-9D3C-5945E52730FF}"/>
              </a:ext>
            </a:extLst>
          </p:cNvPr>
          <p:cNvGrpSpPr/>
          <p:nvPr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52167FA-2CE6-3E43-B4E9-804D52B635B2}"/>
                </a:ext>
              </a:extLst>
            </p:cNvPr>
            <p:cNvSpPr/>
            <p:nvPr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8516D1-1923-114A-A760-5BBAB43B9AF8}"/>
                </a:ext>
              </a:extLst>
            </p:cNvPr>
            <p:cNvSpPr/>
            <p:nvPr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08893D-AE6E-6F4D-8677-124539924BA5}"/>
                </a:ext>
              </a:extLst>
            </p:cNvPr>
            <p:cNvSpPr txBox="1"/>
            <p:nvPr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67EA5D-5284-7243-BA1D-B4D7551362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9ACD5-841B-9742-BF12-AB47740C0DD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73D8639-0380-4A8E-B895-468C96F6870F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2861E7-C993-CF4C-B237-7333B82A5B3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63525" y="1376363"/>
            <a:ext cx="11651764" cy="4789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BB7F8B-FA22-D54D-8196-4A2B73EEB05A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593963-5973-D048-8944-35AE8F0E8667}"/>
              </a:ext>
            </a:extLst>
          </p:cNvPr>
          <p:cNvGrpSpPr/>
          <p:nvPr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728C0C-9E28-704A-8EA2-B5F0F5588EFE}"/>
                </a:ext>
              </a:extLst>
            </p:cNvPr>
            <p:cNvSpPr/>
            <p:nvPr userDrawn="1"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494983F-D6D7-2B48-A475-ECB654D7EA90}"/>
                </a:ext>
              </a:extLst>
            </p:cNvPr>
            <p:cNvSpPr/>
            <p:nvPr userDrawn="1"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C0A7B91-AF5B-B244-AB5A-A7C93D5159EC}"/>
                </a:ext>
              </a:extLst>
            </p:cNvPr>
            <p:cNvSpPr txBox="1"/>
            <p:nvPr userDrawn="1"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3C4E2AF-4998-8240-8874-8CE36035C2D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6532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ene, road&#10;&#10;Description automatically generated">
            <a:extLst>
              <a:ext uri="{FF2B5EF4-FFF2-40B4-BE49-F238E27FC236}">
                <a16:creationId xmlns:a16="http://schemas.microsoft.com/office/drawing/2014/main" id="{A806D7D4-457C-F547-8B38-5EA24A59B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96D82020-977B-074A-ABCD-112BD3B94A4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3525" y="4997135"/>
            <a:ext cx="11664950" cy="624691"/>
          </a:xfrm>
          <a:prstGeom prst="rect">
            <a:avLst/>
          </a:prstGeom>
        </p:spPr>
        <p:txBody>
          <a:bodyPr lIns="0" t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400" b="0" i="0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6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686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1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3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9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Presentation Subtitle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263C04AC-74DA-1648-A9CB-6E4FDDB1FA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3525" y="3759200"/>
            <a:ext cx="11664950" cy="1227138"/>
          </a:xfrm>
          <a:noFill/>
          <a:ln>
            <a:noFill/>
          </a:ln>
        </p:spPr>
        <p:txBody>
          <a:bodyPr vert="horz" wrap="square" lIns="0" tIns="72000" rIns="91440" bIns="0" numCol="1" anchor="b" anchorCtr="0" compatLnSpc="1">
            <a:prstTxWarp prst="textNoShape">
              <a:avLst/>
            </a:prstTxWarp>
          </a:bodyPr>
          <a:lstStyle>
            <a:lvl1pPr>
              <a:defRPr lang="en-US" sz="4000" b="1" cap="none" spc="0" baseline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dirty="0"/>
              <a:t>Click to Add Presentation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4EFA71-6541-0543-A5F5-8C052EFCD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6" y="599266"/>
            <a:ext cx="5504219" cy="46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A013-CFC7-12A4-2AA0-37B226EC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918F4-A12B-6F35-A61F-FDF8AEA26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032B7-D116-07EF-BE91-D9677EB7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1B35-9EB1-4E95-8F2E-6FEC52B1F311}" type="datetimeFigureOut">
              <a:rPr lang="en-US" smtClean="0"/>
              <a:t>02-Nov-23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19E57-3368-EA97-FCDA-E124FF4F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97174-1698-8365-470C-370B1282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BFDF-A876-41D1-BC8B-C81C57B03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6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46E9-2A99-A362-E5E4-83DD19A5C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1F7E3-08A7-2D93-2C92-B2DBA10EA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C4B06-73C0-0F55-5210-C52DDAAB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1B35-9EB1-4E95-8F2E-6FEC52B1F311}" type="datetimeFigureOut">
              <a:rPr lang="en-US" smtClean="0"/>
              <a:t>02-Nov-23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D98DC-9464-9BF5-2116-3E0CAE290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605D4-AB70-8459-981F-271A49FB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BFDF-A876-41D1-BC8B-C81C57B03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2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A5AB-EF06-8938-A187-F65FDC6B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128E8-D508-3F9D-9A08-E539F51E9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DDFC2-7B1B-F022-3A87-5BC722DC4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2A58D-70E2-C801-D292-6B0D5BE6C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1B35-9EB1-4E95-8F2E-6FEC52B1F311}" type="datetimeFigureOut">
              <a:rPr lang="en-US" smtClean="0"/>
              <a:t>02-Nov-23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29FB3-C155-F47C-1AB2-C8CCDED9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28ACB-42A9-DCA4-CAB1-AA5FFFCD5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BFDF-A876-41D1-BC8B-C81C57B03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0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6911-FC15-956C-0CBB-ED7473EF9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C80EC-ADF4-EBE1-E948-98E09BF86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97DEE-2456-5449-90F0-DD3A431B0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DD112C-8DC5-149B-F53D-7EF67BCCF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A3B1B9-43F2-ADCC-4569-DBA70AC63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0C638-71DB-F1AD-CD62-29D97A92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1B35-9EB1-4E95-8F2E-6FEC52B1F311}" type="datetimeFigureOut">
              <a:rPr lang="en-US" smtClean="0"/>
              <a:t>02-Nov-23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F52E6-84E9-9346-2FCB-5136EE55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3D7A18-6DF7-1EDA-9B16-84C7F3E3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BFDF-A876-41D1-BC8B-C81C57B03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7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5E5D-39DE-178D-C618-1072A13F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E66C7-2D9D-B43A-6253-362DE949F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1B35-9EB1-4E95-8F2E-6FEC52B1F311}" type="datetimeFigureOut">
              <a:rPr lang="en-US" smtClean="0"/>
              <a:t>02-Nov-23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98ED1-F69D-55DF-8A50-4749E8B3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8C48F-6AD6-A2CD-8E61-19565889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BFDF-A876-41D1-BC8B-C81C57B03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2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D39BFD-AB57-B46F-BF20-ECA8CB50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1B35-9EB1-4E95-8F2E-6FEC52B1F311}" type="datetimeFigureOut">
              <a:rPr lang="en-US" smtClean="0"/>
              <a:t>02-Nov-23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022818-2382-1650-D154-A04895B2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55A5D-441F-E9E8-F309-D6C13239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BFDF-A876-41D1-BC8B-C81C57B03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5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3C60-E9CF-62AA-819D-F9C406ED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9107E-6A71-C26E-DE76-48E4165B9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B6BAF-A0EC-6001-53CC-C25CB9D7B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5EDCF-2CF9-EBF7-FC82-4EF36412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1B35-9EB1-4E95-8F2E-6FEC52B1F311}" type="datetimeFigureOut">
              <a:rPr lang="en-US" smtClean="0"/>
              <a:t>02-Nov-23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D9744-97FC-B124-C0D1-AECA46C7F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6634F-5328-51F2-49D7-F4650FEF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BFDF-A876-41D1-BC8B-C81C57B03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0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DA1D0-2DA5-6003-066F-642212BF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10B244-F582-20D9-3808-901BC029F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CC982-7A32-B811-AD17-F5C2C5521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D9E39-DE74-46E7-3AD8-95FA11A70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1B35-9EB1-4E95-8F2E-6FEC52B1F311}" type="datetimeFigureOut">
              <a:rPr lang="en-US" smtClean="0"/>
              <a:t>02-Nov-23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BFEEA-3A7E-9423-C773-49A38D4F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DC54A-3662-A3B4-2CD9-28BEF2B3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BFDF-A876-41D1-BC8B-C81C57B03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6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tif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6D7A4-352E-40F3-1068-2164C4662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17E4D-B470-9AFC-F622-D79CCA9D6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63B7F-6CDE-EBA0-0155-AE6BDEAC3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B1B35-9EB1-4E95-8F2E-6FEC52B1F311}" type="datetimeFigureOut">
              <a:rPr lang="en-US" smtClean="0"/>
              <a:t>02-Nov-23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02D94-CA97-E96E-BDE9-5E380BD32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B5125-07D2-739B-7D90-8B7B2835D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9BFDF-A876-41D1-BC8B-C81C57B03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2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263525" y="152401"/>
            <a:ext cx="11664950" cy="9731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63525" y="1376363"/>
            <a:ext cx="11664950" cy="47894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First level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marL="180975" lvl="0" indent="-180975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5F5FB-94C8-6B44-A612-406AB323C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886575"/>
            <a:ext cx="0" cy="0"/>
          </a:xfrm>
          <a:prstGeom prst="rect">
            <a:avLst/>
          </a:prstGeom>
          <a:ln w="0">
            <a:solidFill>
              <a:schemeClr val="bg1"/>
            </a:solidFill>
          </a:ln>
        </p:spPr>
        <p:txBody>
          <a:bodyPr vert="horz" lIns="91440" tIns="45720" rIns="91440" bIns="45720" rtlCol="0" anchor="t"/>
          <a:lstStyle>
            <a:lvl1pPr algn="l">
              <a:defRPr sz="100">
                <a:solidFill>
                  <a:schemeClr val="accent5">
                    <a:alpha val="0"/>
                  </a:schemeClr>
                </a:solidFill>
              </a:defRPr>
            </a:lvl1pPr>
          </a:lstStyle>
          <a:p>
            <a:fld id="{273D8639-0380-4A8E-B895-468C96F6870F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FC85038D-5B6D-7448-B3EB-ABE08E02873E}"/>
              </a:ext>
            </a:extLst>
          </p:cNvPr>
          <p:cNvSpPr txBox="1">
            <a:spLocks/>
          </p:cNvSpPr>
          <p:nvPr/>
        </p:nvSpPr>
        <p:spPr>
          <a:xfrm>
            <a:off x="7455919" y="6483600"/>
            <a:ext cx="4114800" cy="2642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r" defTabSz="457200">
              <a:buClr>
                <a:srgbClr val="00008B"/>
              </a:buClr>
            </a:pPr>
            <a:r>
              <a:rPr lang="en-US" sz="8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OpenText ©2023 All rights reserved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C238D947-1ED4-324A-B626-D28ADAFF1F61}"/>
              </a:ext>
            </a:extLst>
          </p:cNvPr>
          <p:cNvSpPr txBox="1">
            <a:spLocks/>
          </p:cNvSpPr>
          <p:nvPr/>
        </p:nvSpPr>
        <p:spPr>
          <a:xfrm>
            <a:off x="11570719" y="6483600"/>
            <a:ext cx="344570" cy="264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r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8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fld id="{3C1D921F-663F-5D4C-BF56-776C1B867D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53F34978-816F-1545-9F88-94D9F79DEB3C}"/>
              </a:ext>
            </a:extLst>
          </p:cNvPr>
          <p:cNvSpPr txBox="1">
            <a:spLocks/>
          </p:cNvSpPr>
          <p:nvPr/>
        </p:nvSpPr>
        <p:spPr>
          <a:xfrm>
            <a:off x="11570719" y="6483600"/>
            <a:ext cx="344570" cy="264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r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8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fld id="{3C1D921F-663F-5D4C-BF56-776C1B867D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054319-47B9-AA4E-A32A-49994AB8B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603" y="6509495"/>
            <a:ext cx="2567758" cy="21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7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7" r:id="rId2"/>
    <p:sldLayoutId id="2147483661" r:id="rId3"/>
  </p:sldLayoutIdLst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3200" b="1" i="0" kern="1200" baseline="0">
          <a:solidFill>
            <a:schemeClr val="accent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accent1"/>
          </a:solidFill>
          <a:latin typeface="AllerMod Regula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accent1"/>
          </a:solidFill>
          <a:latin typeface="AllerMod Regula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accent1"/>
          </a:solidFill>
          <a:latin typeface="AllerMod Regula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accent1"/>
          </a:solidFill>
          <a:latin typeface="AllerMod Regular" charset="0"/>
          <a:ea typeface="ＭＳ Ｐゴシック" charset="0"/>
        </a:defRPr>
      </a:lvl5pPr>
      <a:lvl6pPr marL="609562"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accent1"/>
          </a:solidFill>
          <a:latin typeface="AllerMod Regular" charset="0"/>
          <a:ea typeface="ＭＳ Ｐゴシック" charset="0"/>
        </a:defRPr>
      </a:lvl6pPr>
      <a:lvl7pPr marL="1219124"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accent1"/>
          </a:solidFill>
          <a:latin typeface="AllerMod Regular" charset="0"/>
          <a:ea typeface="ＭＳ Ｐゴシック" charset="0"/>
        </a:defRPr>
      </a:lvl7pPr>
      <a:lvl8pPr marL="1828686"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accent1"/>
          </a:solidFill>
          <a:latin typeface="AllerMod Regular" charset="0"/>
          <a:ea typeface="ＭＳ Ｐゴシック" charset="0"/>
        </a:defRPr>
      </a:lvl8pPr>
      <a:lvl9pPr marL="2438248"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accent1"/>
          </a:solidFill>
          <a:latin typeface="AllerMod Regular" charset="0"/>
          <a:ea typeface="ＭＳ Ｐゴシック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800"/>
        </a:spcBef>
        <a:spcAft>
          <a:spcPts val="300"/>
        </a:spcAft>
        <a:buClr>
          <a:schemeClr val="accent1"/>
        </a:buClr>
        <a:buSzPct val="110000"/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222250" indent="-212725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accent1"/>
        </a:buClr>
        <a:buSzPct val="110000"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2pPr>
      <a:lvl3pPr marL="468000" indent="-226800" algn="l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3pPr>
      <a:lvl4pPr marL="666000" indent="-212400" algn="l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tabLst/>
        <a:defRPr lang="en-US" sz="1400" kern="1200" dirty="0" smtClean="0">
          <a:solidFill>
            <a:schemeClr val="tx1"/>
          </a:solidFill>
          <a:latin typeface="+mj-lt"/>
          <a:ea typeface="ＭＳ Ｐゴシック" charset="0"/>
          <a:cs typeface="HelveticaNeueLT Std"/>
        </a:defRPr>
      </a:lvl4pPr>
      <a:lvl5pPr marL="666000" indent="-212400" algn="l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tabLst/>
        <a:defRPr lang="en-US" sz="1400" kern="1200" dirty="0" smtClean="0">
          <a:solidFill>
            <a:schemeClr val="tx1"/>
          </a:solidFill>
          <a:latin typeface="+mj-lt"/>
          <a:ea typeface="ＭＳ Ｐゴシック" charset="0"/>
          <a:cs typeface="HelveticaNeueLT Std"/>
        </a:defRPr>
      </a:lvl5pPr>
      <a:lvl6pPr marL="666000" indent="-212400" algn="l" defTabSz="1219124" rtl="0" eaLnBrk="1" latinLnBrk="0" hangingPunct="1">
        <a:lnSpc>
          <a:spcPct val="100000"/>
        </a:lnSpc>
        <a:spcBef>
          <a:spcPts val="200"/>
        </a:spcBef>
        <a:buClr>
          <a:schemeClr val="accent1"/>
        </a:buClr>
        <a:buSzPct val="85000"/>
        <a:buFont typeface="Arial" panose="020B0604020202020204" pitchFamily="34" charset="0"/>
        <a:buChar char="•"/>
        <a:tabLst/>
        <a:defRPr lang="en-US" sz="1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666000" indent="-212400" algn="l" defTabSz="1219124" rtl="0" eaLnBrk="1" latinLnBrk="0" hangingPunct="1">
        <a:lnSpc>
          <a:spcPct val="100000"/>
        </a:lnSpc>
        <a:spcBef>
          <a:spcPts val="200"/>
        </a:spcBef>
        <a:buClr>
          <a:schemeClr val="accent1"/>
        </a:buClr>
        <a:buSzPct val="85000"/>
        <a:buFont typeface="Arial" panose="020B0604020202020204" pitchFamily="34" charset="0"/>
        <a:buChar char="•"/>
        <a:tabLst/>
        <a:defRPr lang="en-US" sz="1400" kern="1200" baseline="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7pPr>
      <a:lvl8pPr marL="666000" indent="-212400" algn="l" defTabSz="1219124" rtl="0" eaLnBrk="1" latinLnBrk="0" hangingPunct="1">
        <a:lnSpc>
          <a:spcPct val="100000"/>
        </a:lnSpc>
        <a:spcBef>
          <a:spcPts val="2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lang="en-US" sz="1400" kern="1200" baseline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8pPr>
      <a:lvl9pPr marL="666000" indent="-212400" algn="l" defTabSz="1219124" rtl="0" eaLnBrk="1" latinLnBrk="0" hangingPunct="1">
        <a:lnSpc>
          <a:spcPct val="100000"/>
        </a:lnSpc>
        <a:spcBef>
          <a:spcPts val="2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lang="en-US" sz="1400" kern="1200" baseline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9pPr>
    </p:bodyStyle>
    <p:otherStyle>
      <a:defPPr>
        <a:defRPr/>
      </a:defPPr>
      <a:lvl1pPr marL="0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2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4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6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8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10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72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34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95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017">
          <p15:clr>
            <a:srgbClr val="F26B43"/>
          </p15:clr>
        </p15:guide>
        <p15:guide id="5" pos="14574">
          <p15:clr>
            <a:srgbClr val="F26B43"/>
          </p15:clr>
        </p15:guide>
        <p15:guide id="8" orient="horz" pos="7767">
          <p15:clr>
            <a:srgbClr val="F26B43"/>
          </p15:clr>
        </p15:guide>
        <p15:guide id="19" orient="horz" pos="709">
          <p15:clr>
            <a:srgbClr val="F26B43"/>
          </p15:clr>
        </p15:guide>
        <p15:guide id="20" pos="166">
          <p15:clr>
            <a:srgbClr val="F26B43"/>
          </p15:clr>
        </p15:guide>
        <p15:guide id="21" pos="7514">
          <p15:clr>
            <a:srgbClr val="F26B43"/>
          </p15:clr>
        </p15:guide>
        <p15:guide id="22" orient="horz" pos="96">
          <p15:clr>
            <a:srgbClr val="F26B43"/>
          </p15:clr>
        </p15:guide>
        <p15:guide id="23" orient="horz" pos="3997">
          <p15:clr>
            <a:srgbClr val="F26B43"/>
          </p15:clr>
        </p15:guide>
        <p15:guide id="24" orient="horz" pos="867">
          <p15:clr>
            <a:srgbClr val="F26B43"/>
          </p15:clr>
        </p15:guide>
        <p15:guide id="25" orient="horz" pos="38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8109AA74-FA23-3531-92B2-FF7C3B86F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525" y="4997135"/>
            <a:ext cx="11664950" cy="624691"/>
          </a:xfrm>
        </p:spPr>
        <p:txBody>
          <a:bodyPr/>
          <a:lstStyle/>
          <a:p>
            <a:r>
              <a:rPr lang="en-US" dirty="0"/>
              <a:t>Kubernetes Workshop – Session 2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361AA9C-9479-B401-E088-61B10E238C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5" y="3759200"/>
            <a:ext cx="11664950" cy="1227138"/>
          </a:xfrm>
        </p:spPr>
        <p:txBody>
          <a:bodyPr/>
          <a:lstStyle/>
          <a:p>
            <a:r>
              <a:rPr lang="en-US" dirty="0"/>
              <a:t>Docker hands on &amp; K8S Fundamentals</a:t>
            </a:r>
          </a:p>
        </p:txBody>
      </p:sp>
    </p:spTree>
    <p:extLst>
      <p:ext uri="{BB962C8B-B14F-4D97-AF65-F5344CB8AC3E}">
        <p14:creationId xmlns:p14="http://schemas.microsoft.com/office/powerpoint/2010/main" val="2194331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97D4438-9658-C355-EE03-FB5B09E71B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0" r="29640"/>
          <a:stretch/>
        </p:blipFill>
        <p:spPr bwMode="auto">
          <a:xfrm>
            <a:off x="302151" y="200233"/>
            <a:ext cx="4850294" cy="647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1A60EF-6D8B-E611-B295-E6DEDA116E8C}"/>
              </a:ext>
            </a:extLst>
          </p:cNvPr>
          <p:cNvSpPr txBox="1"/>
          <p:nvPr/>
        </p:nvSpPr>
        <p:spPr>
          <a:xfrm>
            <a:off x="5621571" y="1050411"/>
            <a:ext cx="61066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</a:p>
          <a:p>
            <a:endParaRPr lang="en-US" dirty="0"/>
          </a:p>
          <a:p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Kubelet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: </a:t>
            </a:r>
            <a:r>
              <a:rPr lang="en-US" i="0" dirty="0">
                <a:solidFill>
                  <a:srgbClr val="242424"/>
                </a:solidFill>
                <a:effectLst/>
                <a:latin typeface="source-serif-pro"/>
              </a:rPr>
              <a:t>An agent that runs on each node in the cluster. It makes sure that containers are running in a Pod.</a:t>
            </a:r>
          </a:p>
          <a:p>
            <a:endParaRPr lang="en-US" dirty="0"/>
          </a:p>
          <a:p>
            <a:r>
              <a:rPr lang="en-US" b="1" i="0" dirty="0" err="1">
                <a:solidFill>
                  <a:srgbClr val="242424"/>
                </a:solidFill>
                <a:effectLst/>
                <a:latin typeface="sohne"/>
              </a:rPr>
              <a:t>kube</a:t>
            </a:r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-proxy: </a:t>
            </a:r>
            <a:r>
              <a:rPr lang="en-US" i="0" dirty="0">
                <a:solidFill>
                  <a:srgbClr val="242424"/>
                </a:solidFill>
                <a:effectLst/>
                <a:latin typeface="sohne"/>
              </a:rPr>
              <a:t>A</a:t>
            </a:r>
            <a:r>
              <a:rPr lang="en-US" dirty="0">
                <a:solidFill>
                  <a:srgbClr val="242424"/>
                </a:solidFill>
                <a:latin typeface="sohne"/>
              </a:rPr>
              <a:t> network proxy that runs on each node in your cluster, implementing part of the Kubernetes Service concept.</a:t>
            </a:r>
          </a:p>
          <a:p>
            <a:endParaRPr lang="en-US" dirty="0"/>
          </a:p>
          <a:p>
            <a:r>
              <a:rPr lang="en-US" b="1" dirty="0"/>
              <a:t>Pod</a:t>
            </a:r>
            <a:r>
              <a:rPr lang="en-US" dirty="0"/>
              <a:t>: A group of one or more containers, with shared storage and network resources, and a specification for how to run the containers.</a:t>
            </a:r>
          </a:p>
        </p:txBody>
      </p:sp>
    </p:spTree>
    <p:extLst>
      <p:ext uri="{BB962C8B-B14F-4D97-AF65-F5344CB8AC3E}">
        <p14:creationId xmlns:p14="http://schemas.microsoft.com/office/powerpoint/2010/main" val="995550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F1C5-62F4-D644-7BB9-09B60D636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+mj-lt"/>
              </a:rPr>
              <a:t>Key K8s Concepts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A4DAD-3EA1-E964-A116-60DDD1C0668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+mn-lt"/>
              </a:rPr>
              <a:t>Pods</a:t>
            </a:r>
            <a:r>
              <a:rPr lang="en-US" b="0" i="0" dirty="0">
                <a:solidFill>
                  <a:srgbClr val="242424"/>
                </a:solidFill>
                <a:effectLst/>
                <a:latin typeface="+mn-lt"/>
              </a:rPr>
              <a:t>: Smallest unit of k8s, which is an abstraction of the container application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+mn-lt"/>
              </a:rPr>
              <a:t>Services &amp; Ingress: </a:t>
            </a:r>
            <a:r>
              <a:rPr lang="en-US" b="0" i="0" dirty="0">
                <a:solidFill>
                  <a:srgbClr val="242424"/>
                </a:solidFill>
                <a:effectLst/>
                <a:latin typeface="+mn-lt"/>
              </a:rPr>
              <a:t>To manage external communication between nodes and internal pod level communication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42424"/>
                </a:solidFill>
                <a:effectLst/>
                <a:latin typeface="+mn-lt"/>
              </a:rPr>
              <a:t>ConfigMaps</a:t>
            </a:r>
            <a:r>
              <a:rPr lang="en-US" b="0" i="0" dirty="0">
                <a:solidFill>
                  <a:srgbClr val="242424"/>
                </a:solidFill>
                <a:effectLst/>
                <a:latin typeface="+mn-lt"/>
              </a:rPr>
              <a:t>: To manage the end-point URLs, environment properties, etc., required by the pods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+mn-lt"/>
              </a:rPr>
              <a:t>Secrets</a:t>
            </a:r>
            <a:r>
              <a:rPr lang="en-US" b="0" i="0" dirty="0">
                <a:solidFill>
                  <a:srgbClr val="242424"/>
                </a:solidFill>
                <a:effectLst/>
                <a:latin typeface="+mn-lt"/>
              </a:rPr>
              <a:t>: To keep app-level passwords and secret keys securely using based64 encoding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+mn-lt"/>
              </a:rPr>
              <a:t>Volume</a:t>
            </a:r>
            <a:r>
              <a:rPr lang="en-US" b="0" i="0" dirty="0">
                <a:solidFill>
                  <a:srgbClr val="242424"/>
                </a:solidFill>
                <a:effectLst/>
                <a:latin typeface="+mn-lt"/>
              </a:rPr>
              <a:t>: For Persistent data storage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+mn-lt"/>
              </a:rPr>
              <a:t>Deployments</a:t>
            </a:r>
            <a:r>
              <a:rPr lang="en-US" b="0" i="0" dirty="0">
                <a:solidFill>
                  <a:srgbClr val="242424"/>
                </a:solidFill>
                <a:effectLst/>
                <a:latin typeface="+mn-lt"/>
              </a:rPr>
              <a:t>: To deploy create replicas &amp; manage stateless apps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42424"/>
                </a:solidFill>
                <a:effectLst/>
                <a:latin typeface="+mn-lt"/>
              </a:rPr>
              <a:t>Statefulsets</a:t>
            </a:r>
            <a:r>
              <a:rPr lang="en-US" b="0" i="0" dirty="0">
                <a:solidFill>
                  <a:srgbClr val="242424"/>
                </a:solidFill>
                <a:effectLst/>
                <a:latin typeface="+mn-lt"/>
              </a:rPr>
              <a:t>: For stateful apps and databases</a:t>
            </a: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4962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F35E-2A76-FB91-3D2E-61BAE9155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– K8s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1689B-4578-B7A9-BFF0-EAFBDD5DE1CD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- Understand the deployment </a:t>
            </a:r>
            <a:r>
              <a:rPr lang="en-US" dirty="0" err="1"/>
              <a:t>yaml</a:t>
            </a:r>
            <a:r>
              <a:rPr lang="en-US" dirty="0"/>
              <a:t> file of nginx deployment.</a:t>
            </a:r>
          </a:p>
          <a:p>
            <a:r>
              <a:rPr lang="en-US" dirty="0"/>
              <a:t>- Explore </a:t>
            </a:r>
            <a:r>
              <a:rPr lang="en-US" dirty="0" err="1"/>
              <a:t>Kubectl</a:t>
            </a:r>
            <a:r>
              <a:rPr lang="en-US" dirty="0"/>
              <a:t> commands </a:t>
            </a:r>
          </a:p>
          <a:p>
            <a:r>
              <a:rPr lang="en-US" dirty="0"/>
              <a:t>- Deploy the sample nginx.</a:t>
            </a:r>
          </a:p>
          <a:p>
            <a:r>
              <a:rPr lang="en-US" dirty="0"/>
              <a:t>- Experiment with scaling, exposing service, etc.,</a:t>
            </a:r>
          </a:p>
          <a:p>
            <a:r>
              <a:rPr lang="en-US" dirty="0"/>
              <a:t>- Kubernetes dashboard demo from one of the Fusion Stooges.</a:t>
            </a:r>
          </a:p>
        </p:txBody>
      </p:sp>
    </p:spTree>
    <p:extLst>
      <p:ext uri="{BB962C8B-B14F-4D97-AF65-F5344CB8AC3E}">
        <p14:creationId xmlns:p14="http://schemas.microsoft.com/office/powerpoint/2010/main" val="1921070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Kubernetes pod information from kubectl describe command.">
            <a:extLst>
              <a:ext uri="{FF2B5EF4-FFF2-40B4-BE49-F238E27FC236}">
                <a16:creationId xmlns:a16="http://schemas.microsoft.com/office/drawing/2014/main" id="{08284312-2EF5-D363-1FC4-E1D949432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996" y="111318"/>
            <a:ext cx="5183023" cy="600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65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4518-484A-7486-AD96-1D3F85AD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687E2-DEFF-8F6C-C027-F126246BAEA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Docker hands on – </a:t>
            </a:r>
            <a:r>
              <a:rPr lang="en-US" sz="1800" dirty="0" err="1">
                <a:latin typeface="+mn-lt"/>
              </a:rPr>
              <a:t>Contd</a:t>
            </a:r>
            <a:endParaRPr lang="en-US" sz="16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>
                <a:latin typeface="+mn-lt"/>
              </a:rPr>
              <a:t>Kubernetes </a:t>
            </a:r>
          </a:p>
          <a:p>
            <a:pPr marL="565150" lvl="1" indent="-342900"/>
            <a:r>
              <a:rPr lang="en-IN" sz="1600" dirty="0">
                <a:latin typeface="+mn-lt"/>
              </a:rPr>
              <a:t>Why we need container orchestration?</a:t>
            </a:r>
          </a:p>
          <a:p>
            <a:pPr marL="565150" lvl="1" indent="-342900"/>
            <a:r>
              <a:rPr lang="en-IN" sz="1600" dirty="0">
                <a:latin typeface="+mn-lt"/>
              </a:rPr>
              <a:t>K8S Architecture</a:t>
            </a:r>
          </a:p>
          <a:p>
            <a:pPr marL="565150" lvl="1" indent="-342900"/>
            <a:r>
              <a:rPr lang="en-IN" sz="1600" dirty="0">
                <a:latin typeface="+mn-lt"/>
              </a:rPr>
              <a:t>Hands-on</a:t>
            </a:r>
            <a:endParaRPr lang="en-IN" sz="1400" dirty="0">
              <a:latin typeface="+mn-lt"/>
            </a:endParaRPr>
          </a:p>
          <a:p>
            <a:pPr marL="810900" lvl="2" indent="-342900"/>
            <a:r>
              <a:rPr lang="en-IN" sz="1400" dirty="0">
                <a:latin typeface="+mn-lt"/>
              </a:rPr>
              <a:t>Setup lab, Bootstrap a cluster, add nodes to the cluster</a:t>
            </a:r>
          </a:p>
          <a:p>
            <a:pPr marL="810900" lvl="2" indent="-342900"/>
            <a:r>
              <a:rPr lang="en-IN" sz="1400" dirty="0" err="1">
                <a:latin typeface="+mn-lt"/>
              </a:rPr>
              <a:t>Kubectl</a:t>
            </a:r>
            <a:r>
              <a:rPr lang="en-IN" sz="1400" dirty="0">
                <a:latin typeface="+mn-lt"/>
              </a:rPr>
              <a:t> command line basics</a:t>
            </a:r>
          </a:p>
          <a:p>
            <a:pPr marL="810900" lvl="2" indent="-342900"/>
            <a:r>
              <a:rPr lang="en-IN" sz="1400" dirty="0">
                <a:latin typeface="+mn-lt"/>
              </a:rPr>
              <a:t>Deploy a container</a:t>
            </a:r>
          </a:p>
        </p:txBody>
      </p:sp>
    </p:spTree>
    <p:extLst>
      <p:ext uri="{BB962C8B-B14F-4D97-AF65-F5344CB8AC3E}">
        <p14:creationId xmlns:p14="http://schemas.microsoft.com/office/powerpoint/2010/main" val="1215759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4C99-0B19-F9D2-73E3-5205F94E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hands-on: 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44C4-2804-341B-2212-65AB098E7C20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- Docker volumes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</a:t>
            </a:r>
          </a:p>
          <a:p>
            <a:r>
              <a:rPr lang="en-US" dirty="0"/>
              <a:t>- Build and push image to </a:t>
            </a:r>
            <a:r>
              <a:rPr lang="en-US" dirty="0" err="1"/>
              <a:t>Dockerhub</a:t>
            </a:r>
            <a:r>
              <a:rPr lang="en-US" dirty="0"/>
              <a:t> registry.</a:t>
            </a:r>
          </a:p>
          <a:p>
            <a:r>
              <a:rPr lang="en-US" dirty="0"/>
              <a:t>- Pull the image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EBC0B57-2243-3004-B63D-D29396A49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261558"/>
              </p:ext>
            </p:extLst>
          </p:nvPr>
        </p:nvGraphicFramePr>
        <p:xfrm>
          <a:off x="442482" y="1839164"/>
          <a:ext cx="8128000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668833580"/>
                    </a:ext>
                  </a:extLst>
                </a:gridCol>
              </a:tblGrid>
              <a:tr h="1331325">
                <a:tc>
                  <a:txBody>
                    <a:bodyPr/>
                    <a:lstStyle/>
                    <a:p>
                      <a:r>
                        <a:rPr lang="en-US" sz="1200" dirty="0"/>
                        <a:t>docker volume create my-volume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docker volume inspect my-volume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docker run -d -v my-volume:/data </a:t>
                      </a:r>
                      <a:r>
                        <a:rPr lang="en-US" sz="1200" dirty="0" err="1"/>
                        <a:t>nginx:latest</a:t>
                      </a:r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28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07F46-5F42-62D2-5E61-170E3AE3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container orchestration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346D1-ABA7-EFD7-D1D4-BD548E7CF2CD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sz="2800" dirty="0"/>
              <a:t>- To keep up with the trend of converting Monolith to microservices based architecture.</a:t>
            </a:r>
          </a:p>
          <a:p>
            <a:r>
              <a:rPr lang="en-US" sz="2800" dirty="0"/>
              <a:t>- Increased usage of containers.</a:t>
            </a:r>
          </a:p>
          <a:p>
            <a:r>
              <a:rPr lang="en-US" sz="2800" dirty="0"/>
              <a:t>- Demand for a fail-proof way to manage numerous running containers.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6154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E3ABF2-0C31-B096-2E6E-1B999FE0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7905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D3DA-4C11-EE7A-1091-91C1FB2A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A5706-0566-5326-16E0-A4D36F15206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881369" y="888510"/>
            <a:ext cx="7500189" cy="4995456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r>
              <a:rPr lang="en-US" dirty="0"/>
              <a:t>- </a:t>
            </a:r>
            <a:r>
              <a:rPr lang="en-US" dirty="0" err="1"/>
              <a:t>Kubenetes</a:t>
            </a:r>
            <a:r>
              <a:rPr lang="en-US" dirty="0"/>
              <a:t> (K8S in short) is an open-source container orchestration tool built by Google.</a:t>
            </a:r>
          </a:p>
          <a:p>
            <a:r>
              <a:rPr lang="en-US" dirty="0"/>
              <a:t> - Helps us manage containerized applications running in hundreds and thousands of containers, across different deployment environments.</a:t>
            </a:r>
          </a:p>
          <a:p>
            <a:pPr algn="l"/>
            <a:r>
              <a:rPr lang="en-US" dirty="0"/>
              <a:t>- Assures high availability with zero downtime</a:t>
            </a:r>
          </a:p>
          <a:p>
            <a:pPr algn="l"/>
            <a:r>
              <a:rPr lang="en-US" dirty="0"/>
              <a:t>- Highly performant and scalable</a:t>
            </a:r>
          </a:p>
          <a:p>
            <a:pPr algn="l"/>
            <a:r>
              <a:rPr lang="en-US" dirty="0"/>
              <a:t>- Reliable infrastructure to support data recovery with ease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2" name="Picture 4" descr="What is Kubernetes? -">
            <a:extLst>
              <a:ext uri="{FF2B5EF4-FFF2-40B4-BE49-F238E27FC236}">
                <a16:creationId xmlns:a16="http://schemas.microsoft.com/office/drawing/2014/main" id="{AB235921-B8CB-C8E7-A566-D985372DD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66" y="2238375"/>
            <a:ext cx="24384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489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64E84F-B516-D281-1F67-800927033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74" y="130741"/>
            <a:ext cx="9176468" cy="639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33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[crop output image]">
            <a:extLst>
              <a:ext uri="{FF2B5EF4-FFF2-40B4-BE49-F238E27FC236}">
                <a16:creationId xmlns:a16="http://schemas.microsoft.com/office/drawing/2014/main" id="{62CD6847-4A85-EB49-BD59-B34ECB837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12" y="0"/>
            <a:ext cx="10813776" cy="63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901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BD13405-2F11-EF03-5C65-3CAA795E35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42" t="1282" r="21529" b="3560"/>
          <a:stretch/>
        </p:blipFill>
        <p:spPr bwMode="auto">
          <a:xfrm>
            <a:off x="159027" y="567803"/>
            <a:ext cx="4349363" cy="636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E7BBB4-25FD-709F-539F-118A8846F779}"/>
              </a:ext>
            </a:extLst>
          </p:cNvPr>
          <p:cNvSpPr txBox="1"/>
          <p:nvPr/>
        </p:nvSpPr>
        <p:spPr>
          <a:xfrm>
            <a:off x="381663" y="318052"/>
            <a:ext cx="3609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Master node key components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60A19-5DAD-219F-AD4B-D12CEFFD3C4A}"/>
              </a:ext>
            </a:extLst>
          </p:cNvPr>
          <p:cNvSpPr txBox="1"/>
          <p:nvPr/>
        </p:nvSpPr>
        <p:spPr>
          <a:xfrm>
            <a:off x="4961613" y="843677"/>
            <a:ext cx="61066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Responsible for manage slave/worker nodes efficiently.</a:t>
            </a:r>
          </a:p>
          <a:p>
            <a:endParaRPr lang="en-US" dirty="0"/>
          </a:p>
          <a:p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kube-apiserver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: </a:t>
            </a:r>
            <a:r>
              <a:rPr lang="en-US" dirty="0"/>
              <a:t>It is the main gateway to access the k8s cluster and act as the main gatekeeper for client level authentication.</a:t>
            </a:r>
          </a:p>
          <a:p>
            <a:endParaRPr lang="en-US" dirty="0"/>
          </a:p>
          <a:p>
            <a:r>
              <a:rPr lang="en-US" b="1" i="0" dirty="0" err="1">
                <a:solidFill>
                  <a:srgbClr val="242424"/>
                </a:solidFill>
                <a:effectLst/>
                <a:latin typeface="sohne"/>
              </a:rPr>
              <a:t>kube</a:t>
            </a:r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-scheduler: </a:t>
            </a:r>
            <a:r>
              <a:rPr lang="en-US" dirty="0">
                <a:solidFill>
                  <a:srgbClr val="242424"/>
                </a:solidFill>
                <a:latin typeface="sohne"/>
              </a:rPr>
              <a:t>K</a:t>
            </a:r>
            <a:r>
              <a:rPr lang="en-US" dirty="0"/>
              <a:t>eeps a watch for newly created Pods with no assigned worker node, and selects a worker node for them to be scheduled and run on.</a:t>
            </a:r>
          </a:p>
          <a:p>
            <a:endParaRPr lang="en-US" dirty="0"/>
          </a:p>
          <a:p>
            <a:r>
              <a:rPr lang="en-US" b="1" i="0" dirty="0" err="1">
                <a:solidFill>
                  <a:srgbClr val="242424"/>
                </a:solidFill>
                <a:effectLst/>
                <a:latin typeface="sohne"/>
              </a:rPr>
              <a:t>kube</a:t>
            </a:r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-controller-manager: 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M</a:t>
            </a:r>
            <a:r>
              <a:rPr lang="en-US" dirty="0"/>
              <a:t>onitors the status of any worker node level failures, request scheduler to take actions.</a:t>
            </a:r>
          </a:p>
          <a:p>
            <a:endParaRPr lang="en-US" dirty="0"/>
          </a:p>
          <a:p>
            <a:r>
              <a:rPr lang="en-US" b="1" dirty="0" err="1"/>
              <a:t>etcd</a:t>
            </a:r>
            <a:r>
              <a:rPr lang="en-US" b="1" dirty="0"/>
              <a:t>: 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B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rain of the k8s cluster which keeps the log of every minute details of changes occurring in the cluster.</a:t>
            </a:r>
            <a:r>
              <a:rPr lang="en-US" b="1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69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T-PPT-Theme-2021">
  <a:themeElements>
    <a:clrScheme name="Custom 2">
      <a:dk1>
        <a:srgbClr val="000000"/>
      </a:dk1>
      <a:lt1>
        <a:srgbClr val="FFFFFF"/>
      </a:lt1>
      <a:dk2>
        <a:srgbClr val="383848"/>
      </a:dk2>
      <a:lt2>
        <a:srgbClr val="E8E9EC"/>
      </a:lt2>
      <a:accent1>
        <a:srgbClr val="00008B"/>
      </a:accent1>
      <a:accent2>
        <a:srgbClr val="1A69FF"/>
      </a:accent2>
      <a:accent3>
        <a:srgbClr val="67677C"/>
      </a:accent3>
      <a:accent4>
        <a:srgbClr val="E8E9EC"/>
      </a:accent4>
      <a:accent5>
        <a:srgbClr val="00E6E6"/>
      </a:accent5>
      <a:accent6>
        <a:srgbClr val="001D50"/>
      </a:accent6>
      <a:hlink>
        <a:srgbClr val="1A69FF"/>
      </a:hlink>
      <a:folHlink>
        <a:srgbClr val="DCE3F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enTex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spcBef>
            <a:spcPts val="0"/>
          </a:spcBef>
          <a:spcAft>
            <a:spcPts val="0"/>
          </a:spcAft>
          <a:defRPr dirty="0" err="1" smtClean="0"/>
        </a:defPPr>
      </a:lstStyle>
    </a:txDef>
  </a:objectDefaults>
  <a:extraClrSchemeLst/>
  <a:custClrLst>
    <a:custClr name="OT Blue">
      <a:srgbClr val="0072AA"/>
    </a:custClr>
    <a:custClr name="OT Mid Blue">
      <a:srgbClr val="2DA3E0"/>
    </a:custClr>
    <a:custClr name="OT Gray">
      <a:srgbClr val="9F9FA2"/>
    </a:custClr>
    <a:custClr name="ECM">
      <a:srgbClr val="2DA3E0"/>
    </a:custClr>
    <a:custClr name="BPM">
      <a:srgbClr val="00A389"/>
    </a:custClr>
    <a:custClr name="CEM">
      <a:srgbClr val="9370B1"/>
    </a:custClr>
    <a:custClr name="Discovery">
      <a:srgbClr val="EEB111"/>
    </a:custClr>
    <a:custClr name="iX">
      <a:srgbClr val="8DC63F"/>
    </a:custClr>
  </a:custClrLst>
  <a:extLst>
    <a:ext uri="{05A4C25C-085E-4340-85A3-A5531E510DB2}">
      <thm15:themeFamily xmlns:thm15="http://schemas.microsoft.com/office/thememl/2012/main" name="OT-PPT-Theme-2021" id="{7806DA3A-2B76-5C43-982F-E0C787514AFF}" vid="{DF8D9FB0-FEA7-744A-B945-F6B63D35C81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13BE4DEEB1D54B839BA903C32069B7" ma:contentTypeVersion="13" ma:contentTypeDescription="Create a new document." ma:contentTypeScope="" ma:versionID="b887a486133e89fa71cacf2fbe85eeaf">
  <xsd:schema xmlns:xsd="http://www.w3.org/2001/XMLSchema" xmlns:xs="http://www.w3.org/2001/XMLSchema" xmlns:p="http://schemas.microsoft.com/office/2006/metadata/properties" xmlns:ns3="fec948d3-607b-4104-a852-b9c263e692fb" xmlns:ns4="20a6cc49-85b4-4e49-92bf-eb70998b0111" targetNamespace="http://schemas.microsoft.com/office/2006/metadata/properties" ma:root="true" ma:fieldsID="a7834711d41cdce9b12b4110aa4bf5c0" ns3:_="" ns4:_="">
    <xsd:import namespace="fec948d3-607b-4104-a852-b9c263e692fb"/>
    <xsd:import namespace="20a6cc49-85b4-4e49-92bf-eb70998b011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GenerationTime" minOccurs="0"/>
                <xsd:element ref="ns3:MediaServiceEventHashCode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c948d3-607b-4104-a852-b9c263e692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a6cc49-85b4-4e49-92bf-eb70998b01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ec948d3-607b-4104-a852-b9c263e692fb" xsi:nil="true"/>
  </documentManagement>
</p:properties>
</file>

<file path=customXml/itemProps1.xml><?xml version="1.0" encoding="utf-8"?>
<ds:datastoreItem xmlns:ds="http://schemas.openxmlformats.org/officeDocument/2006/customXml" ds:itemID="{FA3993AE-599D-4D45-8543-C56C2B9098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A07100-EB00-49A7-BAC9-8A0761939F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c948d3-607b-4104-a852-b9c263e692fb"/>
    <ds:schemaRef ds:uri="20a6cc49-85b4-4e49-92bf-eb70998b01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3C58ED-89D5-4390-96D7-D6FFCF931478}">
  <ds:schemaRefs>
    <ds:schemaRef ds:uri="20a6cc49-85b4-4e49-92bf-eb70998b0111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fec948d3-607b-4104-a852-b9c263e692fb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3948</TotalTime>
  <Words>497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AllerMod Regular</vt:lpstr>
      <vt:lpstr>Arial</vt:lpstr>
      <vt:lpstr>Calibri</vt:lpstr>
      <vt:lpstr>Calibri Light</vt:lpstr>
      <vt:lpstr>sohne</vt:lpstr>
      <vt:lpstr>source-serif-pro</vt:lpstr>
      <vt:lpstr>Wingdings</vt:lpstr>
      <vt:lpstr>Office Theme</vt:lpstr>
      <vt:lpstr>OT-PPT-Theme-2021</vt:lpstr>
      <vt:lpstr>PowerPoint Presentation</vt:lpstr>
      <vt:lpstr>Agenda</vt:lpstr>
      <vt:lpstr>Docker hands-on:  Continued</vt:lpstr>
      <vt:lpstr>Need for container orchestration</vt:lpstr>
      <vt:lpstr>Kubernetes</vt:lpstr>
      <vt:lpstr>Kubernetes</vt:lpstr>
      <vt:lpstr>PowerPoint Presentation</vt:lpstr>
      <vt:lpstr>PowerPoint Presentation</vt:lpstr>
      <vt:lpstr>PowerPoint Presentation</vt:lpstr>
      <vt:lpstr>PowerPoint Presentation</vt:lpstr>
      <vt:lpstr>Key K8s Concepts</vt:lpstr>
      <vt:lpstr>Hands on – K8s Fundamentals</vt:lpstr>
      <vt:lpstr>PowerPoint Presentation</vt:lpstr>
    </vt:vector>
  </TitlesOfParts>
  <Company>MICRO FOCUS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Raghavendran Gopalakrishnan</dc:creator>
  <cp:lastModifiedBy>Raghavendran Gopalakrishnan</cp:lastModifiedBy>
  <cp:revision>2</cp:revision>
  <dcterms:created xsi:type="dcterms:W3CDTF">2023-10-30T04:49:03Z</dcterms:created>
  <dcterms:modified xsi:type="dcterms:W3CDTF">2023-11-02T09:54:48Z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0x010100DA13BE4DEEB1D54B839BA903C32069B7</vt:lpwstr>
  </property>
</Properties>
</file>