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DM Sans Bold" charset="1" panose="00000000000000000000"/>
      <p:regular r:id="rId23"/>
    </p:embeddedFont>
    <p:embeddedFont>
      <p:font typeface="DM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png" Type="http://schemas.openxmlformats.org/officeDocument/2006/relationships/image"/><Relationship Id="rId30" Target="../media/image29.png" Type="http://schemas.openxmlformats.org/officeDocument/2006/relationships/image"/><Relationship Id="rId31" Target="../media/image30.svg" Type="http://schemas.openxmlformats.org/officeDocument/2006/relationships/image"/><Relationship Id="rId32" Target="../media/image31.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1.png" Type="http://schemas.openxmlformats.org/officeDocument/2006/relationships/image"/><Relationship Id="rId14" Target="../media/image22.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17" Target="../media/image42.png" Type="http://schemas.openxmlformats.org/officeDocument/2006/relationships/image"/><Relationship Id="rId18" Target="../media/image43.sv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1.png" Type="http://schemas.openxmlformats.org/officeDocument/2006/relationships/image"/><Relationship Id="rId14" Target="../media/image22.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17" Target="../media/image44.pn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1.png" Type="http://schemas.openxmlformats.org/officeDocument/2006/relationships/image"/><Relationship Id="rId14" Target="../media/image22.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17" Target="../media/image45.pn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1.png" Type="http://schemas.openxmlformats.org/officeDocument/2006/relationships/image"/><Relationship Id="rId14" Target="../media/image22.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17" Target="../media/image46.pn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5.png" Type="http://schemas.openxmlformats.org/officeDocument/2006/relationships/image"/><Relationship Id="rId14" Target="../media/image26.svg" Type="http://schemas.openxmlformats.org/officeDocument/2006/relationships/image"/><Relationship Id="rId15" Target="../media/image29.png" Type="http://schemas.openxmlformats.org/officeDocument/2006/relationships/image"/><Relationship Id="rId16" Target="../media/image30.svg" Type="http://schemas.openxmlformats.org/officeDocument/2006/relationships/image"/><Relationship Id="rId2" Target="../media/image1.pn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1.png" Type="http://schemas.openxmlformats.org/officeDocument/2006/relationships/image"/><Relationship Id="rId14" Target="../media/image22.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15.png" Type="http://schemas.openxmlformats.org/officeDocument/2006/relationships/image"/><Relationship Id="rId14" Target="../media/image16.svg" Type="http://schemas.openxmlformats.org/officeDocument/2006/relationships/image"/><Relationship Id="rId15" Target="../media/image17.png" Type="http://schemas.openxmlformats.org/officeDocument/2006/relationships/image"/><Relationship Id="rId16" Target="../media/image18.svg" Type="http://schemas.openxmlformats.org/officeDocument/2006/relationships/image"/><Relationship Id="rId17" Target="../media/image19.png" Type="http://schemas.openxmlformats.org/officeDocument/2006/relationships/image"/><Relationship Id="rId18" Target="../media/image20.svg" Type="http://schemas.openxmlformats.org/officeDocument/2006/relationships/image"/><Relationship Id="rId19" Target="../media/image21.png" Type="http://schemas.openxmlformats.org/officeDocument/2006/relationships/image"/><Relationship Id="rId2" Target="../media/image1.png" Type="http://schemas.openxmlformats.org/officeDocument/2006/relationships/image"/><Relationship Id="rId20" Target="../media/image22.svg" Type="http://schemas.openxmlformats.org/officeDocument/2006/relationships/image"/><Relationship Id="rId21" Target="../media/image23.png" Type="http://schemas.openxmlformats.org/officeDocument/2006/relationships/image"/><Relationship Id="rId22" Target="../media/image24.svg" Type="http://schemas.openxmlformats.org/officeDocument/2006/relationships/image"/><Relationship Id="rId23" Target="../media/image25.png" Type="http://schemas.openxmlformats.org/officeDocument/2006/relationships/image"/><Relationship Id="rId24" Target="../media/image26.svg" Type="http://schemas.openxmlformats.org/officeDocument/2006/relationships/image"/><Relationship Id="rId25" Target="../media/image27.png" Type="http://schemas.openxmlformats.org/officeDocument/2006/relationships/image"/><Relationship Id="rId26" Target="../media/image28.svg" Type="http://schemas.openxmlformats.org/officeDocument/2006/relationships/image"/><Relationship Id="rId27" Target="../media/image29.png" Type="http://schemas.openxmlformats.org/officeDocument/2006/relationships/image"/><Relationship Id="rId28" Target="../media/image30.svg" Type="http://schemas.openxmlformats.org/officeDocument/2006/relationships/image"/><Relationship Id="rId29" Target="../media/image3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7.png" Type="http://schemas.openxmlformats.org/officeDocument/2006/relationships/image"/><Relationship Id="rId14" Target="../media/image28.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34.png" Type="http://schemas.openxmlformats.org/officeDocument/2006/relationships/image"/><Relationship Id="rId14" Target="../media/image35.sv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36.pn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1.png" Type="http://schemas.openxmlformats.org/officeDocument/2006/relationships/image"/><Relationship Id="rId14" Target="../media/image22.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21.png" Type="http://schemas.openxmlformats.org/officeDocument/2006/relationships/image"/><Relationship Id="rId14" Target="../media/image22.svg" Type="http://schemas.openxmlformats.org/officeDocument/2006/relationships/image"/><Relationship Id="rId15" Target="../media/image25.png" Type="http://schemas.openxmlformats.org/officeDocument/2006/relationships/image"/><Relationship Id="rId16" Target="../media/image26.svg" Type="http://schemas.openxmlformats.org/officeDocument/2006/relationships/image"/><Relationship Id="rId17" Target="../media/image29.png" Type="http://schemas.openxmlformats.org/officeDocument/2006/relationships/image"/><Relationship Id="rId18" Target="../media/image30.sv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1.png" Type="http://schemas.openxmlformats.org/officeDocument/2006/relationships/image"/><Relationship Id="rId14" Target="../media/image22.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17" Target="../media/image37.pn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1.png" Type="http://schemas.openxmlformats.org/officeDocument/2006/relationships/image"/><Relationship Id="rId14" Target="../media/image22.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17" Target="../media/image38.png" Type="http://schemas.openxmlformats.org/officeDocument/2006/relationships/image"/><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39.pn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7312786" y="3036527"/>
            <a:ext cx="2843066" cy="2715128"/>
          </a:xfrm>
          <a:custGeom>
            <a:avLst/>
            <a:gdLst/>
            <a:ahLst/>
            <a:cxnLst/>
            <a:rect r="r" b="b" t="t" l="l"/>
            <a:pathLst>
              <a:path h="2715128" w="2843066">
                <a:moveTo>
                  <a:pt x="0" y="0"/>
                </a:moveTo>
                <a:lnTo>
                  <a:pt x="2843066" y="0"/>
                </a:lnTo>
                <a:lnTo>
                  <a:pt x="2843066" y="2715128"/>
                </a:lnTo>
                <a:lnTo>
                  <a:pt x="0" y="2715128"/>
                </a:lnTo>
                <a:lnTo>
                  <a:pt x="0" y="0"/>
                </a:lnTo>
                <a:close/>
              </a:path>
            </a:pathLst>
          </a:custGeom>
          <a:blipFill>
            <a:blip r:embed="rId3"/>
            <a:stretch>
              <a:fillRect l="0" t="0" r="0" b="0"/>
            </a:stretch>
          </a:blipFill>
        </p:spPr>
      </p:sp>
      <p:sp>
        <p:nvSpPr>
          <p:cNvPr name="Freeform 4" id="4"/>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9" id="9"/>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1" id="11"/>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3" id="13"/>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4" id="14"/>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5" id="15"/>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6" id="16"/>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7" id="17"/>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a:ln cap="sq">
            <a:noFill/>
            <a:prstDash val="solid"/>
            <a:miter/>
          </a:ln>
        </p:spPr>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1493630" y="147468"/>
            <a:ext cx="14740544"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Sign-Language Translator</a:t>
            </a:r>
          </a:p>
        </p:txBody>
      </p:sp>
      <p:sp>
        <p:nvSpPr>
          <p:cNvPr name="Freeform 20" id="20"/>
          <p:cNvSpPr/>
          <p:nvPr/>
        </p:nvSpPr>
        <p:spPr>
          <a:xfrm flipH="false" flipV="false" rot="0">
            <a:off x="13537790" y="2371030"/>
            <a:ext cx="3721510" cy="3721510"/>
          </a:xfrm>
          <a:custGeom>
            <a:avLst/>
            <a:gdLst/>
            <a:ahLst/>
            <a:cxnLst/>
            <a:rect r="r" b="b" t="t" l="l"/>
            <a:pathLst>
              <a:path h="3721510" w="3721510">
                <a:moveTo>
                  <a:pt x="0" y="0"/>
                </a:moveTo>
                <a:lnTo>
                  <a:pt x="3721510" y="0"/>
                </a:lnTo>
                <a:lnTo>
                  <a:pt x="3721510" y="3721509"/>
                </a:lnTo>
                <a:lnTo>
                  <a:pt x="0" y="3721509"/>
                </a:lnTo>
                <a:lnTo>
                  <a:pt x="0" y="0"/>
                </a:lnTo>
                <a:close/>
              </a:path>
            </a:pathLst>
          </a:custGeom>
          <a:blipFill>
            <a:blip r:embed="rId32"/>
            <a:stretch>
              <a:fillRect l="0" t="0" r="0" b="0"/>
            </a:stretch>
          </a:blipFill>
        </p:spPr>
      </p:sp>
      <p:sp>
        <p:nvSpPr>
          <p:cNvPr name="TextBox 21" id="21"/>
          <p:cNvSpPr txBox="true"/>
          <p:nvPr/>
        </p:nvSpPr>
        <p:spPr>
          <a:xfrm rot="0">
            <a:off x="4914102" y="5923608"/>
            <a:ext cx="8459795" cy="38927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MP23CST024</a:t>
            </a:r>
          </a:p>
          <a:p>
            <a:pPr algn="ctr">
              <a:lnSpc>
                <a:spcPts val="4381"/>
              </a:lnSpc>
            </a:pPr>
            <a:r>
              <a:rPr lang="en-US" sz="4381" spc="-87">
                <a:solidFill>
                  <a:srgbClr val="000000"/>
                </a:solidFill>
                <a:latin typeface="DM Sans Bold"/>
              </a:rPr>
              <a:t>Guide-Name: Mr. Vivek Tomar</a:t>
            </a:r>
          </a:p>
          <a:p>
            <a:pPr algn="ctr">
              <a:lnSpc>
                <a:spcPts val="4381"/>
              </a:lnSpc>
            </a:pPr>
          </a:p>
          <a:p>
            <a:pPr algn="ctr">
              <a:lnSpc>
                <a:spcPts val="4381"/>
              </a:lnSpc>
            </a:pPr>
            <a:r>
              <a:rPr lang="en-US" sz="4381" spc="-87">
                <a:solidFill>
                  <a:srgbClr val="000000"/>
                </a:solidFill>
                <a:latin typeface="DM Sans Bold"/>
              </a:rPr>
              <a:t>Team: Ambuj Tripathi(2017459)</a:t>
            </a:r>
          </a:p>
          <a:p>
            <a:pPr algn="ctr">
              <a:lnSpc>
                <a:spcPts val="4381"/>
              </a:lnSpc>
            </a:pPr>
            <a:r>
              <a:rPr lang="en-US" sz="4381" spc="-87">
                <a:solidFill>
                  <a:srgbClr val="000000"/>
                </a:solidFill>
                <a:latin typeface="DM Sans Bold"/>
              </a:rPr>
              <a:t>Suryansh Makhloga(2017563)</a:t>
            </a:r>
          </a:p>
          <a:p>
            <a:pPr algn="ctr">
              <a:lnSpc>
                <a:spcPts val="4381"/>
              </a:lnSpc>
            </a:pPr>
            <a:r>
              <a:rPr lang="en-US" sz="4381" spc="-87">
                <a:solidFill>
                  <a:srgbClr val="000000"/>
                </a:solidFill>
                <a:latin typeface="DM Sans Bold"/>
              </a:rPr>
              <a:t>Sandeep Singh(2017547)</a:t>
            </a:r>
          </a:p>
          <a:p>
            <a:pPr algn="ctr">
              <a:lnSpc>
                <a:spcPts val="4381"/>
              </a:lnSpc>
            </a:pPr>
            <a:r>
              <a:rPr lang="en-US" sz="4381" spc="-87">
                <a:solidFill>
                  <a:srgbClr val="000000"/>
                </a:solidFill>
                <a:latin typeface="DM Sans Bold"/>
              </a:rPr>
              <a:t>Saatwik Semwal(2017538)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7460080" cy="5251897"/>
          </a:xfrm>
          <a:custGeom>
            <a:avLst/>
            <a:gdLst/>
            <a:ahLst/>
            <a:cxnLst/>
            <a:rect r="r" b="b" t="t" l="l"/>
            <a:pathLst>
              <a:path h="5251897" w="17460080">
                <a:moveTo>
                  <a:pt x="0" y="0"/>
                </a:moveTo>
                <a:lnTo>
                  <a:pt x="17460080" y="0"/>
                </a:lnTo>
                <a:lnTo>
                  <a:pt x="17460080" y="5251897"/>
                </a:lnTo>
                <a:lnTo>
                  <a:pt x="0" y="5251897"/>
                </a:lnTo>
                <a:lnTo>
                  <a:pt x="0" y="0"/>
                </a:lnTo>
                <a:close/>
              </a:path>
            </a:pathLst>
          </a:custGeom>
          <a:blipFill>
            <a:blip r:embed="rId2"/>
            <a:stretch>
              <a:fillRect l="-3272" t="-586" r="0" b="-586"/>
            </a:stretch>
          </a:blipFill>
        </p:spPr>
      </p:sp>
      <p:sp>
        <p:nvSpPr>
          <p:cNvPr name="Freeform 3" id="3"/>
          <p:cNvSpPr/>
          <p:nvPr/>
        </p:nvSpPr>
        <p:spPr>
          <a:xfrm flipH="false" flipV="false" rot="0">
            <a:off x="0" y="5143500"/>
            <a:ext cx="14026614" cy="5143500"/>
          </a:xfrm>
          <a:custGeom>
            <a:avLst/>
            <a:gdLst/>
            <a:ahLst/>
            <a:cxnLst/>
            <a:rect r="r" b="b" t="t" l="l"/>
            <a:pathLst>
              <a:path h="5143500" w="14026614">
                <a:moveTo>
                  <a:pt x="0" y="0"/>
                </a:moveTo>
                <a:lnTo>
                  <a:pt x="14026614" y="0"/>
                </a:lnTo>
                <a:lnTo>
                  <a:pt x="14026614" y="5143500"/>
                </a:lnTo>
                <a:lnTo>
                  <a:pt x="0" y="5143500"/>
                </a:lnTo>
                <a:lnTo>
                  <a:pt x="0" y="0"/>
                </a:lnTo>
                <a:close/>
              </a:path>
            </a:pathLst>
          </a:custGeom>
          <a:blipFill>
            <a:blip r:embed="rId3"/>
            <a:stretch>
              <a:fillRect l="0" t="-2800" r="0" b="-280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10" id="10"/>
          <p:cNvSpPr txBox="true"/>
          <p:nvPr/>
        </p:nvSpPr>
        <p:spPr>
          <a:xfrm rot="0">
            <a:off x="2102427" y="1891187"/>
            <a:ext cx="9381412"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Result:</a:t>
            </a:r>
          </a:p>
        </p:txBody>
      </p:sp>
      <p:sp>
        <p:nvSpPr>
          <p:cNvPr name="TextBox 11" id="11"/>
          <p:cNvSpPr txBox="true"/>
          <p:nvPr/>
        </p:nvSpPr>
        <p:spPr>
          <a:xfrm rot="0">
            <a:off x="1028700" y="3325652"/>
            <a:ext cx="7378791" cy="6693976"/>
          </a:xfrm>
          <a:prstGeom prst="rect">
            <a:avLst/>
          </a:prstGeom>
        </p:spPr>
        <p:txBody>
          <a:bodyPr anchor="t" rtlCol="false" tIns="0" lIns="0" bIns="0" rIns="0">
            <a:spAutoFit/>
          </a:bodyPr>
          <a:lstStyle/>
          <a:p>
            <a:pPr algn="l">
              <a:lnSpc>
                <a:spcPts val="2848"/>
              </a:lnSpc>
            </a:pPr>
            <a:r>
              <a:rPr lang="en-US" sz="2110" spc="126">
                <a:solidFill>
                  <a:srgbClr val="000000"/>
                </a:solidFill>
                <a:latin typeface="DM Sans"/>
              </a:rPr>
              <a:t>The CNN architecture successfully captured spatial and temporal features from video streams, enabling accurate sign language recognition for static signs. Whereas, gesture classification includes hands and body movement which was optimized by using LSTM that keeps hand movement in consideration while training. </a:t>
            </a:r>
          </a:p>
          <a:p>
            <a:pPr algn="l">
              <a:lnSpc>
                <a:spcPts val="2848"/>
              </a:lnSpc>
            </a:pPr>
            <a:r>
              <a:rPr lang="en-US" sz="2110" spc="126">
                <a:solidFill>
                  <a:srgbClr val="000000"/>
                </a:solidFill>
                <a:latin typeface="DM Sans"/>
              </a:rPr>
              <a:t>Preprocessing steps, including hand detection, cropping, RGB conversion, and refined input for the CNN model. The incorporation of the MediaPipe landmark system enhanced adaptability to different signing styles and addressed limitations related to background and lighting conditions. While it uses less data to produce hyper-accurate models enhancing portability. The model seamlessly translated recognized gestures and static signs into words, with the pyttsx3 library facilitating the conversion of recognized words into speech. </a:t>
            </a:r>
          </a:p>
          <a:p>
            <a:pPr algn="l" marL="0" indent="0" lvl="0">
              <a:lnSpc>
                <a:spcPts val="2848"/>
              </a:lnSpc>
              <a:spcBef>
                <a:spcPct val="0"/>
              </a:spcBef>
            </a:pPr>
          </a:p>
        </p:txBody>
      </p:sp>
      <p:sp>
        <p:nvSpPr>
          <p:cNvPr name="Freeform 12" id="12"/>
          <p:cNvSpPr/>
          <p:nvPr/>
        </p:nvSpPr>
        <p:spPr>
          <a:xfrm flipH="false" flipV="false" rot="0">
            <a:off x="10145863" y="2328264"/>
            <a:ext cx="5513037" cy="6211873"/>
          </a:xfrm>
          <a:custGeom>
            <a:avLst/>
            <a:gdLst/>
            <a:ahLst/>
            <a:cxnLst/>
            <a:rect r="r" b="b" t="t" l="l"/>
            <a:pathLst>
              <a:path h="6211873" w="5513037">
                <a:moveTo>
                  <a:pt x="0" y="0"/>
                </a:moveTo>
                <a:lnTo>
                  <a:pt x="5513037" y="0"/>
                </a:lnTo>
                <a:lnTo>
                  <a:pt x="5513037" y="6211872"/>
                </a:lnTo>
                <a:lnTo>
                  <a:pt x="0" y="621187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10" id="10"/>
          <p:cNvSpPr txBox="true"/>
          <p:nvPr/>
        </p:nvSpPr>
        <p:spPr>
          <a:xfrm rot="0">
            <a:off x="306688" y="1834869"/>
            <a:ext cx="11023231"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Smooth Interface:</a:t>
            </a:r>
          </a:p>
        </p:txBody>
      </p:sp>
      <p:sp>
        <p:nvSpPr>
          <p:cNvPr name="TextBox 11" id="11"/>
          <p:cNvSpPr txBox="true"/>
          <p:nvPr/>
        </p:nvSpPr>
        <p:spPr>
          <a:xfrm rot="0">
            <a:off x="306688" y="3335177"/>
            <a:ext cx="9849164" cy="4168539"/>
          </a:xfrm>
          <a:prstGeom prst="rect">
            <a:avLst/>
          </a:prstGeom>
        </p:spPr>
        <p:txBody>
          <a:bodyPr anchor="t" rtlCol="false" tIns="0" lIns="0" bIns="0" rIns="0">
            <a:spAutoFit/>
          </a:bodyPr>
          <a:lstStyle/>
          <a:p>
            <a:pPr algn="l" marL="491623" indent="-245812" lvl="1">
              <a:lnSpc>
                <a:spcPts val="3074"/>
              </a:lnSpc>
              <a:buFont typeface="Arial"/>
              <a:buChar char="•"/>
            </a:pPr>
            <a:r>
              <a:rPr lang="en-US" sz="2277" spc="136">
                <a:solidFill>
                  <a:srgbClr val="000000"/>
                </a:solidFill>
                <a:latin typeface="DM Sans"/>
              </a:rPr>
              <a:t>The use of React.js in building the interface for the Sign Language Recognition (SLR) application resulted in a highly responsive and smooth user experience. </a:t>
            </a:r>
          </a:p>
          <a:p>
            <a:pPr algn="l" marL="491623" indent="-245812" lvl="1">
              <a:lnSpc>
                <a:spcPts val="3074"/>
              </a:lnSpc>
              <a:buFont typeface="Arial"/>
              <a:buChar char="•"/>
            </a:pPr>
            <a:r>
              <a:rPr lang="en-US" sz="2277" spc="136">
                <a:solidFill>
                  <a:srgbClr val="000000"/>
                </a:solidFill>
                <a:latin typeface="DM Sans"/>
              </a:rPr>
              <a:t>The dynamic nature of React.js ensured real-time updates and interactions, crucial for the responsiveness required in a real-time SLR system. </a:t>
            </a:r>
          </a:p>
          <a:p>
            <a:pPr algn="l" marL="491623" indent="-245812" lvl="1">
              <a:lnSpc>
                <a:spcPts val="3074"/>
              </a:lnSpc>
              <a:buFont typeface="Arial"/>
              <a:buChar char="•"/>
            </a:pPr>
            <a:r>
              <a:rPr lang="en-US" sz="2277" spc="136">
                <a:solidFill>
                  <a:srgbClr val="000000"/>
                </a:solidFill>
                <a:latin typeface="DM Sans"/>
              </a:rPr>
              <a:t>This smooth interaction between the user and the system is vital for maintaining user engagement and providing immediate feedback, prediction on gesture recognition, enhancing the overall usability of the application.</a:t>
            </a:r>
          </a:p>
          <a:p>
            <a:pPr algn="l">
              <a:lnSpc>
                <a:spcPts val="3074"/>
              </a:lnSpc>
            </a:pPr>
          </a:p>
        </p:txBody>
      </p:sp>
      <p:sp>
        <p:nvSpPr>
          <p:cNvPr name="Freeform 12" id="12"/>
          <p:cNvSpPr/>
          <p:nvPr/>
        </p:nvSpPr>
        <p:spPr>
          <a:xfrm flipH="false" flipV="false" rot="0">
            <a:off x="10243254" y="3012159"/>
            <a:ext cx="8044746" cy="3898449"/>
          </a:xfrm>
          <a:custGeom>
            <a:avLst/>
            <a:gdLst/>
            <a:ahLst/>
            <a:cxnLst/>
            <a:rect r="r" b="b" t="t" l="l"/>
            <a:pathLst>
              <a:path h="3898449" w="8044746">
                <a:moveTo>
                  <a:pt x="0" y="0"/>
                </a:moveTo>
                <a:lnTo>
                  <a:pt x="8044746" y="0"/>
                </a:lnTo>
                <a:lnTo>
                  <a:pt x="8044746" y="3898449"/>
                </a:lnTo>
                <a:lnTo>
                  <a:pt x="0" y="3898449"/>
                </a:lnTo>
                <a:lnTo>
                  <a:pt x="0" y="0"/>
                </a:lnTo>
                <a:close/>
              </a:path>
            </a:pathLst>
          </a:custGeom>
          <a:blipFill>
            <a:blip r:embed="rId17"/>
            <a:stretch>
              <a:fillRect l="-5281" t="0" r="-5281"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0596434" y="436987"/>
            <a:ext cx="7691566" cy="5898932"/>
          </a:xfrm>
          <a:custGeom>
            <a:avLst/>
            <a:gdLst/>
            <a:ahLst/>
            <a:cxnLst/>
            <a:rect r="r" b="b" t="t" l="l"/>
            <a:pathLst>
              <a:path h="5898932" w="7691566">
                <a:moveTo>
                  <a:pt x="0" y="0"/>
                </a:moveTo>
                <a:lnTo>
                  <a:pt x="7691566" y="0"/>
                </a:lnTo>
                <a:lnTo>
                  <a:pt x="7691566" y="5898932"/>
                </a:lnTo>
                <a:lnTo>
                  <a:pt x="0" y="5898932"/>
                </a:lnTo>
                <a:lnTo>
                  <a:pt x="0" y="0"/>
                </a:lnTo>
                <a:close/>
              </a:path>
            </a:pathLst>
          </a:custGeom>
          <a:blipFill>
            <a:blip r:embed="rId17"/>
            <a:stretch>
              <a:fillRect l="-26348" t="0" r="-24347" b="0"/>
            </a:stretch>
          </a:blipFill>
        </p:spPr>
      </p:sp>
      <p:sp>
        <p:nvSpPr>
          <p:cNvPr name="TextBox 11" id="11"/>
          <p:cNvSpPr txBox="true"/>
          <p:nvPr/>
        </p:nvSpPr>
        <p:spPr>
          <a:xfrm rot="0">
            <a:off x="306688" y="1834869"/>
            <a:ext cx="9278799"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Tutorial</a:t>
            </a:r>
          </a:p>
        </p:txBody>
      </p:sp>
      <p:sp>
        <p:nvSpPr>
          <p:cNvPr name="TextBox 12" id="12"/>
          <p:cNvSpPr txBox="true"/>
          <p:nvPr/>
        </p:nvSpPr>
        <p:spPr>
          <a:xfrm rot="0">
            <a:off x="1028700" y="3325652"/>
            <a:ext cx="8406138" cy="4088055"/>
          </a:xfrm>
          <a:prstGeom prst="rect">
            <a:avLst/>
          </a:prstGeom>
        </p:spPr>
        <p:txBody>
          <a:bodyPr anchor="t" rtlCol="false" tIns="0" lIns="0" bIns="0" rIns="0">
            <a:spAutoFit/>
          </a:bodyPr>
          <a:lstStyle/>
          <a:p>
            <a:pPr algn="l" marL="519015" indent="-259507" lvl="1">
              <a:lnSpc>
                <a:spcPts val="3245"/>
              </a:lnSpc>
              <a:buFont typeface="Arial"/>
              <a:buChar char="•"/>
            </a:pPr>
            <a:r>
              <a:rPr lang="en-US" sz="2403" spc="144">
                <a:solidFill>
                  <a:srgbClr val="000000"/>
                </a:solidFill>
                <a:latin typeface="DM Sans"/>
              </a:rPr>
              <a:t>The tutorial section is a critical feature designed to aid new users in understanding and effectively using the SLR system. </a:t>
            </a:r>
          </a:p>
          <a:p>
            <a:pPr algn="l" marL="519015" indent="-259507" lvl="1">
              <a:lnSpc>
                <a:spcPts val="3245"/>
              </a:lnSpc>
              <a:buFont typeface="Arial"/>
              <a:buChar char="•"/>
            </a:pPr>
            <a:r>
              <a:rPr lang="en-US" sz="2403" spc="144">
                <a:solidFill>
                  <a:srgbClr val="000000"/>
                </a:solidFill>
                <a:latin typeface="DM Sans"/>
              </a:rPr>
              <a:t>Built with React.js, the tutorial provides step-by-step guidance on how to interact with the application, perform gestures, and understand the feedback provided. </a:t>
            </a:r>
          </a:p>
          <a:p>
            <a:pPr algn="l" marL="519015" indent="-259507" lvl="1">
              <a:lnSpc>
                <a:spcPts val="3245"/>
              </a:lnSpc>
              <a:buFont typeface="Arial"/>
              <a:buChar char="•"/>
            </a:pPr>
            <a:r>
              <a:rPr lang="en-US" sz="2403" spc="144">
                <a:solidFill>
                  <a:srgbClr val="000000"/>
                </a:solidFill>
                <a:latin typeface="DM Sans"/>
              </a:rPr>
              <a:t>Interactive elements and visual aids, such as videos and animations, were integrated to make the learning process engaging and easy to follow.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0155852" y="2846949"/>
            <a:ext cx="7558277" cy="5546283"/>
          </a:xfrm>
          <a:custGeom>
            <a:avLst/>
            <a:gdLst/>
            <a:ahLst/>
            <a:cxnLst/>
            <a:rect r="r" b="b" t="t" l="l"/>
            <a:pathLst>
              <a:path h="5546283" w="7558277">
                <a:moveTo>
                  <a:pt x="0" y="0"/>
                </a:moveTo>
                <a:lnTo>
                  <a:pt x="7558278" y="0"/>
                </a:lnTo>
                <a:lnTo>
                  <a:pt x="7558278" y="5546283"/>
                </a:lnTo>
                <a:lnTo>
                  <a:pt x="0" y="5546283"/>
                </a:lnTo>
                <a:lnTo>
                  <a:pt x="0" y="0"/>
                </a:lnTo>
                <a:close/>
              </a:path>
            </a:pathLst>
          </a:custGeom>
          <a:blipFill>
            <a:blip r:embed="rId17"/>
            <a:stretch>
              <a:fillRect l="-36338" t="0" r="-18667" b="0"/>
            </a:stretch>
          </a:blipFill>
        </p:spPr>
      </p:sp>
      <p:sp>
        <p:nvSpPr>
          <p:cNvPr name="TextBox 11" id="11"/>
          <p:cNvSpPr txBox="true"/>
          <p:nvPr/>
        </p:nvSpPr>
        <p:spPr>
          <a:xfrm rot="0">
            <a:off x="306688" y="1483293"/>
            <a:ext cx="1259569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User Authentication:</a:t>
            </a:r>
          </a:p>
        </p:txBody>
      </p:sp>
      <p:sp>
        <p:nvSpPr>
          <p:cNvPr name="TextBox 12" id="12"/>
          <p:cNvSpPr txBox="true"/>
          <p:nvPr/>
        </p:nvSpPr>
        <p:spPr>
          <a:xfrm rot="0">
            <a:off x="306688" y="3335177"/>
            <a:ext cx="9849164" cy="1886716"/>
          </a:xfrm>
          <a:prstGeom prst="rect">
            <a:avLst/>
          </a:prstGeom>
        </p:spPr>
        <p:txBody>
          <a:bodyPr anchor="t" rtlCol="false" tIns="0" lIns="0" bIns="0" rIns="0">
            <a:spAutoFit/>
          </a:bodyPr>
          <a:lstStyle/>
          <a:p>
            <a:pPr algn="l" marL="491623" indent="-245812" lvl="1">
              <a:lnSpc>
                <a:spcPts val="3074"/>
              </a:lnSpc>
              <a:buFont typeface="Arial"/>
              <a:buChar char="•"/>
            </a:pPr>
            <a:r>
              <a:rPr lang="en-US" sz="2277" spc="136">
                <a:solidFill>
                  <a:srgbClr val="000000"/>
                </a:solidFill>
                <a:latin typeface="DM Sans"/>
              </a:rPr>
              <a:t>Our sign language translation application, seamlessly built with React.js for an intuitive user interface and Firebase for robust login authentication, fosters effortless communication and interaction.</a:t>
            </a:r>
          </a:p>
          <a:p>
            <a:pPr algn="l">
              <a:lnSpc>
                <a:spcPts val="307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867550"/>
            <a:ext cx="5038071" cy="3062373"/>
            <a:chOff x="0" y="0"/>
            <a:chExt cx="1048738" cy="637471"/>
          </a:xfrm>
        </p:grpSpPr>
        <p:sp>
          <p:nvSpPr>
            <p:cNvPr name="Freeform 13" id="13"/>
            <p:cNvSpPr/>
            <p:nvPr/>
          </p:nvSpPr>
          <p:spPr>
            <a:xfrm flipH="false" flipV="false" rot="0">
              <a:off x="0" y="0"/>
              <a:ext cx="1048738" cy="637471"/>
            </a:xfrm>
            <a:custGeom>
              <a:avLst/>
              <a:gdLst/>
              <a:ahLst/>
              <a:cxnLst/>
              <a:rect r="r" b="b" t="t" l="l"/>
              <a:pathLst>
                <a:path h="637471" w="1048738">
                  <a:moveTo>
                    <a:pt x="52247" y="0"/>
                  </a:moveTo>
                  <a:lnTo>
                    <a:pt x="996490" y="0"/>
                  </a:lnTo>
                  <a:cubicBezTo>
                    <a:pt x="1010347" y="0"/>
                    <a:pt x="1023636" y="5505"/>
                    <a:pt x="1033435" y="15303"/>
                  </a:cubicBezTo>
                  <a:cubicBezTo>
                    <a:pt x="1043233" y="25101"/>
                    <a:pt x="1048738" y="38390"/>
                    <a:pt x="1048738" y="52247"/>
                  </a:cubicBezTo>
                  <a:lnTo>
                    <a:pt x="1048738" y="585224"/>
                  </a:lnTo>
                  <a:cubicBezTo>
                    <a:pt x="1048738" y="614079"/>
                    <a:pt x="1025346" y="637471"/>
                    <a:pt x="996490" y="637471"/>
                  </a:cubicBezTo>
                  <a:lnTo>
                    <a:pt x="52247" y="637471"/>
                  </a:lnTo>
                  <a:cubicBezTo>
                    <a:pt x="38390" y="637471"/>
                    <a:pt x="25101" y="631967"/>
                    <a:pt x="15303" y="622168"/>
                  </a:cubicBezTo>
                  <a:cubicBezTo>
                    <a:pt x="5505" y="612370"/>
                    <a:pt x="0" y="599081"/>
                    <a:pt x="0" y="585224"/>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67557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3804083" y="4246807"/>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8" id="28"/>
          <p:cNvSpPr txBox="true"/>
          <p:nvPr/>
        </p:nvSpPr>
        <p:spPr>
          <a:xfrm rot="0">
            <a:off x="1345712" y="1452532"/>
            <a:ext cx="4721059"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Multilingual and Gesture Expansion</a:t>
            </a:r>
          </a:p>
        </p:txBody>
      </p:sp>
      <p:sp>
        <p:nvSpPr>
          <p:cNvPr name="TextBox 29" id="29"/>
          <p:cNvSpPr txBox="true"/>
          <p:nvPr/>
        </p:nvSpPr>
        <p:spPr>
          <a:xfrm rot="0">
            <a:off x="6877678" y="1444207"/>
            <a:ext cx="466777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Speech-to-Sign Language Translator </a:t>
            </a:r>
          </a:p>
        </p:txBody>
      </p:sp>
      <p:sp>
        <p:nvSpPr>
          <p:cNvPr name="TextBox 30" id="30"/>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Collaborative Learning</a:t>
            </a:r>
          </a:p>
        </p:txBody>
      </p:sp>
      <p:sp>
        <p:nvSpPr>
          <p:cNvPr name="TextBox 31" id="31"/>
          <p:cNvSpPr txBox="true"/>
          <p:nvPr/>
        </p:nvSpPr>
        <p:spPr>
          <a:xfrm rot="0">
            <a:off x="7062826"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Autocorrect and Predictive Text </a:t>
            </a:r>
          </a:p>
        </p:txBody>
      </p:sp>
      <p:sp>
        <p:nvSpPr>
          <p:cNvPr name="TextBox 32" id="32"/>
          <p:cNvSpPr txBox="true"/>
          <p:nvPr/>
        </p:nvSpPr>
        <p:spPr>
          <a:xfrm rot="0">
            <a:off x="1345712" y="2381812"/>
            <a:ext cx="4137951" cy="15982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rPr>
              <a:t>Extend the model to encompass multiple sign languages prevalent globally, addressing the unique gestures and syntax of diverse signing communities.</a:t>
            </a:r>
          </a:p>
          <a:p>
            <a:pPr algn="l" marL="0" indent="0" lvl="0">
              <a:lnSpc>
                <a:spcPts val="2160"/>
              </a:lnSpc>
              <a:spcBef>
                <a:spcPct val="0"/>
              </a:spcBef>
            </a:pPr>
          </a:p>
        </p:txBody>
      </p:sp>
      <p:sp>
        <p:nvSpPr>
          <p:cNvPr name="TextBox 33" id="33"/>
          <p:cNvSpPr txBox="true"/>
          <p:nvPr/>
        </p:nvSpPr>
        <p:spPr>
          <a:xfrm rot="0">
            <a:off x="7062826" y="2381812"/>
            <a:ext cx="4137951" cy="1598295"/>
          </a:xfrm>
          <a:prstGeom prst="rect">
            <a:avLst/>
          </a:prstGeom>
        </p:spPr>
        <p:txBody>
          <a:bodyPr anchor="t" rtlCol="false" tIns="0" lIns="0" bIns="0" rIns="0">
            <a:spAutoFit/>
          </a:bodyPr>
          <a:lstStyle/>
          <a:p>
            <a:pPr algn="l" marL="0" indent="0" lvl="0">
              <a:lnSpc>
                <a:spcPts val="2160"/>
              </a:lnSpc>
              <a:spcBef>
                <a:spcPct val="0"/>
              </a:spcBef>
            </a:pPr>
            <a:r>
              <a:rPr lang="en-US" sz="1600" spc="96">
                <a:solidFill>
                  <a:srgbClr val="000000"/>
                </a:solidFill>
                <a:latin typeface="DM Sans"/>
              </a:rPr>
              <a:t>Broaden the scope by integrating a bidirectional translation system that not only recognizes sign language but also translates spoken language into sign language. This feature enhances the communication potential</a:t>
            </a:r>
          </a:p>
        </p:txBody>
      </p:sp>
      <p:sp>
        <p:nvSpPr>
          <p:cNvPr name="TextBox 34" id="34"/>
          <p:cNvSpPr txBox="true"/>
          <p:nvPr/>
        </p:nvSpPr>
        <p:spPr>
          <a:xfrm rot="0">
            <a:off x="7062826" y="6487068"/>
            <a:ext cx="4137951" cy="18649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rPr>
              <a:t>Enhance the autocorrect feature by integrating advanced natural language processing algorithms. This ensures accurate word prediction, reducing errors and enhancing the overall efficiency.</a:t>
            </a:r>
          </a:p>
          <a:p>
            <a:pPr algn="l" marL="0" indent="0" lvl="0">
              <a:lnSpc>
                <a:spcPts val="2160"/>
              </a:lnSpc>
              <a:spcBef>
                <a:spcPct val="0"/>
              </a:spcBef>
            </a:pPr>
          </a:p>
        </p:txBody>
      </p:sp>
      <p:sp>
        <p:nvSpPr>
          <p:cNvPr name="TextBox 35" id="35"/>
          <p:cNvSpPr txBox="true"/>
          <p:nvPr/>
        </p:nvSpPr>
        <p:spPr>
          <a:xfrm rot="0">
            <a:off x="1345712" y="6487068"/>
            <a:ext cx="4137951" cy="13315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rPr>
              <a:t>Implement machine learning techniques that enable the system to learn and adapt from user interactions, fostering continuous improvement.</a:t>
            </a:r>
          </a:p>
          <a:p>
            <a:pPr algn="l" marL="0" indent="0" lvl="0">
              <a:lnSpc>
                <a:spcPts val="2160"/>
              </a:lnSpc>
              <a:spcBef>
                <a:spcPct val="0"/>
              </a:spcBef>
            </a:pPr>
            <a:r>
              <a:rPr lang="en-US" sz="1600" spc="96">
                <a:solidFill>
                  <a:srgbClr val="000000"/>
                </a:solidFill>
                <a:latin typeface="DM Sans"/>
              </a:rPr>
              <a:t> </a:t>
            </a:r>
          </a:p>
        </p:txBody>
      </p:sp>
      <p:sp>
        <p:nvSpPr>
          <p:cNvPr name="Freeform 36" id="3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7" id="3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8" id="38"/>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9" id="39"/>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40" id="40"/>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1" id="41"/>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42" id="42"/>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43" id="43"/>
          <p:cNvSpPr txBox="true"/>
          <p:nvPr/>
        </p:nvSpPr>
        <p:spPr>
          <a:xfrm rot="0">
            <a:off x="2674372" y="84537"/>
            <a:ext cx="10906421"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Future Scope: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10" id="10"/>
          <p:cNvSpPr txBox="true"/>
          <p:nvPr/>
        </p:nvSpPr>
        <p:spPr>
          <a:xfrm rot="0">
            <a:off x="4718095" y="535305"/>
            <a:ext cx="9381412"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References:</a:t>
            </a:r>
          </a:p>
        </p:txBody>
      </p:sp>
      <p:sp>
        <p:nvSpPr>
          <p:cNvPr name="TextBox 11" id="11"/>
          <p:cNvSpPr txBox="true"/>
          <p:nvPr/>
        </p:nvSpPr>
        <p:spPr>
          <a:xfrm rot="0">
            <a:off x="353715" y="1684020"/>
            <a:ext cx="17597774" cy="8006543"/>
          </a:xfrm>
          <a:prstGeom prst="rect">
            <a:avLst/>
          </a:prstGeom>
        </p:spPr>
        <p:txBody>
          <a:bodyPr anchor="t" rtlCol="false" tIns="0" lIns="0" bIns="0" rIns="0">
            <a:spAutoFit/>
          </a:bodyPr>
          <a:lstStyle/>
          <a:p>
            <a:pPr algn="l">
              <a:lnSpc>
                <a:spcPts val="1632"/>
              </a:lnSpc>
            </a:pPr>
            <a:r>
              <a:rPr lang="en-US" sz="1209" spc="72">
                <a:solidFill>
                  <a:srgbClr val="000000"/>
                </a:solidFill>
                <a:latin typeface="DM Sans"/>
              </a:rPr>
              <a:t> [1] Abdulhussein, A.A. and Raheem, F.A. (2020). Hand gesture recognition of static letters American sign language (ASL) using deep learning. Engineering and Technology Journal, 38(6), pp.926-937.</a:t>
            </a:r>
          </a:p>
          <a:p>
            <a:pPr algn="l">
              <a:lnSpc>
                <a:spcPts val="1632"/>
              </a:lnSpc>
            </a:pPr>
          </a:p>
          <a:p>
            <a:pPr algn="l">
              <a:lnSpc>
                <a:spcPts val="1632"/>
              </a:lnSpc>
            </a:pPr>
            <a:r>
              <a:rPr lang="en-US" sz="1209" spc="72">
                <a:solidFill>
                  <a:srgbClr val="000000"/>
                </a:solidFill>
                <a:latin typeface="DM Sans"/>
              </a:rPr>
              <a:t>[2] B., Abhishek &amp; Krishi, Kanya &amp; M., Meghana &amp; Daaniyaal, Mohammed &amp; S., Anupama. (2020). Hand gesture recognition using machine learning algorithms. Computer Science and Information Technologies. 1. 116-120.</a:t>
            </a:r>
          </a:p>
          <a:p>
            <a:pPr algn="l">
              <a:lnSpc>
                <a:spcPts val="1632"/>
              </a:lnSpc>
            </a:pPr>
          </a:p>
          <a:p>
            <a:pPr algn="l">
              <a:lnSpc>
                <a:spcPts val="1632"/>
              </a:lnSpc>
            </a:pPr>
            <a:r>
              <a:rPr lang="en-US" sz="1209" spc="72">
                <a:solidFill>
                  <a:srgbClr val="000000"/>
                </a:solidFill>
                <a:latin typeface="DM Sans"/>
              </a:rPr>
              <a:t>[3] Chava Sri Varshini, et al. (2020). Sign Language Recognition. International Journal of Engineering Research Technology (IJERT), 09(05).</a:t>
            </a:r>
          </a:p>
          <a:p>
            <a:pPr algn="l">
              <a:lnSpc>
                <a:spcPts val="1632"/>
              </a:lnSpc>
            </a:pPr>
          </a:p>
          <a:p>
            <a:pPr algn="l">
              <a:lnSpc>
                <a:spcPts val="1632"/>
              </a:lnSpc>
            </a:pPr>
            <a:r>
              <a:rPr lang="en-US" sz="1209" spc="72">
                <a:solidFill>
                  <a:srgbClr val="000000"/>
                </a:solidFill>
                <a:latin typeface="DM Sans"/>
              </a:rPr>
              <a:t>[4] Chavan, S., et al. (2021). Convolutional Neural Network Hand Gesture Recognition for American Sign Language. In: 2021 IEEE International Conference on Electro Information Technology (EIT), IEEE, p. 188-92.</a:t>
            </a:r>
          </a:p>
          <a:p>
            <a:pPr algn="l">
              <a:lnSpc>
                <a:spcPts val="1632"/>
              </a:lnSpc>
            </a:pPr>
          </a:p>
          <a:p>
            <a:pPr algn="l">
              <a:lnSpc>
                <a:spcPts val="1632"/>
              </a:lnSpc>
            </a:pPr>
            <a:r>
              <a:rPr lang="en-US" sz="1209" spc="72">
                <a:solidFill>
                  <a:srgbClr val="000000"/>
                </a:solidFill>
                <a:latin typeface="DM Sans"/>
              </a:rPr>
              <a:t>[5] Chong, Teak-Wei, and Boon-Giin Lee. 2018. "American Sign Language Recognition Using Leap Motion Controller with Machine Learning Approach" Sensors 18, no. 10: 3554. </a:t>
            </a:r>
          </a:p>
          <a:p>
            <a:pPr algn="l">
              <a:lnSpc>
                <a:spcPts val="1632"/>
              </a:lnSpc>
            </a:pPr>
          </a:p>
          <a:p>
            <a:pPr algn="l">
              <a:lnSpc>
                <a:spcPts val="1632"/>
              </a:lnSpc>
            </a:pPr>
            <a:r>
              <a:rPr lang="en-US" sz="1209" spc="72">
                <a:solidFill>
                  <a:srgbClr val="000000"/>
                </a:solidFill>
                <a:latin typeface="DM Sans"/>
              </a:rPr>
              <a:t>[6] Eid, Ahmed, and Friedhelm Schwenker. (2023). "Visual Static Hand Gesture Recognition Using Convolutional Neural Network" Algorithms 16, no. 8: 361.</a:t>
            </a:r>
          </a:p>
          <a:p>
            <a:pPr algn="l">
              <a:lnSpc>
                <a:spcPts val="1632"/>
              </a:lnSpc>
            </a:pPr>
          </a:p>
          <a:p>
            <a:pPr algn="l">
              <a:lnSpc>
                <a:spcPts val="1632"/>
              </a:lnSpc>
            </a:pPr>
            <a:r>
              <a:rPr lang="en-US" sz="1209" spc="72">
                <a:solidFill>
                  <a:srgbClr val="000000"/>
                </a:solidFill>
                <a:latin typeface="DM Sans"/>
              </a:rPr>
              <a:t>[7] Gadge, Siddhesh, Kharde, Kedar, Jadhav, Rohit, Bhere, Siddhesh, &amp; Dokare, Indu. (2023). "Recognition of Indian Sign Language Characters Using Convolutional Neural Network." *International Journal of Innovative Technology and Exploring Engineering (IJITEE)*, 12(3), 5464-5469.</a:t>
            </a:r>
          </a:p>
          <a:p>
            <a:pPr algn="l">
              <a:lnSpc>
                <a:spcPts val="1632"/>
              </a:lnSpc>
            </a:pPr>
          </a:p>
          <a:p>
            <a:pPr algn="l">
              <a:lnSpc>
                <a:spcPts val="1632"/>
              </a:lnSpc>
            </a:pPr>
            <a:r>
              <a:rPr lang="en-US" sz="1209" spc="72">
                <a:solidFill>
                  <a:srgbClr val="000000"/>
                </a:solidFill>
                <a:latin typeface="DM Sans"/>
              </a:rPr>
              <a:t>[8] Haria, A.P., Subramanian, A., Asokkumar, N., Poddar, S., &amp; Nayak, J.S. (2017). Hand Gesture Recognition for Human Computer Interaction. Procedia Computer Science, 115, 367-374.</a:t>
            </a:r>
          </a:p>
          <a:p>
            <a:pPr algn="l">
              <a:lnSpc>
                <a:spcPts val="1632"/>
              </a:lnSpc>
            </a:pPr>
          </a:p>
          <a:p>
            <a:pPr algn="l">
              <a:lnSpc>
                <a:spcPts val="1632"/>
              </a:lnSpc>
            </a:pPr>
            <a:r>
              <a:rPr lang="en-US" sz="1209" spc="72">
                <a:solidFill>
                  <a:srgbClr val="000000"/>
                </a:solidFill>
                <a:latin typeface="DM Sans"/>
              </a:rPr>
              <a:t>[9] Hochreiter, S., &amp; Schmidhuber, J. (1997). "Long Short-Term Memory." Neural Computation, 9(8), 1735–1780. doi: 10.1162/neco.1997.9.8.1735.</a:t>
            </a:r>
          </a:p>
          <a:p>
            <a:pPr algn="l">
              <a:lnSpc>
                <a:spcPts val="1632"/>
              </a:lnSpc>
            </a:pPr>
          </a:p>
          <a:p>
            <a:pPr algn="l">
              <a:lnSpc>
                <a:spcPts val="1632"/>
              </a:lnSpc>
            </a:pPr>
            <a:r>
              <a:rPr lang="en-US" sz="1209" spc="72">
                <a:solidFill>
                  <a:srgbClr val="000000"/>
                </a:solidFill>
                <a:latin typeface="DM Sans"/>
              </a:rPr>
              <a:t>[10] Huang, H., et al. (2019). Hand Gesture Recognition with Skin Detection and Deep Learning Method. In: Journal of Physics: Conference Series, 1213, IOP Publishing, p. 022001.</a:t>
            </a:r>
          </a:p>
          <a:p>
            <a:pPr algn="l">
              <a:lnSpc>
                <a:spcPts val="1632"/>
              </a:lnSpc>
            </a:pPr>
          </a:p>
          <a:p>
            <a:pPr algn="l">
              <a:lnSpc>
                <a:spcPts val="1632"/>
              </a:lnSpc>
            </a:pPr>
            <a:r>
              <a:rPr lang="en-US" sz="1209" spc="72">
                <a:solidFill>
                  <a:srgbClr val="000000"/>
                </a:solidFill>
                <a:latin typeface="DM Sans"/>
              </a:rPr>
              <a:t>[11] Islam, M. Z., et al. (2019). Static Hand Gesture Recognition Using Convolutional Neural Network with Data Augmentation. In: 2019 Joint 8th International Conference on Informatics, Electronics &amp; Vision (ICIEV) and 2019 3rd International Conference on Imaging, Vision &amp; Pattern Recognition (icIVPR), IEEE, p. 324-9.</a:t>
            </a:r>
          </a:p>
          <a:p>
            <a:pPr algn="l">
              <a:lnSpc>
                <a:spcPts val="1632"/>
              </a:lnSpc>
            </a:pPr>
          </a:p>
          <a:p>
            <a:pPr algn="l">
              <a:lnSpc>
                <a:spcPts val="1632"/>
              </a:lnSpc>
            </a:pPr>
            <a:r>
              <a:rPr lang="en-US" sz="1209" spc="72">
                <a:solidFill>
                  <a:srgbClr val="000000"/>
                </a:solidFill>
                <a:latin typeface="DM Sans"/>
              </a:rPr>
              <a:t>[12] Juneja, S., et al. (2021). Computer Vision-Enabled Character Recognition of Hand Gestures for Patients with Hearing and Speaking Disability. Mobile Information Systems, 2021.</a:t>
            </a:r>
          </a:p>
          <a:p>
            <a:pPr algn="l">
              <a:lnSpc>
                <a:spcPts val="1632"/>
              </a:lnSpc>
            </a:pPr>
          </a:p>
          <a:p>
            <a:pPr algn="l">
              <a:lnSpc>
                <a:spcPts val="1632"/>
              </a:lnSpc>
            </a:pPr>
            <a:r>
              <a:rPr lang="en-US" sz="1209" spc="72">
                <a:solidFill>
                  <a:srgbClr val="000000"/>
                </a:solidFill>
                <a:latin typeface="DM Sans"/>
              </a:rPr>
              <a:t>[13] Krizhevsky, A., Sutskever, I., &amp; Hinton, G. E. (2017). ImageNet classification with deep convolutional neural networks. Communications of the ACM, 60(6), 84-90.</a:t>
            </a:r>
          </a:p>
          <a:p>
            <a:pPr algn="l">
              <a:lnSpc>
                <a:spcPts val="1632"/>
              </a:lnSpc>
            </a:pPr>
          </a:p>
          <a:p>
            <a:pPr algn="l">
              <a:lnSpc>
                <a:spcPts val="1632"/>
              </a:lnSpc>
            </a:pPr>
            <a:r>
              <a:rPr lang="en-US" sz="1209" spc="72">
                <a:solidFill>
                  <a:srgbClr val="000000"/>
                </a:solidFill>
                <a:latin typeface="DM Sans"/>
              </a:rPr>
              <a:t>[14] Lugaresi, C., Tang, J., Nash, H., McClanahan, C., Uboweja, E., Hays, M., Zhang, F., Chang, C.L., Yong, M.G., Lee, J. and Chang, W.T. (2019). Mediapipe: A framework for building perception pipelines. arXiv preprint arXiv:1906.08172.</a:t>
            </a:r>
          </a:p>
          <a:p>
            <a:pPr algn="l">
              <a:lnSpc>
                <a:spcPts val="1632"/>
              </a:lnSpc>
            </a:pPr>
          </a:p>
          <a:p>
            <a:pPr algn="l">
              <a:lnSpc>
                <a:spcPts val="1632"/>
              </a:lnSpc>
            </a:pPr>
            <a:r>
              <a:rPr lang="en-US" sz="1209" spc="72">
                <a:solidFill>
                  <a:srgbClr val="000000"/>
                </a:solidFill>
                <a:latin typeface="DM Sans"/>
              </a:rPr>
              <a:t>[15] Nivedita, S., Ramyapriya, Y., et al. (2022). "Sign Language Recognition System Using Machine Learning." *International Journal of Innovative Technology and Exploring Engineering (IJITEE)*, 11(1), 4186-4191.</a:t>
            </a:r>
          </a:p>
          <a:p>
            <a:pPr algn="l">
              <a:lnSpc>
                <a:spcPts val="1632"/>
              </a:lnSpc>
            </a:pPr>
          </a:p>
          <a:p>
            <a:pPr algn="l">
              <a:lnSpc>
                <a:spcPts val="1632"/>
              </a:lnSpc>
            </a:pPr>
            <a:r>
              <a:rPr lang="en-US" sz="1209" spc="72">
                <a:solidFill>
                  <a:srgbClr val="000000"/>
                </a:solidFill>
                <a:latin typeface="DM Sans"/>
              </a:rPr>
              <a:t>[16] Perdana, I. P. I., Putra, et al. (2021). Classification of Sign Language Numbers Using the CNN Method. JITTER: Jurnal Ilmiah Teknologi dan Komputer, 2(3), 485-93.</a:t>
            </a:r>
          </a:p>
          <a:p>
            <a:pPr algn="l">
              <a:lnSpc>
                <a:spcPts val="1632"/>
              </a:lnSpc>
            </a:pPr>
          </a:p>
          <a:p>
            <a:pPr algn="l">
              <a:lnSpc>
                <a:spcPts val="1632"/>
              </a:lnSpc>
            </a:pPr>
            <a:r>
              <a:rPr lang="en-US" sz="1209" spc="72">
                <a:solidFill>
                  <a:srgbClr val="000000"/>
                </a:solidFill>
                <a:latin typeface="DM Sans"/>
              </a:rPr>
              <a:t>[17] Pigou, L., et al. (2014). Sign Language Recognition Using Convolutional Neural Networks. European Conference on Computer Vision, 6-12 September 2014.</a:t>
            </a:r>
          </a:p>
          <a:p>
            <a:pPr algn="l">
              <a:lnSpc>
                <a:spcPts val="1632"/>
              </a:lnSpc>
            </a:pPr>
          </a:p>
          <a:p>
            <a:pPr algn="l">
              <a:lnSpc>
                <a:spcPts val="1632"/>
              </a:lnSpc>
            </a:pPr>
            <a:r>
              <a:rPr lang="en-US" sz="1209" spc="72">
                <a:solidFill>
                  <a:srgbClr val="000000"/>
                </a:solidFill>
                <a:latin typeface="DM Sans"/>
              </a:rPr>
              <a:t>[18] Rajan, G. S., Nagarajan, et al. (2019). Interpretation and Translation of American Sign Language for Hearing Impaired Individuals Using Image Processing. International Journal of Recent Technology and Engineering (IJRTE), 8(4), 415–420.</a:t>
            </a:r>
          </a:p>
          <a:p>
            <a:pPr algn="l" marL="0" indent="0" lvl="0">
              <a:lnSpc>
                <a:spcPts val="1632"/>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3461422" y="6431972"/>
            <a:ext cx="3721510" cy="3721510"/>
          </a:xfrm>
          <a:custGeom>
            <a:avLst/>
            <a:gdLst/>
            <a:ahLst/>
            <a:cxnLst/>
            <a:rect r="r" b="b" t="t" l="l"/>
            <a:pathLst>
              <a:path h="3721510" w="3721510">
                <a:moveTo>
                  <a:pt x="0" y="0"/>
                </a:moveTo>
                <a:lnTo>
                  <a:pt x="3721510" y="0"/>
                </a:lnTo>
                <a:lnTo>
                  <a:pt x="3721510" y="3721510"/>
                </a:lnTo>
                <a:lnTo>
                  <a:pt x="0" y="3721510"/>
                </a:lnTo>
                <a:lnTo>
                  <a:pt x="0" y="0"/>
                </a:lnTo>
                <a:close/>
              </a:path>
            </a:pathLst>
          </a:custGeom>
          <a:blipFill>
            <a:blip r:embed="rId29"/>
            <a:stretch>
              <a:fillRect l="0" t="0" r="0" b="0"/>
            </a:stretch>
          </a:blipFill>
        </p:spPr>
      </p:sp>
      <p:sp>
        <p:nvSpPr>
          <p:cNvPr name="TextBox 17" id="17"/>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8" id="18"/>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MP23CST024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488242"/>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Introduction</a:t>
            </a:r>
          </a:p>
        </p:txBody>
      </p:sp>
      <p:sp>
        <p:nvSpPr>
          <p:cNvPr name="TextBox 5" id="5"/>
          <p:cNvSpPr txBox="true"/>
          <p:nvPr/>
        </p:nvSpPr>
        <p:spPr>
          <a:xfrm rot="0">
            <a:off x="285910" y="4179882"/>
            <a:ext cx="10709025" cy="4791917"/>
          </a:xfrm>
          <a:prstGeom prst="rect">
            <a:avLst/>
          </a:prstGeom>
        </p:spPr>
        <p:txBody>
          <a:bodyPr anchor="t" rtlCol="false" tIns="0" lIns="0" bIns="0" rIns="0">
            <a:spAutoFit/>
          </a:bodyPr>
          <a:lstStyle/>
          <a:p>
            <a:pPr algn="l">
              <a:lnSpc>
                <a:spcPts val="2987"/>
              </a:lnSpc>
            </a:pPr>
          </a:p>
          <a:p>
            <a:pPr algn="l">
              <a:lnSpc>
                <a:spcPts val="2987"/>
              </a:lnSpc>
            </a:pPr>
            <a:r>
              <a:rPr lang="en-US" sz="2213" spc="132">
                <a:solidFill>
                  <a:srgbClr val="000000"/>
                </a:solidFill>
                <a:latin typeface="DM Sans"/>
              </a:rPr>
              <a:t>Globally,  sign and gesture recognition plays a significant role, yet the lack of familiarity prompts the need for innovative technologies. Bidirectional sign language translation systems are essential, especially for scenarios like a deaf person seeking assistance in a grocery store. With over 466 million deaf individuals worldwide using diverse sign languages, there's a pressing need for technological solutions.</a:t>
            </a:r>
          </a:p>
          <a:p>
            <a:pPr algn="l">
              <a:lnSpc>
                <a:spcPts val="2987"/>
              </a:lnSpc>
            </a:pPr>
            <a:r>
              <a:rPr lang="en-US" sz="2213" spc="132">
                <a:solidFill>
                  <a:srgbClr val="000000"/>
                </a:solidFill>
                <a:latin typeface="DM Sans"/>
              </a:rPr>
              <a:t>Despite technological advancements, sign languages, including ASL, have often been marginalized. The complexities of sign language require expertise in various fields. Bidirectional sign language translation involves Sign Language Recognition (SLR) and Sign Language Production (SLP).</a:t>
            </a:r>
          </a:p>
          <a:p>
            <a:pPr algn="l" marL="0" indent="0" lvl="0">
              <a:lnSpc>
                <a:spcPts val="2987"/>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1753283" y="699447"/>
            <a:ext cx="9381412"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Literature Review</a:t>
            </a:r>
          </a:p>
        </p:txBody>
      </p:sp>
      <p:sp>
        <p:nvSpPr>
          <p:cNvPr name="TextBox 9" id="9"/>
          <p:cNvSpPr txBox="true"/>
          <p:nvPr/>
        </p:nvSpPr>
        <p:spPr>
          <a:xfrm rot="0">
            <a:off x="1028700" y="2943537"/>
            <a:ext cx="13793382" cy="6166774"/>
          </a:xfrm>
          <a:prstGeom prst="rect">
            <a:avLst/>
          </a:prstGeom>
        </p:spPr>
        <p:txBody>
          <a:bodyPr anchor="t" rtlCol="false" tIns="0" lIns="0" bIns="0" rIns="0">
            <a:spAutoFit/>
          </a:bodyPr>
          <a:lstStyle/>
          <a:p>
            <a:pPr algn="l" marL="557055" indent="-278528" lvl="1">
              <a:lnSpc>
                <a:spcPts val="3483"/>
              </a:lnSpc>
              <a:buFont typeface="Arial"/>
              <a:buChar char="•"/>
            </a:pPr>
            <a:r>
              <a:rPr lang="en-US" sz="2580" spc="154">
                <a:solidFill>
                  <a:srgbClr val="000000"/>
                </a:solidFill>
                <a:latin typeface="DM Sans"/>
              </a:rPr>
              <a:t>Edge Detection &amp; Grayscale: Abdulhussein et al. [1] explored hand movement prediction for SLR but faced limitations in landmark identification.</a:t>
            </a:r>
          </a:p>
          <a:p>
            <a:pPr algn="l" marL="557055" indent="-278528" lvl="1">
              <a:lnSpc>
                <a:spcPts val="3483"/>
              </a:lnSpc>
              <a:buFont typeface="Arial"/>
              <a:buChar char="•"/>
            </a:pPr>
            <a:r>
              <a:rPr lang="en-US" sz="2580" spc="154">
                <a:solidFill>
                  <a:srgbClr val="000000"/>
                </a:solidFill>
                <a:latin typeface="DM Sans"/>
              </a:rPr>
              <a:t>Sensor-Based Methods: Chong et al. [5] and Rinalduzzi et al. [20] used leap motion controllers and sensor gloves, respectively, but both were costly and impractical.</a:t>
            </a:r>
          </a:p>
          <a:p>
            <a:pPr algn="l" marL="557055" indent="-278528" lvl="1">
              <a:lnSpc>
                <a:spcPts val="3483"/>
              </a:lnSpc>
              <a:buFont typeface="Arial"/>
              <a:buChar char="•"/>
            </a:pPr>
            <a:r>
              <a:rPr lang="en-US" sz="2580" spc="154">
                <a:solidFill>
                  <a:srgbClr val="000000"/>
                </a:solidFill>
                <a:latin typeface="DM Sans"/>
              </a:rPr>
              <a:t>Color &amp; Contour Extraction: Haria et al. [8] focused on finger counting, struggling with complex gestures.</a:t>
            </a:r>
          </a:p>
          <a:p>
            <a:pPr algn="l" marL="557055" indent="-278528" lvl="1">
              <a:lnSpc>
                <a:spcPts val="3483"/>
              </a:lnSpc>
              <a:buFont typeface="Arial"/>
              <a:buChar char="•"/>
            </a:pPr>
            <a:r>
              <a:rPr lang="en-US" sz="2580" spc="154">
                <a:solidFill>
                  <a:srgbClr val="000000"/>
                </a:solidFill>
                <a:latin typeface="DM Sans"/>
              </a:rPr>
              <a:t>High-Accuracy CNN Models: Pigou et al. [17] succeeded with Italian gestures, using techniques like contour extraction and data augmentation [7, 10].</a:t>
            </a:r>
          </a:p>
          <a:p>
            <a:pPr algn="l" marL="557055" indent="-278528" lvl="1">
              <a:lnSpc>
                <a:spcPts val="3483"/>
              </a:lnSpc>
              <a:buFont typeface="Arial"/>
              <a:buChar char="•"/>
            </a:pPr>
            <a:r>
              <a:rPr lang="en-US" sz="2580" spc="154">
                <a:solidFill>
                  <a:srgbClr val="000000"/>
                </a:solidFill>
                <a:latin typeface="DM Sans"/>
              </a:rPr>
              <a:t>Deep Learning in Gesture Recognition: Tomar et al. [22] highlighted robust feature extraction for accurate, real-time recognition.</a:t>
            </a:r>
          </a:p>
          <a:p>
            <a:pPr algn="l" marL="557055" indent="-278528" lvl="1">
              <a:lnSpc>
                <a:spcPts val="3483"/>
              </a:lnSpc>
              <a:buFont typeface="Arial"/>
              <a:buChar char="•"/>
            </a:pPr>
            <a:r>
              <a:rPr lang="en-US" sz="2580" spc="154">
                <a:solidFill>
                  <a:srgbClr val="000000"/>
                </a:solidFill>
                <a:latin typeface="DM Sans"/>
              </a:rPr>
              <a:t>Mediapipe Library: Facilitates hand landmark detection, enhancing flexibility and accuracy in diverse conditions [14].</a:t>
            </a:r>
          </a:p>
          <a:p>
            <a:pPr algn="l">
              <a:lnSpc>
                <a:spcPts val="3483"/>
              </a:lnSpc>
            </a:pPr>
          </a:p>
        </p:txBody>
      </p:sp>
      <p:sp>
        <p:nvSpPr>
          <p:cNvPr name="Freeform 10" id="10"/>
          <p:cNvSpPr/>
          <p:nvPr/>
        </p:nvSpPr>
        <p:spPr>
          <a:xfrm flipH="false" flipV="false" rot="0">
            <a:off x="14238187" y="0"/>
            <a:ext cx="3416459" cy="2981637"/>
          </a:xfrm>
          <a:custGeom>
            <a:avLst/>
            <a:gdLst/>
            <a:ahLst/>
            <a:cxnLst/>
            <a:rect r="r" b="b" t="t" l="l"/>
            <a:pathLst>
              <a:path h="2981637" w="3416459">
                <a:moveTo>
                  <a:pt x="0" y="0"/>
                </a:moveTo>
                <a:lnTo>
                  <a:pt x="3416459" y="0"/>
                </a:lnTo>
                <a:lnTo>
                  <a:pt x="3416459" y="2981637"/>
                </a:lnTo>
                <a:lnTo>
                  <a:pt x="0" y="29816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1245177" y="2186462"/>
            <a:ext cx="9381412"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Objective</a:t>
            </a:r>
          </a:p>
        </p:txBody>
      </p:sp>
      <p:sp>
        <p:nvSpPr>
          <p:cNvPr name="TextBox 9" id="9"/>
          <p:cNvSpPr txBox="true"/>
          <p:nvPr/>
        </p:nvSpPr>
        <p:spPr>
          <a:xfrm rot="0">
            <a:off x="332074" y="3335177"/>
            <a:ext cx="8811926" cy="4177573"/>
          </a:xfrm>
          <a:prstGeom prst="rect">
            <a:avLst/>
          </a:prstGeom>
        </p:spPr>
        <p:txBody>
          <a:bodyPr anchor="t" rtlCol="false" tIns="0" lIns="0" bIns="0" rIns="0">
            <a:spAutoFit/>
          </a:bodyPr>
          <a:lstStyle/>
          <a:p>
            <a:pPr algn="l">
              <a:lnSpc>
                <a:spcPts val="3086"/>
              </a:lnSpc>
            </a:pPr>
          </a:p>
          <a:p>
            <a:pPr algn="l" marL="0" indent="0" lvl="0">
              <a:lnSpc>
                <a:spcPts val="3086"/>
              </a:lnSpc>
              <a:spcBef>
                <a:spcPct val="0"/>
              </a:spcBef>
            </a:pPr>
          </a:p>
          <a:p>
            <a:pPr algn="l" marL="0" indent="0" lvl="0">
              <a:lnSpc>
                <a:spcPts val="3086"/>
              </a:lnSpc>
              <a:spcBef>
                <a:spcPct val="0"/>
              </a:spcBef>
            </a:pPr>
            <a:r>
              <a:rPr lang="en-US" sz="2286" spc="137" u="none">
                <a:solidFill>
                  <a:srgbClr val="000000"/>
                </a:solidFill>
                <a:latin typeface="DM Sans"/>
              </a:rPr>
              <a:t>Our project explores a new approach to Sign Language Recognition (SLR) by leveraging advanced technologies in computer vision and neural networks. Unlike traditional methods that face challenges in diverse lighting conditions and backgrounds, our novel approach addresses these limitations through a combination of innovative techniques.</a:t>
            </a:r>
          </a:p>
          <a:p>
            <a:pPr algn="l" marL="0" indent="0" lvl="0">
              <a:lnSpc>
                <a:spcPts val="3086"/>
              </a:lnSpc>
              <a:spcBef>
                <a:spcPct val="0"/>
              </a:spcBef>
            </a:pPr>
            <a:r>
              <a:rPr lang="en-US" sz="2286" spc="137" u="none">
                <a:solidFill>
                  <a:srgbClr val="000000"/>
                </a:solidFill>
                <a:latin typeface="DM Sans"/>
              </a:rPr>
              <a:t>We get landmark points of hands using Mediapipe library. And draw skeleton of hand to determine accurate result.</a:t>
            </a:r>
          </a:p>
        </p:txBody>
      </p:sp>
      <p:sp>
        <p:nvSpPr>
          <p:cNvPr name="Freeform 10" id="10"/>
          <p:cNvSpPr/>
          <p:nvPr/>
        </p:nvSpPr>
        <p:spPr>
          <a:xfrm flipH="false" flipV="false" rot="0">
            <a:off x="10602942" y="2679857"/>
            <a:ext cx="7409947" cy="5372212"/>
          </a:xfrm>
          <a:custGeom>
            <a:avLst/>
            <a:gdLst/>
            <a:ahLst/>
            <a:cxnLst/>
            <a:rect r="r" b="b" t="t" l="l"/>
            <a:pathLst>
              <a:path h="5372212" w="7409947">
                <a:moveTo>
                  <a:pt x="0" y="0"/>
                </a:moveTo>
                <a:lnTo>
                  <a:pt x="7409947" y="0"/>
                </a:lnTo>
                <a:lnTo>
                  <a:pt x="7409947" y="5372212"/>
                </a:lnTo>
                <a:lnTo>
                  <a:pt x="0" y="5372212"/>
                </a:lnTo>
                <a:lnTo>
                  <a:pt x="0" y="0"/>
                </a:lnTo>
                <a:close/>
              </a:path>
            </a:pathLst>
          </a:custGeom>
          <a:blipFill>
            <a:blip r:embed="rId1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10" id="10"/>
          <p:cNvSpPr txBox="true"/>
          <p:nvPr/>
        </p:nvSpPr>
        <p:spPr>
          <a:xfrm rot="0">
            <a:off x="3977678" y="1483293"/>
            <a:ext cx="9381412"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Methodology</a:t>
            </a:r>
          </a:p>
        </p:txBody>
      </p:sp>
      <p:sp>
        <p:nvSpPr>
          <p:cNvPr name="TextBox 11" id="11"/>
          <p:cNvSpPr txBox="true"/>
          <p:nvPr/>
        </p:nvSpPr>
        <p:spPr>
          <a:xfrm rot="0">
            <a:off x="1775818" y="3081908"/>
            <a:ext cx="14105189" cy="6176392"/>
          </a:xfrm>
          <a:prstGeom prst="rect">
            <a:avLst/>
          </a:prstGeom>
        </p:spPr>
        <p:txBody>
          <a:bodyPr anchor="t" rtlCol="false" tIns="0" lIns="0" bIns="0" rIns="0">
            <a:spAutoFit/>
          </a:bodyPr>
          <a:lstStyle/>
          <a:p>
            <a:pPr algn="l" marL="600186" indent="-300093" lvl="1">
              <a:lnSpc>
                <a:spcPts val="3752"/>
              </a:lnSpc>
              <a:spcBef>
                <a:spcPct val="0"/>
              </a:spcBef>
              <a:buFont typeface="Arial"/>
              <a:buChar char="•"/>
            </a:pPr>
            <a:r>
              <a:rPr lang="en-US" sz="2779" spc="166">
                <a:solidFill>
                  <a:srgbClr val="000000"/>
                </a:solidFill>
                <a:latin typeface="DM Sans"/>
              </a:rPr>
              <a:t>Tw</a:t>
            </a:r>
            <a:r>
              <a:rPr lang="en-US" sz="2779" spc="166" u="none">
                <a:solidFill>
                  <a:srgbClr val="000000"/>
                </a:solidFill>
                <a:latin typeface="DM Sans"/>
              </a:rPr>
              <a:t>o-layer Convolutional Neural Network (CNN) for static signs and gesture classification.</a:t>
            </a:r>
          </a:p>
          <a:p>
            <a:pPr algn="l" marL="600186" indent="-300093" lvl="1">
              <a:lnSpc>
                <a:spcPts val="3752"/>
              </a:lnSpc>
              <a:spcBef>
                <a:spcPct val="0"/>
              </a:spcBef>
              <a:buFont typeface="Arial"/>
              <a:buChar char="•"/>
            </a:pPr>
            <a:r>
              <a:rPr lang="en-US" sz="2779" spc="166" u="none">
                <a:solidFill>
                  <a:srgbClr val="000000"/>
                </a:solidFill>
                <a:latin typeface="DM Sans"/>
              </a:rPr>
              <a:t>Multiple</a:t>
            </a:r>
            <a:r>
              <a:rPr lang="en-US" sz="2779" spc="166" u="none">
                <a:solidFill>
                  <a:srgbClr val="000000"/>
                </a:solidFill>
                <a:latin typeface="DM Sans"/>
              </a:rPr>
              <a:t>-layer CNN model predicting user input frames with Convolution, Pooling, and Densely Connected Layers.</a:t>
            </a:r>
          </a:p>
          <a:p>
            <a:pPr algn="l" marL="600186" indent="-300093" lvl="1">
              <a:lnSpc>
                <a:spcPts val="3752"/>
              </a:lnSpc>
              <a:spcBef>
                <a:spcPct val="0"/>
              </a:spcBef>
              <a:buFont typeface="Arial"/>
              <a:buChar char="•"/>
            </a:pPr>
            <a:r>
              <a:rPr lang="en-US" sz="2779" spc="166" u="none">
                <a:solidFill>
                  <a:srgbClr val="000000"/>
                </a:solidFill>
                <a:latin typeface="DM Sans"/>
              </a:rPr>
              <a:t>Layer 2: Algorithms ensure accurate detection of similar symbols.</a:t>
            </a:r>
          </a:p>
          <a:p>
            <a:pPr algn="l" marL="600186" indent="-300093" lvl="1">
              <a:lnSpc>
                <a:spcPts val="3752"/>
              </a:lnSpc>
              <a:spcBef>
                <a:spcPct val="0"/>
              </a:spcBef>
              <a:buFont typeface="Arial"/>
              <a:buChar char="•"/>
            </a:pPr>
            <a:r>
              <a:rPr lang="en-US" sz="2779" spc="166" u="none">
                <a:solidFill>
                  <a:srgbClr val="000000"/>
                </a:solidFill>
                <a:latin typeface="DM Sans"/>
              </a:rPr>
              <a:t>Real-world limitations were tackled, focusing on background and lighting conditions.</a:t>
            </a:r>
          </a:p>
          <a:p>
            <a:pPr algn="l" marL="600186" indent="-300093" lvl="1">
              <a:lnSpc>
                <a:spcPts val="3752"/>
              </a:lnSpc>
              <a:spcBef>
                <a:spcPct val="0"/>
              </a:spcBef>
              <a:buFont typeface="Arial"/>
              <a:buChar char="•"/>
            </a:pPr>
            <a:r>
              <a:rPr lang="en-US" sz="2779" spc="166" u="none">
                <a:solidFill>
                  <a:srgbClr val="000000"/>
                </a:solidFill>
                <a:latin typeface="DM Sans"/>
              </a:rPr>
              <a:t>LSTM to enhance the accuracy of dynamic gestures under diverse scenarios.</a:t>
            </a:r>
          </a:p>
          <a:p>
            <a:pPr algn="l" marL="600186" indent="-300093" lvl="1">
              <a:lnSpc>
                <a:spcPts val="3752"/>
              </a:lnSpc>
              <a:spcBef>
                <a:spcPct val="0"/>
              </a:spcBef>
              <a:buFont typeface="Arial"/>
              <a:buChar char="•"/>
            </a:pPr>
            <a:r>
              <a:rPr lang="en-US" sz="2779" spc="166" u="none">
                <a:solidFill>
                  <a:srgbClr val="000000"/>
                </a:solidFill>
                <a:latin typeface="DM Sans"/>
              </a:rPr>
              <a:t>Used Mediapipe for keypoint extraction and creating the data model to get higher accuracy in low data size that increases portability.</a:t>
            </a:r>
          </a:p>
          <a:p>
            <a:pPr algn="l" marL="0" indent="0" lvl="0">
              <a:lnSpc>
                <a:spcPts val="3752"/>
              </a:lnSpc>
              <a:spcBef>
                <a:spcPct val="0"/>
              </a:spcBef>
            </a:pPr>
          </a:p>
          <a:p>
            <a:pPr algn="l" marL="0" indent="0" lvl="0">
              <a:lnSpc>
                <a:spcPts val="375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Data Collection</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02</a:t>
            </a:r>
          </a:p>
        </p:txBody>
      </p:sp>
      <p:sp>
        <p:nvSpPr>
          <p:cNvPr name="TextBox 19" id="19"/>
          <p:cNvSpPr txBox="true"/>
          <p:nvPr/>
        </p:nvSpPr>
        <p:spPr>
          <a:xfrm rot="0">
            <a:off x="2227066" y="6447891"/>
            <a:ext cx="2646492" cy="1241298"/>
          </a:xfrm>
          <a:prstGeom prst="rect">
            <a:avLst/>
          </a:prstGeom>
        </p:spPr>
        <p:txBody>
          <a:bodyPr anchor="t" rtlCol="false" tIns="0" lIns="0" bIns="0" rIns="0">
            <a:spAutoFit/>
          </a:bodyPr>
          <a:lstStyle/>
          <a:p>
            <a:pPr algn="l">
              <a:lnSpc>
                <a:spcPts val="2495"/>
              </a:lnSpc>
            </a:pPr>
            <a:r>
              <a:rPr lang="en-US" sz="1599">
                <a:solidFill>
                  <a:srgbClr val="000000"/>
                </a:solidFill>
                <a:latin typeface="DM Sans"/>
              </a:rPr>
              <a:t>Webcam-acquired images under different conditions are sent further for processing.</a:t>
            </a:r>
          </a:p>
        </p:txBody>
      </p:sp>
      <p:sp>
        <p:nvSpPr>
          <p:cNvPr name="TextBox 20" id="20"/>
          <p:cNvSpPr txBox="true"/>
          <p:nvPr/>
        </p:nvSpPr>
        <p:spPr>
          <a:xfrm rot="0">
            <a:off x="5948468" y="6447891"/>
            <a:ext cx="2732862" cy="1555623"/>
          </a:xfrm>
          <a:prstGeom prst="rect">
            <a:avLst/>
          </a:prstGeom>
        </p:spPr>
        <p:txBody>
          <a:bodyPr anchor="t" rtlCol="false" tIns="0" lIns="0" bIns="0" rIns="0">
            <a:spAutoFit/>
          </a:bodyPr>
          <a:lstStyle/>
          <a:p>
            <a:pPr algn="l">
              <a:lnSpc>
                <a:spcPts val="2495"/>
              </a:lnSpc>
            </a:pPr>
            <a:r>
              <a:rPr lang="en-US" sz="1599">
                <a:solidFill>
                  <a:srgbClr val="000000"/>
                </a:solidFill>
                <a:latin typeface="DM Sans"/>
              </a:rPr>
              <a:t>Region of Interest (ROI) extraction, grayscale conversion, Gaussian blur, and binary image conversion.</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03</a:t>
            </a:r>
          </a:p>
        </p:txBody>
      </p:sp>
      <p:sp>
        <p:nvSpPr>
          <p:cNvPr name="TextBox 22" id="22"/>
          <p:cNvSpPr txBox="true"/>
          <p:nvPr/>
        </p:nvSpPr>
        <p:spPr>
          <a:xfrm rot="0">
            <a:off x="9671930" y="6447891"/>
            <a:ext cx="2747991" cy="1241298"/>
          </a:xfrm>
          <a:prstGeom prst="rect">
            <a:avLst/>
          </a:prstGeom>
        </p:spPr>
        <p:txBody>
          <a:bodyPr anchor="t" rtlCol="false" tIns="0" lIns="0" bIns="0" rIns="0">
            <a:spAutoFit/>
          </a:bodyPr>
          <a:lstStyle/>
          <a:p>
            <a:pPr algn="l">
              <a:lnSpc>
                <a:spcPts val="2495"/>
              </a:lnSpc>
            </a:pPr>
            <a:r>
              <a:rPr lang="en-US" sz="1599">
                <a:solidFill>
                  <a:srgbClr val="000000"/>
                </a:solidFill>
                <a:latin typeface="DM Sans"/>
              </a:rPr>
              <a:t>MediaPipe Landmark System detects and connects hand landmarks in a white background.</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04</a:t>
            </a:r>
          </a:p>
        </p:txBody>
      </p:sp>
      <p:sp>
        <p:nvSpPr>
          <p:cNvPr name="TextBox 24" id="24"/>
          <p:cNvSpPr txBox="true"/>
          <p:nvPr/>
        </p:nvSpPr>
        <p:spPr>
          <a:xfrm rot="0">
            <a:off x="13414442" y="6447891"/>
            <a:ext cx="2646492" cy="1555623"/>
          </a:xfrm>
          <a:prstGeom prst="rect">
            <a:avLst/>
          </a:prstGeom>
        </p:spPr>
        <p:txBody>
          <a:bodyPr anchor="t" rtlCol="false" tIns="0" lIns="0" bIns="0" rIns="0">
            <a:spAutoFit/>
          </a:bodyPr>
          <a:lstStyle/>
          <a:p>
            <a:pPr algn="l">
              <a:lnSpc>
                <a:spcPts val="2495"/>
              </a:lnSpc>
            </a:pPr>
            <a:r>
              <a:rPr lang="en-US" sz="1599">
                <a:solidFill>
                  <a:srgbClr val="000000"/>
                </a:solidFill>
                <a:latin typeface="DM Sans"/>
              </a:rPr>
              <a:t>Landmark points collected are stored in numpy feature array after normalizing coordinates to create data model.</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724242" y="2947933"/>
            <a:ext cx="10703387" cy="4391133"/>
          </a:xfrm>
          <a:custGeom>
            <a:avLst/>
            <a:gdLst/>
            <a:ahLst/>
            <a:cxnLst/>
            <a:rect r="r" b="b" t="t" l="l"/>
            <a:pathLst>
              <a:path h="4391133" w="10703387">
                <a:moveTo>
                  <a:pt x="0" y="0"/>
                </a:moveTo>
                <a:lnTo>
                  <a:pt x="10703387" y="0"/>
                </a:lnTo>
                <a:lnTo>
                  <a:pt x="10703387" y="4391134"/>
                </a:lnTo>
                <a:lnTo>
                  <a:pt x="0" y="4391134"/>
                </a:lnTo>
                <a:lnTo>
                  <a:pt x="0" y="0"/>
                </a:lnTo>
                <a:close/>
              </a:path>
            </a:pathLst>
          </a:custGeom>
          <a:blipFill>
            <a:blip r:embed="rId17"/>
            <a:stretch>
              <a:fillRect l="0" t="0" r="0" b="0"/>
            </a:stretch>
          </a:blipFill>
        </p:spPr>
      </p:sp>
      <p:sp>
        <p:nvSpPr>
          <p:cNvPr name="TextBox 11" id="11"/>
          <p:cNvSpPr txBox="true"/>
          <p:nvPr/>
        </p:nvSpPr>
        <p:spPr>
          <a:xfrm rot="0">
            <a:off x="1998518" y="1483293"/>
            <a:ext cx="9381412"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CNN</a:t>
            </a:r>
          </a:p>
        </p:txBody>
      </p:sp>
      <p:sp>
        <p:nvSpPr>
          <p:cNvPr name="TextBox 12" id="12"/>
          <p:cNvSpPr txBox="true"/>
          <p:nvPr/>
        </p:nvSpPr>
        <p:spPr>
          <a:xfrm rot="0">
            <a:off x="372006" y="2632008"/>
            <a:ext cx="7352236" cy="6670352"/>
          </a:xfrm>
          <a:prstGeom prst="rect">
            <a:avLst/>
          </a:prstGeom>
        </p:spPr>
        <p:txBody>
          <a:bodyPr anchor="t" rtlCol="false" tIns="0" lIns="0" bIns="0" rIns="0">
            <a:spAutoFit/>
          </a:bodyPr>
          <a:lstStyle/>
          <a:p>
            <a:pPr algn="l">
              <a:lnSpc>
                <a:spcPts val="2575"/>
              </a:lnSpc>
            </a:pPr>
            <a:r>
              <a:rPr lang="en-US" sz="1907" spc="114">
                <a:solidFill>
                  <a:srgbClr val="000000"/>
                </a:solidFill>
                <a:latin typeface="DM Sans Semi-Bold"/>
              </a:rPr>
              <a:t>Convolutional Layers with ReLU activation and MaxPooling:</a:t>
            </a:r>
          </a:p>
          <a:p>
            <a:pPr algn="l" marL="411892" indent="-205946" lvl="1">
              <a:lnSpc>
                <a:spcPts val="2575"/>
              </a:lnSpc>
              <a:buFont typeface="Arial"/>
              <a:buChar char="•"/>
            </a:pPr>
            <a:r>
              <a:rPr lang="en-US" sz="1907" spc="114">
                <a:solidFill>
                  <a:srgbClr val="000000"/>
                </a:solidFill>
                <a:latin typeface="DM Sans"/>
              </a:rPr>
              <a:t>Purpose: Extract features from input images through convolution and apply non-linearity with Rectified Linear Unit (ReLU). MaxPooling reduces spatial dimensions.</a:t>
            </a:r>
          </a:p>
          <a:p>
            <a:pPr algn="l">
              <a:lnSpc>
                <a:spcPts val="2575"/>
              </a:lnSpc>
            </a:pPr>
            <a:r>
              <a:rPr lang="en-US" sz="1907" spc="114">
                <a:solidFill>
                  <a:srgbClr val="000000"/>
                </a:solidFill>
                <a:latin typeface="DM Sans Bold"/>
              </a:rPr>
              <a:t>Dropout Layers for Regularization:</a:t>
            </a:r>
          </a:p>
          <a:p>
            <a:pPr algn="l" marL="411892" indent="-205946" lvl="1">
              <a:lnSpc>
                <a:spcPts val="2575"/>
              </a:lnSpc>
              <a:buFont typeface="Arial"/>
              <a:buChar char="•"/>
            </a:pPr>
            <a:r>
              <a:rPr lang="en-US" sz="1907" spc="114">
                <a:solidFill>
                  <a:srgbClr val="000000"/>
                </a:solidFill>
                <a:latin typeface="DM Sans"/>
              </a:rPr>
              <a:t>Purpose: Introduce dropout layers to prevent overfitting by randomly "dropping out" neurons during training, encouraging the network to learn more robust features.</a:t>
            </a:r>
          </a:p>
          <a:p>
            <a:pPr algn="l">
              <a:lnSpc>
                <a:spcPts val="2575"/>
              </a:lnSpc>
            </a:pPr>
            <a:r>
              <a:rPr lang="en-US" sz="1907" spc="114">
                <a:solidFill>
                  <a:srgbClr val="000000"/>
                </a:solidFill>
                <a:latin typeface="DM Sans Semi-Bold"/>
              </a:rPr>
              <a:t>Flatten Layer:</a:t>
            </a:r>
          </a:p>
          <a:p>
            <a:pPr algn="l" marL="823784" indent="-274595" lvl="2">
              <a:lnSpc>
                <a:spcPts val="2575"/>
              </a:lnSpc>
              <a:buFont typeface="Arial"/>
              <a:buChar char="⚬"/>
            </a:pPr>
            <a:r>
              <a:rPr lang="en-US" sz="1907" spc="114">
                <a:solidFill>
                  <a:srgbClr val="000000"/>
                </a:solidFill>
                <a:latin typeface="DM Sans"/>
              </a:rPr>
              <a:t>Purpose: Transition from convolutional layers to dense layers by flattening the output. Prepares for connecting to fully connected layers.</a:t>
            </a:r>
          </a:p>
          <a:p>
            <a:pPr algn="l" marL="411892" indent="-205946" lvl="1">
              <a:lnSpc>
                <a:spcPts val="2575"/>
              </a:lnSpc>
              <a:buFont typeface="Arial"/>
              <a:buChar char="•"/>
            </a:pPr>
            <a:r>
              <a:rPr lang="en-US" sz="1907" spc="114">
                <a:solidFill>
                  <a:srgbClr val="000000"/>
                </a:solidFill>
                <a:latin typeface="DM Sans"/>
              </a:rPr>
              <a:t>Softmax activation in the output layer.</a:t>
            </a:r>
          </a:p>
          <a:p>
            <a:pPr algn="l" marL="411892" indent="-205946" lvl="1">
              <a:lnSpc>
                <a:spcPts val="2575"/>
              </a:lnSpc>
              <a:buFont typeface="Arial"/>
              <a:buChar char="•"/>
            </a:pPr>
            <a:r>
              <a:rPr lang="en-US" sz="1907" spc="114">
                <a:solidFill>
                  <a:srgbClr val="000000"/>
                </a:solidFill>
                <a:latin typeface="DM Sans"/>
              </a:rPr>
              <a:t>Adam optimizer is used. The model is trained with 50 epochs and a batch size of 512.</a:t>
            </a:r>
          </a:p>
          <a:p>
            <a:pPr algn="l">
              <a:lnSpc>
                <a:spcPts val="2575"/>
              </a:lnSpc>
            </a:pPr>
          </a:p>
          <a:p>
            <a:pPr algn="l">
              <a:lnSpc>
                <a:spcPts val="2575"/>
              </a:lnSpc>
            </a:pPr>
          </a:p>
          <a:p>
            <a:pPr algn="l" marL="0" indent="0" lvl="0">
              <a:lnSpc>
                <a:spcPts val="2575"/>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8286816" y="1995962"/>
            <a:ext cx="10939998" cy="7396416"/>
          </a:xfrm>
          <a:custGeom>
            <a:avLst/>
            <a:gdLst/>
            <a:ahLst/>
            <a:cxnLst/>
            <a:rect r="r" b="b" t="t" l="l"/>
            <a:pathLst>
              <a:path h="7396416" w="10939998">
                <a:moveTo>
                  <a:pt x="0" y="0"/>
                </a:moveTo>
                <a:lnTo>
                  <a:pt x="10939998" y="0"/>
                </a:lnTo>
                <a:lnTo>
                  <a:pt x="10939998" y="7396416"/>
                </a:lnTo>
                <a:lnTo>
                  <a:pt x="0" y="7396416"/>
                </a:lnTo>
                <a:lnTo>
                  <a:pt x="0" y="0"/>
                </a:lnTo>
                <a:close/>
              </a:path>
            </a:pathLst>
          </a:custGeom>
          <a:blipFill>
            <a:blip r:embed="rId17"/>
            <a:stretch>
              <a:fillRect l="-14011" t="-43246" r="-6087" b="-5715"/>
            </a:stretch>
          </a:blipFill>
        </p:spPr>
      </p:sp>
      <p:sp>
        <p:nvSpPr>
          <p:cNvPr name="TextBox 11" id="11"/>
          <p:cNvSpPr txBox="true"/>
          <p:nvPr/>
        </p:nvSpPr>
        <p:spPr>
          <a:xfrm rot="0">
            <a:off x="1998518" y="1483293"/>
            <a:ext cx="9381412"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LSTM</a:t>
            </a:r>
          </a:p>
        </p:txBody>
      </p:sp>
      <p:sp>
        <p:nvSpPr>
          <p:cNvPr name="TextBox 12" id="12"/>
          <p:cNvSpPr txBox="true"/>
          <p:nvPr/>
        </p:nvSpPr>
        <p:spPr>
          <a:xfrm rot="0">
            <a:off x="372006" y="2641533"/>
            <a:ext cx="8135263" cy="5973359"/>
          </a:xfrm>
          <a:prstGeom prst="rect">
            <a:avLst/>
          </a:prstGeom>
        </p:spPr>
        <p:txBody>
          <a:bodyPr anchor="t" rtlCol="false" tIns="0" lIns="0" bIns="0" rIns="0">
            <a:spAutoFit/>
          </a:bodyPr>
          <a:lstStyle/>
          <a:p>
            <a:pPr algn="l" marL="423364" indent="-211682" lvl="1">
              <a:lnSpc>
                <a:spcPts val="2647"/>
              </a:lnSpc>
              <a:buFont typeface="Arial"/>
              <a:buChar char="•"/>
            </a:pPr>
            <a:r>
              <a:rPr lang="en-US" sz="1960" spc="117">
                <a:solidFill>
                  <a:srgbClr val="000000"/>
                </a:solidFill>
                <a:latin typeface="DM Sans Bold"/>
              </a:rPr>
              <a:t>Architecture:</a:t>
            </a:r>
            <a:r>
              <a:rPr lang="en-US" sz="1960" spc="117">
                <a:solidFill>
                  <a:srgbClr val="000000"/>
                </a:solidFill>
                <a:latin typeface="DM Sans Semi-Bold"/>
              </a:rPr>
              <a:t> Sequential model with LSTM layers fo</a:t>
            </a:r>
            <a:r>
              <a:rPr lang="en-US" sz="1960" spc="117">
                <a:solidFill>
                  <a:srgbClr val="000000"/>
                </a:solidFill>
                <a:latin typeface="DM Sans Semi-Bold"/>
              </a:rPr>
              <a:t>r temporal pattern recognition.</a:t>
            </a:r>
          </a:p>
          <a:p>
            <a:pPr algn="l" marL="423364" indent="-211682" lvl="1">
              <a:lnSpc>
                <a:spcPts val="2647"/>
              </a:lnSpc>
              <a:buFont typeface="Arial"/>
              <a:buChar char="•"/>
            </a:pPr>
          </a:p>
          <a:p>
            <a:pPr algn="l" marL="423364" indent="-211682" lvl="1">
              <a:lnSpc>
                <a:spcPts val="2647"/>
              </a:lnSpc>
              <a:buFont typeface="Arial"/>
              <a:buChar char="•"/>
            </a:pPr>
            <a:r>
              <a:rPr lang="en-US" sz="1960" spc="117">
                <a:solidFill>
                  <a:srgbClr val="000000"/>
                </a:solidFill>
                <a:latin typeface="DM Sans Semi-Bold"/>
              </a:rPr>
              <a:t>Training: Utilized Adam optimizer, categorical cross-ent</a:t>
            </a:r>
            <a:r>
              <a:rPr lang="en-US" sz="1960" spc="117">
                <a:solidFill>
                  <a:srgbClr val="000000"/>
                </a:solidFill>
                <a:latin typeface="DM Sans Semi-Bold"/>
              </a:rPr>
              <a:t>ropy loss, and TensorBoard monitoring.</a:t>
            </a:r>
          </a:p>
          <a:p>
            <a:pPr algn="l" marL="423364" indent="-211682" lvl="1">
              <a:lnSpc>
                <a:spcPts val="2647"/>
              </a:lnSpc>
              <a:buFont typeface="Arial"/>
              <a:buChar char="•"/>
            </a:pPr>
          </a:p>
          <a:p>
            <a:pPr algn="l" marL="423364" indent="-211682" lvl="1">
              <a:lnSpc>
                <a:spcPts val="2647"/>
              </a:lnSpc>
              <a:buFont typeface="Arial"/>
              <a:buChar char="•"/>
            </a:pPr>
            <a:r>
              <a:rPr lang="en-US" sz="1960" spc="117">
                <a:solidFill>
                  <a:srgbClr val="000000"/>
                </a:solidFill>
                <a:latin typeface="DM Sans Semi-Bold"/>
              </a:rPr>
              <a:t>Laye</a:t>
            </a:r>
            <a:r>
              <a:rPr lang="en-US" sz="1960" spc="117">
                <a:solidFill>
                  <a:srgbClr val="000000"/>
                </a:solidFill>
                <a:latin typeface="DM Sans Semi-Bold"/>
              </a:rPr>
              <a:t>rs: Stacked LSTM layers, dense layers for classification, softmax output.</a:t>
            </a:r>
          </a:p>
          <a:p>
            <a:pPr algn="l" marL="423364" indent="-211682" lvl="1">
              <a:lnSpc>
                <a:spcPts val="2647"/>
              </a:lnSpc>
              <a:buFont typeface="Arial"/>
              <a:buChar char="•"/>
            </a:pPr>
          </a:p>
          <a:p>
            <a:pPr algn="l" marL="423364" indent="-211682" lvl="1">
              <a:lnSpc>
                <a:spcPts val="2647"/>
              </a:lnSpc>
              <a:buFont typeface="Arial"/>
              <a:buChar char="•"/>
            </a:pPr>
            <a:r>
              <a:rPr lang="en-US" sz="1960" spc="117">
                <a:solidFill>
                  <a:srgbClr val="000000"/>
                </a:solidFill>
                <a:latin typeface="DM Sans Semi-Bold"/>
              </a:rPr>
              <a:t>Prediction &amp; Evaluation: Generated predictions, evaluated with confusion matrices and accuracy score.</a:t>
            </a:r>
          </a:p>
          <a:p>
            <a:pPr algn="l" marL="423364" indent="-211682" lvl="1">
              <a:lnSpc>
                <a:spcPts val="2647"/>
              </a:lnSpc>
              <a:buFont typeface="Arial"/>
              <a:buChar char="•"/>
            </a:pPr>
          </a:p>
          <a:p>
            <a:pPr algn="l" marL="423364" indent="-211682" lvl="1">
              <a:lnSpc>
                <a:spcPts val="2647"/>
              </a:lnSpc>
              <a:buFont typeface="Arial"/>
              <a:buChar char="•"/>
            </a:pPr>
            <a:r>
              <a:rPr lang="en-US" sz="1960" spc="117">
                <a:solidFill>
                  <a:srgbClr val="000000"/>
                </a:solidFill>
                <a:latin typeface="DM Sans Semi-Bold"/>
              </a:rPr>
              <a:t>Persistence: Saved and loaded model weights for reproducibility and deployment.</a:t>
            </a:r>
          </a:p>
          <a:p>
            <a:pPr algn="l" marL="423364" indent="-211682" lvl="1">
              <a:lnSpc>
                <a:spcPts val="2647"/>
              </a:lnSpc>
              <a:buFont typeface="Arial"/>
              <a:buChar char="•"/>
            </a:pPr>
          </a:p>
          <a:p>
            <a:pPr algn="l" marL="423364" indent="-211682" lvl="1">
              <a:lnSpc>
                <a:spcPts val="2647"/>
              </a:lnSpc>
              <a:buFont typeface="Arial"/>
              <a:buChar char="•"/>
            </a:pPr>
            <a:r>
              <a:rPr lang="en-US" sz="1960" spc="117">
                <a:solidFill>
                  <a:srgbClr val="000000"/>
                </a:solidFill>
                <a:latin typeface="DM Sans Semi-Bold"/>
              </a:rPr>
              <a:t>Resul</a:t>
            </a:r>
            <a:r>
              <a:rPr lang="en-US" sz="1960" spc="117">
                <a:solidFill>
                  <a:srgbClr val="000000"/>
                </a:solidFill>
                <a:latin typeface="DM Sans Semi-Bold"/>
              </a:rPr>
              <a:t>ts: Presented confusion matrices and accur</a:t>
            </a:r>
            <a:r>
              <a:rPr lang="en-US" sz="1960" spc="117">
                <a:solidFill>
                  <a:srgbClr val="000000"/>
                </a:solidFill>
                <a:latin typeface="DM Sans Semi-Bold"/>
              </a:rPr>
              <a:t>acy score for model performance assessment.</a:t>
            </a:r>
          </a:p>
          <a:p>
            <a:pPr algn="l">
              <a:lnSpc>
                <a:spcPts val="264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538517" y="3198137"/>
            <a:ext cx="10474372" cy="3631376"/>
          </a:xfrm>
          <a:custGeom>
            <a:avLst/>
            <a:gdLst/>
            <a:ahLst/>
            <a:cxnLst/>
            <a:rect r="r" b="b" t="t" l="l"/>
            <a:pathLst>
              <a:path h="3631376" w="10474372">
                <a:moveTo>
                  <a:pt x="0" y="0"/>
                </a:moveTo>
                <a:lnTo>
                  <a:pt x="10474372" y="0"/>
                </a:lnTo>
                <a:lnTo>
                  <a:pt x="10474372" y="3631376"/>
                </a:lnTo>
                <a:lnTo>
                  <a:pt x="0" y="3631376"/>
                </a:lnTo>
                <a:lnTo>
                  <a:pt x="0" y="0"/>
                </a:lnTo>
                <a:close/>
              </a:path>
            </a:pathLst>
          </a:custGeom>
          <a:blipFill>
            <a:blip r:embed="rId13"/>
            <a:stretch>
              <a:fillRect l="0" t="0" r="0" b="0"/>
            </a:stretch>
          </a:blipFill>
        </p:spPr>
      </p:sp>
      <p:sp>
        <p:nvSpPr>
          <p:cNvPr name="TextBox 9" id="9"/>
          <p:cNvSpPr txBox="true"/>
          <p:nvPr/>
        </p:nvSpPr>
        <p:spPr>
          <a:xfrm rot="0">
            <a:off x="159726" y="2186462"/>
            <a:ext cx="9381412"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MediaPipe:</a:t>
            </a:r>
          </a:p>
        </p:txBody>
      </p:sp>
      <p:sp>
        <p:nvSpPr>
          <p:cNvPr name="TextBox 10" id="10"/>
          <p:cNvSpPr txBox="true"/>
          <p:nvPr/>
        </p:nvSpPr>
        <p:spPr>
          <a:xfrm rot="0">
            <a:off x="159726" y="3542676"/>
            <a:ext cx="7378791" cy="3169726"/>
          </a:xfrm>
          <a:prstGeom prst="rect">
            <a:avLst/>
          </a:prstGeom>
        </p:spPr>
        <p:txBody>
          <a:bodyPr anchor="t" rtlCol="false" tIns="0" lIns="0" bIns="0" rIns="0">
            <a:spAutoFit/>
          </a:bodyPr>
          <a:lstStyle/>
          <a:p>
            <a:pPr algn="l">
              <a:lnSpc>
                <a:spcPts val="2848"/>
              </a:lnSpc>
            </a:pPr>
            <a:r>
              <a:rPr lang="en-US" sz="2110" spc="126">
                <a:solidFill>
                  <a:srgbClr val="000000"/>
                </a:solidFill>
                <a:latin typeface="DM Sans Bold"/>
              </a:rPr>
              <a:t>Hand landmark model bundle</a:t>
            </a:r>
          </a:p>
          <a:p>
            <a:pPr algn="l">
              <a:lnSpc>
                <a:spcPts val="2848"/>
              </a:lnSpc>
            </a:pPr>
            <a:r>
              <a:rPr lang="en-US" sz="2110" spc="126">
                <a:solidFill>
                  <a:srgbClr val="000000"/>
                </a:solidFill>
                <a:latin typeface="DM Sans"/>
              </a:rPr>
              <a:t>The hand landmark model bundle detects the keypoint localization of 21 hand-knuckle coordinates within the detected hand regions. The model was trained on approximately 30K real-world images, as well as several rendered synthetic hand models imposed over various backgrounds. See the definition of the 21 landmarks below:</a:t>
            </a:r>
          </a:p>
          <a:p>
            <a:pPr algn="l" marL="0" indent="0" lvl="0">
              <a:lnSpc>
                <a:spcPts val="2848"/>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DAF2x56IRZo</dc:identifier>
  <dcterms:modified xsi:type="dcterms:W3CDTF">2011-08-01T06:04:30Z</dcterms:modified>
  <cp:revision>1</cp:revision>
  <dc:title>Methodology</dc:title>
</cp:coreProperties>
</file>