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verage" panose="020B0604020202020204" charset="0"/>
      <p:regular r:id="rId16"/>
    </p:embeddedFont>
    <p:embeddedFont>
      <p:font typeface="Lato" panose="020B0604020202020204" charset="0"/>
      <p:regular r:id="rId17"/>
      <p:bold r:id="rId18"/>
      <p:italic r:id="rId19"/>
      <p:boldItalic r:id="rId20"/>
    </p:embeddedFont>
    <p:embeddedFont>
      <p:font typeface="Montserrat"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84b7533973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84b7533973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f87997393_0_1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f87997393_0_1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84b7533973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84b7533973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87997393_0_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f87997393_0_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f87997393_0_8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f87997393_0_8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f87997393_0_10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f87997393_0_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84b7533973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84b7533973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84b7533973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84b7533973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84b7533973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84b7533973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1" name="Google Shape;15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1" name="Shape 152"/>
        <p:cNvGrpSpPr/>
        <p:nvPr/>
      </p:nvGrpSpPr>
      <p:grpSpPr>
        <a:xfrm>
          <a:off x="0" y="0"/>
          <a:ext cx="0" cy="0"/>
          <a:chOff x="0" y="0"/>
          <a:chExt cx="0" cy="0"/>
        </a:xfrm>
      </p:grpSpPr>
      <p:pic>
        <p:nvPicPr>
          <p:cNvPr id="153" name="Google Shape;153;p14" descr="offset_comp_343059.jpg"/>
          <p:cNvPicPr preferRelativeResize="0"/>
          <p:nvPr/>
        </p:nvPicPr>
        <p:blipFill rotWithShape="1">
          <a:blip r:embed="rId2">
            <a:alphaModFix amt="80000"/>
          </a:blip>
          <a:srcRect l="30474" t="11955" r="30474" b="25870"/>
          <a:stretch/>
        </p:blipFill>
        <p:spPr>
          <a:xfrm rot="-5400000">
            <a:off x="113630" y="-105700"/>
            <a:ext cx="5142300" cy="5364300"/>
          </a:xfrm>
          <a:prstGeom prst="diagStripe">
            <a:avLst>
              <a:gd name="adj" fmla="val 50343"/>
            </a:avLst>
          </a:prstGeom>
          <a:noFill/>
          <a:ln>
            <a:noFill/>
          </a:ln>
        </p:spPr>
      </p:pic>
      <p:sp>
        <p:nvSpPr>
          <p:cNvPr id="154" name="Google Shape;154;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 name="Google Shape;155;p14"/>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dk2"/>
              </a:buClr>
              <a:buSzPts val="1300"/>
              <a:buChar char="●"/>
              <a:defRPr>
                <a:solidFill>
                  <a:schemeClr val="dk2"/>
                </a:solidFill>
              </a:defRPr>
            </a:lvl1pPr>
            <a:lvl2pPr marL="914400" lvl="1" indent="-298450" rtl="0">
              <a:spcBef>
                <a:spcPts val="0"/>
              </a:spcBef>
              <a:spcAft>
                <a:spcPts val="0"/>
              </a:spcAft>
              <a:buClr>
                <a:schemeClr val="dk2"/>
              </a:buClr>
              <a:buSzPts val="1100"/>
              <a:buChar char="○"/>
              <a:defRPr>
                <a:solidFill>
                  <a:schemeClr val="dk2"/>
                </a:solidFill>
              </a:defRPr>
            </a:lvl2pPr>
            <a:lvl3pPr marL="1371600" lvl="2" indent="-298450" rtl="0">
              <a:spcBef>
                <a:spcPts val="0"/>
              </a:spcBef>
              <a:spcAft>
                <a:spcPts val="0"/>
              </a:spcAft>
              <a:buClr>
                <a:schemeClr val="dk2"/>
              </a:buClr>
              <a:buSzPts val="1100"/>
              <a:buChar char="■"/>
              <a:defRPr>
                <a:solidFill>
                  <a:schemeClr val="dk2"/>
                </a:solidFill>
              </a:defRPr>
            </a:lvl3pPr>
            <a:lvl4pPr marL="1828800" lvl="3" indent="-298450" rtl="0">
              <a:spcBef>
                <a:spcPts val="0"/>
              </a:spcBef>
              <a:spcAft>
                <a:spcPts val="0"/>
              </a:spcAft>
              <a:buClr>
                <a:schemeClr val="dk2"/>
              </a:buClr>
              <a:buSzPts val="1100"/>
              <a:buChar char="●"/>
              <a:defRPr>
                <a:solidFill>
                  <a:schemeClr val="dk2"/>
                </a:solidFill>
              </a:defRPr>
            </a:lvl4pPr>
            <a:lvl5pPr marL="2286000" lvl="4" indent="-298450" rtl="0">
              <a:spcBef>
                <a:spcPts val="0"/>
              </a:spcBef>
              <a:spcAft>
                <a:spcPts val="0"/>
              </a:spcAft>
              <a:buClr>
                <a:schemeClr val="dk2"/>
              </a:buClr>
              <a:buSzPts val="1100"/>
              <a:buChar char="○"/>
              <a:defRPr>
                <a:solidFill>
                  <a:schemeClr val="dk2"/>
                </a:solidFill>
              </a:defRPr>
            </a:lvl5pPr>
            <a:lvl6pPr marL="2743200" lvl="5" indent="-298450" rtl="0">
              <a:spcBef>
                <a:spcPts val="0"/>
              </a:spcBef>
              <a:spcAft>
                <a:spcPts val="0"/>
              </a:spcAft>
              <a:buClr>
                <a:schemeClr val="dk2"/>
              </a:buClr>
              <a:buSzPts val="1100"/>
              <a:buChar char="■"/>
              <a:defRPr>
                <a:solidFill>
                  <a:schemeClr val="dk2"/>
                </a:solidFill>
              </a:defRPr>
            </a:lvl6pPr>
            <a:lvl7pPr marL="3200400" lvl="6" indent="-298450" rtl="0">
              <a:spcBef>
                <a:spcPts val="0"/>
              </a:spcBef>
              <a:spcAft>
                <a:spcPts val="0"/>
              </a:spcAft>
              <a:buClr>
                <a:schemeClr val="dk2"/>
              </a:buClr>
              <a:buSzPts val="1100"/>
              <a:buChar char="●"/>
              <a:defRPr>
                <a:solidFill>
                  <a:schemeClr val="dk2"/>
                </a:solidFill>
              </a:defRPr>
            </a:lvl7pPr>
            <a:lvl8pPr marL="3657600" lvl="7" indent="-298450" rtl="0">
              <a:spcBef>
                <a:spcPts val="0"/>
              </a:spcBef>
              <a:spcAft>
                <a:spcPts val="0"/>
              </a:spcAft>
              <a:buClr>
                <a:schemeClr val="dk2"/>
              </a:buClr>
              <a:buSzPts val="1100"/>
              <a:buChar char="○"/>
              <a:defRPr>
                <a:solidFill>
                  <a:schemeClr val="dk2"/>
                </a:solidFill>
              </a:defRPr>
            </a:lvl8pPr>
            <a:lvl9pPr marL="4114800" lvl="8" indent="-298450" rtl="0">
              <a:spcBef>
                <a:spcPts val="0"/>
              </a:spcBef>
              <a:spcAft>
                <a:spcPts val="0"/>
              </a:spcAft>
              <a:buClr>
                <a:schemeClr val="dk2"/>
              </a:buClr>
              <a:buSzPts val="1100"/>
              <a:buChar char="■"/>
              <a:defRPr>
                <a:solidFill>
                  <a:schemeClr val="dk2"/>
                </a:solidFill>
              </a:defRPr>
            </a:lvl9pPr>
          </a:lstStyle>
          <a:p>
            <a:endParaRPr/>
          </a:p>
        </p:txBody>
      </p:sp>
      <p:sp>
        <p:nvSpPr>
          <p:cNvPr id="156" name="Google Shape;1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7" name="Google Shape;157;p14">
            <a:hlinkClick r:id="rId3"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a:hlinkClick r:id="rId3"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a:hlinkClick r:id="rId3"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a:hlinkClick r:id="rId3"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164"/>
        <p:cNvGrpSpPr/>
        <p:nvPr/>
      </p:nvGrpSpPr>
      <p:grpSpPr>
        <a:xfrm>
          <a:off x="0" y="0"/>
          <a:ext cx="0" cy="0"/>
          <a:chOff x="0" y="0"/>
          <a:chExt cx="0" cy="0"/>
        </a:xfrm>
      </p:grpSpPr>
      <p:sp>
        <p:nvSpPr>
          <p:cNvPr id="165" name="Google Shape;165;p15"/>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66" name="Google Shape;166;p15"/>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0"/>
              </a:spcBef>
              <a:spcAft>
                <a:spcPts val="0"/>
              </a:spcAft>
              <a:buClr>
                <a:schemeClr val="dk1"/>
              </a:buClr>
              <a:buSzPts val="1100"/>
              <a:buChar char="○"/>
              <a:defRPr>
                <a:solidFill>
                  <a:schemeClr val="dk1"/>
                </a:solidFill>
              </a:defRPr>
            </a:lvl2pPr>
            <a:lvl3pPr marL="1371600" lvl="2" indent="-298450" rtl="0">
              <a:spcBef>
                <a:spcPts val="0"/>
              </a:spcBef>
              <a:spcAft>
                <a:spcPts val="0"/>
              </a:spcAft>
              <a:buClr>
                <a:schemeClr val="dk1"/>
              </a:buClr>
              <a:buSzPts val="1100"/>
              <a:buChar char="■"/>
              <a:defRPr>
                <a:solidFill>
                  <a:schemeClr val="dk1"/>
                </a:solidFill>
              </a:defRPr>
            </a:lvl3pPr>
            <a:lvl4pPr marL="1828800" lvl="3" indent="-298450" rtl="0">
              <a:spcBef>
                <a:spcPts val="0"/>
              </a:spcBef>
              <a:spcAft>
                <a:spcPts val="0"/>
              </a:spcAft>
              <a:buClr>
                <a:schemeClr val="dk1"/>
              </a:buClr>
              <a:buSzPts val="1100"/>
              <a:buChar char="●"/>
              <a:defRPr>
                <a:solidFill>
                  <a:schemeClr val="dk1"/>
                </a:solidFill>
              </a:defRPr>
            </a:lvl4pPr>
            <a:lvl5pPr marL="2286000" lvl="4" indent="-298450" rtl="0">
              <a:spcBef>
                <a:spcPts val="0"/>
              </a:spcBef>
              <a:spcAft>
                <a:spcPts val="0"/>
              </a:spcAft>
              <a:buClr>
                <a:schemeClr val="dk1"/>
              </a:buClr>
              <a:buSzPts val="1100"/>
              <a:buChar char="○"/>
              <a:defRPr>
                <a:solidFill>
                  <a:schemeClr val="dk1"/>
                </a:solidFill>
              </a:defRPr>
            </a:lvl5pPr>
            <a:lvl6pPr marL="2743200" lvl="5" indent="-298450" rtl="0">
              <a:spcBef>
                <a:spcPts val="0"/>
              </a:spcBef>
              <a:spcAft>
                <a:spcPts val="0"/>
              </a:spcAft>
              <a:buClr>
                <a:schemeClr val="dk1"/>
              </a:buClr>
              <a:buSzPts val="1100"/>
              <a:buChar char="■"/>
              <a:defRPr>
                <a:solidFill>
                  <a:schemeClr val="dk1"/>
                </a:solidFill>
              </a:defRPr>
            </a:lvl6pPr>
            <a:lvl7pPr marL="3200400" lvl="6" indent="-298450" rtl="0">
              <a:spcBef>
                <a:spcPts val="0"/>
              </a:spcBef>
              <a:spcAft>
                <a:spcPts val="0"/>
              </a:spcAft>
              <a:buClr>
                <a:schemeClr val="dk1"/>
              </a:buClr>
              <a:buSzPts val="1100"/>
              <a:buChar char="●"/>
              <a:defRPr>
                <a:solidFill>
                  <a:schemeClr val="dk1"/>
                </a:solidFill>
              </a:defRPr>
            </a:lvl7pPr>
            <a:lvl8pPr marL="3657600" lvl="7" indent="-298450" rtl="0">
              <a:spcBef>
                <a:spcPts val="0"/>
              </a:spcBef>
              <a:spcAft>
                <a:spcPts val="0"/>
              </a:spcAft>
              <a:buClr>
                <a:schemeClr val="dk1"/>
              </a:buClr>
              <a:buSzPts val="1100"/>
              <a:buChar char="○"/>
              <a:defRPr>
                <a:solidFill>
                  <a:schemeClr val="dk1"/>
                </a:solidFill>
              </a:defRPr>
            </a:lvl8pPr>
            <a:lvl9pPr marL="4114800" lvl="8" indent="-298450" rtl="0">
              <a:spcBef>
                <a:spcPts val="0"/>
              </a:spcBef>
              <a:spcAft>
                <a:spcPts val="0"/>
              </a:spcAft>
              <a:buClr>
                <a:schemeClr val="dk1"/>
              </a:buClr>
              <a:buSzPts val="1100"/>
              <a:buChar char="■"/>
              <a:defRPr>
                <a:solidFill>
                  <a:schemeClr val="dk1"/>
                </a:solidFill>
              </a:defRPr>
            </a:lvl9pPr>
          </a:lstStyle>
          <a:p>
            <a:endParaRPr/>
          </a:p>
        </p:txBody>
      </p:sp>
      <p:sp>
        <p:nvSpPr>
          <p:cNvPr id="168" name="Google Shape;168;p15">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15"/>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76" name="Google Shape;1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9" name="Google Shape;179;p16"/>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6"/>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88" name="Google Shape;1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89" name="Google Shape;189;p16"/>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0"/>
              </a:spcBef>
              <a:spcAft>
                <a:spcPts val="0"/>
              </a:spcAft>
              <a:buClr>
                <a:schemeClr val="dk1"/>
              </a:buClr>
              <a:buSzPts val="1100"/>
              <a:buChar char="○"/>
              <a:defRPr>
                <a:solidFill>
                  <a:schemeClr val="dk1"/>
                </a:solidFill>
              </a:defRPr>
            </a:lvl2pPr>
            <a:lvl3pPr marL="1371600" lvl="2" indent="-298450" rtl="0">
              <a:spcBef>
                <a:spcPts val="0"/>
              </a:spcBef>
              <a:spcAft>
                <a:spcPts val="0"/>
              </a:spcAft>
              <a:buClr>
                <a:schemeClr val="dk1"/>
              </a:buClr>
              <a:buSzPts val="1100"/>
              <a:buChar char="■"/>
              <a:defRPr>
                <a:solidFill>
                  <a:schemeClr val="dk1"/>
                </a:solidFill>
              </a:defRPr>
            </a:lvl3pPr>
            <a:lvl4pPr marL="1828800" lvl="3" indent="-298450" rtl="0">
              <a:spcBef>
                <a:spcPts val="0"/>
              </a:spcBef>
              <a:spcAft>
                <a:spcPts val="0"/>
              </a:spcAft>
              <a:buClr>
                <a:schemeClr val="dk1"/>
              </a:buClr>
              <a:buSzPts val="1100"/>
              <a:buChar char="●"/>
              <a:defRPr>
                <a:solidFill>
                  <a:schemeClr val="dk1"/>
                </a:solidFill>
              </a:defRPr>
            </a:lvl4pPr>
            <a:lvl5pPr marL="2286000" lvl="4" indent="-298450" rtl="0">
              <a:spcBef>
                <a:spcPts val="0"/>
              </a:spcBef>
              <a:spcAft>
                <a:spcPts val="0"/>
              </a:spcAft>
              <a:buClr>
                <a:schemeClr val="dk1"/>
              </a:buClr>
              <a:buSzPts val="1100"/>
              <a:buChar char="○"/>
              <a:defRPr>
                <a:solidFill>
                  <a:schemeClr val="dk1"/>
                </a:solidFill>
              </a:defRPr>
            </a:lvl5pPr>
            <a:lvl6pPr marL="2743200" lvl="5" indent="-298450" rtl="0">
              <a:spcBef>
                <a:spcPts val="0"/>
              </a:spcBef>
              <a:spcAft>
                <a:spcPts val="0"/>
              </a:spcAft>
              <a:buClr>
                <a:schemeClr val="dk1"/>
              </a:buClr>
              <a:buSzPts val="1100"/>
              <a:buChar char="■"/>
              <a:defRPr>
                <a:solidFill>
                  <a:schemeClr val="dk1"/>
                </a:solidFill>
              </a:defRPr>
            </a:lvl6pPr>
            <a:lvl7pPr marL="3200400" lvl="6" indent="-298450" rtl="0">
              <a:spcBef>
                <a:spcPts val="0"/>
              </a:spcBef>
              <a:spcAft>
                <a:spcPts val="0"/>
              </a:spcAft>
              <a:buClr>
                <a:schemeClr val="dk1"/>
              </a:buClr>
              <a:buSzPts val="1100"/>
              <a:buChar char="●"/>
              <a:defRPr>
                <a:solidFill>
                  <a:schemeClr val="dk1"/>
                </a:solidFill>
              </a:defRPr>
            </a:lvl7pPr>
            <a:lvl8pPr marL="3657600" lvl="7" indent="-298450" rtl="0">
              <a:spcBef>
                <a:spcPts val="0"/>
              </a:spcBef>
              <a:spcAft>
                <a:spcPts val="0"/>
              </a:spcAft>
              <a:buClr>
                <a:schemeClr val="dk1"/>
              </a:buClr>
              <a:buSzPts val="1100"/>
              <a:buChar char="○"/>
              <a:defRPr>
                <a:solidFill>
                  <a:schemeClr val="dk1"/>
                </a:solidFill>
              </a:defRPr>
            </a:lvl8pPr>
            <a:lvl9pPr marL="4114800" lvl="8" indent="-298450" rtl="0">
              <a:spcBef>
                <a:spcPts val="0"/>
              </a:spcBef>
              <a:spcAft>
                <a:spcPts val="0"/>
              </a:spcAft>
              <a:buClr>
                <a:schemeClr val="dk1"/>
              </a:buClr>
              <a:buSzPts val="1100"/>
              <a:buChar char="■"/>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Credit Card Default Prediction</a:t>
            </a:r>
            <a:endParaRPr/>
          </a:p>
        </p:txBody>
      </p:sp>
      <p:sp>
        <p:nvSpPr>
          <p:cNvPr id="195" name="Google Shape;195;p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1600"/>
              </a:spcAft>
              <a:buNone/>
            </a:pPr>
            <a:r>
              <a:rPr lang="en-GB" dirty="0"/>
              <a:t>By </a:t>
            </a:r>
            <a:r>
              <a:rPr lang="en-GB" b="1" dirty="0"/>
              <a:t>Ambuj Tripathi</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1"/>
        <p:cNvGrpSpPr/>
        <p:nvPr/>
      </p:nvGrpSpPr>
      <p:grpSpPr>
        <a:xfrm>
          <a:off x="0" y="0"/>
          <a:ext cx="0" cy="0"/>
          <a:chOff x="0" y="0"/>
          <a:chExt cx="0" cy="0"/>
        </a:xfrm>
      </p:grpSpPr>
      <p:sp>
        <p:nvSpPr>
          <p:cNvPr id="262" name="Google Shape;26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Data Validation</a:t>
            </a:r>
            <a:endParaRPr>
              <a:solidFill>
                <a:schemeClr val="dk1"/>
              </a:solidFill>
            </a:endParaRPr>
          </a:p>
        </p:txBody>
      </p:sp>
      <p:sp>
        <p:nvSpPr>
          <p:cNvPr id="263" name="Google Shape;263;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GB">
                <a:solidFill>
                  <a:schemeClr val="dk1"/>
                </a:solidFill>
              </a:rPr>
              <a:t>The user is expected to upload a CSV file containing the records of the credit card owner being evaluated via the user interface of the Credit Card Default Prediction app.</a:t>
            </a:r>
            <a:endParaRPr>
              <a:solidFill>
                <a:schemeClr val="dk1"/>
              </a:solidFill>
            </a:endParaRPr>
          </a:p>
          <a:p>
            <a:pPr marL="0" lvl="0" indent="0" algn="just" rtl="0">
              <a:lnSpc>
                <a:spcPct val="150000"/>
              </a:lnSpc>
              <a:spcBef>
                <a:spcPts val="800"/>
              </a:spcBef>
              <a:spcAft>
                <a:spcPts val="800"/>
              </a:spcAft>
              <a:buNone/>
            </a:pPr>
            <a:r>
              <a:rPr lang="en-GB">
                <a:solidFill>
                  <a:schemeClr val="dk1"/>
                </a:solidFill>
              </a:rPr>
              <a:t>The data supplied by the user is validated for completeness and data types for the individual features required by the model.</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7"/>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Frontend built with Python Streamlit package.</a:t>
            </a:r>
            <a:endParaRPr/>
          </a:p>
        </p:txBody>
      </p:sp>
      <p:sp>
        <p:nvSpPr>
          <p:cNvPr id="269" name="Google Shape;269;p27"/>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Backend built with Python FastAPI package.</a:t>
            </a:r>
            <a:endParaRPr/>
          </a:p>
        </p:txBody>
      </p:sp>
      <p:grpSp>
        <p:nvGrpSpPr>
          <p:cNvPr id="270" name="Google Shape;270;p27"/>
          <p:cNvGrpSpPr/>
          <p:nvPr/>
        </p:nvGrpSpPr>
        <p:grpSpPr>
          <a:xfrm>
            <a:off x="2481123" y="1272124"/>
            <a:ext cx="3966421" cy="3208242"/>
            <a:chOff x="3553042" y="1657806"/>
            <a:chExt cx="3461100" cy="2671532"/>
          </a:xfrm>
        </p:grpSpPr>
        <p:sp>
          <p:nvSpPr>
            <p:cNvPr id="271" name="Google Shape;271;p27"/>
            <p:cNvSpPr/>
            <p:nvPr/>
          </p:nvSpPr>
          <p:spPr>
            <a:xfrm>
              <a:off x="4856024" y="3625653"/>
              <a:ext cx="944700" cy="663300"/>
            </a:xfrm>
            <a:prstGeom prst="trapezoid">
              <a:avLst>
                <a:gd name="adj" fmla="val 2500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rot="10800000">
              <a:off x="4953871" y="3681997"/>
              <a:ext cx="400200" cy="606600"/>
            </a:xfrm>
            <a:prstGeom prst="triangle">
              <a:avLst>
                <a:gd name="adj" fmla="val 9674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4767796" y="3681816"/>
              <a:ext cx="163500" cy="606600"/>
            </a:xfrm>
            <a:prstGeom prst="triangle">
              <a:avLst>
                <a:gd name="adj" fmla="val 98558"/>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rot="10800000">
              <a:off x="4668343" y="4283738"/>
              <a:ext cx="1230600" cy="456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4926950" y="3681915"/>
              <a:ext cx="42900" cy="5943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3553042" y="1674645"/>
              <a:ext cx="3461100" cy="2014500"/>
            </a:xfrm>
            <a:prstGeom prst="roundRect">
              <a:avLst>
                <a:gd name="adj" fmla="val 1882"/>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3553042" y="1657806"/>
              <a:ext cx="3461100" cy="2014500"/>
            </a:xfrm>
            <a:prstGeom prst="roundRect">
              <a:avLst>
                <a:gd name="adj" fmla="val 176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27"/>
          <p:cNvSpPr txBox="1">
            <a:spLocks noGrp="1"/>
          </p:cNvSpPr>
          <p:nvPr>
            <p:ph type="title" idx="2"/>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t>Deployment – Local  </a:t>
            </a:r>
            <a:r>
              <a:rPr lang="en-GB" sz="2400">
                <a:solidFill>
                  <a:schemeClr val="dk1"/>
                </a:solidFill>
              </a:rPr>
              <a:t>Machine</a:t>
            </a:r>
            <a:endParaRPr sz="2400">
              <a:solidFill>
                <a:schemeClr val="dk1"/>
              </a:solidFill>
            </a:endParaRPr>
          </a:p>
        </p:txBody>
      </p:sp>
      <p:pic>
        <p:nvPicPr>
          <p:cNvPr id="280" name="Google Shape;280;p27"/>
          <p:cNvPicPr preferRelativeResize="0"/>
          <p:nvPr/>
        </p:nvPicPr>
        <p:blipFill rotWithShape="1">
          <a:blip r:embed="rId3">
            <a:alphaModFix/>
          </a:blip>
          <a:srcRect l="21599"/>
          <a:stretch/>
        </p:blipFill>
        <p:spPr>
          <a:xfrm>
            <a:off x="2517825" y="1307850"/>
            <a:ext cx="3890777" cy="2354500"/>
          </a:xfrm>
          <a:prstGeom prst="rect">
            <a:avLst/>
          </a:prstGeom>
          <a:noFill/>
          <a:ln>
            <a:noFill/>
          </a:ln>
        </p:spPr>
      </p:pic>
      <p:pic>
        <p:nvPicPr>
          <p:cNvPr id="281" name="Google Shape;281;p27"/>
          <p:cNvPicPr preferRelativeResize="0"/>
          <p:nvPr/>
        </p:nvPicPr>
        <p:blipFill>
          <a:blip r:embed="rId4">
            <a:alphaModFix/>
          </a:blip>
          <a:stretch>
            <a:fillRect/>
          </a:stretch>
        </p:blipFill>
        <p:spPr>
          <a:xfrm>
            <a:off x="6657225" y="2510750"/>
            <a:ext cx="1893000" cy="1060075"/>
          </a:xfrm>
          <a:prstGeom prst="rect">
            <a:avLst/>
          </a:prstGeom>
          <a:noFill/>
          <a:ln>
            <a:noFill/>
          </a:ln>
        </p:spPr>
      </p:pic>
      <p:pic>
        <p:nvPicPr>
          <p:cNvPr id="282" name="Google Shape;282;p27"/>
          <p:cNvPicPr preferRelativeResize="0"/>
          <p:nvPr/>
        </p:nvPicPr>
        <p:blipFill>
          <a:blip r:embed="rId5">
            <a:alphaModFix/>
          </a:blip>
          <a:stretch>
            <a:fillRect/>
          </a:stretch>
        </p:blipFill>
        <p:spPr>
          <a:xfrm>
            <a:off x="361075" y="3505100"/>
            <a:ext cx="1828746" cy="1060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Q &amp; A</a:t>
            </a:r>
            <a:endParaRPr/>
          </a:p>
        </p:txBody>
      </p:sp>
      <p:sp>
        <p:nvSpPr>
          <p:cNvPr id="288" name="Google Shape;288;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20000"/>
          </a:bodyPr>
          <a:lstStyle/>
          <a:p>
            <a:pPr marL="0" lvl="0" indent="0" algn="just" rtl="0">
              <a:lnSpc>
                <a:spcPct val="150000"/>
              </a:lnSpc>
              <a:spcBef>
                <a:spcPts val="0"/>
              </a:spcBef>
              <a:spcAft>
                <a:spcPts val="0"/>
              </a:spcAft>
              <a:buNone/>
            </a:pPr>
            <a:r>
              <a:rPr lang="en-GB"/>
              <a:t>Q1: </a:t>
            </a:r>
            <a:r>
              <a:rPr lang="en-GB" b="1"/>
              <a:t>What’s the source of data?</a:t>
            </a:r>
            <a:endParaRPr b="1"/>
          </a:p>
          <a:p>
            <a:pPr marL="0" lvl="0" indent="457200" algn="just" rtl="0">
              <a:lnSpc>
                <a:spcPct val="150000"/>
              </a:lnSpc>
              <a:spcBef>
                <a:spcPts val="800"/>
              </a:spcBef>
              <a:spcAft>
                <a:spcPts val="0"/>
              </a:spcAft>
              <a:buNone/>
            </a:pPr>
            <a:r>
              <a:rPr lang="en-GB"/>
              <a:t>UCI credit card default dataset</a:t>
            </a:r>
            <a:endParaRPr/>
          </a:p>
          <a:p>
            <a:pPr marL="0" lvl="0" indent="0" algn="just" rtl="0">
              <a:lnSpc>
                <a:spcPct val="150000"/>
              </a:lnSpc>
              <a:spcBef>
                <a:spcPts val="800"/>
              </a:spcBef>
              <a:spcAft>
                <a:spcPts val="0"/>
              </a:spcAft>
              <a:buNone/>
            </a:pPr>
            <a:r>
              <a:rPr lang="en-GB"/>
              <a:t>Q2:  </a:t>
            </a:r>
            <a:r>
              <a:rPr lang="en-GB" b="1"/>
              <a:t>What’s the type/nature of the data?</a:t>
            </a:r>
            <a:endParaRPr b="1"/>
          </a:p>
          <a:p>
            <a:pPr marL="0" lvl="0" indent="0" algn="just" rtl="0">
              <a:lnSpc>
                <a:spcPct val="150000"/>
              </a:lnSpc>
              <a:spcBef>
                <a:spcPts val="800"/>
              </a:spcBef>
              <a:spcAft>
                <a:spcPts val="0"/>
              </a:spcAft>
              <a:buNone/>
            </a:pPr>
            <a:r>
              <a:rPr lang="en-GB"/>
              <a:t>	Tabular data with numerical and categorical features</a:t>
            </a:r>
            <a:endParaRPr/>
          </a:p>
          <a:p>
            <a:pPr marL="0" lvl="0" indent="0" algn="just" rtl="0">
              <a:lnSpc>
                <a:spcPct val="150000"/>
              </a:lnSpc>
              <a:spcBef>
                <a:spcPts val="800"/>
              </a:spcBef>
              <a:spcAft>
                <a:spcPts val="0"/>
              </a:spcAft>
              <a:buNone/>
            </a:pPr>
            <a:r>
              <a:rPr lang="en-GB"/>
              <a:t>Q3: </a:t>
            </a:r>
            <a:r>
              <a:rPr lang="en-GB" b="1"/>
              <a:t>How are exceptions handled?</a:t>
            </a:r>
            <a:endParaRPr b="1"/>
          </a:p>
          <a:p>
            <a:pPr marL="0" lvl="0" indent="0" algn="just" rtl="0">
              <a:lnSpc>
                <a:spcPct val="150000"/>
              </a:lnSpc>
              <a:spcBef>
                <a:spcPts val="800"/>
              </a:spcBef>
              <a:spcAft>
                <a:spcPts val="0"/>
              </a:spcAft>
              <a:buNone/>
            </a:pPr>
            <a:r>
              <a:rPr lang="en-GB"/>
              <a:t>	Sections of code with expected dynamic behaviour are enclosed in try-except blocks</a:t>
            </a:r>
            <a:endParaRPr/>
          </a:p>
          <a:p>
            <a:pPr marL="0" lvl="0" indent="0" algn="just" rtl="0">
              <a:lnSpc>
                <a:spcPct val="150000"/>
              </a:lnSpc>
              <a:spcBef>
                <a:spcPts val="800"/>
              </a:spcBef>
              <a:spcAft>
                <a:spcPts val="0"/>
              </a:spcAft>
              <a:buNone/>
            </a:pPr>
            <a:r>
              <a:rPr lang="en-GB"/>
              <a:t>Q4: </a:t>
            </a:r>
            <a:r>
              <a:rPr lang="en-GB" b="1"/>
              <a:t>How are logs managed?</a:t>
            </a:r>
            <a:endParaRPr b="1"/>
          </a:p>
          <a:p>
            <a:pPr marL="0" lvl="0" indent="457200" algn="just" rtl="0">
              <a:lnSpc>
                <a:spcPct val="150000"/>
              </a:lnSpc>
              <a:spcBef>
                <a:spcPts val="800"/>
              </a:spcBef>
              <a:spcAft>
                <a:spcPts val="800"/>
              </a:spcAft>
              <a:buNone/>
            </a:pPr>
            <a:r>
              <a:rPr lang="en-GB"/>
              <a:t>Logs for the different layers of the software are stored in separate log files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9"/>
          <p:cNvSpPr txBox="1">
            <a:spLocks noGrp="1"/>
          </p:cNvSpPr>
          <p:nvPr>
            <p:ph type="title"/>
          </p:nvPr>
        </p:nvSpPr>
        <p:spPr>
          <a:xfrm>
            <a:off x="645300" y="1833775"/>
            <a:ext cx="3063300" cy="69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Thank you!</a:t>
            </a:r>
            <a:endParaRPr/>
          </a:p>
        </p:txBody>
      </p:sp>
      <p:grpSp>
        <p:nvGrpSpPr>
          <p:cNvPr id="295" name="Google Shape;295;p29"/>
          <p:cNvGrpSpPr/>
          <p:nvPr/>
        </p:nvGrpSpPr>
        <p:grpSpPr>
          <a:xfrm>
            <a:off x="3928923" y="1272124"/>
            <a:ext cx="3966421" cy="3208242"/>
            <a:chOff x="3553042" y="1657806"/>
            <a:chExt cx="3461100" cy="2671532"/>
          </a:xfrm>
        </p:grpSpPr>
        <p:sp>
          <p:nvSpPr>
            <p:cNvPr id="296" name="Google Shape;296;p29"/>
            <p:cNvSpPr/>
            <p:nvPr/>
          </p:nvSpPr>
          <p:spPr>
            <a:xfrm>
              <a:off x="4856024" y="3625653"/>
              <a:ext cx="944700" cy="663300"/>
            </a:xfrm>
            <a:prstGeom prst="trapezoid">
              <a:avLst>
                <a:gd name="adj" fmla="val 25000"/>
              </a:avLst>
            </a:pr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rot="10800000">
              <a:off x="4953871" y="3681997"/>
              <a:ext cx="400200" cy="606600"/>
            </a:xfrm>
            <a:prstGeom prst="triangle">
              <a:avLst>
                <a:gd name="adj" fmla="val 9674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4767796" y="3681816"/>
              <a:ext cx="163500" cy="606600"/>
            </a:xfrm>
            <a:prstGeom prst="triangle">
              <a:avLst>
                <a:gd name="adj" fmla="val 98558"/>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rot="10800000">
              <a:off x="4668343" y="4283738"/>
              <a:ext cx="1230600" cy="456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4926950" y="3681915"/>
              <a:ext cx="42900" cy="5943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3553042" y="1674645"/>
              <a:ext cx="3461100" cy="2014500"/>
            </a:xfrm>
            <a:prstGeom prst="roundRect">
              <a:avLst>
                <a:gd name="adj" fmla="val 1882"/>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3553042" y="1657806"/>
              <a:ext cx="3461100" cy="2014500"/>
            </a:xfrm>
            <a:prstGeom prst="roundRect">
              <a:avLst>
                <a:gd name="adj" fmla="val 176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4" name="Google Shape;304;p29"/>
          <p:cNvPicPr preferRelativeResize="0"/>
          <p:nvPr/>
        </p:nvPicPr>
        <p:blipFill rotWithShape="1">
          <a:blip r:embed="rId3">
            <a:alphaModFix/>
          </a:blip>
          <a:srcRect l="21599"/>
          <a:stretch/>
        </p:blipFill>
        <p:spPr>
          <a:xfrm>
            <a:off x="3965625" y="1307850"/>
            <a:ext cx="3890777" cy="235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297500" y="1132625"/>
            <a:ext cx="7038900" cy="48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TOC</a:t>
            </a:r>
            <a:endParaRPr b="1"/>
          </a:p>
        </p:txBody>
      </p:sp>
      <p:sp>
        <p:nvSpPr>
          <p:cNvPr id="201" name="Google Shape;201;p18"/>
          <p:cNvSpPr txBox="1"/>
          <p:nvPr/>
        </p:nvSpPr>
        <p:spPr>
          <a:xfrm>
            <a:off x="1294301" y="17165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FFFFFF"/>
                </a:solidFill>
                <a:uFill>
                  <a:noFill/>
                </a:uFill>
                <a:latin typeface="Montserrat"/>
                <a:ea typeface="Montserrat"/>
                <a:cs typeface="Montserrat"/>
                <a:sym typeface="Montserrat"/>
                <a:hlinkClick r:id="rId3" action="ppaction://hlinksldjump">
                  <a:extLst>
                    <a:ext uri="{A12FA001-AC4F-418D-AE19-62706E023703}">
                      <ahyp:hlinkClr xmlns:ahyp="http://schemas.microsoft.com/office/drawing/2018/hyperlinkcolor" val="tx"/>
                    </a:ext>
                  </a:extLst>
                </a:hlinkClick>
              </a:rPr>
              <a:t>Overview</a:t>
            </a:r>
            <a:endParaRPr sz="1800">
              <a:solidFill>
                <a:srgbClr val="CACACA"/>
              </a:solidFill>
              <a:latin typeface="Average"/>
              <a:ea typeface="Average"/>
              <a:cs typeface="Average"/>
              <a:sym typeface="Average"/>
            </a:endParaRPr>
          </a:p>
        </p:txBody>
      </p:sp>
      <p:sp>
        <p:nvSpPr>
          <p:cNvPr id="202" name="Google Shape;202;p18"/>
          <p:cNvSpPr txBox="1"/>
          <p:nvPr/>
        </p:nvSpPr>
        <p:spPr>
          <a:xfrm>
            <a:off x="1294301" y="2042076"/>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Project objective</a:t>
            </a:r>
            <a:endParaRPr>
              <a:solidFill>
                <a:schemeClr val="lt1"/>
              </a:solidFill>
              <a:latin typeface="Montserrat"/>
              <a:ea typeface="Montserrat"/>
              <a:cs typeface="Montserrat"/>
              <a:sym typeface="Montserrat"/>
            </a:endParaRPr>
          </a:p>
        </p:txBody>
      </p:sp>
      <p:sp>
        <p:nvSpPr>
          <p:cNvPr id="203" name="Google Shape;203;p18"/>
          <p:cNvSpPr txBox="1"/>
          <p:nvPr/>
        </p:nvSpPr>
        <p:spPr>
          <a:xfrm>
            <a:off x="1294301" y="2367576"/>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Benefits</a:t>
            </a:r>
            <a:endParaRPr>
              <a:solidFill>
                <a:schemeClr val="lt1"/>
              </a:solidFill>
              <a:latin typeface="Montserrat"/>
              <a:ea typeface="Montserrat"/>
              <a:cs typeface="Montserrat"/>
              <a:sym typeface="Montserrat"/>
            </a:endParaRPr>
          </a:p>
        </p:txBody>
      </p:sp>
      <p:sp>
        <p:nvSpPr>
          <p:cNvPr id="204" name="Google Shape;204;p18"/>
          <p:cNvSpPr txBox="1"/>
          <p:nvPr/>
        </p:nvSpPr>
        <p:spPr>
          <a:xfrm>
            <a:off x="1294301" y="2693077"/>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Architecture</a:t>
            </a:r>
            <a:endParaRPr sz="1800">
              <a:solidFill>
                <a:schemeClr val="lt1"/>
              </a:solidFill>
              <a:latin typeface="Average"/>
              <a:ea typeface="Average"/>
              <a:cs typeface="Average"/>
              <a:sym typeface="Average"/>
            </a:endParaRPr>
          </a:p>
        </p:txBody>
      </p:sp>
      <p:sp>
        <p:nvSpPr>
          <p:cNvPr id="205" name="Google Shape;205;p18"/>
          <p:cNvSpPr txBox="1"/>
          <p:nvPr/>
        </p:nvSpPr>
        <p:spPr>
          <a:xfrm>
            <a:off x="1294301" y="3018577"/>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Data Pre-Processing</a:t>
            </a:r>
            <a:endParaRPr sz="1800">
              <a:solidFill>
                <a:schemeClr val="lt1"/>
              </a:solidFill>
              <a:latin typeface="Average"/>
              <a:ea typeface="Average"/>
              <a:cs typeface="Average"/>
              <a:sym typeface="Average"/>
            </a:endParaRPr>
          </a:p>
        </p:txBody>
      </p:sp>
      <p:sp>
        <p:nvSpPr>
          <p:cNvPr id="206" name="Google Shape;206;p18"/>
          <p:cNvSpPr txBox="1"/>
          <p:nvPr/>
        </p:nvSpPr>
        <p:spPr>
          <a:xfrm>
            <a:off x="1294298" y="33440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Model Training and Evaluation</a:t>
            </a:r>
            <a:endParaRPr sz="1800">
              <a:solidFill>
                <a:schemeClr val="lt1"/>
              </a:solidFill>
              <a:latin typeface="Average"/>
              <a:ea typeface="Average"/>
              <a:cs typeface="Average"/>
              <a:sym typeface="Average"/>
            </a:endParaRPr>
          </a:p>
        </p:txBody>
      </p:sp>
      <p:sp>
        <p:nvSpPr>
          <p:cNvPr id="207" name="Google Shape;207;p18"/>
          <p:cNvSpPr txBox="1"/>
          <p:nvPr/>
        </p:nvSpPr>
        <p:spPr>
          <a:xfrm>
            <a:off x="1294298" y="3681000"/>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Data Validation</a:t>
            </a:r>
            <a:endParaRPr sz="1800">
              <a:solidFill>
                <a:schemeClr val="lt1"/>
              </a:solidFill>
              <a:latin typeface="Average"/>
              <a:ea typeface="Average"/>
              <a:cs typeface="Average"/>
              <a:sym typeface="Average"/>
            </a:endParaRPr>
          </a:p>
        </p:txBody>
      </p:sp>
      <p:sp>
        <p:nvSpPr>
          <p:cNvPr id="208" name="Google Shape;208;p18"/>
          <p:cNvSpPr txBox="1"/>
          <p:nvPr/>
        </p:nvSpPr>
        <p:spPr>
          <a:xfrm>
            <a:off x="1294298" y="39950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Deployment</a:t>
            </a:r>
            <a:endParaRPr sz="1800">
              <a:solidFill>
                <a:schemeClr val="lt1"/>
              </a:solidFill>
              <a:latin typeface="Average"/>
              <a:ea typeface="Average"/>
              <a:cs typeface="Average"/>
              <a:sym typeface="Average"/>
            </a:endParaRPr>
          </a:p>
        </p:txBody>
      </p:sp>
      <p:sp>
        <p:nvSpPr>
          <p:cNvPr id="209" name="Google Shape;209;p18"/>
          <p:cNvSpPr txBox="1"/>
          <p:nvPr/>
        </p:nvSpPr>
        <p:spPr>
          <a:xfrm>
            <a:off x="1294298" y="434342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Q &amp; A</a:t>
            </a:r>
            <a:endParaRPr sz="1800">
              <a:solidFill>
                <a:schemeClr val="lt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Overview</a:t>
            </a:r>
            <a:endParaRPr/>
          </a:p>
        </p:txBody>
      </p:sp>
      <p:sp>
        <p:nvSpPr>
          <p:cNvPr id="215" name="Google Shape;215;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800"/>
              </a:spcAft>
              <a:buNone/>
            </a:pPr>
            <a:r>
              <a:rPr lang="en-GB"/>
              <a:t>Banking institutions offer credit to customers as one of their major businesses and this comes with some associated credit risk. WIth millions of customers, it is important to have an automated system which can filter through customer information and financial history to determine the probability that a card owner will default in order to limit their access to current or future credit services and minimise risk to the issuing organisation.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Project objective</a:t>
            </a:r>
            <a:endParaRPr/>
          </a:p>
        </p:txBody>
      </p:sp>
      <p:sp>
        <p:nvSpPr>
          <p:cNvPr id="221" name="Google Shape;221;p20"/>
          <p:cNvSpPr txBox="1">
            <a:spLocks noGrp="1"/>
          </p:cNvSpPr>
          <p:nvPr>
            <p:ph type="body" idx="1"/>
          </p:nvPr>
        </p:nvSpPr>
        <p:spPr>
          <a:xfrm>
            <a:off x="4017900" y="2228250"/>
            <a:ext cx="4318500" cy="2632800"/>
          </a:xfrm>
          <a:prstGeom prst="rect">
            <a:avLst/>
          </a:prstGeom>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a:solidFill>
                <a:schemeClr val="lt1"/>
              </a:solidFill>
            </a:endParaRPr>
          </a:p>
          <a:p>
            <a:pPr marL="0" lvl="0" indent="0" algn="just" rtl="0">
              <a:lnSpc>
                <a:spcPct val="150000"/>
              </a:lnSpc>
              <a:spcBef>
                <a:spcPts val="800"/>
              </a:spcBef>
              <a:spcAft>
                <a:spcPts val="800"/>
              </a:spcAft>
              <a:buNone/>
            </a:pPr>
            <a:r>
              <a:rPr lang="en-GB">
                <a:solidFill>
                  <a:schemeClr val="lt1"/>
                </a:solidFill>
              </a:rPr>
              <a:t>The solution proposed here is a simple web app which allows the user to upload a credit card owner’s historical data and receive a probability score that the said credit card owner will default on future monthly payments.</a:t>
            </a:r>
            <a:endParaRPr>
              <a:solidFill>
                <a:schemeClr val="lt1"/>
              </a:solidFill>
            </a:endParaRPr>
          </a:p>
        </p:txBody>
      </p:sp>
      <p:sp>
        <p:nvSpPr>
          <p:cNvPr id="222" name="Google Shape;222;p20"/>
          <p:cNvSpPr txBox="1">
            <a:spLocks noGrp="1"/>
          </p:cNvSpPr>
          <p:nvPr>
            <p:ph type="body" idx="1"/>
          </p:nvPr>
        </p:nvSpPr>
        <p:spPr>
          <a:xfrm>
            <a:off x="2657700" y="1307850"/>
            <a:ext cx="4318500" cy="2632800"/>
          </a:xfrm>
          <a:prstGeom prst="rect">
            <a:avLst/>
          </a:prstGeom>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a:solidFill>
                  <a:schemeClr val="lt1"/>
                </a:solidFill>
              </a:rPr>
              <a:t>To create a machine learning solution which is able to use credit card user information and payment history to determine the probability that a card owner will be a defaulter in monthly payments.</a:t>
            </a:r>
            <a:endParaRPr>
              <a:solidFill>
                <a:schemeClr val="lt1"/>
              </a:solidFill>
            </a:endParaRPr>
          </a:p>
          <a:p>
            <a:pPr marL="0" lvl="0" indent="0" algn="just" rtl="0">
              <a:lnSpc>
                <a:spcPct val="150000"/>
              </a:lnSpc>
              <a:spcBef>
                <a:spcPts val="800"/>
              </a:spcBef>
              <a:spcAft>
                <a:spcPts val="800"/>
              </a:spcAft>
              <a:buNone/>
            </a:pP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Benefits</a:t>
            </a:r>
            <a:endParaRPr/>
          </a:p>
        </p:txBody>
      </p:sp>
      <p:sp>
        <p:nvSpPr>
          <p:cNvPr id="228" name="Google Shape;228;p21"/>
          <p:cNvSpPr txBox="1"/>
          <p:nvPr/>
        </p:nvSpPr>
        <p:spPr>
          <a:xfrm>
            <a:off x="1297500" y="17436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marL="0" lvl="0" indent="0" algn="l" rtl="0">
              <a:spcBef>
                <a:spcPts val="0"/>
              </a:spcBef>
              <a:spcAft>
                <a:spcPts val="0"/>
              </a:spcAft>
              <a:buNone/>
            </a:pPr>
            <a:endParaRPr sz="1300">
              <a:solidFill>
                <a:srgbClr val="FFFFFF"/>
              </a:solidFill>
            </a:endParaRPr>
          </a:p>
        </p:txBody>
      </p:sp>
      <p:sp>
        <p:nvSpPr>
          <p:cNvPr id="229" name="Google Shape;229;p21"/>
          <p:cNvSpPr txBox="1">
            <a:spLocks noGrp="1"/>
          </p:cNvSpPr>
          <p:nvPr>
            <p:ph type="body" idx="1"/>
          </p:nvPr>
        </p:nvSpPr>
        <p:spPr>
          <a:xfrm>
            <a:off x="2030400" y="1743675"/>
            <a:ext cx="5877300" cy="80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rgbClr val="FFFFFF"/>
                </a:solidFill>
              </a:rPr>
              <a:t>Automated filtering to make card issuance decision</a:t>
            </a:r>
            <a:endParaRPr>
              <a:solidFill>
                <a:srgbClr val="FFFFFF"/>
              </a:solidFill>
            </a:endParaRPr>
          </a:p>
        </p:txBody>
      </p:sp>
      <p:sp>
        <p:nvSpPr>
          <p:cNvPr id="230" name="Google Shape;230;p21"/>
          <p:cNvSpPr txBox="1"/>
          <p:nvPr/>
        </p:nvSpPr>
        <p:spPr>
          <a:xfrm>
            <a:off x="1297500" y="2658481"/>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marL="0" lvl="0" indent="0" algn="l" rtl="0">
              <a:spcBef>
                <a:spcPts val="0"/>
              </a:spcBef>
              <a:spcAft>
                <a:spcPts val="0"/>
              </a:spcAft>
              <a:buNone/>
            </a:pPr>
            <a:endParaRPr sz="1300">
              <a:solidFill>
                <a:srgbClr val="FFFFFF"/>
              </a:solidFill>
            </a:endParaRPr>
          </a:p>
        </p:txBody>
      </p:sp>
      <p:sp>
        <p:nvSpPr>
          <p:cNvPr id="231" name="Google Shape;231;p21"/>
          <p:cNvSpPr txBox="1">
            <a:spLocks noGrp="1"/>
          </p:cNvSpPr>
          <p:nvPr>
            <p:ph type="body" idx="1"/>
          </p:nvPr>
        </p:nvSpPr>
        <p:spPr>
          <a:xfrm>
            <a:off x="2030400" y="2658513"/>
            <a:ext cx="5877300" cy="80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rgbClr val="FFFFFF"/>
                </a:solidFill>
              </a:rPr>
              <a:t>Reduced error in analysis due to human factor</a:t>
            </a:r>
            <a:endParaRPr>
              <a:solidFill>
                <a:srgbClr val="FFFFFF"/>
              </a:solidFill>
            </a:endParaRPr>
          </a:p>
        </p:txBody>
      </p:sp>
      <p:sp>
        <p:nvSpPr>
          <p:cNvPr id="232" name="Google Shape;232;p21"/>
          <p:cNvSpPr txBox="1"/>
          <p:nvPr/>
        </p:nvSpPr>
        <p:spPr>
          <a:xfrm>
            <a:off x="1297500" y="35733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233" name="Google Shape;233;p21"/>
          <p:cNvSpPr txBox="1">
            <a:spLocks noGrp="1"/>
          </p:cNvSpPr>
          <p:nvPr>
            <p:ph type="body" idx="1"/>
          </p:nvPr>
        </p:nvSpPr>
        <p:spPr>
          <a:xfrm>
            <a:off x="2030400" y="3573363"/>
            <a:ext cx="5877300" cy="80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rgbClr val="FFFFFF"/>
                </a:solidFill>
              </a:rPr>
              <a:t>Faster Credit Card application processing time</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Architecture - Development Workflow</a:t>
            </a:r>
            <a:endParaRPr>
              <a:solidFill>
                <a:schemeClr val="dk1"/>
              </a:solidFill>
            </a:endParaRPr>
          </a:p>
        </p:txBody>
      </p:sp>
      <p:pic>
        <p:nvPicPr>
          <p:cNvPr id="239" name="Google Shape;239;p22"/>
          <p:cNvPicPr preferRelativeResize="0"/>
          <p:nvPr/>
        </p:nvPicPr>
        <p:blipFill>
          <a:blip r:embed="rId3">
            <a:alphaModFix/>
          </a:blip>
          <a:stretch>
            <a:fillRect/>
          </a:stretch>
        </p:blipFill>
        <p:spPr>
          <a:xfrm>
            <a:off x="152400" y="1460250"/>
            <a:ext cx="8775706"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Architecture - Deployment Workflow</a:t>
            </a:r>
            <a:endParaRPr>
              <a:solidFill>
                <a:schemeClr val="dk1"/>
              </a:solidFill>
            </a:endParaRPr>
          </a:p>
        </p:txBody>
      </p:sp>
      <p:pic>
        <p:nvPicPr>
          <p:cNvPr id="245" name="Google Shape;245;p23"/>
          <p:cNvPicPr preferRelativeResize="0"/>
          <p:nvPr/>
        </p:nvPicPr>
        <p:blipFill>
          <a:blip r:embed="rId3">
            <a:alphaModFix/>
          </a:blip>
          <a:stretch>
            <a:fillRect/>
          </a:stretch>
        </p:blipFill>
        <p:spPr>
          <a:xfrm>
            <a:off x="1236588" y="1307850"/>
            <a:ext cx="6670833" cy="3530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Pre-processing</a:t>
            </a:r>
            <a:endParaRPr/>
          </a:p>
        </p:txBody>
      </p:sp>
      <p:sp>
        <p:nvSpPr>
          <p:cNvPr id="251" name="Google Shape;251;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GB"/>
              <a:t>The pre-processing stage involved removing irrelevant columns such as the customer ID column. </a:t>
            </a:r>
            <a:endParaRPr/>
          </a:p>
          <a:p>
            <a:pPr marL="0" lvl="0" indent="0" algn="just" rtl="0">
              <a:lnSpc>
                <a:spcPct val="150000"/>
              </a:lnSpc>
              <a:spcBef>
                <a:spcPts val="800"/>
              </a:spcBef>
              <a:spcAft>
                <a:spcPts val="0"/>
              </a:spcAft>
              <a:buNone/>
            </a:pPr>
            <a:r>
              <a:rPr lang="en-GB"/>
              <a:t>Columns holding categorical information were encoded to have numerical representation.</a:t>
            </a:r>
            <a:endParaRPr/>
          </a:p>
          <a:p>
            <a:pPr marL="0" lvl="0" indent="0" algn="just" rtl="0">
              <a:lnSpc>
                <a:spcPct val="150000"/>
              </a:lnSpc>
              <a:spcBef>
                <a:spcPts val="800"/>
              </a:spcBef>
              <a:spcAft>
                <a:spcPts val="0"/>
              </a:spcAft>
              <a:buNone/>
            </a:pPr>
            <a:r>
              <a:rPr lang="en-GB"/>
              <a:t>Class imbalance, characteristic of financial data, was addressed by undersampling the over-represented class</a:t>
            </a:r>
            <a:endParaRPr/>
          </a:p>
          <a:p>
            <a:pPr marL="0" lvl="0" indent="0" algn="just" rtl="0">
              <a:lnSpc>
                <a:spcPct val="150000"/>
              </a:lnSpc>
              <a:spcBef>
                <a:spcPts val="800"/>
              </a:spcBef>
              <a:spcAft>
                <a:spcPts val="800"/>
              </a:spcAft>
              <a:buNone/>
            </a:pPr>
            <a:r>
              <a:rPr lang="en-GB"/>
              <a:t>After splitting the data into train and test sets, the data was scaled using a fit on the training 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Training and Evaluation</a:t>
            </a:r>
            <a:endParaRPr/>
          </a:p>
        </p:txBody>
      </p:sp>
      <p:sp>
        <p:nvSpPr>
          <p:cNvPr id="257" name="Google Shape;257;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GB"/>
              <a:t>Logistic Regression, Support Vector Machine, Multi-Layer Perceptron Classifier and Random Forest models were trained with best parameters based on GridSearchCV from model experimentation phase. </a:t>
            </a:r>
            <a:endParaRPr/>
          </a:p>
          <a:p>
            <a:pPr marL="0" lvl="0" indent="0" algn="just" rtl="0">
              <a:lnSpc>
                <a:spcPct val="150000"/>
              </a:lnSpc>
              <a:spcBef>
                <a:spcPts val="800"/>
              </a:spcBef>
              <a:spcAft>
                <a:spcPts val="800"/>
              </a:spcAft>
              <a:buNone/>
            </a:pPr>
            <a:r>
              <a:rPr lang="en-GB"/>
              <a:t>The models were evaluated based on the weighted f1 score of both target classes.</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419</Words>
  <Application>Microsoft Office PowerPoint</Application>
  <PresentationFormat>On-screen Show (16:9)</PresentationFormat>
  <Paragraphs>51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Average</vt:lpstr>
      <vt:lpstr>Arial</vt:lpstr>
      <vt:lpstr>Montserrat</vt:lpstr>
      <vt:lpstr>Lato</vt:lpstr>
      <vt:lpstr>Focus</vt:lpstr>
      <vt:lpstr>Credit Card Default Prediction</vt:lpstr>
      <vt:lpstr>TOC</vt:lpstr>
      <vt:lpstr>Overview</vt:lpstr>
      <vt:lpstr>Project objective</vt:lpstr>
      <vt:lpstr>Benefits</vt:lpstr>
      <vt:lpstr>Architecture - Development Workflow</vt:lpstr>
      <vt:lpstr>Architecture - Deployment Workflow</vt:lpstr>
      <vt:lpstr>Data Pre-processing</vt:lpstr>
      <vt:lpstr>Model Training and Evaluation</vt:lpstr>
      <vt:lpstr>Data Validation</vt:lpstr>
      <vt:lpstr>Frontend built with Python Streamlit package.</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cp:lastModifiedBy>Ambuj Tripathi</cp:lastModifiedBy>
  <cp:revision>1</cp:revision>
  <dcterms:modified xsi:type="dcterms:W3CDTF">2024-02-08T12:17:46Z</dcterms:modified>
</cp:coreProperties>
</file>