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Space Mon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Inter"/>
      <p:regular r:id="rId33"/>
      <p:bold r:id="rId34"/>
    </p:embeddedFont>
    <p:embeddedFont>
      <p:font typeface="Space Grotesk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paceMono-bold.fntdata"/><Relationship Id="rId25" Type="http://schemas.openxmlformats.org/officeDocument/2006/relationships/font" Target="fonts/SpaceMono-regular.fntdata"/><Relationship Id="rId28" Type="http://schemas.openxmlformats.org/officeDocument/2006/relationships/font" Target="fonts/SpaceMono-boldItalic.fntdata"/><Relationship Id="rId27" Type="http://schemas.openxmlformats.org/officeDocument/2006/relationships/font" Target="fonts/SpaceMon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schemas.openxmlformats.org/officeDocument/2006/relationships/font" Target="fonts/Inter-regular.fnt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35" Type="http://schemas.openxmlformats.org/officeDocument/2006/relationships/font" Target="fonts/SpaceGrotesk-regular.fntdata"/><Relationship Id="rId12" Type="http://schemas.openxmlformats.org/officeDocument/2006/relationships/slide" Target="slides/slide6.xml"/><Relationship Id="rId34" Type="http://schemas.openxmlformats.org/officeDocument/2006/relationships/font" Target="fonts/Inter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SpaceGrotesk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9abba6dd3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9abba6dd3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9abba6dd3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9abba6dd3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99e243a8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99e243a8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9abba6dd3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9abba6dd3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9abba6dd3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9abba6dd3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9abba6dd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9abba6dd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99e243a8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99e243a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9abba6dd3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9abba6dd3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9abba6dd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9abba6dd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9abba6dd3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9abba6dd3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9abba6dd3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9abba6dd3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9abba6dd3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9abba6dd3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9abba6dd3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9abba6dd3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87" y="426590"/>
            <a:ext cx="8556024" cy="42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/>
          <p:nvPr/>
        </p:nvSpPr>
        <p:spPr>
          <a:xfrm>
            <a:off x="3220025" y="1994700"/>
            <a:ext cx="2598600" cy="11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3217800" y="2173138"/>
            <a:ext cx="27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isit</a:t>
            </a:r>
            <a:r>
              <a:rPr b="1" lang="en" sz="2200">
                <a:solidFill>
                  <a:srgbClr val="ED6E00"/>
                </a:solidFill>
                <a:latin typeface="Space Mono"/>
                <a:ea typeface="Space Mono"/>
                <a:cs typeface="Space Mono"/>
                <a:sym typeface="Space Mono"/>
              </a:rPr>
              <a:t>legal</a:t>
            </a:r>
            <a:r>
              <a:rPr b="1" lang="en" sz="22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to.co</a:t>
            </a:r>
            <a:endParaRPr b="1" sz="22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3342750" y="2554888"/>
            <a:ext cx="245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Legal Insight, Simplified.</a:t>
            </a:r>
            <a:endParaRPr sz="15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985838" y="4628663"/>
            <a:ext cx="142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Dhruv Jha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2824513" y="4628663"/>
            <a:ext cx="18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Avinash Kumar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5083788" y="4628675"/>
            <a:ext cx="142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Kriti Chinta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6922463" y="4628663"/>
            <a:ext cx="18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Sagnik Sarkar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038" y="600788"/>
            <a:ext cx="4886624" cy="39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 txBox="1"/>
          <p:nvPr/>
        </p:nvSpPr>
        <p:spPr>
          <a:xfrm>
            <a:off x="6505450" y="2120850"/>
            <a:ext cx="215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isit</a:t>
            </a:r>
            <a:r>
              <a:rPr b="1" lang="en" sz="1700">
                <a:solidFill>
                  <a:srgbClr val="ED6E00"/>
                </a:solidFill>
                <a:latin typeface="Space Mono"/>
                <a:ea typeface="Space Mono"/>
                <a:cs typeface="Space Mono"/>
                <a:sym typeface="Space Mono"/>
              </a:rPr>
              <a:t>legal</a:t>
            </a:r>
            <a:r>
              <a:rPr b="1" lang="en" sz="17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to.co</a:t>
            </a:r>
            <a:endParaRPr b="1" sz="17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6651400" y="2416625"/>
            <a:ext cx="186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Legal Insight, Simplified.</a:t>
            </a:r>
            <a:endParaRPr sz="11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/>
        </p:nvSpPr>
        <p:spPr>
          <a:xfrm>
            <a:off x="763575" y="779300"/>
            <a:ext cx="410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43434"/>
                </a:solidFill>
                <a:latin typeface="Space Grotesk"/>
                <a:ea typeface="Space Grotesk"/>
                <a:cs typeface="Space Grotesk"/>
                <a:sym typeface="Space Grotesk"/>
              </a:rPr>
              <a:t>Our Approach</a:t>
            </a:r>
            <a:endParaRPr b="1" sz="1300">
              <a:solidFill>
                <a:srgbClr val="343434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7" name="Google Shape;207;p35"/>
          <p:cNvSpPr txBox="1"/>
          <p:nvPr/>
        </p:nvSpPr>
        <p:spPr>
          <a:xfrm>
            <a:off x="763575" y="1460950"/>
            <a:ext cx="64629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Source Sans Pro"/>
              <a:buChar char="●"/>
            </a:pP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trained LLM model</a:t>
            </a:r>
            <a:endParaRPr b="1"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Source Sans Pro"/>
              <a:buChar char="○"/>
            </a:pP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LLM model has been trained on a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vast dataset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comprising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Indian laws, acts, and legal precedents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allowing it to understand and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interpret complex legal language with precision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Source Sans Pro"/>
              <a:buChar char="○"/>
            </a:pP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LLM model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doesn't just provide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yes/no answers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it offers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detailed explanations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context for its responses, helping users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understand the legal reasoning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behind its conclusions.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Source Sans Pro"/>
              <a:buChar char="○"/>
            </a:pP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addition to answering whether an activity is legal, Our LLM model also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identifies the specific sections or acts of law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relevant to the query, providing users with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clear references 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further research or verification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b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Source Sans Pro"/>
              <a:buChar char="●"/>
            </a:pP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Encryption and Secure Transmission:</a:t>
            </a:r>
            <a:endParaRPr b="1"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Source Sans Pro"/>
              <a:buChar char="○"/>
            </a:pP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prioritize the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privacy and security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our users' data, implementing stringent measures to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safeguard sensitive information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ensure confidentiality in all interactions with our LLM Model.</a:t>
            </a:r>
            <a:endParaRPr b="1"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499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Benefits of Our Approach.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43613" y="2425800"/>
            <a:ext cx="4099500" cy="23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Source Sans Pro"/>
              <a:buChar char="➔"/>
            </a:pP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Accuracy: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By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fine-tuning Llama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with a comprehensive database of Indian laws and acts, we ensure that users receive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highly accurate 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reliable information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regarding the legality of activities.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Source Sans Pro"/>
              <a:buChar char="➔"/>
            </a:pP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Efficiency: 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Users can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quickly obtain answers to their legal queries 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without the need for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extensive research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or consultation with legal professionals,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saving time and effort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4781588" y="2425800"/>
            <a:ext cx="4018800" cy="23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Source Sans Pro"/>
              <a:buChar char="➔"/>
            </a:pP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Transparency: 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LLM model not only provides answers but also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references specific sections or acts of law relevant to the query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enabling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users to verify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information and gain a deeper understanding of the legal context.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Source Sans Pro"/>
              <a:buChar char="➔"/>
            </a:pP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Empowerment: 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 empowering users with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accurate legal knowledge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our approach enables individuals to make informed decisions and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navigate legal issues with confidence.</a:t>
            </a:r>
            <a:endParaRPr b="1"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Space Grotesk"/>
                <a:ea typeface="Space Grotesk"/>
                <a:cs typeface="Space Grotesk"/>
                <a:sym typeface="Space Grotesk"/>
              </a:rPr>
              <a:t>Thank you.</a:t>
            </a:r>
            <a:endParaRPr>
              <a:solidFill>
                <a:srgbClr val="666666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We hope to hear from you soon.</a:t>
            </a:r>
            <a:endParaRPr>
              <a:solidFill>
                <a:srgbClr val="666666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729450" y="3716900"/>
            <a:ext cx="423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A presentation by </a:t>
            </a:r>
            <a:r>
              <a:rPr b="1" lang="en" sz="11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Sagnik, Kriti, Dhruv, Avinash</a:t>
            </a:r>
            <a:endParaRPr b="1" sz="11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763575" y="779300"/>
            <a:ext cx="562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43434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Introducing</a:t>
            </a:r>
            <a:r>
              <a:rPr b="1" lang="en" sz="1300">
                <a:solidFill>
                  <a:srgbClr val="343434"/>
                </a:solidFill>
                <a:latin typeface="Space Grotesk"/>
                <a:ea typeface="Space Grotesk"/>
                <a:cs typeface="Space Grotesk"/>
                <a:sym typeface="Space Grotesk"/>
              </a:rPr>
              <a:t> isitlegalto: </a:t>
            </a:r>
            <a:r>
              <a:rPr lang="en" sz="1300">
                <a:solidFill>
                  <a:srgbClr val="343434"/>
                </a:solidFill>
                <a:latin typeface="Space Grotesk"/>
                <a:ea typeface="Space Grotesk"/>
                <a:cs typeface="Space Grotesk"/>
                <a:sym typeface="Space Grotesk"/>
              </a:rPr>
              <a:t>Your </a:t>
            </a:r>
            <a:r>
              <a:rPr b="1" lang="en" sz="1300">
                <a:solidFill>
                  <a:srgbClr val="343434"/>
                </a:solidFill>
                <a:latin typeface="Space Grotesk"/>
                <a:ea typeface="Space Grotesk"/>
                <a:cs typeface="Space Grotesk"/>
                <a:sym typeface="Space Grotesk"/>
              </a:rPr>
              <a:t>One-Stop</a:t>
            </a:r>
            <a:r>
              <a:rPr lang="en" sz="1300">
                <a:solidFill>
                  <a:srgbClr val="343434"/>
                </a:solidFill>
                <a:latin typeface="Space Grotesk"/>
                <a:ea typeface="Space Grotesk"/>
                <a:cs typeface="Space Grotesk"/>
                <a:sym typeface="Space Grotesk"/>
              </a:rPr>
              <a:t> Solution for</a:t>
            </a:r>
            <a:r>
              <a:rPr b="1" lang="en" sz="1300">
                <a:solidFill>
                  <a:srgbClr val="343434"/>
                </a:solidFill>
                <a:latin typeface="Space Grotesk"/>
                <a:ea typeface="Space Grotesk"/>
                <a:cs typeface="Space Grotesk"/>
                <a:sym typeface="Space Grotesk"/>
              </a:rPr>
              <a:t> Legal Clarity</a:t>
            </a:r>
            <a:endParaRPr b="1" sz="1300">
              <a:solidFill>
                <a:srgbClr val="343434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763575" y="569625"/>
            <a:ext cx="141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Problem Statement</a:t>
            </a:r>
            <a:endParaRPr sz="8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763575" y="1542900"/>
            <a:ext cx="60693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isitlegalto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single-stop search engine designed to help users determine the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legality of various activities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Whether you're curious about a specific action,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seeking clarification on a legal matter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or looking to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connect with legal professionals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isitlegalto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provides a straightforward solution.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763575" y="2448850"/>
            <a:ext cx="64629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Space Grotesk"/>
                <a:ea typeface="Space Grotesk"/>
                <a:cs typeface="Space Grotesk"/>
                <a:sym typeface="Space Grotesk"/>
              </a:rPr>
              <a:t>Expected Outcome</a:t>
            </a:r>
            <a:endParaRPr b="1" sz="1100">
              <a:solidFill>
                <a:srgbClr val="43434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Source Sans Pro"/>
              <a:buChar char="➔"/>
            </a:pP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Legal Clarity: 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Instantly ascertain whether a particular activity is legal or not.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Source Sans Pro"/>
              <a:buChar char="➔"/>
            </a:pP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Comprehensive Search: 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Search through a wide range of activities and scenarios.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Source Sans Pro"/>
              <a:buChar char="➔"/>
            </a:pP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Connect with Lawyers: 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Seamlessly connect with legal professionals for further guidance.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Source Sans Pro"/>
              <a:buChar char="➔"/>
            </a:pPr>
            <a:r>
              <a:rPr b="1"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User-Friendly Interface: </a:t>
            </a:r>
            <a:r>
              <a:rPr lang="en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Intuitive design for easy navigation and quick results.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6435600" y="43300"/>
            <a:ext cx="270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isit</a:t>
            </a:r>
            <a:r>
              <a:rPr b="1" lang="en" sz="1700">
                <a:solidFill>
                  <a:srgbClr val="ED6E00"/>
                </a:solidFill>
                <a:latin typeface="Space Mono"/>
                <a:ea typeface="Space Mono"/>
                <a:cs typeface="Space Mono"/>
                <a:sym typeface="Space Mono"/>
              </a:rPr>
              <a:t>legal</a:t>
            </a:r>
            <a:r>
              <a:rPr b="1" lang="en" sz="17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to.co</a:t>
            </a:r>
            <a:endParaRPr b="1" sz="17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6560550" y="410000"/>
            <a:ext cx="24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Legal Insight, Simplified.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938" y="89688"/>
            <a:ext cx="4964124" cy="496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Accessible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 Legal Help for Everyone.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EFEF"/>
                </a:solidFill>
                <a:latin typeface="Inter"/>
                <a:ea typeface="Inter"/>
                <a:cs typeface="Inter"/>
                <a:sym typeface="Inter"/>
              </a:rPr>
              <a:t>Our bleeding-edge solution allows everyone to get legal aid with proper references in a few seconds.</a:t>
            </a:r>
            <a:endParaRPr sz="1000">
              <a:solidFill>
                <a:srgbClr val="EFEFE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EFEF"/>
                </a:solidFill>
                <a:latin typeface="Inter"/>
                <a:ea typeface="Inter"/>
                <a:cs typeface="Inter"/>
                <a:sym typeface="Inter"/>
              </a:rPr>
              <a:t>Connect to professional practitioners with ease.</a:t>
            </a:r>
            <a:endParaRPr sz="1000">
              <a:solidFill>
                <a:srgbClr val="EFEFE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268750" y="3695463"/>
            <a:ext cx="270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isitlegalto.co</a:t>
            </a:r>
            <a:endParaRPr b="1" sz="15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/>
          <p:nvPr/>
        </p:nvSpPr>
        <p:spPr>
          <a:xfrm>
            <a:off x="4572000" y="8700"/>
            <a:ext cx="4580700" cy="5126100"/>
          </a:xfrm>
          <a:prstGeom prst="rect">
            <a:avLst/>
          </a:prstGeom>
          <a:solidFill>
            <a:srgbClr val="EB56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-8650" y="0"/>
            <a:ext cx="4580700" cy="51261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164476" y="1799013"/>
            <a:ext cx="2284274" cy="121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0526" y="1653850"/>
            <a:ext cx="184785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753325" y="3117575"/>
            <a:ext cx="335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Be </a:t>
            </a:r>
            <a:r>
              <a:rPr b="1" lang="en" sz="1800">
                <a:solidFill>
                  <a:srgbClr val="ED6E00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Completely Anonymous</a:t>
            </a:r>
            <a:endParaRPr b="1" sz="1800">
              <a:solidFill>
                <a:srgbClr val="ED6E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We will </a:t>
            </a:r>
            <a:r>
              <a:rPr b="1" lang="en" sz="15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not store</a:t>
            </a:r>
            <a:r>
              <a:rPr lang="en" sz="15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1" lang="en" sz="15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any</a:t>
            </a:r>
            <a:r>
              <a:rPr lang="en" sz="15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chat data.</a:t>
            </a:r>
            <a:endParaRPr sz="15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5321050" y="3117575"/>
            <a:ext cx="335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Keep your chat history.</a:t>
            </a:r>
            <a:endParaRPr b="1" sz="1800">
              <a:solidFill>
                <a:srgbClr val="ED6E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Everything stays encrypted.</a:t>
            </a:r>
            <a:endParaRPr sz="15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87" y="426590"/>
            <a:ext cx="8556024" cy="42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>
            <p:ph type="title"/>
          </p:nvPr>
        </p:nvSpPr>
        <p:spPr>
          <a:xfrm>
            <a:off x="826350" y="537200"/>
            <a:ext cx="21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B5600"/>
                </a:solidFill>
                <a:latin typeface="Space Grotesk"/>
                <a:ea typeface="Space Grotesk"/>
                <a:cs typeface="Space Grotesk"/>
                <a:sym typeface="Space Grotesk"/>
              </a:rPr>
              <a:t>What we do</a:t>
            </a:r>
            <a:endParaRPr b="1">
              <a:solidFill>
                <a:srgbClr val="EB56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306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pace Grotesk"/>
              <a:buChar char="-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Access swift </a:t>
            </a: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legal counsel aided with precise references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.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pace Grotesk"/>
              <a:buChar char="-"/>
            </a:pP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Streamline your legal documents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 for enhanced clarity and situational comprehension.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pace Grotesk"/>
              <a:buChar char="-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Discover </a:t>
            </a: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legal practitioners tailored to your specific needs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; allow our platform to engage them seamlessly, </a:t>
            </a: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eliminating paperwork hassles.</a:t>
            </a:r>
            <a:b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b="1"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pace Grotesk"/>
              <a:buChar char="-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Maintain </a:t>
            </a: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absolute control over privacy settings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 for utmost confidentiality.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Problems with current solutions.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➔"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Accessibility and Affordability: </a:t>
            </a: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Access to legal advice or guidance through these platforms may still be limited by factors such as cost or availability, particularly for users with lower incomes or in remote areas.</a:t>
            </a:r>
            <a:b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➔"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Limited Scope of Search:</a:t>
            </a: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 While some platforms offer comprehensive search capabilities, others may have limitations in the range of activities or scenarios covered, leaving users with unanswered queries.</a:t>
            </a:r>
            <a:b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➔"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Privacy Concerns: </a:t>
            </a: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Users may be hesitant to input sensitive or personal information into online platforms.</a:t>
            </a:r>
            <a:b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➔"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Language and Cultural Barriers: </a:t>
            </a: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Users who speak languages other than those supported by the platform, or who come from different cultural backgrounds, may face challenges in understanding or accessing the information provided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729450" y="5889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Pricing.</a:t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099" y="1311250"/>
            <a:ext cx="6271125" cy="35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EFEF"/>
                </a:solidFill>
                <a:latin typeface="Inter"/>
                <a:ea typeface="Inter"/>
                <a:cs typeface="Inter"/>
                <a:sym typeface="Inter"/>
              </a:rPr>
              <a:t>How to do we aim to solve the drawback of the pre existing solutions?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