
<file path=[Content_Types].xml><?xml version="1.0" encoding="utf-8"?>
<Types xmlns="http://schemas.openxmlformats.org/package/2006/content-types">
  <Default Extension="emf" ContentType="image/x-emf"/>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7" r:id="rId2"/>
    <p:sldId id="258" r:id="rId3"/>
    <p:sldId id="280" r:id="rId4"/>
    <p:sldId id="281" r:id="rId5"/>
    <p:sldId id="279" r:id="rId6"/>
    <p:sldId id="282" r:id="rId7"/>
    <p:sldId id="286" r:id="rId8"/>
    <p:sldId id="287" r:id="rId9"/>
    <p:sldId id="293" r:id="rId10"/>
    <p:sldId id="292" r:id="rId11"/>
    <p:sldId id="288" r:id="rId12"/>
    <p:sldId id="290" r:id="rId13"/>
    <p:sldId id="295" r:id="rId14"/>
    <p:sldId id="296" r:id="rId15"/>
    <p:sldId id="294" r:id="rId16"/>
    <p:sldId id="28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755" autoAdjust="0"/>
  </p:normalViewPr>
  <p:slideViewPr>
    <p:cSldViewPr snapToGrid="0">
      <p:cViewPr>
        <p:scale>
          <a:sx n="50" d="100"/>
          <a:sy n="50" d="100"/>
        </p:scale>
        <p:origin x="12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7190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96482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70711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692912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8556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73989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67086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emf"/><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Ambuj Singh </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These campaigns need to be cost efficient such that the bank not only increases their overall revenues but also the total profit. </a:t>
            </a:r>
          </a:p>
          <a:p>
            <a:pPr marL="50800" lvl="0" indent="0">
              <a:buNone/>
            </a:pPr>
            <a:endParaRPr lang="en-US" sz="2000" dirty="0"/>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the successful conversion of a customer and optimize future marketing campaigns.</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libri" panose="020F0502020204030204" pitchFamily="34" charset="0"/>
                <a:ea typeface="Lato"/>
                <a:cs typeface="Calibri" panose="020F0502020204030204" pitchFamily="34" charset="0"/>
                <a:sym typeface="Lato"/>
              </a:rPr>
              <a:t>Loan Defaulters, Personal Loan, housing loan, Subscription:</a:t>
            </a:r>
            <a:endParaRPr sz="2000" b="1"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26BF0814-03F7-40AF-964C-A840FC39E9D7}"/>
              </a:ext>
            </a:extLst>
          </p:cNvPr>
          <p:cNvPicPr>
            <a:picLocks noChangeAspect="1"/>
          </p:cNvPicPr>
          <p:nvPr/>
        </p:nvPicPr>
        <p:blipFill>
          <a:blip r:embed="rId3"/>
          <a:stretch>
            <a:fillRect/>
          </a:stretch>
        </p:blipFill>
        <p:spPr>
          <a:xfrm>
            <a:off x="7994493" y="1690688"/>
            <a:ext cx="3422650" cy="2299672"/>
          </a:xfrm>
          <a:prstGeom prst="rect">
            <a:avLst/>
          </a:prstGeom>
        </p:spPr>
      </p:pic>
      <p:sp>
        <p:nvSpPr>
          <p:cNvPr id="4" name="TextBox 3">
            <a:extLst>
              <a:ext uri="{FF2B5EF4-FFF2-40B4-BE49-F238E27FC236}">
                <a16:creationId xmlns:a16="http://schemas.microsoft.com/office/drawing/2014/main" id="{0E1787A3-A624-4681-99A4-4EB48282265D}"/>
              </a:ext>
            </a:extLst>
          </p:cNvPr>
          <p:cNvSpPr txBox="1"/>
          <p:nvPr/>
        </p:nvSpPr>
        <p:spPr>
          <a:xfrm>
            <a:off x="514663" y="3060700"/>
            <a:ext cx="7219637" cy="255454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Here we have taken four variables under consideration </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We are considering those who are not defaulters and defaulters having a personal loan, Housing loan, and registered for Fixed Deposit Scheme. 252 Subscribers are those who are not defaulters.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When we consider defaulter subscribers these FD scheme subscribers are (seven) in Numbers, 2 belongs to (28-37) age grp and 5 of them belongs to (38-47) age group. </a:t>
            </a:r>
          </a:p>
        </p:txBody>
      </p:sp>
      <p:pic>
        <p:nvPicPr>
          <p:cNvPr id="6" name="Picture 5">
            <a:extLst>
              <a:ext uri="{FF2B5EF4-FFF2-40B4-BE49-F238E27FC236}">
                <a16:creationId xmlns:a16="http://schemas.microsoft.com/office/drawing/2014/main" id="{B95478DF-9086-48F3-BEE8-D7DF11011516}"/>
              </a:ext>
            </a:extLst>
          </p:cNvPr>
          <p:cNvPicPr>
            <a:picLocks noChangeAspect="1"/>
          </p:cNvPicPr>
          <p:nvPr/>
        </p:nvPicPr>
        <p:blipFill>
          <a:blip r:embed="rId4"/>
          <a:stretch>
            <a:fillRect/>
          </a:stretch>
        </p:blipFill>
        <p:spPr>
          <a:xfrm>
            <a:off x="7994493" y="4180294"/>
            <a:ext cx="3422650" cy="2122646"/>
          </a:xfrm>
          <a:prstGeom prst="rect">
            <a:avLst/>
          </a:prstGeom>
        </p:spPr>
      </p:pic>
    </p:spTree>
    <p:extLst>
      <p:ext uri="{BB962C8B-B14F-4D97-AF65-F5344CB8AC3E}">
        <p14:creationId xmlns:p14="http://schemas.microsoft.com/office/powerpoint/2010/main" val="233237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ea typeface="Lato"/>
                <a:cs typeface="Calibri" panose="020F0502020204030204" pitchFamily="34" charset="0"/>
                <a:sym typeface="Lato"/>
              </a:rPr>
              <a:t>Loan Defaulters, Personal Loan, Job Category,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ea typeface="Lato"/>
                <a:cs typeface="Calibri" panose="020F0502020204030204" pitchFamily="34" charset="0"/>
                <a:sym typeface="Lato"/>
              </a:rPr>
              <a:t>housing loan, Subscription:</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v</a:t>
            </a:r>
            <a:endParaRPr sz="1400" b="0" i="0" u="none" strike="noStrike" cap="none" dirty="0">
              <a:solidFill>
                <a:srgbClr val="000000"/>
              </a:solidFill>
              <a:latin typeface="Lato"/>
              <a:ea typeface="Lato"/>
              <a:cs typeface="Lato"/>
              <a:sym typeface="Lato"/>
            </a:endParaRPr>
          </a:p>
        </p:txBody>
      </p:sp>
      <p:sp>
        <p:nvSpPr>
          <p:cNvPr id="4" name="TextBox 3">
            <a:extLst>
              <a:ext uri="{FF2B5EF4-FFF2-40B4-BE49-F238E27FC236}">
                <a16:creationId xmlns:a16="http://schemas.microsoft.com/office/drawing/2014/main" id="{816FEFE8-87B1-4E74-8010-1AF3EF2FAE43}"/>
              </a:ext>
            </a:extLst>
          </p:cNvPr>
          <p:cNvSpPr txBox="1"/>
          <p:nvPr/>
        </p:nvSpPr>
        <p:spPr>
          <a:xfrm>
            <a:off x="514663" y="2704227"/>
            <a:ext cx="7219637"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Here we have taken five variables under consideration </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We are considering those who are defaulters and have loan amount pending approx. (13700 Rs.)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When we consider Non-defaulter subscribers they are having sufficient bank balance to go with Fixed Deposit.</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Bank should also offer them some schemes related to FD.</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Entrepreneurs are having most cash in hand. They can easily invest  in FD Scheme. </a:t>
            </a:r>
          </a:p>
        </p:txBody>
      </p:sp>
      <p:pic>
        <p:nvPicPr>
          <p:cNvPr id="3" name="Picture 2">
            <a:extLst>
              <a:ext uri="{FF2B5EF4-FFF2-40B4-BE49-F238E27FC236}">
                <a16:creationId xmlns:a16="http://schemas.microsoft.com/office/drawing/2014/main" id="{F18DCB86-72DE-447E-B9C4-6D58700348CC}"/>
              </a:ext>
            </a:extLst>
          </p:cNvPr>
          <p:cNvPicPr>
            <a:picLocks noChangeAspect="1"/>
          </p:cNvPicPr>
          <p:nvPr/>
        </p:nvPicPr>
        <p:blipFill>
          <a:blip r:embed="rId3"/>
          <a:stretch>
            <a:fillRect/>
          </a:stretch>
        </p:blipFill>
        <p:spPr>
          <a:xfrm>
            <a:off x="7949887" y="1592977"/>
            <a:ext cx="3727450" cy="2222500"/>
          </a:xfrm>
          <a:prstGeom prst="rect">
            <a:avLst/>
          </a:prstGeom>
        </p:spPr>
      </p:pic>
      <p:pic>
        <p:nvPicPr>
          <p:cNvPr id="8" name="Picture 7">
            <a:extLst>
              <a:ext uri="{FF2B5EF4-FFF2-40B4-BE49-F238E27FC236}">
                <a16:creationId xmlns:a16="http://schemas.microsoft.com/office/drawing/2014/main" id="{CE1B866F-181D-422A-983B-9B201F17AAFC}"/>
              </a:ext>
            </a:extLst>
          </p:cNvPr>
          <p:cNvPicPr>
            <a:picLocks noChangeAspect="1"/>
          </p:cNvPicPr>
          <p:nvPr/>
        </p:nvPicPr>
        <p:blipFill>
          <a:blip r:embed="rId4"/>
          <a:stretch>
            <a:fillRect/>
          </a:stretch>
        </p:blipFill>
        <p:spPr>
          <a:xfrm>
            <a:off x="7949887" y="3983752"/>
            <a:ext cx="3727450" cy="2509123"/>
          </a:xfrm>
          <a:prstGeom prst="rect">
            <a:avLst/>
          </a:prstGeom>
        </p:spPr>
      </p:pic>
    </p:spTree>
    <p:extLst>
      <p:ext uri="{BB962C8B-B14F-4D97-AF65-F5344CB8AC3E}">
        <p14:creationId xmlns:p14="http://schemas.microsoft.com/office/powerpoint/2010/main" val="243815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4" name="TextBox 3">
            <a:extLst>
              <a:ext uri="{FF2B5EF4-FFF2-40B4-BE49-F238E27FC236}">
                <a16:creationId xmlns:a16="http://schemas.microsoft.com/office/drawing/2014/main" id="{61C7EF27-6652-49AE-9FA7-269CC1E57A16}"/>
              </a:ext>
            </a:extLst>
          </p:cNvPr>
          <p:cNvSpPr txBox="1"/>
          <p:nvPr/>
        </p:nvSpPr>
        <p:spPr>
          <a:xfrm>
            <a:off x="489263" y="1690688"/>
            <a:ext cx="11029637" cy="440120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For optimization of the problem </a:t>
            </a:r>
            <a:r>
              <a:rPr lang="en-US" sz="2000" dirty="0">
                <a:latin typeface="Calibri" panose="020F0502020204030204" pitchFamily="34" charset="0"/>
                <a:cs typeface="Calibri" panose="020F0502020204030204" pitchFamily="34" charset="0"/>
              </a:rPr>
              <a:t>Within the conditions given to estimate the number of calls needs to be made for each customer segment such that the total estimated no of converted calls for the future marketing campaign is maximized.</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Within the conditions given above, you need to estimate the number of calls that need to be made for each customer segment such that the total estimated no of converted calls for the future marketing campaign is maximized.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That means we have to change our Strategies for Customers to register for a Fixed Deposit scheme.</a:t>
            </a:r>
          </a:p>
          <a:p>
            <a:pPr marL="342900" indent="-342900">
              <a:buFont typeface="Arial" panose="020B0604020202020204" pitchFamily="34" charset="0"/>
              <a:buChar char="•"/>
            </a:pPr>
            <a:r>
              <a:rPr lang="en-IN" sz="2000" b="0" i="0" u="none" strike="noStrike" dirty="0">
                <a:solidFill>
                  <a:srgbClr val="000000"/>
                </a:solidFill>
                <a:effectLst/>
                <a:latin typeface="Calibri" panose="020F0502020204030204" pitchFamily="34" charset="0"/>
                <a:cs typeface="Calibri" panose="020F0502020204030204" pitchFamily="34" charset="0"/>
              </a:rPr>
              <a:t>Conversion Rate </a:t>
            </a:r>
            <a:r>
              <a:rPr lang="en-IN" sz="2000" dirty="0">
                <a:latin typeface="Calibri" panose="020F0502020204030204" pitchFamily="34" charset="0"/>
                <a:cs typeface="Calibri" panose="020F0502020204030204" pitchFamily="34" charset="0"/>
              </a:rPr>
              <a:t> </a:t>
            </a:r>
            <a:r>
              <a:rPr lang="en-IN" sz="2000" b="0" i="0" u="none" strike="noStrike" dirty="0">
                <a:solidFill>
                  <a:srgbClr val="000000"/>
                </a:solidFill>
                <a:effectLst/>
                <a:latin typeface="Calibri" panose="020F0502020204030204" pitchFamily="34" charset="0"/>
                <a:cs typeface="Calibri" panose="020F0502020204030204" pitchFamily="34" charset="0"/>
              </a:rPr>
              <a:t>13%</a:t>
            </a:r>
            <a:r>
              <a:rPr lang="en-I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Last year of record.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Average time taken for the successful Subscription of the Fixed Deposit Scheme is 3.45 minutes which means for a single call the Cost incurred  34.5 Rs.</a:t>
            </a:r>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285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5CB59965-60F9-4752-877D-CA6D6F93070F}"/>
              </a:ext>
            </a:extLst>
          </p:cNvPr>
          <p:cNvSpPr txBox="1">
            <a:spLocks/>
          </p:cNvSpPr>
          <p:nvPr/>
        </p:nvSpPr>
        <p:spPr>
          <a:xfrm>
            <a:off x="831850" y="257174"/>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Lato"/>
              <a:buNone/>
              <a:defRPr sz="60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a:t>
            </a:r>
            <a:r>
              <a:rPr lang="en-US" sz="3000" b="1" dirty="0" err="1">
                <a:solidFill>
                  <a:srgbClr val="5A5A5A"/>
                </a:solidFill>
              </a:rPr>
              <a:t>Optimisation</a:t>
            </a:r>
            <a:endParaRPr lang="en-US" sz="3000" dirty="0"/>
          </a:p>
        </p:txBody>
      </p:sp>
      <p:sp>
        <p:nvSpPr>
          <p:cNvPr id="7" name="TextBox 6">
            <a:extLst>
              <a:ext uri="{FF2B5EF4-FFF2-40B4-BE49-F238E27FC236}">
                <a16:creationId xmlns:a16="http://schemas.microsoft.com/office/drawing/2014/main" id="{F9205489-A6B1-4030-8A6F-F1D7C16FD295}"/>
              </a:ext>
            </a:extLst>
          </p:cNvPr>
          <p:cNvSpPr txBox="1"/>
          <p:nvPr/>
        </p:nvSpPr>
        <p:spPr>
          <a:xfrm>
            <a:off x="752475" y="1550750"/>
            <a:ext cx="10687050" cy="4401205"/>
          </a:xfrm>
          <a:prstGeom prst="rect">
            <a:avLst/>
          </a:prstGeom>
          <a:noFill/>
        </p:spPr>
        <p:txBody>
          <a:bodyPr wrap="square" rtlCol="0">
            <a:spAutoFit/>
          </a:bodyPr>
          <a:lstStyle/>
          <a:p>
            <a:r>
              <a:rPr lang="en-IN" sz="2000">
                <a:latin typeface="Calibri" panose="020F0502020204030204" pitchFamily="34" charset="0"/>
                <a:cs typeface="Calibri" panose="020F0502020204030204" pitchFamily="34" charset="0"/>
              </a:rPr>
              <a:t>  </a:t>
            </a: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14D9D45-2FAF-47F1-AFFB-7E855195B75F}"/>
              </a:ext>
            </a:extLst>
          </p:cNvPr>
          <p:cNvSpPr txBox="1"/>
          <p:nvPr/>
        </p:nvSpPr>
        <p:spPr>
          <a:xfrm>
            <a:off x="171450" y="1525131"/>
            <a:ext cx="7727950"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As per the records we have to just </a:t>
            </a:r>
            <a:r>
              <a:rPr lang="en-IN" sz="2000" dirty="0" err="1">
                <a:latin typeface="Calibri" panose="020F0502020204030204" pitchFamily="34" charset="0"/>
                <a:cs typeface="Calibri" panose="020F0502020204030204" pitchFamily="34" charset="0"/>
              </a:rPr>
              <a:t>analyze</a:t>
            </a:r>
            <a:r>
              <a:rPr lang="en-IN" sz="2000" dirty="0">
                <a:latin typeface="Calibri" panose="020F0502020204030204" pitchFamily="34" charset="0"/>
                <a:cs typeface="Calibri" panose="020F0502020204030204" pitchFamily="34" charset="0"/>
              </a:rPr>
              <a:t> for Material Status and Education Level.</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Total Budget allotted for the future market campaign is 150000.</a:t>
            </a:r>
          </a:p>
          <a:p>
            <a:r>
              <a:rPr lang="en-IN" sz="2000" dirty="0">
                <a:latin typeface="Calibri" panose="020F0502020204030204" pitchFamily="34" charset="0"/>
                <a:cs typeface="Calibri" panose="020F0502020204030204" pitchFamily="34" charset="0"/>
              </a:rPr>
              <a:t>       and the cost for a call per minute is 10 Rs.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Average time taken to successful Subscription to the  FD Scheme is 3.45 sec.</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After Optimization of the result we get is </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Total Subscription after analysis is 954.</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D0CC9D07-962C-4003-8A4D-3BC278D7757C}"/>
              </a:ext>
            </a:extLst>
          </p:cNvPr>
          <p:cNvPicPr>
            <a:picLocks noChangeAspect="1"/>
          </p:cNvPicPr>
          <p:nvPr/>
        </p:nvPicPr>
        <p:blipFill>
          <a:blip r:embed="rId2"/>
          <a:stretch>
            <a:fillRect/>
          </a:stretch>
        </p:blipFill>
        <p:spPr>
          <a:xfrm>
            <a:off x="171450" y="4378326"/>
            <a:ext cx="11347450" cy="2222500"/>
          </a:xfrm>
          <a:prstGeom prst="rect">
            <a:avLst/>
          </a:prstGeom>
        </p:spPr>
      </p:pic>
      <p:pic>
        <p:nvPicPr>
          <p:cNvPr id="17" name="Picture 16">
            <a:extLst>
              <a:ext uri="{FF2B5EF4-FFF2-40B4-BE49-F238E27FC236}">
                <a16:creationId xmlns:a16="http://schemas.microsoft.com/office/drawing/2014/main" id="{3548BDDC-4043-42DF-A07B-3320B29EDADD}"/>
              </a:ext>
            </a:extLst>
          </p:cNvPr>
          <p:cNvPicPr>
            <a:picLocks noChangeAspect="1"/>
          </p:cNvPicPr>
          <p:nvPr/>
        </p:nvPicPr>
        <p:blipFill>
          <a:blip r:embed="rId3"/>
          <a:stretch>
            <a:fillRect/>
          </a:stretch>
        </p:blipFill>
        <p:spPr>
          <a:xfrm>
            <a:off x="10301288" y="1499950"/>
            <a:ext cx="1689100" cy="1854200"/>
          </a:xfrm>
          <a:prstGeom prst="rect">
            <a:avLst/>
          </a:prstGeom>
        </p:spPr>
      </p:pic>
      <p:pic>
        <p:nvPicPr>
          <p:cNvPr id="25" name="Picture 24">
            <a:extLst>
              <a:ext uri="{FF2B5EF4-FFF2-40B4-BE49-F238E27FC236}">
                <a16:creationId xmlns:a16="http://schemas.microsoft.com/office/drawing/2014/main" id="{2B60D2FF-54F0-4D64-82E3-DB48C5B54592}"/>
              </a:ext>
            </a:extLst>
          </p:cNvPr>
          <p:cNvPicPr>
            <a:picLocks noChangeAspect="1"/>
          </p:cNvPicPr>
          <p:nvPr/>
        </p:nvPicPr>
        <p:blipFill>
          <a:blip r:embed="rId4"/>
          <a:stretch>
            <a:fillRect/>
          </a:stretch>
        </p:blipFill>
        <p:spPr>
          <a:xfrm>
            <a:off x="5943600" y="3620865"/>
            <a:ext cx="5495925" cy="572898"/>
          </a:xfrm>
          <a:prstGeom prst="rect">
            <a:avLst/>
          </a:prstGeom>
        </p:spPr>
      </p:pic>
      <p:pic>
        <p:nvPicPr>
          <p:cNvPr id="27" name="Picture 26">
            <a:extLst>
              <a:ext uri="{FF2B5EF4-FFF2-40B4-BE49-F238E27FC236}">
                <a16:creationId xmlns:a16="http://schemas.microsoft.com/office/drawing/2014/main" id="{0672496D-0B8E-43DC-8DD6-E4FCAACA2521}"/>
              </a:ext>
            </a:extLst>
          </p:cNvPr>
          <p:cNvPicPr>
            <a:picLocks noChangeAspect="1"/>
          </p:cNvPicPr>
          <p:nvPr/>
        </p:nvPicPr>
        <p:blipFill>
          <a:blip r:embed="rId5"/>
          <a:stretch>
            <a:fillRect/>
          </a:stretch>
        </p:blipFill>
        <p:spPr>
          <a:xfrm>
            <a:off x="7662861" y="1499950"/>
            <a:ext cx="2638427" cy="1854200"/>
          </a:xfrm>
          <a:prstGeom prst="rect">
            <a:avLst/>
          </a:prstGeom>
        </p:spPr>
      </p:pic>
    </p:spTree>
    <p:extLst>
      <p:ext uri="{BB962C8B-B14F-4D97-AF65-F5344CB8AC3E}">
        <p14:creationId xmlns:p14="http://schemas.microsoft.com/office/powerpoint/2010/main" val="68128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 name="Google Shape;219;p28">
            <a:extLst>
              <a:ext uri="{FF2B5EF4-FFF2-40B4-BE49-F238E27FC236}">
                <a16:creationId xmlns:a16="http://schemas.microsoft.com/office/drawing/2014/main" id="{947E1549-BDA8-4512-9BAD-A4E03C1A8752}"/>
              </a:ext>
            </a:extLst>
          </p:cNvPr>
          <p:cNvSpPr txBox="1"/>
          <p:nvPr/>
        </p:nvSpPr>
        <p:spPr>
          <a:xfrm>
            <a:off x="228600" y="1582737"/>
            <a:ext cx="11575737" cy="489989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p:txBody>
      </p:sp>
      <p:sp>
        <p:nvSpPr>
          <p:cNvPr id="4" name="TextBox 3">
            <a:extLst>
              <a:ext uri="{FF2B5EF4-FFF2-40B4-BE49-F238E27FC236}">
                <a16:creationId xmlns:a16="http://schemas.microsoft.com/office/drawing/2014/main" id="{816FEFE8-87B1-4E74-8010-1AF3EF2FAE43}"/>
              </a:ext>
            </a:extLst>
          </p:cNvPr>
          <p:cNvSpPr txBox="1"/>
          <p:nvPr/>
        </p:nvSpPr>
        <p:spPr>
          <a:xfrm>
            <a:off x="387663" y="2572522"/>
            <a:ext cx="5784537"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Total Cost Incurred during the future market campaign is 149971, which is under the budget of 150000 which means we have Optimized the problem nearby standards.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And the total no. of Subscribers for the Fixed Deposit Scheme in the no. are 954. </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
        <p:nvSpPr>
          <p:cNvPr id="10" name="Google Shape;99;p14">
            <a:extLst>
              <a:ext uri="{FF2B5EF4-FFF2-40B4-BE49-F238E27FC236}">
                <a16:creationId xmlns:a16="http://schemas.microsoft.com/office/drawing/2014/main" id="{6B7D272A-96BB-458C-BBF2-A58574E3F5B5}"/>
              </a:ext>
            </a:extLst>
          </p:cNvPr>
          <p:cNvSpPr txBox="1">
            <a:spLocks/>
          </p:cNvSpPr>
          <p:nvPr/>
        </p:nvSpPr>
        <p:spPr>
          <a:xfrm>
            <a:off x="838200" y="257174"/>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Lato"/>
              <a:buNone/>
              <a:defRPr sz="60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a:t>
            </a:r>
            <a:r>
              <a:rPr lang="en-US" sz="3000" b="1" dirty="0" err="1">
                <a:solidFill>
                  <a:srgbClr val="5A5A5A"/>
                </a:solidFill>
              </a:rPr>
              <a:t>Optimisation</a:t>
            </a:r>
            <a:endParaRPr lang="en-US" sz="3000" dirty="0"/>
          </a:p>
        </p:txBody>
      </p:sp>
      <p:pic>
        <p:nvPicPr>
          <p:cNvPr id="11" name="Picture 10">
            <a:extLst>
              <a:ext uri="{FF2B5EF4-FFF2-40B4-BE49-F238E27FC236}">
                <a16:creationId xmlns:a16="http://schemas.microsoft.com/office/drawing/2014/main" id="{17C03BB5-7F9E-484B-AADE-2DCB5072D577}"/>
              </a:ext>
            </a:extLst>
          </p:cNvPr>
          <p:cNvPicPr>
            <a:picLocks noChangeAspect="1"/>
          </p:cNvPicPr>
          <p:nvPr/>
        </p:nvPicPr>
        <p:blipFill>
          <a:blip r:embed="rId3"/>
          <a:stretch>
            <a:fillRect/>
          </a:stretch>
        </p:blipFill>
        <p:spPr>
          <a:xfrm>
            <a:off x="6066800" y="1625133"/>
            <a:ext cx="3483600" cy="2642066"/>
          </a:xfrm>
          <a:prstGeom prst="rect">
            <a:avLst/>
          </a:prstGeom>
        </p:spPr>
      </p:pic>
      <p:pic>
        <p:nvPicPr>
          <p:cNvPr id="14" name="Picture 13">
            <a:extLst>
              <a:ext uri="{FF2B5EF4-FFF2-40B4-BE49-F238E27FC236}">
                <a16:creationId xmlns:a16="http://schemas.microsoft.com/office/drawing/2014/main" id="{BE99A0DC-E0BC-4803-9F33-69BA92BD6051}"/>
              </a:ext>
            </a:extLst>
          </p:cNvPr>
          <p:cNvPicPr>
            <a:picLocks noChangeAspect="1"/>
          </p:cNvPicPr>
          <p:nvPr/>
        </p:nvPicPr>
        <p:blipFill>
          <a:blip r:embed="rId4"/>
          <a:stretch>
            <a:fillRect/>
          </a:stretch>
        </p:blipFill>
        <p:spPr>
          <a:xfrm>
            <a:off x="9550400" y="1625132"/>
            <a:ext cx="2253937" cy="2642067"/>
          </a:xfrm>
          <a:prstGeom prst="rect">
            <a:avLst/>
          </a:prstGeom>
        </p:spPr>
      </p:pic>
      <p:pic>
        <p:nvPicPr>
          <p:cNvPr id="16" name="Picture 15">
            <a:extLst>
              <a:ext uri="{FF2B5EF4-FFF2-40B4-BE49-F238E27FC236}">
                <a16:creationId xmlns:a16="http://schemas.microsoft.com/office/drawing/2014/main" id="{71B6BB4D-CB0C-4558-A8D6-1D860E7ABD38}"/>
              </a:ext>
            </a:extLst>
          </p:cNvPr>
          <p:cNvPicPr>
            <a:picLocks noChangeAspect="1"/>
          </p:cNvPicPr>
          <p:nvPr/>
        </p:nvPicPr>
        <p:blipFill>
          <a:blip r:embed="rId5"/>
          <a:stretch>
            <a:fillRect/>
          </a:stretch>
        </p:blipFill>
        <p:spPr>
          <a:xfrm>
            <a:off x="6016467" y="4541478"/>
            <a:ext cx="5787869" cy="555626"/>
          </a:xfrm>
          <a:prstGeom prst="rect">
            <a:avLst/>
          </a:prstGeom>
        </p:spPr>
      </p:pic>
    </p:spTree>
    <p:extLst>
      <p:ext uri="{BB962C8B-B14F-4D97-AF65-F5344CB8AC3E}">
        <p14:creationId xmlns:p14="http://schemas.microsoft.com/office/powerpoint/2010/main" val="56112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t>
            </a:r>
            <a:r>
              <a:rPr lang="en-US" sz="3500" b="1" dirty="0" err="1">
                <a:solidFill>
                  <a:srgbClr val="EF413D"/>
                </a:solidFill>
              </a:rPr>
              <a:t>Optimisation</a:t>
            </a:r>
            <a:r>
              <a:rPr lang="en-US" sz="3500" b="1" dirty="0">
                <a:solidFill>
                  <a:srgbClr val="EF413D"/>
                </a:solidFill>
              </a:rPr>
              <a:t> Results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2" name="TextBox 1">
            <a:extLst>
              <a:ext uri="{FF2B5EF4-FFF2-40B4-BE49-F238E27FC236}">
                <a16:creationId xmlns:a16="http://schemas.microsoft.com/office/drawing/2014/main" id="{E849BD48-99CE-4166-ABDA-6393AACEF754}"/>
              </a:ext>
            </a:extLst>
          </p:cNvPr>
          <p:cNvSpPr txBox="1"/>
          <p:nvPr/>
        </p:nvSpPr>
        <p:spPr>
          <a:xfrm>
            <a:off x="838200" y="2095500"/>
            <a:ext cx="10223500" cy="1323439"/>
          </a:xfrm>
          <a:prstGeom prst="rect">
            <a:avLst/>
          </a:prstGeom>
          <a:noFill/>
        </p:spPr>
        <p:txBody>
          <a:bodyPr wrap="square" rtlCol="0">
            <a:spAutoFit/>
          </a:bodyPr>
          <a:lstStyle/>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38C7190-A546-448C-9D83-7EBCEFF02770}"/>
              </a:ext>
            </a:extLst>
          </p:cNvPr>
          <p:cNvPicPr>
            <a:picLocks noChangeAspect="1"/>
          </p:cNvPicPr>
          <p:nvPr/>
        </p:nvPicPr>
        <p:blipFill rotWithShape="1">
          <a:blip r:embed="rId3"/>
          <a:srcRect l="7156" t="7900" r="7240" b="27800"/>
          <a:stretch/>
        </p:blipFill>
        <p:spPr>
          <a:xfrm>
            <a:off x="876460" y="1325563"/>
            <a:ext cx="10794840" cy="5532437"/>
          </a:xfrm>
          <a:prstGeom prst="rect">
            <a:avLst/>
          </a:prstGeom>
        </p:spPr>
      </p:pic>
    </p:spTree>
    <p:extLst>
      <p:ext uri="{BB962C8B-B14F-4D97-AF65-F5344CB8AC3E}">
        <p14:creationId xmlns:p14="http://schemas.microsoft.com/office/powerpoint/2010/main" val="187530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IV: Major insights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2" name="TextBox 1">
            <a:extLst>
              <a:ext uri="{FF2B5EF4-FFF2-40B4-BE49-F238E27FC236}">
                <a16:creationId xmlns:a16="http://schemas.microsoft.com/office/drawing/2014/main" id="{A3AB0272-5784-44AA-91D4-723CB751748F}"/>
              </a:ext>
            </a:extLst>
          </p:cNvPr>
          <p:cNvSpPr txBox="1"/>
          <p:nvPr/>
        </p:nvSpPr>
        <p:spPr>
          <a:xfrm>
            <a:off x="685800" y="1690688"/>
            <a:ext cx="10668000" cy="3170099"/>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Major insights are drawn from:</a:t>
            </a:r>
          </a:p>
          <a:p>
            <a:r>
              <a:rPr lang="en-IN" sz="2000" b="1"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Subscribers for the Fixed Deposit Scheme </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Loan Amount pending for defaulters</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Cash in hand in Bank Account Holders</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 Education level </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Job category </a:t>
            </a:r>
          </a:p>
          <a:p>
            <a:pPr marL="342900" indent="-342900">
              <a:buFont typeface="Arial" panose="020B0604020202020204" pitchFamily="34" charset="0"/>
              <a:buChar char="•"/>
            </a:pPr>
            <a:r>
              <a:rPr lang="en-IN" sz="2000" b="1" dirty="0">
                <a:latin typeface="Calibri" panose="020F0502020204030204" pitchFamily="34" charset="0"/>
                <a:cs typeface="Calibri" panose="020F0502020204030204" pitchFamily="34" charset="0"/>
              </a:rPr>
              <a:t>Material Status </a:t>
            </a:r>
          </a:p>
          <a:p>
            <a:pPr marL="342900" indent="-342900">
              <a:buFont typeface="Arial" panose="020B0604020202020204" pitchFamily="34" charset="0"/>
              <a:buChar char="•"/>
            </a:pPr>
            <a:endParaRPr lang="en-IN" sz="20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17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Optimization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t>
            </a:r>
          </a:p>
          <a:p>
            <a:pPr marL="0" marR="0" lvl="0" indent="0" algn="l" rtl="0">
              <a:lnSpc>
                <a:spcPct val="100000"/>
              </a:lnSpc>
              <a:spcBef>
                <a:spcPts val="0"/>
              </a:spcBef>
              <a:spcAft>
                <a:spcPts val="0"/>
              </a:spcAft>
              <a:buNone/>
            </a:pPr>
            <a:endParaRPr lang="en-US" sz="1800" b="1" dirty="0">
              <a:effectLst/>
              <a:latin typeface="Lato"/>
              <a:ea typeface="Lato"/>
              <a:cs typeface="Lato"/>
              <a:sym typeface="Lato"/>
            </a:endParaRPr>
          </a:p>
          <a:p>
            <a:pPr marL="0" marR="0" lvl="0" indent="0" algn="l" rtl="0">
              <a:lnSpc>
                <a:spcPct val="100000"/>
              </a:lnSpc>
              <a:spcBef>
                <a:spcPts val="0"/>
              </a:spcBef>
              <a:spcAft>
                <a:spcPts val="0"/>
              </a:spcAft>
              <a:buNone/>
            </a:pPr>
            <a:r>
              <a:rPr lang="en-IN" sz="2000" b="1" i="0" u="sng" strike="noStrike" dirty="0">
                <a:solidFill>
                  <a:srgbClr val="000000"/>
                </a:solidFill>
                <a:effectLst/>
                <a:latin typeface="Calibri" panose="020F0502020204030204" pitchFamily="34" charset="0"/>
              </a:rPr>
              <a:t>Subscription:</a:t>
            </a:r>
          </a:p>
          <a:p>
            <a:pPr marL="0" marR="0" lvl="0" indent="0" algn="l" rtl="0">
              <a:lnSpc>
                <a:spcPct val="100000"/>
              </a:lnSpc>
              <a:spcBef>
                <a:spcPts val="0"/>
              </a:spcBef>
              <a:spcAft>
                <a:spcPts val="0"/>
              </a:spcAft>
              <a:buNone/>
            </a:pPr>
            <a:r>
              <a:rPr lang="en-IN" sz="2000" b="1" u="sng" dirty="0">
                <a:latin typeface="Calibri" panose="020F0502020204030204" pitchFamily="34" charset="0"/>
              </a:rPr>
              <a:t>Or </a:t>
            </a:r>
          </a:p>
          <a:p>
            <a:pPr marL="0" marR="0" lvl="0" indent="0" algn="l" rtl="0">
              <a:lnSpc>
                <a:spcPct val="100000"/>
              </a:lnSpc>
              <a:spcBef>
                <a:spcPts val="0"/>
              </a:spcBef>
              <a:spcAft>
                <a:spcPts val="0"/>
              </a:spcAft>
              <a:buNone/>
            </a:pPr>
            <a:r>
              <a:rPr lang="en-IN" sz="2000" b="1" i="0" u="sng" strike="noStrike" dirty="0">
                <a:solidFill>
                  <a:srgbClr val="000000"/>
                </a:solidFill>
                <a:effectLst/>
                <a:latin typeface="Calibri" panose="020F0502020204030204" pitchFamily="34" charset="0"/>
              </a:rPr>
              <a:t>Registered for </a:t>
            </a:r>
          </a:p>
          <a:p>
            <a:pPr marL="0" marR="0" lvl="0" indent="0" algn="l" rtl="0">
              <a:lnSpc>
                <a:spcPct val="100000"/>
              </a:lnSpc>
              <a:spcBef>
                <a:spcPts val="0"/>
              </a:spcBef>
              <a:spcAft>
                <a:spcPts val="0"/>
              </a:spcAft>
              <a:buNone/>
            </a:pPr>
            <a:r>
              <a:rPr lang="en-IN" sz="2000" b="1" u="sng" dirty="0">
                <a:latin typeface="Calibri" panose="020F0502020204030204" pitchFamily="34" charset="0"/>
              </a:rPr>
              <a:t>Term Deposit</a:t>
            </a:r>
            <a:endParaRPr lang="en-IN" sz="2000" b="1" i="0" u="sng" strike="noStrike" dirty="0">
              <a:solidFill>
                <a:srgbClr val="000000"/>
              </a:solidFill>
              <a:effectLst/>
              <a:latin typeface="Calibri" panose="020F0502020204030204" pitchFamily="34" charset="0"/>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6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sz="1800" b="0" i="0" u="none" strike="noStrike" cap="none" dirty="0">
                <a:solidFill>
                  <a:srgbClr val="000000"/>
                </a:solidFill>
                <a:latin typeface="Lato"/>
                <a:ea typeface="Lato"/>
                <a:cs typeface="Lato"/>
                <a:sym typeface="Lato"/>
              </a:rPr>
              <a:t>As per the EDA analysis, we can determine that only 11.54 % of</a:t>
            </a:r>
            <a:r>
              <a:rPr lang="en-IN" sz="1800" dirty="0">
                <a:latin typeface="Lato"/>
                <a:ea typeface="Lato"/>
                <a:cs typeface="Lato"/>
                <a:sym typeface="Lato"/>
              </a:rPr>
              <a:t> Bank Account holders have taken the Fix deposit in </a:t>
            </a:r>
            <a:r>
              <a:rPr lang="en-US" sz="1800" dirty="0">
                <a:latin typeface="Lato"/>
                <a:ea typeface="Lato"/>
                <a:cs typeface="Lato"/>
                <a:sym typeface="Lato"/>
              </a:rPr>
              <a:t>Bank of Corporate’ during 2017.</a:t>
            </a:r>
            <a:r>
              <a:rPr lang="en-IN" sz="1800" dirty="0">
                <a:latin typeface="Lato"/>
                <a:ea typeface="Lato"/>
                <a:cs typeface="Lato"/>
                <a:sym typeface="Lato"/>
              </a:rPr>
              <a:t>   </a:t>
            </a:r>
            <a:r>
              <a:rPr lang="en-IN" sz="1800" b="0" i="0" u="none" strike="noStrike" cap="none" dirty="0">
                <a:solidFill>
                  <a:srgbClr val="000000"/>
                </a:solidFill>
                <a:latin typeface="Lato"/>
                <a:ea typeface="Lato"/>
                <a:cs typeface="Lato"/>
                <a:sym typeface="Lato"/>
              </a:rPr>
              <a:t> </a:t>
            </a:r>
          </a:p>
          <a:p>
            <a:pPr marL="285750" marR="0" lvl="0" indent="-285750" algn="l" rtl="0">
              <a:lnSpc>
                <a:spcPct val="100000"/>
              </a:lnSpc>
              <a:spcBef>
                <a:spcPts val="0"/>
              </a:spcBef>
              <a:spcAft>
                <a:spcPts val="0"/>
              </a:spcAft>
              <a:buFont typeface="Arial" panose="020B0604020202020204" pitchFamily="34" charset="0"/>
              <a:buChar char="•"/>
            </a:pPr>
            <a:r>
              <a:rPr lang="en-IN" sz="1800" b="0" i="0" u="none" strike="noStrike" cap="none" dirty="0">
                <a:solidFill>
                  <a:srgbClr val="000000"/>
                </a:solidFill>
                <a:latin typeface="Lato"/>
                <a:ea typeface="Lato"/>
                <a:cs typeface="Lato"/>
                <a:sym typeface="Lato"/>
              </a:rPr>
              <a:t>Only </a:t>
            </a:r>
            <a:r>
              <a:rPr lang="en-IN" sz="1800" b="0" i="0" u="none" strike="noStrike" dirty="0">
                <a:solidFill>
                  <a:srgbClr val="000000"/>
                </a:solidFill>
                <a:effectLst/>
                <a:latin typeface="Calibri" panose="020F0502020204030204" pitchFamily="34" charset="0"/>
              </a:rPr>
              <a:t>5162</a:t>
            </a:r>
            <a:r>
              <a:rPr lang="en-IN" sz="1800" dirty="0"/>
              <a:t> people have taken the TERM DEPOSIT</a:t>
            </a:r>
            <a:r>
              <a:rPr lang="en-IN" sz="1600" dirty="0"/>
              <a:t>.</a:t>
            </a:r>
          </a:p>
          <a:p>
            <a:pPr marL="285750" marR="0" lvl="0" indent="-285750" algn="l" rtl="0">
              <a:lnSpc>
                <a:spcPct val="100000"/>
              </a:lnSpc>
              <a:spcBef>
                <a:spcPts val="0"/>
              </a:spcBef>
              <a:spcAft>
                <a:spcPts val="0"/>
              </a:spcAft>
              <a:buFont typeface="Arial" panose="020B0604020202020204" pitchFamily="34" charset="0"/>
              <a:buChar char="•"/>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Table 1">
            <a:extLst>
              <a:ext uri="{FF2B5EF4-FFF2-40B4-BE49-F238E27FC236}">
                <a16:creationId xmlns:a16="http://schemas.microsoft.com/office/drawing/2014/main" id="{F944FFFC-9F4B-493F-9DA2-4B01A3D13836}"/>
              </a:ext>
            </a:extLst>
          </p:cNvPr>
          <p:cNvGraphicFramePr>
            <a:graphicFrameLocks noGrp="1"/>
          </p:cNvGraphicFramePr>
          <p:nvPr>
            <p:extLst>
              <p:ext uri="{D42A27DB-BD31-4B8C-83A1-F6EECF244321}">
                <p14:modId xmlns:p14="http://schemas.microsoft.com/office/powerpoint/2010/main" val="2620475829"/>
              </p:ext>
            </p:extLst>
          </p:nvPr>
        </p:nvGraphicFramePr>
        <p:xfrm>
          <a:off x="2423300" y="2006810"/>
          <a:ext cx="8069998" cy="1422190"/>
        </p:xfrm>
        <a:graphic>
          <a:graphicData uri="http://schemas.openxmlformats.org/drawingml/2006/table">
            <a:tbl>
              <a:tblPr>
                <a:tableStyleId>{5C22544A-7EE6-4342-B048-85BDC9FD1C3A}</a:tableStyleId>
              </a:tblPr>
              <a:tblGrid>
                <a:gridCol w="1810914">
                  <a:extLst>
                    <a:ext uri="{9D8B030D-6E8A-4147-A177-3AD203B41FA5}">
                      <a16:colId xmlns:a16="http://schemas.microsoft.com/office/drawing/2014/main" val="567272630"/>
                    </a:ext>
                  </a:extLst>
                </a:gridCol>
                <a:gridCol w="1846078">
                  <a:extLst>
                    <a:ext uri="{9D8B030D-6E8A-4147-A177-3AD203B41FA5}">
                      <a16:colId xmlns:a16="http://schemas.microsoft.com/office/drawing/2014/main" val="647860783"/>
                    </a:ext>
                  </a:extLst>
                </a:gridCol>
                <a:gridCol w="931830">
                  <a:extLst>
                    <a:ext uri="{9D8B030D-6E8A-4147-A177-3AD203B41FA5}">
                      <a16:colId xmlns:a16="http://schemas.microsoft.com/office/drawing/2014/main" val="2552985905"/>
                    </a:ext>
                  </a:extLst>
                </a:gridCol>
                <a:gridCol w="1635098">
                  <a:extLst>
                    <a:ext uri="{9D8B030D-6E8A-4147-A177-3AD203B41FA5}">
                      <a16:colId xmlns:a16="http://schemas.microsoft.com/office/drawing/2014/main" val="1337147385"/>
                    </a:ext>
                  </a:extLst>
                </a:gridCol>
                <a:gridCol w="1846078">
                  <a:extLst>
                    <a:ext uri="{9D8B030D-6E8A-4147-A177-3AD203B41FA5}">
                      <a16:colId xmlns:a16="http://schemas.microsoft.com/office/drawing/2014/main" val="1858329410"/>
                    </a:ext>
                  </a:extLst>
                </a:gridCol>
              </a:tblGrid>
              <a:tr h="543421">
                <a:tc>
                  <a:txBody>
                    <a:bodyPr/>
                    <a:lstStyle/>
                    <a:p>
                      <a:pPr algn="l" fontAlgn="b"/>
                      <a:r>
                        <a:rPr lang="en-IN" sz="1100" u="none" strike="noStrike">
                          <a:effectLst/>
                        </a:rPr>
                        <a:t>subscription taken</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Count of Subscription</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Loan Defaulters </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Count of Subscription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7794987"/>
                  </a:ext>
                </a:extLst>
              </a:tr>
              <a:tr h="292923">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39572</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98.08%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6113486"/>
                  </a:ext>
                </a:extLst>
              </a:tr>
              <a:tr h="292923">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FFFF00"/>
                          </a:highlight>
                        </a:rPr>
                        <a:t>5162</a:t>
                      </a:r>
                      <a:endParaRPr lang="en-IN" sz="1100" b="0" i="0" u="none" strike="noStrike" dirty="0">
                        <a:solidFill>
                          <a:srgbClr val="000000"/>
                        </a:solidFill>
                        <a:effectLst/>
                        <a:highlight>
                          <a:srgbClr val="FFFF00"/>
                        </a:highligh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highlight>
                          <a:srgbClr val="FFFF00"/>
                        </a:highlight>
                        <a:latin typeface="Calibri" panose="020F0502020204030204" pitchFamily="34" charset="0"/>
                      </a:endParaRPr>
                    </a:p>
                  </a:txBody>
                  <a:tcPr marL="6350" marR="6350" marT="6350" marB="0" anchor="b"/>
                </a:tc>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00FF00"/>
                          </a:highlight>
                        </a:rPr>
                        <a:t>1.80%</a:t>
                      </a:r>
                      <a:endParaRPr lang="en-IN" sz="11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3088733317"/>
                  </a:ext>
                </a:extLst>
              </a:tr>
              <a:tr h="29292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44734</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5980618"/>
                  </a:ext>
                </a:extLst>
              </a:tr>
            </a:tbl>
          </a:graphicData>
        </a:graphic>
      </p:graphicFrame>
      <p:graphicFrame>
        <p:nvGraphicFramePr>
          <p:cNvPr id="4" name="Table 3">
            <a:extLst>
              <a:ext uri="{FF2B5EF4-FFF2-40B4-BE49-F238E27FC236}">
                <a16:creationId xmlns:a16="http://schemas.microsoft.com/office/drawing/2014/main" id="{7702FFB9-85DA-4EDB-B64F-BA438804906F}"/>
              </a:ext>
            </a:extLst>
          </p:cNvPr>
          <p:cNvGraphicFramePr>
            <a:graphicFrameLocks noGrp="1"/>
          </p:cNvGraphicFramePr>
          <p:nvPr>
            <p:extLst>
              <p:ext uri="{D42A27DB-BD31-4B8C-83A1-F6EECF244321}">
                <p14:modId xmlns:p14="http://schemas.microsoft.com/office/powerpoint/2010/main" val="3161613744"/>
              </p:ext>
            </p:extLst>
          </p:nvPr>
        </p:nvGraphicFramePr>
        <p:xfrm>
          <a:off x="5957229" y="4986540"/>
          <a:ext cx="4692185" cy="1325563"/>
        </p:xfrm>
        <a:graphic>
          <a:graphicData uri="http://schemas.openxmlformats.org/drawingml/2006/table">
            <a:tbl>
              <a:tblPr>
                <a:tableStyleId>{5C22544A-7EE6-4342-B048-85BDC9FD1C3A}</a:tableStyleId>
              </a:tblPr>
              <a:tblGrid>
                <a:gridCol w="2323534">
                  <a:extLst>
                    <a:ext uri="{9D8B030D-6E8A-4147-A177-3AD203B41FA5}">
                      <a16:colId xmlns:a16="http://schemas.microsoft.com/office/drawing/2014/main" val="3931852835"/>
                    </a:ext>
                  </a:extLst>
                </a:gridCol>
                <a:gridCol w="2368651">
                  <a:extLst>
                    <a:ext uri="{9D8B030D-6E8A-4147-A177-3AD203B41FA5}">
                      <a16:colId xmlns:a16="http://schemas.microsoft.com/office/drawing/2014/main" val="769471638"/>
                    </a:ext>
                  </a:extLst>
                </a:gridCol>
              </a:tblGrid>
              <a:tr h="506500">
                <a:tc>
                  <a:txBody>
                    <a:bodyPr/>
                    <a:lstStyle/>
                    <a:p>
                      <a:pPr algn="l" fontAlgn="b"/>
                      <a:r>
                        <a:rPr lang="en-IN" sz="1100" u="none" strike="noStrike">
                          <a:effectLst/>
                        </a:rPr>
                        <a:t>subscription taken</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Count of Subscription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2611698"/>
                  </a:ext>
                </a:extLst>
              </a:tr>
              <a:tr h="273021">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88.46%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2597718"/>
                  </a:ext>
                </a:extLst>
              </a:tr>
              <a:tr h="273021">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highlight>
                            <a:srgbClr val="FFFF00"/>
                          </a:highlight>
                        </a:rPr>
                        <a:t>11.54%</a:t>
                      </a:r>
                      <a:endParaRPr lang="en-IN" sz="1100" b="0" i="0" u="none" strike="noStrike" dirty="0">
                        <a:solidFill>
                          <a:srgbClr val="000000"/>
                        </a:solidFill>
                        <a:effectLst/>
                        <a:highlight>
                          <a:srgbClr val="FFFF00"/>
                        </a:highlight>
                        <a:latin typeface="Calibri" panose="020F0502020204030204" pitchFamily="34" charset="0"/>
                      </a:endParaRPr>
                    </a:p>
                  </a:txBody>
                  <a:tcPr marL="6350" marR="6350" marT="6350" marB="0" anchor="b"/>
                </a:tc>
                <a:extLst>
                  <a:ext uri="{0D108BD9-81ED-4DB2-BD59-A6C34878D82A}">
                    <a16:rowId xmlns:a16="http://schemas.microsoft.com/office/drawing/2014/main" val="1789351960"/>
                  </a:ext>
                </a:extLst>
              </a:tr>
              <a:tr h="273021">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643579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800" b="1" i="0" u="none" strike="noStrike" cap="none" dirty="0">
                <a:solidFill>
                  <a:srgbClr val="000000"/>
                </a:solidFill>
                <a:latin typeface="Lato"/>
                <a:ea typeface="Lato"/>
                <a:cs typeface="Lato"/>
                <a:sym typeface="Lato"/>
              </a:rPr>
              <a:t>Job Category</a:t>
            </a:r>
            <a:r>
              <a:rPr lang="en-IN" sz="1400" b="0" i="0" u="none" strike="noStrike" cap="none" dirty="0">
                <a:solidFill>
                  <a:srgbClr val="000000"/>
                </a:solidFill>
                <a:latin typeface="Lato"/>
                <a:ea typeface="Lato"/>
                <a:cs typeface="Lato"/>
                <a:sym typeface="Lato"/>
              </a:rPr>
              <a:t> :</a:t>
            </a:r>
          </a:p>
          <a:p>
            <a:pPr marL="342900" marR="0" lvl="0" indent="-342900" algn="l" rtl="0">
              <a:lnSpc>
                <a:spcPct val="100000"/>
              </a:lnSpc>
              <a:spcBef>
                <a:spcPts val="0"/>
              </a:spcBef>
              <a:spcAft>
                <a:spcPts val="0"/>
              </a:spcAft>
              <a:buFont typeface="Arial" panose="020B0604020202020204" pitchFamily="34" charset="0"/>
              <a:buChar char="•"/>
            </a:pPr>
            <a:r>
              <a:rPr lang="en-IN" sz="2000" b="0" i="0" u="none" strike="noStrike" cap="none" dirty="0">
                <a:solidFill>
                  <a:srgbClr val="000000"/>
                </a:solidFill>
                <a:latin typeface="Calibri" panose="020F0502020204030204" pitchFamily="34" charset="0"/>
                <a:ea typeface="Lato"/>
                <a:cs typeface="Calibri" panose="020F0502020204030204" pitchFamily="34" charset="0"/>
                <a:sym typeface="Lato"/>
              </a:rPr>
              <a:t>As per the EDA analysis, we can determine that  most of the persons </a:t>
            </a:r>
          </a:p>
          <a:p>
            <a:pPr marL="0" marR="0" lvl="0" indent="0" algn="l" rtl="0">
              <a:lnSpc>
                <a:spcPct val="100000"/>
              </a:lnSpc>
              <a:spcBef>
                <a:spcPts val="0"/>
              </a:spcBef>
              <a:spcAft>
                <a:spcPts val="0"/>
              </a:spcAft>
              <a:buNone/>
            </a:pPr>
            <a:r>
              <a:rPr lang="en-IN" sz="2000" b="0" i="0" u="none" strike="noStrike" cap="none" dirty="0">
                <a:solidFill>
                  <a:srgbClr val="000000"/>
                </a:solidFill>
                <a:latin typeface="Calibri" panose="020F0502020204030204" pitchFamily="34" charset="0"/>
                <a:ea typeface="Lato"/>
                <a:cs typeface="Calibri" panose="020F0502020204030204" pitchFamily="34" charset="0"/>
                <a:sym typeface="Lato"/>
              </a:rPr>
              <a:t>     belong to Management Category those who have registered for </a:t>
            </a:r>
          </a:p>
          <a:p>
            <a:pPr marL="0" marR="0" lvl="0" indent="0" algn="l" rtl="0">
              <a:lnSpc>
                <a:spcPct val="100000"/>
              </a:lnSpc>
              <a:spcBef>
                <a:spcPts val="0"/>
              </a:spcBef>
              <a:spcAft>
                <a:spcPts val="0"/>
              </a:spcAft>
              <a:buNone/>
            </a:pPr>
            <a:r>
              <a:rPr lang="en-IN" sz="2000" dirty="0">
                <a:latin typeface="Calibri" panose="020F0502020204030204" pitchFamily="34" charset="0"/>
                <a:ea typeface="Lato"/>
                <a:cs typeface="Calibri" panose="020F0502020204030204" pitchFamily="34" charset="0"/>
                <a:sym typeface="Lato"/>
              </a:rPr>
              <a:t>     The Fixed Deposit Scheme in the Bank.</a:t>
            </a:r>
          </a:p>
          <a:p>
            <a:pPr marL="285750" marR="0" lvl="0" indent="-285750" algn="l" rtl="0">
              <a:lnSpc>
                <a:spcPct val="100000"/>
              </a:lnSpc>
              <a:spcBef>
                <a:spcPts val="0"/>
              </a:spcBef>
              <a:spcAft>
                <a:spcPts val="0"/>
              </a:spcAft>
              <a:buFont typeface="Arial" panose="020B0604020202020204" pitchFamily="34" charset="0"/>
              <a:buChar char="•"/>
            </a:pPr>
            <a:r>
              <a:rPr lang="en-IN" sz="2000" b="0" i="0" u="none" strike="noStrike" cap="none" dirty="0">
                <a:solidFill>
                  <a:srgbClr val="000000"/>
                </a:solidFill>
                <a:latin typeface="Calibri" panose="020F0502020204030204" pitchFamily="34" charset="0"/>
                <a:ea typeface="Lato"/>
                <a:cs typeface="Calibri" panose="020F0502020204030204" pitchFamily="34" charset="0"/>
                <a:sym typeface="Lato"/>
              </a:rPr>
              <a:t>The persons who belong to the House-made category have taken</a:t>
            </a:r>
          </a:p>
          <a:p>
            <a:pPr marR="0" lvl="0" algn="l" rtl="0">
              <a:lnSpc>
                <a:spcPct val="100000"/>
              </a:lnSpc>
              <a:spcBef>
                <a:spcPts val="0"/>
              </a:spcBef>
              <a:spcAft>
                <a:spcPts val="0"/>
              </a:spcAft>
            </a:pPr>
            <a:r>
              <a:rPr lang="en-IN" sz="2000" b="0" i="0" u="none" strike="noStrike" cap="none" dirty="0">
                <a:solidFill>
                  <a:srgbClr val="000000"/>
                </a:solidFill>
                <a:latin typeface="Calibri" panose="020F0502020204030204" pitchFamily="34" charset="0"/>
                <a:ea typeface="Lato"/>
                <a:cs typeface="Calibri" panose="020F0502020204030204" pitchFamily="34" charset="0"/>
                <a:sym typeface="Lato"/>
              </a:rPr>
              <a:t>     the least</a:t>
            </a:r>
            <a:r>
              <a:rPr lang="en-IN" sz="2000" dirty="0">
                <a:latin typeface="Calibri" panose="020F0502020204030204" pitchFamily="34" charset="0"/>
                <a:ea typeface="Lato"/>
                <a:cs typeface="Calibri" panose="020F0502020204030204" pitchFamily="34" charset="0"/>
                <a:sym typeface="Lato"/>
              </a:rPr>
              <a:t> Subscription for the scheme.</a:t>
            </a: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ea typeface="Lato"/>
                <a:cs typeface="Calibri" panose="020F0502020204030204" pitchFamily="34" charset="0"/>
                <a:sym typeface="Lato"/>
              </a:rPr>
              <a:t>Top three Categories are those who have registered for the Fixed </a:t>
            </a: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ea typeface="Lato"/>
                <a:cs typeface="Calibri" panose="020F0502020204030204" pitchFamily="34" charset="0"/>
                <a:sym typeface="Lato"/>
              </a:rPr>
              <a:t>Deposit</a:t>
            </a:r>
          </a:p>
          <a:p>
            <a:pPr marL="144000" marR="0" lvl="0" indent="-1800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In the M</a:t>
            </a:r>
            <a:r>
              <a:rPr lang="en-IN" sz="2000" b="0" i="0" u="none" strike="noStrike" dirty="0">
                <a:solidFill>
                  <a:srgbClr val="000000"/>
                </a:solidFill>
                <a:effectLst/>
                <a:latin typeface="Calibri" panose="020F0502020204030204" pitchFamily="34" charset="0"/>
                <a:cs typeface="Calibri" panose="020F0502020204030204" pitchFamily="34" charset="0"/>
              </a:rPr>
              <a:t>anagement</a:t>
            </a:r>
            <a:r>
              <a:rPr lang="en-IN" sz="2000" dirty="0">
                <a:latin typeface="Calibri" panose="020F0502020204030204" pitchFamily="34" charset="0"/>
                <a:cs typeface="Calibri" panose="020F0502020204030204" pitchFamily="34" charset="0"/>
              </a:rPr>
              <a:t> Category approx. </a:t>
            </a:r>
            <a:r>
              <a:rPr lang="en-IN" sz="2000" b="0" i="0" u="none" strike="noStrike" dirty="0">
                <a:solidFill>
                  <a:srgbClr val="000000"/>
                </a:solidFill>
                <a:effectLst/>
                <a:latin typeface="Calibri" panose="020F0502020204030204" pitchFamily="34" charset="0"/>
                <a:cs typeface="Calibri" panose="020F0502020204030204" pitchFamily="34" charset="0"/>
              </a:rPr>
              <a:t>1271 persons registered </a:t>
            </a:r>
            <a:r>
              <a:rPr lang="en-IN" sz="2000" dirty="0">
                <a:latin typeface="Calibri" panose="020F0502020204030204" pitchFamily="34" charset="0"/>
                <a:cs typeface="Calibri" panose="020F0502020204030204" pitchFamily="34" charset="0"/>
              </a:rPr>
              <a:t>24.62 % of all.</a:t>
            </a:r>
            <a:endParaRPr lang="en-IN" sz="2000" dirty="0">
              <a:latin typeface="Calibri" panose="020F0502020204030204" pitchFamily="34" charset="0"/>
              <a:ea typeface="Lato"/>
              <a:cs typeface="Calibri" panose="020F0502020204030204" pitchFamily="34" charset="0"/>
              <a:sym typeface="Lato"/>
            </a:endParaRPr>
          </a:p>
          <a:p>
            <a:pPr marL="144000" marR="0" lvl="0" indent="-180000" algn="l" rtl="0">
              <a:lnSpc>
                <a:spcPct val="100000"/>
              </a:lnSpc>
              <a:spcBef>
                <a:spcPts val="0"/>
              </a:spcBef>
              <a:spcAft>
                <a:spcPts val="0"/>
              </a:spcAft>
              <a:buFont typeface="Arial" panose="020B0604020202020204" pitchFamily="34" charset="0"/>
              <a:buChar char="•"/>
            </a:pPr>
            <a:r>
              <a:rPr lang="en-IN" sz="2000" b="0" i="0" u="none" strike="noStrike" dirty="0">
                <a:solidFill>
                  <a:srgbClr val="000000"/>
                </a:solidFill>
                <a:effectLst/>
                <a:latin typeface="Calibri" panose="020F0502020204030204" pitchFamily="34" charset="0"/>
                <a:cs typeface="Calibri" panose="020F0502020204030204" pitchFamily="34" charset="0"/>
              </a:rPr>
              <a:t>technician</a:t>
            </a:r>
            <a:r>
              <a:rPr lang="en-IN" sz="2000" dirty="0">
                <a:latin typeface="Calibri" panose="020F0502020204030204" pitchFamily="34" charset="0"/>
                <a:cs typeface="Calibri" panose="020F0502020204030204" pitchFamily="34" charset="0"/>
              </a:rPr>
              <a:t> </a:t>
            </a:r>
            <a:r>
              <a:rPr lang="en-IN" sz="2000" b="0" i="0" u="none" strike="noStrike" dirty="0">
                <a:solidFill>
                  <a:srgbClr val="000000"/>
                </a:solidFill>
                <a:effectLst/>
                <a:latin typeface="Calibri" panose="020F0502020204030204" pitchFamily="34" charset="0"/>
                <a:cs typeface="Calibri" panose="020F0502020204030204" pitchFamily="34" charset="0"/>
              </a:rPr>
              <a:t>817</a:t>
            </a:r>
            <a:r>
              <a:rPr lang="en-IN" sz="2000" dirty="0">
                <a:latin typeface="Calibri" panose="020F0502020204030204" pitchFamily="34" charset="0"/>
                <a:cs typeface="Calibri" panose="020F0502020204030204" pitchFamily="34" charset="0"/>
              </a:rPr>
              <a:t>, 15.83% </a:t>
            </a:r>
            <a:endParaRPr lang="en-IN" sz="2000" dirty="0">
              <a:latin typeface="Calibri" panose="020F0502020204030204" pitchFamily="34" charset="0"/>
              <a:ea typeface="Lato"/>
              <a:cs typeface="Calibri" panose="020F0502020204030204" pitchFamily="34" charset="0"/>
              <a:sym typeface="Lato"/>
            </a:endParaRPr>
          </a:p>
          <a:p>
            <a:pPr marL="144000" marR="0" lvl="0" indent="-180000" algn="l" rtl="0">
              <a:lnSpc>
                <a:spcPct val="100000"/>
              </a:lnSpc>
              <a:spcBef>
                <a:spcPts val="0"/>
              </a:spcBef>
              <a:spcAft>
                <a:spcPts val="0"/>
              </a:spcAft>
              <a:buFont typeface="Arial" panose="020B0604020202020204" pitchFamily="34" charset="0"/>
              <a:buChar char="•"/>
            </a:pPr>
            <a:r>
              <a:rPr lang="en-IN" sz="2000" b="0" i="0" u="none" strike="noStrike" dirty="0">
                <a:solidFill>
                  <a:srgbClr val="000000"/>
                </a:solidFill>
                <a:effectLst/>
                <a:latin typeface="Calibri" panose="020F0502020204030204" pitchFamily="34" charset="0"/>
                <a:cs typeface="Calibri" panose="020F0502020204030204" pitchFamily="34" charset="0"/>
              </a:rPr>
              <a:t>blue-collar</a:t>
            </a:r>
            <a:r>
              <a:rPr lang="en-IN" sz="2000" dirty="0">
                <a:latin typeface="Calibri" panose="020F0502020204030204" pitchFamily="34" charset="0"/>
                <a:cs typeface="Calibri" panose="020F0502020204030204" pitchFamily="34" charset="0"/>
              </a:rPr>
              <a:t> </a:t>
            </a:r>
            <a:r>
              <a:rPr lang="en-IN" sz="2000" b="0" i="0" u="none" strike="noStrike" dirty="0">
                <a:solidFill>
                  <a:srgbClr val="000000"/>
                </a:solidFill>
                <a:effectLst/>
                <a:latin typeface="Calibri" panose="020F0502020204030204" pitchFamily="34" charset="0"/>
                <a:cs typeface="Calibri" panose="020F0502020204030204" pitchFamily="34" charset="0"/>
              </a:rPr>
              <a:t>696, 13.48%</a:t>
            </a:r>
            <a:endParaRPr lang="en-IN" sz="2000" dirty="0">
              <a:latin typeface="Calibri" panose="020F0502020204030204" pitchFamily="34" charset="0"/>
              <a:ea typeface="Lato"/>
              <a:cs typeface="Calibri" panose="020F0502020204030204" pitchFamily="34" charset="0"/>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IN" sz="1800"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sz="18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v</a:t>
            </a:r>
            <a:endParaRPr sz="1400" b="0" i="0" u="none" strike="noStrike" cap="none" dirty="0">
              <a:solidFill>
                <a:srgbClr val="000000"/>
              </a:solidFill>
              <a:latin typeface="Lato"/>
              <a:ea typeface="Lato"/>
              <a:cs typeface="Lato"/>
              <a:sym typeface="Lato"/>
            </a:endParaRPr>
          </a:p>
        </p:txBody>
      </p:sp>
      <p:graphicFrame>
        <p:nvGraphicFramePr>
          <p:cNvPr id="2" name="Table 1">
            <a:extLst>
              <a:ext uri="{FF2B5EF4-FFF2-40B4-BE49-F238E27FC236}">
                <a16:creationId xmlns:a16="http://schemas.microsoft.com/office/drawing/2014/main" id="{C4668C5F-C960-4153-9004-3FA30BF8EFAA}"/>
              </a:ext>
            </a:extLst>
          </p:cNvPr>
          <p:cNvGraphicFramePr>
            <a:graphicFrameLocks noGrp="1"/>
          </p:cNvGraphicFramePr>
          <p:nvPr>
            <p:extLst>
              <p:ext uri="{D42A27DB-BD31-4B8C-83A1-F6EECF244321}">
                <p14:modId xmlns:p14="http://schemas.microsoft.com/office/powerpoint/2010/main" val="2001292203"/>
              </p:ext>
            </p:extLst>
          </p:nvPr>
        </p:nvGraphicFramePr>
        <p:xfrm>
          <a:off x="9016999" y="1599227"/>
          <a:ext cx="2660337" cy="4893646"/>
        </p:xfrm>
        <a:graphic>
          <a:graphicData uri="http://schemas.openxmlformats.org/drawingml/2006/table">
            <a:tbl>
              <a:tblPr>
                <a:tableStyleId>{5C22544A-7EE6-4342-B048-85BDC9FD1C3A}</a:tableStyleId>
              </a:tblPr>
              <a:tblGrid>
                <a:gridCol w="1317378">
                  <a:extLst>
                    <a:ext uri="{9D8B030D-6E8A-4147-A177-3AD203B41FA5}">
                      <a16:colId xmlns:a16="http://schemas.microsoft.com/office/drawing/2014/main" val="3812172138"/>
                    </a:ext>
                  </a:extLst>
                </a:gridCol>
                <a:gridCol w="1342959">
                  <a:extLst>
                    <a:ext uri="{9D8B030D-6E8A-4147-A177-3AD203B41FA5}">
                      <a16:colId xmlns:a16="http://schemas.microsoft.com/office/drawing/2014/main" val="1215542556"/>
                    </a:ext>
                  </a:extLst>
                </a:gridCol>
              </a:tblGrid>
              <a:tr h="655246">
                <a:tc>
                  <a:txBody>
                    <a:bodyPr/>
                    <a:lstStyle/>
                    <a:p>
                      <a:pPr algn="l" fontAlgn="b"/>
                      <a:r>
                        <a:rPr lang="en-IN" sz="1100" u="none" strike="noStrike">
                          <a:effectLst/>
                        </a:rPr>
                        <a:t>JOB Category</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Count of Subscription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4060220"/>
                  </a:ext>
                </a:extLst>
              </a:tr>
              <a:tr h="353200">
                <a:tc>
                  <a:txBody>
                    <a:bodyPr/>
                    <a:lstStyle/>
                    <a:p>
                      <a:pPr algn="l" fontAlgn="b"/>
                      <a:r>
                        <a:rPr lang="en-IN" sz="1100" u="none" strike="noStrike">
                          <a:effectLst/>
                        </a:rPr>
                        <a:t>admin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69540704"/>
                  </a:ext>
                </a:extLst>
              </a:tr>
              <a:tr h="353200">
                <a:tc>
                  <a:txBody>
                    <a:bodyPr/>
                    <a:lstStyle/>
                    <a:p>
                      <a:pPr algn="l" fontAlgn="b"/>
                      <a:r>
                        <a:rPr lang="en-IN" sz="1100" u="none" strike="noStrike">
                          <a:effectLst/>
                        </a:rPr>
                        <a:t>blue-collar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696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7765572"/>
                  </a:ext>
                </a:extLst>
              </a:tr>
              <a:tr h="353200">
                <a:tc>
                  <a:txBody>
                    <a:bodyPr/>
                    <a:lstStyle/>
                    <a:p>
                      <a:pPr algn="l" fontAlgn="b"/>
                      <a:r>
                        <a:rPr lang="en-IN" sz="1100" u="none" strike="noStrike">
                          <a:effectLst/>
                        </a:rPr>
                        <a:t>entrepreneur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2610092"/>
                  </a:ext>
                </a:extLst>
              </a:tr>
              <a:tr h="353200">
                <a:tc>
                  <a:txBody>
                    <a:bodyPr/>
                    <a:lstStyle/>
                    <a:p>
                      <a:pPr algn="l" fontAlgn="b"/>
                      <a:r>
                        <a:rPr lang="en-IN" sz="1100" u="none" strike="noStrike">
                          <a:effectLst/>
                        </a:rPr>
                        <a:t>housemaid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4555936"/>
                  </a:ext>
                </a:extLst>
              </a:tr>
              <a:tr h="353200">
                <a:tc>
                  <a:txBody>
                    <a:bodyPr/>
                    <a:lstStyle/>
                    <a:p>
                      <a:pPr algn="l" fontAlgn="b"/>
                      <a:r>
                        <a:rPr lang="en-IN" sz="1100" u="none" strike="noStrike">
                          <a:effectLst/>
                        </a:rPr>
                        <a:t>management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1271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8709497"/>
                  </a:ext>
                </a:extLst>
              </a:tr>
              <a:tr h="353200">
                <a:tc>
                  <a:txBody>
                    <a:bodyPr/>
                    <a:lstStyle/>
                    <a:p>
                      <a:pPr algn="l" fontAlgn="b"/>
                      <a:r>
                        <a:rPr lang="en-IN" sz="1100" u="none" strike="noStrike">
                          <a:effectLst/>
                        </a:rPr>
                        <a:t>retired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78014952"/>
                  </a:ext>
                </a:extLst>
              </a:tr>
              <a:tr h="353200">
                <a:tc>
                  <a:txBody>
                    <a:bodyPr/>
                    <a:lstStyle/>
                    <a:p>
                      <a:pPr algn="l" fontAlgn="b"/>
                      <a:r>
                        <a:rPr lang="en-IN" sz="1100" u="none" strike="noStrike">
                          <a:effectLst/>
                        </a:rPr>
                        <a:t>self-employed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390379"/>
                  </a:ext>
                </a:extLst>
              </a:tr>
              <a:tr h="353200">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366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9890521"/>
                  </a:ext>
                </a:extLst>
              </a:tr>
              <a:tr h="353200">
                <a:tc>
                  <a:txBody>
                    <a:bodyPr/>
                    <a:lstStyle/>
                    <a:p>
                      <a:pPr algn="l" fontAlgn="b"/>
                      <a:r>
                        <a:rPr lang="en-IN" sz="1100" u="none" strike="noStrike">
                          <a:effectLst/>
                        </a:rPr>
                        <a:t>student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0781205"/>
                  </a:ext>
                </a:extLst>
              </a:tr>
              <a:tr h="353200">
                <a:tc>
                  <a:txBody>
                    <a:bodyPr/>
                    <a:lstStyle/>
                    <a:p>
                      <a:pPr algn="l" fontAlgn="b"/>
                      <a:r>
                        <a:rPr lang="en-IN" sz="1100" u="none" strike="noStrike">
                          <a:effectLst/>
                        </a:rPr>
                        <a:t>technician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817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7923767"/>
                  </a:ext>
                </a:extLst>
              </a:tr>
              <a:tr h="353200">
                <a:tc>
                  <a:txBody>
                    <a:bodyPr/>
                    <a:lstStyle/>
                    <a:p>
                      <a:pPr algn="l" fontAlgn="b"/>
                      <a:r>
                        <a:rPr lang="en-IN" sz="1100" u="none" strike="noStrike">
                          <a:effectLst/>
                        </a:rPr>
                        <a:t>unemployed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196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6089835"/>
                  </a:ext>
                </a:extLst>
              </a:tr>
              <a:tr h="353200">
                <a:tc>
                  <a:txBody>
                    <a:bodyPr/>
                    <a:lstStyle/>
                    <a:p>
                      <a:pPr algn="l"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9625173"/>
                  </a:ext>
                </a:extLst>
              </a:tr>
            </a:tbl>
          </a:graphicData>
        </a:graphic>
      </p:graphicFrame>
    </p:spTree>
    <p:extLst>
      <p:ext uri="{BB962C8B-B14F-4D97-AF65-F5344CB8AC3E}">
        <p14:creationId xmlns:p14="http://schemas.microsoft.com/office/powerpoint/2010/main" val="190503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libri" panose="020F0502020204030204" pitchFamily="34" charset="0"/>
                <a:ea typeface="Lato"/>
                <a:cs typeface="Calibri" panose="020F0502020204030204" pitchFamily="34" charset="0"/>
                <a:sym typeface="Lato"/>
              </a:rPr>
              <a:t>Education level:</a:t>
            </a: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ea typeface="Lato"/>
                <a:cs typeface="Calibri" panose="020F0502020204030204" pitchFamily="34" charset="0"/>
                <a:sym typeface="Lato"/>
              </a:rPr>
              <a:t>As per the EDA most of the persons belonging to the master’s category are </a:t>
            </a:r>
          </a:p>
          <a:p>
            <a:pPr marR="0" lvl="0" algn="l" rtl="0">
              <a:lnSpc>
                <a:spcPct val="100000"/>
              </a:lnSpc>
              <a:spcBef>
                <a:spcPts val="0"/>
              </a:spcBef>
              <a:spcAft>
                <a:spcPts val="0"/>
              </a:spcAft>
            </a:pPr>
            <a:r>
              <a:rPr lang="en-IN" sz="2000" dirty="0">
                <a:latin typeface="Calibri" panose="020F0502020204030204" pitchFamily="34" charset="0"/>
                <a:ea typeface="Lato"/>
                <a:cs typeface="Calibri" panose="020F0502020204030204" pitchFamily="34" charset="0"/>
                <a:sym typeface="Lato"/>
              </a:rPr>
              <a:t>      those who have registered for the Fixed Deposit Scheme. They are 51.3% of all.</a:t>
            </a:r>
          </a:p>
          <a:p>
            <a:pPr marR="0" lvl="0" algn="l" rtl="0">
              <a:lnSpc>
                <a:spcPct val="100000"/>
              </a:lnSpc>
              <a:spcBef>
                <a:spcPts val="0"/>
              </a:spcBef>
              <a:spcAft>
                <a:spcPts val="0"/>
              </a:spcAft>
            </a:pPr>
            <a:endParaRPr lang="en-IN" sz="2000" dirty="0">
              <a:latin typeface="Calibri" panose="020F0502020204030204" pitchFamily="34" charset="0"/>
              <a:ea typeface="Lato"/>
              <a:cs typeface="Calibri" panose="020F0502020204030204" pitchFamily="34" charset="0"/>
              <a:sym typeface="Lato"/>
            </a:endParaRPr>
          </a:p>
          <a:p>
            <a:pPr marR="0" lvl="0" algn="l" rtl="0">
              <a:lnSpc>
                <a:spcPct val="100000"/>
              </a:lnSpc>
              <a:spcBef>
                <a:spcPts val="0"/>
              </a:spcBef>
              <a:spcAft>
                <a:spcPts val="0"/>
              </a:spcAft>
            </a:pPr>
            <a:endParaRPr lang="en-IN" sz="2000" dirty="0">
              <a:latin typeface="Calibri" panose="020F0502020204030204" pitchFamily="34" charset="0"/>
              <a:ea typeface="Lato"/>
              <a:cs typeface="Calibri" panose="020F0502020204030204" pitchFamily="34" charset="0"/>
              <a:sym typeface="Lato"/>
            </a:endParaRPr>
          </a:p>
          <a:p>
            <a:pPr marR="0" lvl="0" algn="l" rtl="0">
              <a:lnSpc>
                <a:spcPct val="100000"/>
              </a:lnSpc>
              <a:spcBef>
                <a:spcPts val="0"/>
              </a:spcBef>
              <a:spcAft>
                <a:spcPts val="0"/>
              </a:spcAft>
            </a:pPr>
            <a:r>
              <a:rPr lang="en-IN" sz="2000" b="1" dirty="0">
                <a:latin typeface="Calibri" panose="020F0502020204030204" pitchFamily="34" charset="0"/>
                <a:ea typeface="Lato"/>
                <a:cs typeface="Calibri" panose="020F0502020204030204" pitchFamily="34" charset="0"/>
                <a:sym typeface="Lato"/>
              </a:rPr>
              <a:t>Material Status:</a:t>
            </a: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ea typeface="Lato"/>
                <a:cs typeface="Calibri" panose="020F0502020204030204" pitchFamily="34" charset="0"/>
                <a:sym typeface="Lato"/>
              </a:rPr>
              <a:t>As per the material Status most of the persons belongs to the married category</a:t>
            </a:r>
          </a:p>
          <a:p>
            <a:pPr marR="0" lvl="0" algn="l" rtl="0">
              <a:lnSpc>
                <a:spcPct val="100000"/>
              </a:lnSpc>
              <a:spcBef>
                <a:spcPts val="0"/>
              </a:spcBef>
              <a:spcAft>
                <a:spcPts val="0"/>
              </a:spcAft>
            </a:pPr>
            <a:r>
              <a:rPr lang="en-IN" sz="2000" dirty="0">
                <a:latin typeface="Calibri" panose="020F0502020204030204" pitchFamily="34" charset="0"/>
                <a:ea typeface="Lato"/>
                <a:cs typeface="Calibri" panose="020F0502020204030204" pitchFamily="34" charset="0"/>
                <a:sym typeface="Lato"/>
              </a:rPr>
              <a:t>      Those who have taken most of the Fixed deposit.</a:t>
            </a: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Calibri" panose="020F0502020204030204" pitchFamily="34" charset="0"/>
                <a:ea typeface="Lato"/>
                <a:cs typeface="Calibri" panose="020F0502020204030204" pitchFamily="34" charset="0"/>
                <a:sym typeface="Lato"/>
              </a:rPr>
              <a:t>Single are the second topmost Subscribers those who have registered for </a:t>
            </a:r>
          </a:p>
          <a:p>
            <a:pPr marR="0" lvl="0" algn="l" rtl="0">
              <a:lnSpc>
                <a:spcPct val="100000"/>
              </a:lnSpc>
              <a:spcBef>
                <a:spcPts val="0"/>
              </a:spcBef>
              <a:spcAft>
                <a:spcPts val="0"/>
              </a:spcAft>
            </a:pPr>
            <a:r>
              <a:rPr lang="en-IN" sz="2000" dirty="0">
                <a:latin typeface="Calibri" panose="020F0502020204030204" pitchFamily="34" charset="0"/>
                <a:ea typeface="Lato"/>
                <a:cs typeface="Calibri" panose="020F0502020204030204" pitchFamily="34" charset="0"/>
                <a:sym typeface="Lato"/>
              </a:rPr>
              <a:t>      fixed Deposit.  </a:t>
            </a:r>
          </a:p>
          <a:p>
            <a:pPr marR="0" lvl="0" algn="l" rtl="0">
              <a:lnSpc>
                <a:spcPct val="100000"/>
              </a:lnSpc>
              <a:spcBef>
                <a:spcPts val="0"/>
              </a:spcBef>
              <a:spcAft>
                <a:spcPts val="0"/>
              </a:spcAft>
            </a:pPr>
            <a:r>
              <a:rPr lang="en-IN" sz="2000" dirty="0">
                <a:latin typeface="Calibri" panose="020F0502020204030204" pitchFamily="34" charset="0"/>
                <a:ea typeface="Lato"/>
                <a:cs typeface="Calibri" panose="020F0502020204030204" pitchFamily="34" charset="0"/>
                <a:sym typeface="Lato"/>
              </a:rPr>
              <a:t>       </a:t>
            </a:r>
          </a:p>
          <a:p>
            <a:pPr marL="342900" marR="0" lvl="0" indent="-342900" algn="l" rtl="0">
              <a:lnSpc>
                <a:spcPct val="100000"/>
              </a:lnSpc>
              <a:spcBef>
                <a:spcPts val="0"/>
              </a:spcBef>
              <a:spcAft>
                <a:spcPts val="0"/>
              </a:spcAft>
              <a:buFont typeface="Arial" panose="020B0604020202020204" pitchFamily="34" charset="0"/>
              <a:buChar char="•"/>
            </a:pPr>
            <a:endParaRPr lang="en-IN" sz="2000" dirty="0">
              <a:latin typeface="Calibri" panose="020F0502020204030204" pitchFamily="34" charset="0"/>
              <a:ea typeface="Lato"/>
              <a:cs typeface="Calibri" panose="020F0502020204030204" pitchFamily="34" charset="0"/>
              <a:sym typeface="Lato"/>
            </a:endParaRPr>
          </a:p>
          <a:p>
            <a:pPr marR="0" lvl="0" algn="l" rtl="0">
              <a:lnSpc>
                <a:spcPct val="100000"/>
              </a:lnSpc>
              <a:spcBef>
                <a:spcPts val="0"/>
              </a:spcBef>
              <a:spcAft>
                <a:spcPts val="0"/>
              </a:spcAft>
            </a:pPr>
            <a:r>
              <a:rPr lang="en-IN" sz="2000" i="0" u="none" strike="noStrike" cap="none" dirty="0">
                <a:solidFill>
                  <a:srgbClr val="000000"/>
                </a:solidFill>
                <a:latin typeface="Calibri" panose="020F0502020204030204" pitchFamily="34" charset="0"/>
                <a:ea typeface="Lato"/>
                <a:cs typeface="Calibri" panose="020F0502020204030204" pitchFamily="34" charset="0"/>
                <a:sym typeface="Lato"/>
              </a:rPr>
              <a:t>      </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6" name="Picture 5">
            <a:extLst>
              <a:ext uri="{FF2B5EF4-FFF2-40B4-BE49-F238E27FC236}">
                <a16:creationId xmlns:a16="http://schemas.microsoft.com/office/drawing/2014/main" id="{11DF4B6A-A053-4B48-840B-98D23D446356}"/>
              </a:ext>
            </a:extLst>
          </p:cNvPr>
          <p:cNvPicPr>
            <a:picLocks noChangeAspect="1"/>
          </p:cNvPicPr>
          <p:nvPr/>
        </p:nvPicPr>
        <p:blipFill>
          <a:blip r:embed="rId3"/>
          <a:stretch>
            <a:fillRect/>
          </a:stretch>
        </p:blipFill>
        <p:spPr>
          <a:xfrm>
            <a:off x="9238937" y="4096851"/>
            <a:ext cx="2438400" cy="2286970"/>
          </a:xfrm>
          <a:prstGeom prst="rect">
            <a:avLst/>
          </a:prstGeom>
        </p:spPr>
      </p:pic>
      <p:pic>
        <p:nvPicPr>
          <p:cNvPr id="8" name="Picture 7">
            <a:extLst>
              <a:ext uri="{FF2B5EF4-FFF2-40B4-BE49-F238E27FC236}">
                <a16:creationId xmlns:a16="http://schemas.microsoft.com/office/drawing/2014/main" id="{5C958056-16FD-4FDC-AFE1-B1B6FEE25719}"/>
              </a:ext>
            </a:extLst>
          </p:cNvPr>
          <p:cNvPicPr>
            <a:picLocks noChangeAspect="1"/>
          </p:cNvPicPr>
          <p:nvPr/>
        </p:nvPicPr>
        <p:blipFill>
          <a:blip r:embed="rId4"/>
          <a:stretch>
            <a:fillRect/>
          </a:stretch>
        </p:blipFill>
        <p:spPr>
          <a:xfrm>
            <a:off x="9238937" y="1599228"/>
            <a:ext cx="2438400" cy="2286970"/>
          </a:xfrm>
          <a:prstGeom prst="rect">
            <a:avLst/>
          </a:prstGeom>
        </p:spPr>
      </p:pic>
    </p:spTree>
    <p:extLst>
      <p:ext uri="{BB962C8B-B14F-4D97-AF65-F5344CB8AC3E}">
        <p14:creationId xmlns:p14="http://schemas.microsoft.com/office/powerpoint/2010/main" val="79853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b="1" i="0" u="none" strike="noStrike" cap="none" dirty="0">
                <a:solidFill>
                  <a:srgbClr val="000000"/>
                </a:solidFill>
                <a:latin typeface="Lato"/>
                <a:ea typeface="Lato"/>
                <a:cs typeface="Lato"/>
                <a:sym typeface="Lato"/>
              </a:rPr>
              <a:t>Loan Defaulters:</a:t>
            </a:r>
          </a:p>
          <a:p>
            <a:pPr marL="342900" marR="0" lvl="0" indent="-342900" algn="l" rtl="0">
              <a:lnSpc>
                <a:spcPct val="100000"/>
              </a:lnSpc>
              <a:spcBef>
                <a:spcPts val="0"/>
              </a:spcBef>
              <a:spcAft>
                <a:spcPts val="0"/>
              </a:spcAft>
              <a:buFont typeface="Arial" panose="020B0604020202020204" pitchFamily="34" charset="0"/>
              <a:buChar char="•"/>
            </a:pPr>
            <a:r>
              <a:rPr lang="en-US" sz="2000" dirty="0">
                <a:latin typeface="Lato"/>
                <a:ea typeface="Lato"/>
                <a:cs typeface="Lato"/>
                <a:sym typeface="Lato"/>
              </a:rPr>
              <a:t>During EDA we found that the defaulters are only 1.80% of </a:t>
            </a:r>
          </a:p>
          <a:p>
            <a:pPr marR="0" lvl="0" algn="l" rtl="0">
              <a:lnSpc>
                <a:spcPct val="100000"/>
              </a:lnSpc>
              <a:spcBef>
                <a:spcPts val="0"/>
              </a:spcBef>
              <a:spcAft>
                <a:spcPts val="0"/>
              </a:spcAft>
            </a:pPr>
            <a:r>
              <a:rPr lang="en-US" sz="2000" dirty="0">
                <a:latin typeface="Lato"/>
                <a:ea typeface="Lato"/>
                <a:cs typeface="Lato"/>
                <a:sym typeface="Lato"/>
              </a:rPr>
              <a:t>     all total</a:t>
            </a:r>
            <a:r>
              <a:rPr lang="en-IN" sz="2000" dirty="0">
                <a:latin typeface="Lato"/>
                <a:ea typeface="Lato"/>
                <a:cs typeface="Lato"/>
                <a:sym typeface="Lato"/>
              </a:rPr>
              <a:t> account holders.</a:t>
            </a:r>
          </a:p>
          <a:p>
            <a:pPr marR="0" lvl="0" algn="l" rtl="0">
              <a:lnSpc>
                <a:spcPct val="100000"/>
              </a:lnSpc>
              <a:spcBef>
                <a:spcPts val="0"/>
              </a:spcBef>
              <a:spcAft>
                <a:spcPts val="0"/>
              </a:spcAft>
            </a:pPr>
            <a:endParaRPr lang="en-IN" sz="2000" dirty="0">
              <a:latin typeface="Lato"/>
              <a:ea typeface="Lato"/>
              <a:cs typeface="Lato"/>
              <a:sym typeface="Lato"/>
            </a:endParaRPr>
          </a:p>
          <a:p>
            <a:pPr marL="342900" marR="0" lvl="0" indent="-342900" algn="l" rtl="0">
              <a:lnSpc>
                <a:spcPct val="100000"/>
              </a:lnSpc>
              <a:spcBef>
                <a:spcPts val="0"/>
              </a:spcBef>
              <a:spcAft>
                <a:spcPts val="0"/>
              </a:spcAft>
              <a:buFont typeface="Arial" panose="020B0604020202020204" pitchFamily="34" charset="0"/>
              <a:buChar char="•"/>
            </a:pPr>
            <a:r>
              <a:rPr lang="en-IN" sz="2000" dirty="0">
                <a:latin typeface="Lato"/>
                <a:ea typeface="Lato"/>
                <a:cs typeface="Lato"/>
                <a:sym typeface="Lato"/>
              </a:rPr>
              <a:t>Except that 98.08% are those who are non-defaulters. </a:t>
            </a:r>
            <a:endParaRPr lang="en-US" sz="20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2000" b="1" dirty="0">
                <a:latin typeface="Calibri" panose="020F0502020204030204" pitchFamily="34" charset="0"/>
                <a:ea typeface="Lato"/>
                <a:cs typeface="Calibri" panose="020F0502020204030204" pitchFamily="34" charset="0"/>
                <a:sym typeface="Lato"/>
              </a:rPr>
              <a:t>Age Group:</a:t>
            </a:r>
          </a:p>
          <a:p>
            <a:pPr marL="285750" marR="0" lvl="0" indent="-285750" algn="l" rtl="0">
              <a:lnSpc>
                <a:spcPct val="100000"/>
              </a:lnSpc>
              <a:spcBef>
                <a:spcPts val="0"/>
              </a:spcBef>
              <a:spcAft>
                <a:spcPts val="0"/>
              </a:spcAft>
              <a:buFont typeface="Arial" panose="020B0604020202020204" pitchFamily="34" charset="0"/>
              <a:buChar char="•"/>
            </a:pPr>
            <a:r>
              <a:rPr lang="en-US" sz="2000" dirty="0">
                <a:latin typeface="Calibri" panose="020F0502020204030204" pitchFamily="34" charset="0"/>
                <a:ea typeface="Lato"/>
                <a:cs typeface="Calibri" panose="020F0502020204030204" pitchFamily="34" charset="0"/>
                <a:sym typeface="Lato"/>
              </a:rPr>
              <a:t>According to the age group variable we have</a:t>
            </a:r>
          </a:p>
          <a:p>
            <a:pPr marL="285750" marR="0" lvl="0" indent="-285750" algn="l" rtl="0">
              <a:lnSpc>
                <a:spcPct val="100000"/>
              </a:lnSpc>
              <a:spcBef>
                <a:spcPts val="0"/>
              </a:spcBef>
              <a:spcAft>
                <a:spcPts val="0"/>
              </a:spcAft>
              <a:buFont typeface="Arial" panose="020B0604020202020204" pitchFamily="34" charset="0"/>
              <a:buChar char="•"/>
            </a:pPr>
            <a:r>
              <a:rPr lang="en-US" sz="2000" dirty="0">
                <a:latin typeface="Calibri" panose="020F0502020204030204" pitchFamily="34" charset="0"/>
                <a:ea typeface="Lato"/>
                <a:cs typeface="Calibri" panose="020F0502020204030204" pitchFamily="34" charset="0"/>
                <a:sym typeface="Lato"/>
              </a:rPr>
              <a:t> find that most of the Fixed Deposit holders </a:t>
            </a:r>
          </a:p>
          <a:p>
            <a:pPr marR="0" lvl="0" algn="l" rtl="0">
              <a:lnSpc>
                <a:spcPct val="100000"/>
              </a:lnSpc>
              <a:spcBef>
                <a:spcPts val="0"/>
              </a:spcBef>
              <a:spcAft>
                <a:spcPts val="0"/>
              </a:spcAft>
            </a:pPr>
            <a:r>
              <a:rPr lang="en-US" sz="2000" b="0" i="0" u="none" strike="noStrike" cap="none" dirty="0">
                <a:solidFill>
                  <a:srgbClr val="000000"/>
                </a:solidFill>
                <a:latin typeface="Calibri" panose="020F0502020204030204" pitchFamily="34" charset="0"/>
                <a:ea typeface="Lato"/>
                <a:cs typeface="Calibri" panose="020F0502020204030204" pitchFamily="34" charset="0"/>
                <a:sym typeface="Lato"/>
              </a:rPr>
              <a:t>      belongs to th</a:t>
            </a:r>
            <a:r>
              <a:rPr lang="en-US" sz="2000" dirty="0">
                <a:latin typeface="Calibri" panose="020F0502020204030204" pitchFamily="34" charset="0"/>
                <a:ea typeface="Lato"/>
                <a:cs typeface="Calibri" panose="020F0502020204030204" pitchFamily="34" charset="0"/>
                <a:sym typeface="Lato"/>
              </a:rPr>
              <a:t>e age group of 30-39</a:t>
            </a:r>
          </a:p>
          <a:p>
            <a:pPr marL="285750" marR="0" lvl="0" indent="-285750" algn="l" rtl="0">
              <a:lnSpc>
                <a:spcPct val="100000"/>
              </a:lnSpc>
              <a:spcBef>
                <a:spcPts val="0"/>
              </a:spcBef>
              <a:spcAft>
                <a:spcPts val="0"/>
              </a:spcAft>
              <a:buFont typeface="Arial" panose="020B0604020202020204" pitchFamily="34" charset="0"/>
              <a:buChar char="•"/>
            </a:pPr>
            <a:r>
              <a:rPr lang="en-US" sz="2000" b="0" i="0" u="none" strike="noStrike" cap="none" dirty="0">
                <a:solidFill>
                  <a:srgbClr val="000000"/>
                </a:solidFill>
                <a:latin typeface="Calibri" panose="020F0502020204030204" pitchFamily="34" charset="0"/>
                <a:ea typeface="Lato"/>
                <a:cs typeface="Calibri" panose="020F0502020204030204" pitchFamily="34" charset="0"/>
                <a:sym typeface="Lato"/>
              </a:rPr>
              <a:t>Doing further analysis we have found that </a:t>
            </a:r>
          </a:p>
          <a:p>
            <a:pPr marR="0" lvl="0" algn="l" rtl="0">
              <a:lnSpc>
                <a:spcPct val="100000"/>
              </a:lnSpc>
              <a:spcBef>
                <a:spcPts val="0"/>
              </a:spcBef>
              <a:spcAft>
                <a:spcPts val="0"/>
              </a:spcAft>
            </a:pPr>
            <a:r>
              <a:rPr lang="en-US" sz="2000" dirty="0">
                <a:latin typeface="Calibri" panose="020F0502020204030204" pitchFamily="34" charset="0"/>
                <a:ea typeface="Lato"/>
                <a:cs typeface="Calibri" panose="020F0502020204030204" pitchFamily="34" charset="0"/>
                <a:sym typeface="Lato"/>
              </a:rPr>
              <a:t>     This category is having the largest amount </a:t>
            </a:r>
          </a:p>
          <a:p>
            <a:pPr marR="0" lvl="0" algn="l" rtl="0">
              <a:lnSpc>
                <a:spcPct val="100000"/>
              </a:lnSpc>
              <a:spcBef>
                <a:spcPts val="0"/>
              </a:spcBef>
              <a:spcAft>
                <a:spcPts val="0"/>
              </a:spcAft>
            </a:pPr>
            <a:r>
              <a:rPr lang="en-US" sz="2000" b="0" i="0" u="none" strike="noStrike" cap="none" dirty="0">
                <a:solidFill>
                  <a:srgbClr val="000000"/>
                </a:solidFill>
                <a:latin typeface="Calibri" panose="020F0502020204030204" pitchFamily="34" charset="0"/>
                <a:ea typeface="Lato"/>
                <a:cs typeface="Calibri" panose="020F0502020204030204" pitchFamily="34" charset="0"/>
                <a:sym typeface="Lato"/>
              </a:rPr>
              <a:t>      Pending for bank loan </a:t>
            </a:r>
            <a:r>
              <a:rPr lang="en-US" sz="2000" b="0" i="0" u="none" strike="noStrike" cap="none" dirty="0" err="1">
                <a:solidFill>
                  <a:srgbClr val="000000"/>
                </a:solidFill>
                <a:latin typeface="Calibri" panose="020F0502020204030204" pitchFamily="34" charset="0"/>
                <a:ea typeface="Lato"/>
                <a:cs typeface="Calibri" panose="020F0502020204030204" pitchFamily="34" charset="0"/>
                <a:sym typeface="Lato"/>
              </a:rPr>
              <a:t>approx</a:t>
            </a:r>
            <a:r>
              <a:rPr lang="en-US" sz="2000" b="0" i="0" u="none" strike="noStrike" cap="none" dirty="0">
                <a:solidFill>
                  <a:srgbClr val="000000"/>
                </a:solidFill>
                <a:latin typeface="Calibri" panose="020F0502020204030204" pitchFamily="34" charset="0"/>
                <a:ea typeface="Lato"/>
                <a:cs typeface="Calibri" panose="020F0502020204030204" pitchFamily="34" charset="0"/>
                <a:sym typeface="Lato"/>
              </a:rPr>
              <a:t> 39.45 % of all.</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p:txBody>
      </p:sp>
      <p:graphicFrame>
        <p:nvGraphicFramePr>
          <p:cNvPr id="2" name="Table 1">
            <a:extLst>
              <a:ext uri="{FF2B5EF4-FFF2-40B4-BE49-F238E27FC236}">
                <a16:creationId xmlns:a16="http://schemas.microsoft.com/office/drawing/2014/main" id="{A6261315-5A94-4F75-A2D9-A403A6DC603C}"/>
              </a:ext>
            </a:extLst>
          </p:cNvPr>
          <p:cNvGraphicFramePr>
            <a:graphicFrameLocks noGrp="1"/>
          </p:cNvGraphicFramePr>
          <p:nvPr>
            <p:extLst>
              <p:ext uri="{D42A27DB-BD31-4B8C-83A1-F6EECF244321}">
                <p14:modId xmlns:p14="http://schemas.microsoft.com/office/powerpoint/2010/main" val="3462790043"/>
              </p:ext>
            </p:extLst>
          </p:nvPr>
        </p:nvGraphicFramePr>
        <p:xfrm>
          <a:off x="8178800" y="1572856"/>
          <a:ext cx="3498537" cy="1325563"/>
        </p:xfrm>
        <a:graphic>
          <a:graphicData uri="http://schemas.openxmlformats.org/drawingml/2006/table">
            <a:tbl>
              <a:tblPr>
                <a:tableStyleId>{5C22544A-7EE6-4342-B048-85BDC9FD1C3A}</a:tableStyleId>
              </a:tblPr>
              <a:tblGrid>
                <a:gridCol w="1262359">
                  <a:extLst>
                    <a:ext uri="{9D8B030D-6E8A-4147-A177-3AD203B41FA5}">
                      <a16:colId xmlns:a16="http://schemas.microsoft.com/office/drawing/2014/main" val="3530336090"/>
                    </a:ext>
                  </a:extLst>
                </a:gridCol>
                <a:gridCol w="2236178">
                  <a:extLst>
                    <a:ext uri="{9D8B030D-6E8A-4147-A177-3AD203B41FA5}">
                      <a16:colId xmlns:a16="http://schemas.microsoft.com/office/drawing/2014/main" val="2450575377"/>
                    </a:ext>
                  </a:extLst>
                </a:gridCol>
              </a:tblGrid>
              <a:tr h="506500">
                <a:tc>
                  <a:txBody>
                    <a:bodyPr/>
                    <a:lstStyle/>
                    <a:p>
                      <a:pPr algn="l" fontAlgn="b"/>
                      <a:r>
                        <a:rPr lang="en-IN" sz="1100" u="none" strike="noStrike">
                          <a:effectLst/>
                        </a:rPr>
                        <a:t>Loan Defaulters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Count of Subscription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83106930"/>
                  </a:ext>
                </a:extLst>
              </a:tr>
              <a:tr h="273021">
                <a:tc>
                  <a:txBody>
                    <a:bodyPr/>
                    <a:lstStyle/>
                    <a:p>
                      <a:pPr algn="l"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98.08%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7881933"/>
                  </a:ext>
                </a:extLst>
              </a:tr>
              <a:tr h="273021">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002453"/>
                  </a:ext>
                </a:extLst>
              </a:tr>
              <a:tr h="273021">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4252528"/>
                  </a:ext>
                </a:extLst>
              </a:tr>
            </a:tbl>
          </a:graphicData>
        </a:graphic>
      </p:graphicFrame>
      <p:graphicFrame>
        <p:nvGraphicFramePr>
          <p:cNvPr id="5" name="Table 4">
            <a:extLst>
              <a:ext uri="{FF2B5EF4-FFF2-40B4-BE49-F238E27FC236}">
                <a16:creationId xmlns:a16="http://schemas.microsoft.com/office/drawing/2014/main" id="{C17853F9-9E13-4FCA-AD7F-4CF4B0315BA4}"/>
              </a:ext>
            </a:extLst>
          </p:cNvPr>
          <p:cNvGraphicFramePr>
            <a:graphicFrameLocks noGrp="1"/>
          </p:cNvGraphicFramePr>
          <p:nvPr>
            <p:extLst>
              <p:ext uri="{D42A27DB-BD31-4B8C-83A1-F6EECF244321}">
                <p14:modId xmlns:p14="http://schemas.microsoft.com/office/powerpoint/2010/main" val="1386687704"/>
              </p:ext>
            </p:extLst>
          </p:nvPr>
        </p:nvGraphicFramePr>
        <p:xfrm>
          <a:off x="5829300" y="4046051"/>
          <a:ext cx="2197100" cy="236728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242764705"/>
                    </a:ext>
                  </a:extLst>
                </a:gridCol>
                <a:gridCol w="1333500">
                  <a:extLst>
                    <a:ext uri="{9D8B030D-6E8A-4147-A177-3AD203B41FA5}">
                      <a16:colId xmlns:a16="http://schemas.microsoft.com/office/drawing/2014/main" val="1079347581"/>
                    </a:ext>
                  </a:extLst>
                </a:gridCol>
              </a:tblGrid>
              <a:tr h="18415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Count of Subscription</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4797647"/>
                  </a:ext>
                </a:extLst>
              </a:tr>
              <a:tr h="184150">
                <a:tc>
                  <a:txBody>
                    <a:bodyPr/>
                    <a:lstStyle/>
                    <a:p>
                      <a:pPr algn="l" fontAlgn="b"/>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3909658"/>
                  </a:ext>
                </a:extLst>
              </a:tr>
              <a:tr h="184150">
                <a:tc>
                  <a:txBody>
                    <a:bodyPr/>
                    <a:lstStyle/>
                    <a:p>
                      <a:pPr algn="l" fontAlgn="b"/>
                      <a:r>
                        <a:rPr lang="en-IN" sz="1100" u="none" strike="noStrike">
                          <a:effectLst/>
                        </a:rPr>
                        <a:t>10-19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9879666"/>
                  </a:ext>
                </a:extLst>
              </a:tr>
              <a:tr h="184150">
                <a:tc>
                  <a:txBody>
                    <a:bodyPr/>
                    <a:lstStyle/>
                    <a:p>
                      <a:pPr algn="l" fontAlgn="b"/>
                      <a:r>
                        <a:rPr lang="en-IN" sz="1100" u="none" strike="noStrike">
                          <a:effectLst/>
                        </a:rPr>
                        <a:t>20-29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5144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2256185"/>
                  </a:ext>
                </a:extLst>
              </a:tr>
              <a:tr h="184150">
                <a:tc>
                  <a:txBody>
                    <a:bodyPr/>
                    <a:lstStyle/>
                    <a:p>
                      <a:pPr algn="l" fontAlgn="b"/>
                      <a:r>
                        <a:rPr lang="en-IN" sz="1100" u="none" strike="noStrike">
                          <a:effectLst/>
                        </a:rPr>
                        <a:t>30-39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17941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5259782"/>
                  </a:ext>
                </a:extLst>
              </a:tr>
              <a:tr h="184150">
                <a:tc>
                  <a:txBody>
                    <a:bodyPr/>
                    <a:lstStyle/>
                    <a:p>
                      <a:pPr algn="l" fontAlgn="b"/>
                      <a:r>
                        <a:rPr lang="en-IN" sz="1100" u="none" strike="noStrike">
                          <a:effectLst/>
                        </a:rPr>
                        <a:t>40-49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11540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9990450"/>
                  </a:ext>
                </a:extLst>
              </a:tr>
              <a:tr h="184150">
                <a:tc>
                  <a:txBody>
                    <a:bodyPr/>
                    <a:lstStyle/>
                    <a:p>
                      <a:pPr algn="l" fontAlgn="b"/>
                      <a:r>
                        <a:rPr lang="en-IN" sz="1100" u="none" strike="noStrike">
                          <a:effectLst/>
                        </a:rPr>
                        <a:t>50-59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8334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694536"/>
                  </a:ext>
                </a:extLst>
              </a:tr>
              <a:tr h="184150">
                <a:tc>
                  <a:txBody>
                    <a:bodyPr/>
                    <a:lstStyle/>
                    <a:p>
                      <a:pPr algn="l" fontAlgn="b"/>
                      <a:r>
                        <a:rPr lang="en-IN" sz="1100" u="none" strike="noStrike">
                          <a:effectLst/>
                        </a:rPr>
                        <a:t>60-69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1192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0281716"/>
                  </a:ext>
                </a:extLst>
              </a:tr>
              <a:tr h="184150">
                <a:tc>
                  <a:txBody>
                    <a:bodyPr/>
                    <a:lstStyle/>
                    <a:p>
                      <a:pPr algn="l" fontAlgn="b"/>
                      <a:r>
                        <a:rPr lang="en-IN" sz="1100" u="none" strike="noStrike">
                          <a:effectLst/>
                        </a:rPr>
                        <a:t>70-79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410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7698495"/>
                  </a:ext>
                </a:extLst>
              </a:tr>
              <a:tr h="184150">
                <a:tc>
                  <a:txBody>
                    <a:bodyPr/>
                    <a:lstStyle/>
                    <a:p>
                      <a:pPr algn="l" fontAlgn="b"/>
                      <a:r>
                        <a:rPr lang="en-IN" sz="1100" u="none" strike="noStrike">
                          <a:effectLst/>
                        </a:rPr>
                        <a:t>80-89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96727989"/>
                  </a:ext>
                </a:extLst>
              </a:tr>
              <a:tr h="184150">
                <a:tc>
                  <a:txBody>
                    <a:bodyPr/>
                    <a:lstStyle/>
                    <a:p>
                      <a:pPr algn="l" fontAlgn="b"/>
                      <a:r>
                        <a:rPr lang="en-IN" sz="1100" u="none" strike="noStrike">
                          <a:effectLst/>
                        </a:rPr>
                        <a:t>90-99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39581812"/>
                  </a:ext>
                </a:extLst>
              </a:tr>
              <a:tr h="18415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44734</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32875753"/>
                  </a:ext>
                </a:extLst>
              </a:tr>
            </a:tbl>
          </a:graphicData>
        </a:graphic>
      </p:graphicFrame>
      <p:graphicFrame>
        <p:nvGraphicFramePr>
          <p:cNvPr id="6" name="Table 5">
            <a:extLst>
              <a:ext uri="{FF2B5EF4-FFF2-40B4-BE49-F238E27FC236}">
                <a16:creationId xmlns:a16="http://schemas.microsoft.com/office/drawing/2014/main" id="{78FD91BC-9A09-4D46-B1DA-8E9497B3C21C}"/>
              </a:ext>
            </a:extLst>
          </p:cNvPr>
          <p:cNvGraphicFramePr>
            <a:graphicFrameLocks noGrp="1"/>
          </p:cNvGraphicFramePr>
          <p:nvPr>
            <p:extLst>
              <p:ext uri="{D42A27DB-BD31-4B8C-83A1-F6EECF244321}">
                <p14:modId xmlns:p14="http://schemas.microsoft.com/office/powerpoint/2010/main" val="484301112"/>
              </p:ext>
            </p:extLst>
          </p:nvPr>
        </p:nvGraphicFramePr>
        <p:xfrm>
          <a:off x="8178800" y="3213099"/>
          <a:ext cx="3454400" cy="3200227"/>
        </p:xfrm>
        <a:graphic>
          <a:graphicData uri="http://schemas.openxmlformats.org/drawingml/2006/table">
            <a:tbl>
              <a:tblPr>
                <a:tableStyleId>{5C22544A-7EE6-4342-B048-85BDC9FD1C3A}</a:tableStyleId>
              </a:tblPr>
              <a:tblGrid>
                <a:gridCol w="827110">
                  <a:extLst>
                    <a:ext uri="{9D8B030D-6E8A-4147-A177-3AD203B41FA5}">
                      <a16:colId xmlns:a16="http://schemas.microsoft.com/office/drawing/2014/main" val="2420511704"/>
                    </a:ext>
                  </a:extLst>
                </a:gridCol>
                <a:gridCol w="1508259">
                  <a:extLst>
                    <a:ext uri="{9D8B030D-6E8A-4147-A177-3AD203B41FA5}">
                      <a16:colId xmlns:a16="http://schemas.microsoft.com/office/drawing/2014/main" val="4231121620"/>
                    </a:ext>
                  </a:extLst>
                </a:gridCol>
                <a:gridCol w="1119031">
                  <a:extLst>
                    <a:ext uri="{9D8B030D-6E8A-4147-A177-3AD203B41FA5}">
                      <a16:colId xmlns:a16="http://schemas.microsoft.com/office/drawing/2014/main" val="2696888319"/>
                    </a:ext>
                  </a:extLst>
                </a:gridCol>
              </a:tblGrid>
              <a:tr h="428503">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loan amt pending </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cash in ACC</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0138069"/>
                  </a:ext>
                </a:extLst>
              </a:tr>
              <a:tr h="230977">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8901541"/>
                  </a:ext>
                </a:extLst>
              </a:tr>
              <a:tr h="230977">
                <a:tc>
                  <a:txBody>
                    <a:bodyPr/>
                    <a:lstStyle/>
                    <a:p>
                      <a:pPr algn="l" fontAlgn="b"/>
                      <a:r>
                        <a:rPr lang="en-IN" sz="1100" u="none" strike="noStrike">
                          <a:effectLst/>
                        </a:rPr>
                        <a:t>0-9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9492564"/>
                  </a:ext>
                </a:extLst>
              </a:tr>
              <a:tr h="230977">
                <a:tc>
                  <a:txBody>
                    <a:bodyPr/>
                    <a:lstStyle/>
                    <a:p>
                      <a:pPr algn="l" fontAlgn="b"/>
                      <a:r>
                        <a:rPr lang="en-IN" sz="1100" u="none" strike="noStrike">
                          <a:effectLst/>
                        </a:rPr>
                        <a:t>10-19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447300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8307274"/>
                  </a:ext>
                </a:extLst>
              </a:tr>
              <a:tr h="230977">
                <a:tc>
                  <a:txBody>
                    <a:bodyPr/>
                    <a:lstStyle/>
                    <a:p>
                      <a:pPr algn="l" fontAlgn="b"/>
                      <a:r>
                        <a:rPr lang="en-IN" sz="1100" u="none" strike="noStrike">
                          <a:effectLst/>
                        </a:rPr>
                        <a:t>20-29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-78950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9187800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787158"/>
                  </a:ext>
                </a:extLst>
              </a:tr>
              <a:tr h="230977">
                <a:tc>
                  <a:txBody>
                    <a:bodyPr/>
                    <a:lstStyle/>
                    <a:p>
                      <a:pPr algn="l" fontAlgn="b"/>
                      <a:r>
                        <a:rPr lang="en-IN" sz="1100" u="none" strike="noStrike">
                          <a:effectLst/>
                        </a:rPr>
                        <a:t>30-39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-690600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31218250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967126"/>
                  </a:ext>
                </a:extLst>
              </a:tr>
              <a:tr h="230977">
                <a:tc>
                  <a:txBody>
                    <a:bodyPr/>
                    <a:lstStyle/>
                    <a:p>
                      <a:pPr algn="l" fontAlgn="b"/>
                      <a:r>
                        <a:rPr lang="en-IN" sz="1100" u="none" strike="noStrike">
                          <a:effectLst/>
                        </a:rPr>
                        <a:t>40-49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-722100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40168700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2879832"/>
                  </a:ext>
                </a:extLst>
              </a:tr>
              <a:tr h="230977">
                <a:tc>
                  <a:txBody>
                    <a:bodyPr/>
                    <a:lstStyle/>
                    <a:p>
                      <a:pPr algn="l" fontAlgn="b"/>
                      <a:r>
                        <a:rPr lang="en-IN" sz="1100" u="none" strike="noStrike">
                          <a:effectLst/>
                        </a:rPr>
                        <a:t>50-59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-361700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44508950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6903556"/>
                  </a:ext>
                </a:extLst>
              </a:tr>
              <a:tr h="230977">
                <a:tc>
                  <a:txBody>
                    <a:bodyPr/>
                    <a:lstStyle/>
                    <a:p>
                      <a:pPr algn="l" fontAlgn="b"/>
                      <a:r>
                        <a:rPr lang="en-IN" sz="1100" u="none" strike="noStrike">
                          <a:effectLst/>
                        </a:rPr>
                        <a:t>60-69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-41250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10930100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8412378"/>
                  </a:ext>
                </a:extLst>
              </a:tr>
              <a:tr h="230977">
                <a:tc>
                  <a:txBody>
                    <a:bodyPr/>
                    <a:lstStyle/>
                    <a:p>
                      <a:pPr algn="l" fontAlgn="b"/>
                      <a:r>
                        <a:rPr lang="en-IN" sz="1100" u="none" strike="noStrike">
                          <a:effectLst/>
                        </a:rPr>
                        <a:t>70-79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4614050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5598102"/>
                  </a:ext>
                </a:extLst>
              </a:tr>
              <a:tr h="230977">
                <a:tc>
                  <a:txBody>
                    <a:bodyPr/>
                    <a:lstStyle/>
                    <a:p>
                      <a:pPr algn="l" fontAlgn="b"/>
                      <a:r>
                        <a:rPr lang="en-IN" sz="1100" u="none" strike="noStrike">
                          <a:effectLst/>
                        </a:rPr>
                        <a:t>80-89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804850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055491"/>
                  </a:ext>
                </a:extLst>
              </a:tr>
              <a:tr h="230977">
                <a:tc>
                  <a:txBody>
                    <a:bodyPr/>
                    <a:lstStyle/>
                    <a:p>
                      <a:pPr algn="l" fontAlgn="b"/>
                      <a:r>
                        <a:rPr lang="en-IN" sz="1100" u="none" strike="noStrike">
                          <a:effectLst/>
                        </a:rPr>
                        <a:t>90-99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116250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7975501"/>
                  </a:ext>
                </a:extLst>
              </a:tr>
              <a:tr h="230977">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-1894600</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141996250</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1148689"/>
                  </a:ext>
                </a:extLst>
              </a:tr>
            </a:tbl>
          </a:graphicData>
        </a:graphic>
      </p:graphicFrame>
    </p:spTree>
    <p:extLst>
      <p:ext uri="{BB962C8B-B14F-4D97-AF65-F5344CB8AC3E}">
        <p14:creationId xmlns:p14="http://schemas.microsoft.com/office/powerpoint/2010/main" val="137416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83410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libri" panose="020F0502020204030204" pitchFamily="34" charset="0"/>
                <a:ea typeface="Lato"/>
                <a:cs typeface="Calibri" panose="020F0502020204030204" pitchFamily="34" charset="0"/>
                <a:sym typeface="Lato"/>
              </a:rPr>
              <a:t>Subscription, Average time took:</a:t>
            </a:r>
            <a:r>
              <a:rPr lang="en-IN" sz="2000" b="0" i="0" u="none" strike="noStrike" cap="none" dirty="0">
                <a:solidFill>
                  <a:srgbClr val="000000"/>
                </a:solidFill>
                <a:latin typeface="Calibri" panose="020F0502020204030204" pitchFamily="34" charset="0"/>
                <a:ea typeface="Lato"/>
                <a:cs typeface="Calibri" panose="020F0502020204030204" pitchFamily="34" charset="0"/>
                <a:sym typeface="Lato"/>
              </a:rPr>
              <a:t> </a:t>
            </a:r>
            <a:endParaRPr sz="2000" b="0"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B02D5BCD-B470-4951-8AEB-C55EF5E1E61E}"/>
              </a:ext>
            </a:extLst>
          </p:cNvPr>
          <p:cNvPicPr>
            <a:picLocks noChangeAspect="1"/>
          </p:cNvPicPr>
          <p:nvPr/>
        </p:nvPicPr>
        <p:blipFill>
          <a:blip r:embed="rId3"/>
          <a:stretch>
            <a:fillRect/>
          </a:stretch>
        </p:blipFill>
        <p:spPr>
          <a:xfrm>
            <a:off x="7150100" y="4699000"/>
            <a:ext cx="4527239" cy="741457"/>
          </a:xfrm>
          <a:prstGeom prst="rect">
            <a:avLst/>
          </a:prstGeom>
        </p:spPr>
      </p:pic>
      <p:pic>
        <p:nvPicPr>
          <p:cNvPr id="6" name="Picture 5">
            <a:extLst>
              <a:ext uri="{FF2B5EF4-FFF2-40B4-BE49-F238E27FC236}">
                <a16:creationId xmlns:a16="http://schemas.microsoft.com/office/drawing/2014/main" id="{B71199A2-F8B5-49B5-8CF3-88571876760B}"/>
              </a:ext>
            </a:extLst>
          </p:cNvPr>
          <p:cNvPicPr>
            <a:picLocks noChangeAspect="1"/>
          </p:cNvPicPr>
          <p:nvPr/>
        </p:nvPicPr>
        <p:blipFill>
          <a:blip r:embed="rId4"/>
          <a:stretch>
            <a:fillRect/>
          </a:stretch>
        </p:blipFill>
        <p:spPr>
          <a:xfrm>
            <a:off x="7150099" y="2711615"/>
            <a:ext cx="4527238" cy="1288885"/>
          </a:xfrm>
          <a:prstGeom prst="rect">
            <a:avLst/>
          </a:prstGeom>
        </p:spPr>
      </p:pic>
      <p:sp>
        <p:nvSpPr>
          <p:cNvPr id="8" name="TextBox 7">
            <a:extLst>
              <a:ext uri="{FF2B5EF4-FFF2-40B4-BE49-F238E27FC236}">
                <a16:creationId xmlns:a16="http://schemas.microsoft.com/office/drawing/2014/main" id="{0DF0AB05-5E5F-41C8-9D88-87D602ED6A06}"/>
              </a:ext>
            </a:extLst>
          </p:cNvPr>
          <p:cNvSpPr txBox="1"/>
          <p:nvPr/>
        </p:nvSpPr>
        <p:spPr>
          <a:xfrm flipH="1">
            <a:off x="514661" y="2971800"/>
            <a:ext cx="6635438" cy="3600986"/>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We can see from the correlation matrix that there is no correlation between Subscription results and the time taken to respond to the call. So that means account holders take the subscription randomly.</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Overall Subscription taken for the Fixed Deposits- (5162)</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Average time is taken for the Subscription-3.45 minutes </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That means those who have registered for the fixed deposit scheme have more talk with bank Executives to make a successful subscription.</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r>
              <a:rPr lang="en-IN" dirty="0"/>
              <a:t>             </a:t>
            </a:r>
          </a:p>
        </p:txBody>
      </p:sp>
    </p:spTree>
    <p:extLst>
      <p:ext uri="{BB962C8B-B14F-4D97-AF65-F5344CB8AC3E}">
        <p14:creationId xmlns:p14="http://schemas.microsoft.com/office/powerpoint/2010/main" val="219998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libri" panose="020F0502020204030204" pitchFamily="34" charset="0"/>
                <a:ea typeface="Lato"/>
                <a:cs typeface="Calibri" panose="020F0502020204030204" pitchFamily="34" charset="0"/>
                <a:sym typeface="Lato"/>
              </a:rPr>
              <a:t>Job Category, Subscription Count :</a:t>
            </a:r>
            <a:endParaRPr sz="2000" b="1"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404B2655-7888-4617-B2BC-3F5EA77F2A5B}"/>
              </a:ext>
            </a:extLst>
          </p:cNvPr>
          <p:cNvPicPr>
            <a:picLocks noChangeAspect="1"/>
          </p:cNvPicPr>
          <p:nvPr/>
        </p:nvPicPr>
        <p:blipFill>
          <a:blip r:embed="rId3"/>
          <a:stretch>
            <a:fillRect/>
          </a:stretch>
        </p:blipFill>
        <p:spPr>
          <a:xfrm>
            <a:off x="8572500" y="2089108"/>
            <a:ext cx="3104837" cy="3613192"/>
          </a:xfrm>
          <a:prstGeom prst="rect">
            <a:avLst/>
          </a:prstGeom>
        </p:spPr>
      </p:pic>
      <p:sp>
        <p:nvSpPr>
          <p:cNvPr id="4" name="TextBox 3">
            <a:extLst>
              <a:ext uri="{FF2B5EF4-FFF2-40B4-BE49-F238E27FC236}">
                <a16:creationId xmlns:a16="http://schemas.microsoft.com/office/drawing/2014/main" id="{C4FF87C3-6151-4C55-9A59-5F32E912FCC1}"/>
              </a:ext>
            </a:extLst>
          </p:cNvPr>
          <p:cNvSpPr txBox="1"/>
          <p:nvPr/>
        </p:nvSpPr>
        <p:spPr>
          <a:xfrm>
            <a:off x="679762" y="2720181"/>
            <a:ext cx="7054537"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We can find from the results that most of the person belongs to the management category who have registered for the fixed Deposit Scheme.</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Least are from </a:t>
            </a:r>
            <a:r>
              <a:rPr lang="en-IN" sz="2000" dirty="0" err="1">
                <a:latin typeface="Calibri" panose="020F0502020204030204" pitchFamily="34" charset="0"/>
                <a:cs typeface="Calibri" panose="020F0502020204030204" pitchFamily="34" charset="0"/>
              </a:rPr>
              <a:t>HouseHold</a:t>
            </a:r>
            <a:r>
              <a:rPr lang="en-IN" sz="2000" dirty="0">
                <a:latin typeface="Calibri" panose="020F0502020204030204" pitchFamily="34" charset="0"/>
                <a:cs typeface="Calibri" panose="020F0502020204030204" pitchFamily="34" charset="0"/>
              </a:rPr>
              <a:t>.</a:t>
            </a: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305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alibri" panose="020F0502020204030204" pitchFamily="34" charset="0"/>
                <a:ea typeface="Lato"/>
                <a:cs typeface="Calibri" panose="020F0502020204030204" pitchFamily="34" charset="0"/>
                <a:sym typeface="Lato"/>
              </a:rPr>
              <a:t>Job Category, Educatio</a:t>
            </a:r>
            <a:r>
              <a:rPr lang="en-IN" sz="2000" b="1" dirty="0">
                <a:latin typeface="Calibri" panose="020F0502020204030204" pitchFamily="34" charset="0"/>
                <a:ea typeface="Lato"/>
                <a:cs typeface="Calibri" panose="020F0502020204030204" pitchFamily="34" charset="0"/>
                <a:sym typeface="Lato"/>
              </a:rPr>
              <a:t>n Level, Subscription:</a:t>
            </a:r>
          </a:p>
          <a:p>
            <a:pPr marL="0" marR="0" lvl="0" indent="0" algn="l" rtl="0">
              <a:lnSpc>
                <a:spcPct val="100000"/>
              </a:lnSpc>
              <a:spcBef>
                <a:spcPts val="0"/>
              </a:spcBef>
              <a:spcAft>
                <a:spcPts val="0"/>
              </a:spcAft>
              <a:buNone/>
            </a:pPr>
            <a:endParaRPr sz="2000" b="1"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6" name="Picture 5">
            <a:extLst>
              <a:ext uri="{FF2B5EF4-FFF2-40B4-BE49-F238E27FC236}">
                <a16:creationId xmlns:a16="http://schemas.microsoft.com/office/drawing/2014/main" id="{EE2046AA-01DE-4F40-916F-1AD64E1847AD}"/>
              </a:ext>
            </a:extLst>
          </p:cNvPr>
          <p:cNvPicPr>
            <a:picLocks noChangeAspect="1"/>
          </p:cNvPicPr>
          <p:nvPr/>
        </p:nvPicPr>
        <p:blipFill>
          <a:blip r:embed="rId3"/>
          <a:stretch>
            <a:fillRect/>
          </a:stretch>
        </p:blipFill>
        <p:spPr>
          <a:xfrm>
            <a:off x="6228683" y="1599228"/>
            <a:ext cx="5448654" cy="3659544"/>
          </a:xfrm>
          <a:prstGeom prst="rect">
            <a:avLst/>
          </a:prstGeom>
        </p:spPr>
      </p:pic>
      <p:sp>
        <p:nvSpPr>
          <p:cNvPr id="7" name="TextBox 6">
            <a:extLst>
              <a:ext uri="{FF2B5EF4-FFF2-40B4-BE49-F238E27FC236}">
                <a16:creationId xmlns:a16="http://schemas.microsoft.com/office/drawing/2014/main" id="{ACAC5913-5F6B-4D60-857C-79A600AB2AA1}"/>
              </a:ext>
            </a:extLst>
          </p:cNvPr>
          <p:cNvSpPr txBox="1"/>
          <p:nvPr/>
        </p:nvSpPr>
        <p:spPr>
          <a:xfrm>
            <a:off x="514662" y="2946400"/>
            <a:ext cx="5581337"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According to these three variables we can get that most of the person belongs to the management category and have an education level of Doctorate.</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 Second top category is Technician and having Masters' Degree and second-most registered candidates for  Fixed Deposit Registration.</a:t>
            </a:r>
          </a:p>
        </p:txBody>
      </p:sp>
    </p:spTree>
    <p:extLst>
      <p:ext uri="{BB962C8B-B14F-4D97-AF65-F5344CB8AC3E}">
        <p14:creationId xmlns:p14="http://schemas.microsoft.com/office/powerpoint/2010/main" val="333812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r>
              <a:rPr lang="en-US" sz="3000" b="1" dirty="0">
                <a:solidFill>
                  <a:srgbClr val="5A5A5A"/>
                </a:solidFill>
              </a:rPr>
              <a:t>Marketing Campaign Optimisation</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865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2000" b="1" dirty="0">
                <a:latin typeface="Calibri" panose="020F0502020204030204" pitchFamily="34" charset="0"/>
                <a:ea typeface="Lato"/>
                <a:cs typeface="Calibri" panose="020F0502020204030204" pitchFamily="34" charset="0"/>
                <a:sym typeface="Lato"/>
              </a:rPr>
              <a:t>Age Group, Education level:</a:t>
            </a:r>
            <a:endParaRPr sz="2000" b="1"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Calibri" panose="020F0502020204030204" pitchFamily="34" charset="0"/>
              <a:ea typeface="Lato"/>
              <a:cs typeface="Calibri" panose="020F0502020204030204" pitchFamily="34" charset="0"/>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 name="Picture 4">
            <a:extLst>
              <a:ext uri="{FF2B5EF4-FFF2-40B4-BE49-F238E27FC236}">
                <a16:creationId xmlns:a16="http://schemas.microsoft.com/office/drawing/2014/main" id="{38F9E19D-4F07-4FE8-962D-C11FA8C41D58}"/>
              </a:ext>
            </a:extLst>
          </p:cNvPr>
          <p:cNvPicPr>
            <a:picLocks noChangeAspect="1"/>
          </p:cNvPicPr>
          <p:nvPr/>
        </p:nvPicPr>
        <p:blipFill>
          <a:blip r:embed="rId3"/>
          <a:stretch>
            <a:fillRect/>
          </a:stretch>
        </p:blipFill>
        <p:spPr>
          <a:xfrm>
            <a:off x="6616700" y="2445065"/>
            <a:ext cx="5060637" cy="3201972"/>
          </a:xfrm>
          <a:prstGeom prst="rect">
            <a:avLst/>
          </a:prstGeom>
        </p:spPr>
      </p:pic>
      <p:sp>
        <p:nvSpPr>
          <p:cNvPr id="6" name="TextBox 5">
            <a:extLst>
              <a:ext uri="{FF2B5EF4-FFF2-40B4-BE49-F238E27FC236}">
                <a16:creationId xmlns:a16="http://schemas.microsoft.com/office/drawing/2014/main" id="{95B8BFEE-2C50-4BEA-AA17-5EFA686C74A3}"/>
              </a:ext>
            </a:extLst>
          </p:cNvPr>
          <p:cNvSpPr txBox="1"/>
          <p:nvPr/>
        </p:nvSpPr>
        <p:spPr>
          <a:xfrm>
            <a:off x="514662" y="2445065"/>
            <a:ext cx="532733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From this variable consideration we can see that most persons belong to the age group of (28-37).</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Most of the persons who have registered for the FD Scheme are Single about (1011) Subscribers.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Top Three age groups are  </a:t>
            </a:r>
          </a:p>
          <a:p>
            <a:r>
              <a:rPr lang="en-IN" sz="2000" dirty="0">
                <a:latin typeface="Calibri" panose="020F0502020204030204" pitchFamily="34" charset="0"/>
                <a:cs typeface="Calibri" panose="020F0502020204030204" pitchFamily="34" charset="0"/>
              </a:rPr>
              <a:t>      (28-37), (38-47),(48-57)</a:t>
            </a:r>
          </a:p>
          <a:p>
            <a:endParaRPr lang="en-IN"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There is no correlation between age grp and Subscription result </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4E35B8F-A60A-4F13-9153-B0B016448597}"/>
              </a:ext>
            </a:extLst>
          </p:cNvPr>
          <p:cNvPicPr>
            <a:picLocks noChangeAspect="1"/>
          </p:cNvPicPr>
          <p:nvPr/>
        </p:nvPicPr>
        <p:blipFill>
          <a:blip r:embed="rId4"/>
          <a:stretch>
            <a:fillRect/>
          </a:stretch>
        </p:blipFill>
        <p:spPr>
          <a:xfrm>
            <a:off x="7696200" y="5784206"/>
            <a:ext cx="3225800" cy="571500"/>
          </a:xfrm>
          <a:prstGeom prst="rect">
            <a:avLst/>
          </a:prstGeom>
        </p:spPr>
      </p:pic>
    </p:spTree>
    <p:extLst>
      <p:ext uri="{BB962C8B-B14F-4D97-AF65-F5344CB8AC3E}">
        <p14:creationId xmlns:p14="http://schemas.microsoft.com/office/powerpoint/2010/main" val="5335071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9569</TotalTime>
  <Words>1770</Words>
  <Application>Microsoft Office PowerPoint</Application>
  <PresentationFormat>Widescreen</PresentationFormat>
  <Paragraphs>474</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Lato</vt:lpstr>
      <vt:lpstr>Calibri</vt:lpstr>
      <vt:lpstr>Office Theme</vt:lpstr>
      <vt:lpstr>ASSIGNMENT   Name: Ambuj Singh </vt:lpstr>
      <vt:lpstr>PART I :  Univariate Analysis   Marketing Campaign Optimization</vt:lpstr>
      <vt:lpstr>PART I :  Univariate Analysis   Marketing Campaign Optimisation</vt:lpstr>
      <vt:lpstr>PART I :  Univariate Analysis   Marketing Campaign Optimisation</vt:lpstr>
      <vt:lpstr>PART I :  Univariate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 :  Bivariate Analysis   Marketing Campaign Optimisation</vt:lpstr>
      <vt:lpstr>PART III: Optimisation Results   Marketing Campaign Optimisation</vt:lpstr>
      <vt:lpstr>PowerPoint Presentation</vt:lpstr>
      <vt:lpstr>PowerPoint Presentation</vt:lpstr>
      <vt:lpstr>PART III: Optimisation Results   Marketing Campaign Optimisation</vt:lpstr>
      <vt:lpstr>PART IV: Major insights   Marketing Campaign Optimisation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ambuj singh</cp:lastModifiedBy>
  <cp:revision>82</cp:revision>
  <dcterms:modified xsi:type="dcterms:W3CDTF">2022-06-28T15:44:11Z</dcterms:modified>
</cp:coreProperties>
</file>