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media/image1.jpeg" ContentType="image/jpeg"/>
  <Override PartName="/ppt/notesSlides/notesSlide18.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rgbClr val="375A7D"/>
          </a:solidFill>
        </a:fill>
      </a:tcStyle>
    </a:wholeTbl>
    <a:band2H>
      <a:tcTxStyle b="def" i="def"/>
      <a:tcStyle>
        <a:tcBdr/>
        <a:fill>
          <a:solidFill>
            <a:srgbClr val="3B7499"/>
          </a:solidFill>
        </a:fill>
      </a:tcStyle>
    </a:band2H>
    <a:firstCo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rgbClr val="53D5FD"/>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Col>
    <a:la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rgbClr val="53D5FD"/>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lastRow>
    <a:fir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rgbClr val="53D5FD"/>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Row>
  </a:tblStyle>
  <a:tblStyle styleId="{C7B018BB-80A7-4F77-B60F-C8B233D01FF8}" styleName="">
    <a:tblBg/>
    <a:wholeTbl>
      <a:tcTxStyle b="off" i="off">
        <a:font>
          <a:latin typeface="Avenir Medium"/>
          <a:ea typeface="Avenir Medium"/>
          <a:cs typeface="Avenir Medium"/>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0A0A0A">
              <a:alpha val="92000"/>
            </a:srgbClr>
          </a:solidFill>
        </a:fill>
      </a:tcStyle>
    </a:band2H>
    <a:firstCol>
      <a:tcTxStyle b="off" i="off">
        <a:font>
          <a:latin typeface="Avenir Medium"/>
          <a:ea typeface="Avenir Medium"/>
          <a:cs typeface="Avenir Medium"/>
        </a:font>
        <a:srgbClr val="FFFFFF"/>
      </a:tcTxStyle>
      <a:tcStyle>
        <a:tcBdr>
          <a:left>
            <a:ln w="25400" cap="flat">
              <a:solidFill>
                <a:srgbClr val="000000"/>
              </a:solidFill>
              <a:prstDash val="solid"/>
              <a:miter lim="400000"/>
            </a:ln>
          </a:left>
          <a:right>
            <a:ln w="635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635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635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noFill/>
        </a:fill>
      </a:tcStyle>
    </a:wholeTbl>
    <a:band2H>
      <a:tcTxStyle b="def" i="def"/>
      <a:tcStyle>
        <a:tcBdr/>
        <a:fill>
          <a:solidFill>
            <a:srgbClr val="00EDFF">
              <a:alpha val="24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chemeClr val="accent2">
                  <a:satOff val="-5186"/>
                  <a:lumOff val="-28409"/>
                </a:schemeClr>
              </a:solidFill>
              <a:prstDash val="solid"/>
              <a:miter lim="400000"/>
            </a:ln>
          </a:insideV>
        </a:tcBdr>
        <a:fill>
          <a:solidFill>
            <a:schemeClr val="accent2">
              <a:satOff val="-5186"/>
              <a:lumOff val="-12389"/>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solidFill>
            <a:schemeClr val="accent2">
              <a:satOff val="-5186"/>
              <a:lumOff val="-28409"/>
            </a:schemeClr>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25400" cap="rnd">
              <a:solidFill>
                <a:srgbClr val="4F4F4F"/>
              </a:solidFill>
              <a:custDash>
                <a:ds d="100000" sp="200000"/>
              </a:custDash>
              <a:miter lim="400000"/>
            </a:ln>
          </a:top>
          <a:bottom>
            <a:ln w="25400" cap="rnd">
              <a:solidFill>
                <a:srgbClr val="4F4F4F"/>
              </a:solidFill>
              <a:custDash>
                <a:ds d="100000" sp="200000"/>
              </a:custDash>
              <a:miter lim="400000"/>
            </a:ln>
          </a:bottom>
          <a:insideH>
            <a:ln w="25400" cap="rnd">
              <a:solidFill>
                <a:srgbClr val="4F4F4F"/>
              </a:solidFill>
              <a:custDash>
                <a:ds d="100000" sp="200000"/>
              </a:custDash>
              <a:miter lim="400000"/>
            </a:ln>
          </a:insideH>
          <a:insideV>
            <a:ln w="12700" cap="flat">
              <a:noFill/>
              <a:miter lim="400000"/>
            </a:ln>
          </a:insideV>
        </a:tcBdr>
        <a:fill>
          <a:noFill/>
        </a:fill>
      </a:tcStyle>
    </a:wholeTbl>
    <a:band2H>
      <a:tcTxStyle b="def" i="def"/>
      <a:tcStyle>
        <a:tcBdr/>
        <a:fill>
          <a:solidFill>
            <a:srgbClr val="6D6D6D">
              <a:alpha val="25000"/>
            </a:srgbClr>
          </a:solidFill>
        </a:fill>
      </a:tcStyle>
    </a:band2H>
    <a:firstCol>
      <a:tcTxStyle b="off" i="off">
        <a:fontRef idx="minor">
          <a:srgbClr val="FFFFFF"/>
        </a:fontRef>
        <a:srgbClr val="FFFFFF"/>
      </a:tcTxStyle>
      <a:tcStyle>
        <a:tcBdr>
          <a:left>
            <a:ln w="12700" cap="flat">
              <a:noFill/>
              <a:miter lim="400000"/>
            </a:ln>
          </a:left>
          <a:right>
            <a:ln w="0" cap="flat">
              <a:noFill/>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808080">
              <a:alpha val="32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38100" cap="flat">
              <a:solidFill>
                <a:srgbClr val="000000"/>
              </a:solidFill>
              <a:prstDash val="solid"/>
              <a:miter lim="400000"/>
            </a:ln>
          </a:top>
          <a:bottom>
            <a:ln w="12700" cap="flat">
              <a:noFill/>
              <a:miter lim="400000"/>
            </a:ln>
          </a:bottom>
          <a:insideH>
            <a:ln w="12700" cap="flat">
              <a:solidFill>
                <a:srgbClr val="000000"/>
              </a:solidFill>
              <a:prstDash val="solid"/>
              <a:miter lim="400000"/>
            </a:ln>
          </a:insideH>
          <a:insideV>
            <a:ln w="12700" cap="flat">
              <a:noFill/>
              <a:miter lim="400000"/>
            </a:ln>
          </a:insideV>
        </a:tcBdr>
        <a:fill>
          <a:solidFill>
            <a:srgbClr val="941B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CD2600">
              <a:alpha val="80000"/>
            </a:srgb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noFill/>
        </a:fill>
      </a:tcStyle>
    </a:wholeTbl>
    <a:band2H>
      <a:tcTxStyle b="def" i="def"/>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wholeTbl>
    <a:band2H>
      <a:tcTxStyle b="def" i="def"/>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797979"/>
              </a:solidFill>
              <a:prstDash val="solid"/>
              <a:miter lim="400000"/>
            </a:ln>
          </a:insideH>
          <a:insideV>
            <a:ln w="12700" cap="flat">
              <a:noFill/>
              <a:miter lim="400000"/>
            </a:ln>
          </a:insideV>
        </a:tcBdr>
        <a:fill>
          <a:noFill/>
        </a:fill>
      </a:tcStyle>
    </a:lastRow>
    <a:firstRow>
      <a:tcTxStyle b="off" i="off">
        <a:fontRef idx="minor">
          <a:schemeClr val="accent2">
            <a:satOff val="44164"/>
            <a:lumOff val="14231"/>
          </a:schemeClr>
        </a:fontRef>
        <a:schemeClr val="accent2">
          <a:satOff val="44164"/>
          <a:lumOff val="14231"/>
        </a:schemeClr>
      </a:tcTxStyle>
      <a:tcStyle>
        <a:tcBdr>
          <a:left>
            <a:ln w="12700" cap="flat">
              <a:noFill/>
              <a:miter lim="400000"/>
            </a:ln>
          </a:left>
          <a:right>
            <a:ln w="12700" cap="flat">
              <a:noFill/>
              <a:miter lim="400000"/>
            </a:ln>
          </a:right>
          <a:top>
            <a:ln w="12700" cap="flat">
              <a:noFill/>
              <a:miter lim="400000"/>
            </a:ln>
          </a:top>
          <a:bottom>
            <a:ln w="12700" cap="flat">
              <a:solidFill>
                <a:srgbClr val="FFFFFF"/>
              </a:solidFill>
              <a:prstDash val="solid"/>
              <a:miter lim="400000"/>
            </a:ln>
          </a:bottom>
          <a:insideH>
            <a:ln w="12700" cap="flat">
              <a:solidFill>
                <a:srgbClr val="797979"/>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p:nvPr>
            <p:ph type="sldImg"/>
          </p:nvPr>
        </p:nvSpPr>
        <p:spPr>
          <a:xfrm>
            <a:off x="1143000" y="685800"/>
            <a:ext cx="4572000" cy="3429000"/>
          </a:xfrm>
          <a:prstGeom prst="rect">
            <a:avLst/>
          </a:prstGeom>
        </p:spPr>
        <p:txBody>
          <a:bodyPr/>
          <a:lstStyle/>
          <a:p>
            <a:pPr/>
          </a:p>
        </p:txBody>
      </p:sp>
      <p:sp>
        <p:nvSpPr>
          <p:cNvPr id="137" name="Shape 13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sldImg"/>
          </p:nvPr>
        </p:nvSpPr>
        <p:spPr>
          <a:prstGeom prst="rect">
            <a:avLst/>
          </a:prstGeom>
        </p:spPr>
        <p:txBody>
          <a:bodyPr/>
          <a:lstStyle/>
          <a:p>
            <a:pPr/>
          </a:p>
        </p:txBody>
      </p:sp>
      <p:sp>
        <p:nvSpPr>
          <p:cNvPr id="150" name="Shape 150"/>
          <p:cNvSpPr/>
          <p:nvPr>
            <p:ph type="body" sz="quarter" idx="1"/>
          </p:nvPr>
        </p:nvSpPr>
        <p:spPr>
          <a:prstGeom prst="rect">
            <a:avLst/>
          </a:prstGeom>
        </p:spPr>
        <p:txBody>
          <a:bodyPr/>
          <a:lstStyle/>
          <a:p>
            <a:pPr/>
            <a:r>
              <a:t>Terms element and tag are often used interchangeably. However, strictly speaking, an element comprises the opening tag AND closing tag AND any content that lies between them.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Why use external style sheets?</a:t>
            </a:r>
          </a:p>
          <a:p>
            <a:pPr marL="287161" indent="-287161">
              <a:buSzPct val="90000"/>
              <a:buChar char="•"/>
            </a:pPr>
            <a:r>
              <a:t>All web pages can share the same stylesheet. Therefore, only one sheet needs to be edited for all web pages to display the change. </a:t>
            </a:r>
          </a:p>
          <a:p>
            <a:pPr marL="287161" indent="-287161">
              <a:buSzPct val="90000"/>
              <a:buChar char="•"/>
            </a:pPr>
            <a:r>
              <a:t>Keeps HTML code smaller</a:t>
            </a:r>
          </a:p>
          <a:p>
            <a:pPr marL="287161" indent="-287161">
              <a:buSzPct val="90000"/>
              <a:buChar char="•"/>
            </a:pPr>
            <a:r>
              <a:t>Once the CSS stylesheet is downloaded, the rest of the pages load more quickly.</a:t>
            </a:r>
          </a:p>
          <a:p>
            <a:pPr marL="287161" indent="-287161">
              <a:buSzPct val="90000"/>
              <a:buChar char="•"/>
            </a:pPr>
            <a:r>
              <a:t>Good practice.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p>
            <a:pPr marL="287161" indent="-287161">
              <a:buSzPct val="90000"/>
              <a:buChar char="•"/>
            </a:pPr>
            <a:r>
              <a:rPr b="1"/>
              <a:t>Saturation</a:t>
            </a:r>
            <a:r>
              <a:t> is the amount of gray in a color.</a:t>
            </a:r>
          </a:p>
          <a:p>
            <a:pPr marL="287161" indent="-287161">
              <a:buSzPct val="90000"/>
              <a:buChar char="•"/>
            </a:pPr>
            <a:r>
              <a:rPr b="1"/>
              <a:t>Lightness</a:t>
            </a:r>
            <a:r>
              <a:t> is the amount of white or black in a color.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sldImg"/>
          </p:nvPr>
        </p:nvSpPr>
        <p:spPr>
          <a:prstGeom prst="rect">
            <a:avLst/>
          </a:prstGeom>
        </p:spPr>
        <p:txBody>
          <a:bodyPr/>
          <a:lstStyle/>
          <a:p>
            <a:pPr/>
          </a:p>
        </p:txBody>
      </p:sp>
      <p:sp>
        <p:nvSpPr>
          <p:cNvPr id="232" name="Shape 232"/>
          <p:cNvSpPr/>
          <p:nvPr>
            <p:ph type="body" sz="quarter" idx="1"/>
          </p:nvPr>
        </p:nvSpPr>
        <p:spPr>
          <a:prstGeom prst="rect">
            <a:avLst/>
          </a:prstGeom>
        </p:spPr>
        <p:txBody>
          <a:bodyPr/>
          <a:lstStyle/>
          <a:p>
            <a:pPr marL="287161" indent="-287161">
              <a:buSzPct val="90000"/>
              <a:buChar char="•"/>
            </a:pPr>
            <a:r>
              <a:rPr b="1"/>
              <a:t>Pixels</a:t>
            </a:r>
            <a:r>
              <a:t> - very precise control over how much space the text takes up.</a:t>
            </a:r>
          </a:p>
          <a:p>
            <a:pPr marL="287161" indent="-287161">
              <a:buSzPct val="90000"/>
              <a:buChar char="•"/>
            </a:pPr>
            <a:r>
              <a:rPr b="1"/>
              <a:t>Percentage</a:t>
            </a:r>
            <a:r>
              <a:t> - Default text in browsers is 16px so 200% would be 32px. If a rule is given a default of 75% then the font is 12px then another rule is applied within that same box of 200%, now it’s 24px.</a:t>
            </a:r>
          </a:p>
          <a:p>
            <a:pPr marL="287161" indent="-287161">
              <a:buSzPct val="90000"/>
              <a:buChar char="•"/>
            </a:pPr>
            <a:r>
              <a:rPr b="1"/>
              <a:t>EMS</a:t>
            </a:r>
            <a:r>
              <a:t> - is equivalent to the width of a letter 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sldImg"/>
          </p:nvPr>
        </p:nvSpPr>
        <p:spPr>
          <a:prstGeom prst="rect">
            <a:avLst/>
          </a:prstGeom>
        </p:spPr>
        <p:txBody>
          <a:bodyPr/>
          <a:lstStyle/>
          <a:p>
            <a:pPr/>
          </a:p>
        </p:txBody>
      </p:sp>
      <p:sp>
        <p:nvSpPr>
          <p:cNvPr id="237" name="Shape 237"/>
          <p:cNvSpPr/>
          <p:nvPr>
            <p:ph type="body" sz="quarter" idx="1"/>
          </p:nvPr>
        </p:nvSpPr>
        <p:spPr>
          <a:prstGeom prst="rect">
            <a:avLst/>
          </a:prstGeom>
        </p:spPr>
        <p:txBody>
          <a:bodyPr/>
          <a:lstStyle>
            <a:lvl1pPr marL="287161" indent="-287161">
              <a:buSzPct val="90000"/>
              <a:buChar char="•"/>
            </a:lvl1pPr>
          </a:lstStyle>
          <a:p>
            <a:pPr/>
            <a:r>
              <a:t>Increasing line-height makes the vertical gap between lines of text larger, which can increase readability.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Shape 241"/>
          <p:cNvSpPr/>
          <p:nvPr>
            <p:ph type="sldImg"/>
          </p:nvPr>
        </p:nvSpPr>
        <p:spPr>
          <a:prstGeom prst="rect">
            <a:avLst/>
          </a:prstGeom>
        </p:spPr>
        <p:txBody>
          <a:bodyPr/>
          <a:lstStyle/>
          <a:p>
            <a:pPr/>
          </a:p>
        </p:txBody>
      </p:sp>
      <p:sp>
        <p:nvSpPr>
          <p:cNvPr id="242" name="Shape 242"/>
          <p:cNvSpPr/>
          <p:nvPr>
            <p:ph type="body" sz="quarter" idx="1"/>
          </p:nvPr>
        </p:nvSpPr>
        <p:spPr>
          <a:prstGeom prst="rect">
            <a:avLst/>
          </a:prstGeom>
        </p:spPr>
        <p:txBody>
          <a:bodyPr/>
          <a:lstStyle>
            <a:lvl1pPr marL="287161" indent="-287161">
              <a:buSzPct val="90000"/>
              <a:buChar char="•"/>
            </a:lvl1pPr>
          </a:lstStyle>
          <a:p>
            <a:pPr/>
            <a:r>
              <a:t>:active gives a feel as if actually pressing on something.</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ph type="sldImg"/>
          </p:nvPr>
        </p:nvSpPr>
        <p:spPr>
          <a:prstGeom prst="rect">
            <a:avLst/>
          </a:prstGeom>
        </p:spPr>
        <p:txBody>
          <a:bodyPr/>
          <a:lstStyle/>
          <a:p>
            <a:pPr/>
          </a:p>
        </p:txBody>
      </p:sp>
      <p:sp>
        <p:nvSpPr>
          <p:cNvPr id="249" name="Shape 249"/>
          <p:cNvSpPr/>
          <p:nvPr>
            <p:ph type="body" sz="quarter" idx="1"/>
          </p:nvPr>
        </p:nvSpPr>
        <p:spPr>
          <a:prstGeom prst="rect">
            <a:avLst/>
          </a:prstGeom>
        </p:spPr>
        <p:txBody>
          <a:bodyPr/>
          <a:lstStyle/>
          <a:p>
            <a:pPr marL="287161" indent="-287161">
              <a:buSzPct val="90000"/>
              <a:buChar char="•"/>
            </a:pPr>
            <a:r>
              <a:t>percentages of width/height are relative to the size of the containing box</a:t>
            </a:r>
          </a:p>
          <a:p>
            <a:pPr marL="287161" indent="-287161">
              <a:buSzPct val="90000"/>
              <a:buChar char="•"/>
            </a:pPr>
            <a:r>
              <a:t>overflow: hidden or scroll. </a:t>
            </a:r>
            <a:r>
              <a:rPr b="1"/>
              <a:t>Hidden</a:t>
            </a:r>
            <a:r>
              <a:t> hides the content that overflows while </a:t>
            </a:r>
            <a:r>
              <a:rPr b="1"/>
              <a:t>scroll</a:t>
            </a:r>
            <a:r>
              <a:t> places a scroll bar in the box.</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Shape 256"/>
          <p:cNvSpPr/>
          <p:nvPr>
            <p:ph type="sldImg"/>
          </p:nvPr>
        </p:nvSpPr>
        <p:spPr>
          <a:prstGeom prst="rect">
            <a:avLst/>
          </a:prstGeom>
        </p:spPr>
        <p:txBody>
          <a:bodyPr/>
          <a:lstStyle/>
          <a:p>
            <a:pPr/>
          </a:p>
        </p:txBody>
      </p:sp>
      <p:sp>
        <p:nvSpPr>
          <p:cNvPr id="257" name="Shape 257"/>
          <p:cNvSpPr/>
          <p:nvPr>
            <p:ph type="body" sz="quarter" idx="1"/>
          </p:nvPr>
        </p:nvSpPr>
        <p:spPr>
          <a:prstGeom prst="rect">
            <a:avLst/>
          </a:prstGeom>
        </p:spPr>
        <p:txBody>
          <a:bodyPr/>
          <a:lstStyle/>
          <a:p>
            <a:pPr marL="287161" indent="-287161">
              <a:buSzPct val="90000"/>
              <a:buChar char="•"/>
            </a:pPr>
            <a:r>
              <a:t>Borders, padding and margin are added to a specified width/height. </a:t>
            </a:r>
          </a:p>
          <a:p>
            <a:pPr marL="287161" indent="-287161">
              <a:buSzPct val="90000"/>
              <a:buChar char="•"/>
            </a:pPr>
            <a:r>
              <a:t>Boxes can be centered by setting left and right margins to auto.</a:t>
            </a:r>
          </a:p>
          <a:p>
            <a:pPr marL="287161" indent="-287161">
              <a:buSzPct val="90000"/>
              <a:buChar char="•"/>
              <a:defRPr b="1"/>
            </a:pPr>
            <a:r>
              <a:t>display </a:t>
            </a:r>
            <a:r>
              <a:rPr b="0"/>
              <a:t>inline, block, inline-block, none and </a:t>
            </a:r>
            <a:r>
              <a:t>visibility </a:t>
            </a:r>
            <a:r>
              <a:rPr b="0"/>
              <a:t>hidden, visible.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Shape 262"/>
          <p:cNvSpPr/>
          <p:nvPr>
            <p:ph type="sldImg"/>
          </p:nvPr>
        </p:nvSpPr>
        <p:spPr>
          <a:prstGeom prst="rect">
            <a:avLst/>
          </a:prstGeom>
        </p:spPr>
        <p:txBody>
          <a:bodyPr/>
          <a:lstStyle/>
          <a:p>
            <a:pPr/>
          </a:p>
        </p:txBody>
      </p:sp>
      <p:sp>
        <p:nvSpPr>
          <p:cNvPr id="263" name="Shape 263"/>
          <p:cNvSpPr/>
          <p:nvPr>
            <p:ph type="body" sz="quarter" idx="1"/>
          </p:nvPr>
        </p:nvSpPr>
        <p:spPr>
          <a:prstGeom prst="rect">
            <a:avLst/>
          </a:prstGeom>
        </p:spPr>
        <p:txBody>
          <a:bodyPr/>
          <a:lstStyle>
            <a:lvl1pPr marL="287161" indent="-287161">
              <a:buSzPct val="90000"/>
              <a:buChar char="•"/>
            </a:lvl1pPr>
          </a:lstStyle>
          <a:p>
            <a:pPr/>
            <a:r>
              <a:t>12 equally sized columns, 60 pixels each. With 10 pixels margin between each column.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sldImg"/>
          </p:nvPr>
        </p:nvSpPr>
        <p:spPr>
          <a:prstGeom prst="rect">
            <a:avLst/>
          </a:prstGeom>
        </p:spPr>
        <p:txBody>
          <a:bodyPr/>
          <a:lstStyle/>
          <a:p>
            <a:pPr/>
          </a:p>
        </p:txBody>
      </p:sp>
      <p:sp>
        <p:nvSpPr>
          <p:cNvPr id="271" name="Shape 271"/>
          <p:cNvSpPr/>
          <p:nvPr>
            <p:ph type="body" sz="quarter" idx="1"/>
          </p:nvPr>
        </p:nvSpPr>
        <p:spPr>
          <a:prstGeom prst="rect">
            <a:avLst/>
          </a:prstGeom>
        </p:spPr>
        <p:txBody>
          <a:bodyPr/>
          <a:lstStyle>
            <a:lvl1pPr marL="287161" indent="-287161">
              <a:buSzPct val="90000"/>
              <a:buChar char="•"/>
            </a:lvl1pPr>
          </a:lstStyle>
          <a:p>
            <a:pPr/>
            <a:r>
              <a:t>Lastly, when designing pages, we must consider the screen size we want to display to. Desktop screens are large while mobile devices are small. Resolution also affects how the page actually looks.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p>
            <a:pPr marL="287161" indent="-287161">
              <a:buSzPct val="90000"/>
              <a:buChar char="•"/>
              <a:defRPr b="1"/>
            </a:pPr>
            <a:r>
              <a:t>&lt;head&gt; </a:t>
            </a:r>
            <a:r>
              <a:rPr b="0"/>
              <a:t>comes before body. This contains information about the page rather than info shown within the browser. &lt;title&gt; is found there.</a:t>
            </a:r>
            <a:endParaRPr b="0"/>
          </a:p>
          <a:p>
            <a:pPr marL="287161" indent="-287161">
              <a:buSzPct val="90000"/>
              <a:buChar char="•"/>
              <a:defRPr b="1"/>
            </a:pPr>
            <a:r>
              <a:t>&lt;title&gt; </a:t>
            </a:r>
            <a:r>
              <a:rPr b="0"/>
              <a:t>appears at the top of the browser page and within the tab.</a:t>
            </a:r>
            <a:endParaRPr b="0"/>
          </a:p>
          <a:p>
            <a:pPr marL="287161" indent="-287161">
              <a:buSzPct val="90000"/>
              <a:buChar char="•"/>
              <a:defRPr b="1"/>
            </a:pPr>
            <a:r>
              <a:rPr b="0"/>
              <a:t>For paragraphs, must state a new tag for each new paragraph. Can’t just press enter and assume that the format will stick.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marL="287161" indent="-287161">
              <a:buSzPct val="90000"/>
              <a:buChar char="•"/>
            </a:pPr>
            <a:r>
              <a:t>Browsers display the contents of headings at different sizes. h1 is the largest and h6 is the smallest.</a:t>
            </a:r>
          </a:p>
          <a:p>
            <a:pPr marL="287161" indent="-287161">
              <a:buSzPct val="90000"/>
              <a:buChar char="•"/>
            </a:pPr>
            <a:r>
              <a:t>There are default text sizes specific to each browser but CSS can be used to change these sizes.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sldImg"/>
          </p:nvPr>
        </p:nvSpPr>
        <p:spPr>
          <a:prstGeom prst="rect">
            <a:avLst/>
          </a:prstGeom>
        </p:spPr>
        <p:txBody>
          <a:bodyPr/>
          <a:lstStyle/>
          <a:p>
            <a:pPr/>
          </a:p>
        </p:txBody>
      </p:sp>
      <p:sp>
        <p:nvSpPr>
          <p:cNvPr id="170" name="Shape 170"/>
          <p:cNvSpPr/>
          <p:nvPr>
            <p:ph type="body" sz="quarter" idx="1"/>
          </p:nvPr>
        </p:nvSpPr>
        <p:spPr>
          <a:prstGeom prst="rect">
            <a:avLst/>
          </a:prstGeom>
        </p:spPr>
        <p:txBody>
          <a:bodyPr/>
          <a:lstStyle/>
          <a:p>
            <a:pPr marL="287161" indent="-287161">
              <a:buSzPct val="90000"/>
              <a:buChar char="•"/>
            </a:pPr>
            <a:r>
              <a:t>Ordered lists are numbered.</a:t>
            </a:r>
          </a:p>
          <a:p>
            <a:pPr marL="287161" indent="-287161">
              <a:buSzPct val="90000"/>
              <a:buChar char="•"/>
            </a:pPr>
            <a:r>
              <a:t>Unordered lists use bullet points.</a:t>
            </a:r>
          </a:p>
          <a:p>
            <a:pPr marL="287161" indent="-287161">
              <a:buSzPct val="90000"/>
              <a:buChar char="•"/>
            </a:pPr>
            <a:r>
              <a:t>Each item in the list is placed between &lt;li&gt; tags.</a:t>
            </a:r>
          </a:p>
          <a:p>
            <a:pPr marL="287161" indent="-287161">
              <a:buSzPct val="90000"/>
              <a:buChar char="•"/>
            </a:pPr>
            <a:r>
              <a:rPr b="1"/>
              <a:t>&lt;dl&gt;</a:t>
            </a:r>
            <a:r>
              <a:t> is definition list, </a:t>
            </a:r>
            <a:r>
              <a:rPr b="1"/>
              <a:t>&lt;dt&gt;</a:t>
            </a:r>
            <a:r>
              <a:t> definition term, </a:t>
            </a:r>
            <a:r>
              <a:rPr b="1"/>
              <a:t>&lt;dd&gt;</a:t>
            </a:r>
            <a:r>
              <a:t> definition</a:t>
            </a:r>
          </a:p>
          <a:p>
            <a:pPr marL="287161" indent="-287161">
              <a:buSzPct val="90000"/>
              <a:buChar char="•"/>
            </a:pPr>
            <a:r>
              <a:t>Lists can be nested by places a list element within a list element.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a:p>
        </p:txBody>
      </p:sp>
      <p:sp>
        <p:nvSpPr>
          <p:cNvPr id="178" name="Shape 178"/>
          <p:cNvSpPr/>
          <p:nvPr>
            <p:ph type="body" sz="quarter" idx="1"/>
          </p:nvPr>
        </p:nvSpPr>
        <p:spPr>
          <a:prstGeom prst="rect">
            <a:avLst/>
          </a:prstGeom>
        </p:spPr>
        <p:txBody>
          <a:bodyPr/>
          <a:lstStyle/>
          <a:p>
            <a:pPr marL="287161" indent="-287161">
              <a:buSzPct val="90000"/>
              <a:buChar char="•"/>
            </a:pPr>
            <a:r>
              <a:t>The link text (text between the tags) should be descriptive but concise. Not just “click here.” Good link text would be words that are searched for. Example, “places to stay” can be replaced with “hotels in New York City.”</a:t>
            </a:r>
          </a:p>
          <a:p>
            <a:pPr marL="287161" indent="-287161">
              <a:buSzPct val="90000"/>
              <a:buChar char="•"/>
              <a:defRPr b="1"/>
            </a:pPr>
            <a:r>
              <a:t>href </a:t>
            </a:r>
            <a:r>
              <a:rPr b="0"/>
              <a:t>- an attribute name whose value is the web address. It can also be linked with a specific part of the same page by using an ID selector (which will be discussed in part CSS).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marL="287161" indent="-287161">
              <a:buSzPct val="90000"/>
              <a:buChar char="•"/>
            </a:pPr>
            <a:r>
              <a:rPr b="1"/>
              <a:t>Name</a:t>
            </a:r>
            <a:r>
              <a:t> indicates what kind of extra info is being supplied about the element’s content.</a:t>
            </a:r>
          </a:p>
          <a:p>
            <a:pPr marL="287161" indent="-287161">
              <a:buSzPct val="90000"/>
              <a:buChar char="•"/>
            </a:pPr>
            <a:r>
              <a:rPr b="1"/>
              <a:t>Value</a:t>
            </a:r>
            <a:r>
              <a:t> is the info.</a:t>
            </a:r>
          </a:p>
          <a:p>
            <a:pPr marL="287161" indent="-287161">
              <a:buSzPct val="90000"/>
              <a:buChar char="•"/>
            </a:pPr>
            <a:r>
              <a:t>The majority of attributes can only be used on certain elements, although a few, such as lang, can appear on any element.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lvl1pPr marL="287161" indent="-287161">
              <a:buSzPct val="90000"/>
              <a:buChar char="•"/>
            </a:lvl1pPr>
          </a:lstStyle>
          <a:p>
            <a:pPr/>
            <a:r>
              <a:t>Great images help make the difference between a basic site and a really engaging one.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marL="287161" indent="-287161">
              <a:buSzPct val="90000"/>
              <a:buChar char="•"/>
              <a:defRPr b="1"/>
            </a:pPr>
            <a:r>
              <a:t>src </a:t>
            </a:r>
            <a:r>
              <a:rPr b="0"/>
              <a:t>tells the browser where it can find the image file</a:t>
            </a:r>
            <a:endParaRPr b="0"/>
          </a:p>
          <a:p>
            <a:pPr marL="287161" indent="-287161">
              <a:buSzPct val="90000"/>
              <a:buChar char="•"/>
              <a:defRPr b="1"/>
            </a:pPr>
            <a:r>
              <a:t>alt </a:t>
            </a:r>
            <a:r>
              <a:rPr b="0"/>
              <a:t>provides a test description of the image if it cannot be seen (Useful for the blind who use readers)</a:t>
            </a:r>
            <a:endParaRPr b="0"/>
          </a:p>
          <a:p>
            <a:pPr marL="287161" indent="-287161">
              <a:buSzPct val="90000"/>
              <a:buChar char="•"/>
              <a:defRPr b="1"/>
            </a:pPr>
            <a:r>
              <a:t>title </a:t>
            </a:r>
            <a:r>
              <a:rPr b="0"/>
              <a:t>provides additional info about the image. Can see this when the mouse hovers over the image.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a:p>
        </p:txBody>
      </p:sp>
      <p:sp>
        <p:nvSpPr>
          <p:cNvPr id="200" name="Shape 200"/>
          <p:cNvSpPr/>
          <p:nvPr>
            <p:ph type="body" sz="quarter" idx="1"/>
          </p:nvPr>
        </p:nvSpPr>
        <p:spPr>
          <a:prstGeom prst="rect">
            <a:avLst/>
          </a:prstGeom>
        </p:spPr>
        <p:txBody>
          <a:bodyPr/>
          <a:lstStyle/>
          <a:p>
            <a:pPr marL="287161" indent="-287161">
              <a:buSzPct val="90000"/>
              <a:buChar char="•"/>
            </a:pPr>
            <a:r>
              <a:t>CSS controls design. Specifies how the element should appear.</a:t>
            </a:r>
          </a:p>
          <a:p>
            <a:pPr marL="287161" indent="-287161">
              <a:buSzPct val="90000"/>
              <a:buChar char="•"/>
            </a:pPr>
            <a:r>
              <a:t>Imagine there is an invisible box around every HTML element.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660400" y="4292600"/>
            <a:ext cx="11684000" cy="2222500"/>
          </a:xfrm>
          <a:prstGeom prst="rect">
            <a:avLst/>
          </a:prstGeom>
        </p:spPr>
        <p:txBody>
          <a:bodyPr/>
          <a:lstStyle>
            <a:lvl1pPr>
              <a:defRPr spc="992" sz="6200"/>
            </a:lvl1pPr>
          </a:lstStyle>
          <a:p>
            <a:pPr/>
            <a:r>
              <a:t>Title Text</a:t>
            </a:r>
          </a:p>
        </p:txBody>
      </p:sp>
      <p:sp>
        <p:nvSpPr>
          <p:cNvPr id="12" name="Shape 12"/>
          <p:cNvSpPr/>
          <p:nvPr>
            <p:ph type="body" sz="quarter" idx="1"/>
          </p:nvPr>
        </p:nvSpPr>
        <p:spPr>
          <a:xfrm>
            <a:off x="660400" y="3416300"/>
            <a:ext cx="11684000" cy="889000"/>
          </a:xfrm>
          <a:prstGeom prst="rect">
            <a:avLst/>
          </a:prstGeom>
        </p:spPr>
        <p:txBody>
          <a:bodyPr anchor="b"/>
          <a:lstStyle>
            <a:lvl1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1pPr>
            <a:lvl2pPr marL="0" indent="22860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2pPr>
            <a:lvl3pPr marL="0" indent="45720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3pPr>
            <a:lvl4pPr marL="0" indent="68580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4pPr>
            <a:lvl5pPr marL="0" indent="91440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93" name="Shape 93"/>
          <p:cNvSpPr/>
          <p:nvPr>
            <p:ph type="pic" sz="half" idx="13"/>
          </p:nvPr>
        </p:nvSpPr>
        <p:spPr>
          <a:xfrm>
            <a:off x="6502400" y="4879052"/>
            <a:ext cx="6502400" cy="4876801"/>
          </a:xfrm>
          <a:prstGeom prst="rect">
            <a:avLst/>
          </a:prstGeom>
        </p:spPr>
        <p:txBody>
          <a:bodyPr lIns="91439" tIns="45719" rIns="91439" bIns="45719" anchor="t">
            <a:noAutofit/>
          </a:bodyPr>
          <a:lstStyle/>
          <a:p>
            <a:pPr/>
          </a:p>
        </p:txBody>
      </p:sp>
      <p:sp>
        <p:nvSpPr>
          <p:cNvPr id="94" name="Shape 94"/>
          <p:cNvSpPr/>
          <p:nvPr>
            <p:ph type="pic" sz="half" idx="14"/>
          </p:nvPr>
        </p:nvSpPr>
        <p:spPr>
          <a:xfrm>
            <a:off x="6502400" y="0"/>
            <a:ext cx="6502400" cy="4876800"/>
          </a:xfrm>
          <a:prstGeom prst="rect">
            <a:avLst/>
          </a:prstGeom>
        </p:spPr>
        <p:txBody>
          <a:bodyPr lIns="91439" tIns="45719" rIns="91439" bIns="45719" anchor="t">
            <a:noAutofit/>
          </a:bodyPr>
          <a:lstStyle/>
          <a:p>
            <a:pPr/>
          </a:p>
        </p:txBody>
      </p:sp>
      <p:sp>
        <p:nvSpPr>
          <p:cNvPr id="95" name="Shape 95"/>
          <p:cNvSpPr/>
          <p:nvPr>
            <p:ph type="pic" idx="15"/>
          </p:nvPr>
        </p:nvSpPr>
        <p:spPr>
          <a:xfrm>
            <a:off x="0" y="0"/>
            <a:ext cx="6502400" cy="9753600"/>
          </a:xfrm>
          <a:prstGeom prst="rect">
            <a:avLst/>
          </a:prstGeom>
        </p:spPr>
        <p:txBody>
          <a:bodyPr lIns="91439" tIns="45719" rIns="91439" bIns="45719" anchor="t">
            <a:noAutofit/>
          </a:bodyPr>
          <a:lstStyle/>
          <a:p>
            <a:pPr/>
          </a:p>
        </p:txBody>
      </p:sp>
      <p:sp>
        <p:nvSpPr>
          <p:cNvPr id="96" name="Shape 9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103" name="Shape 103"/>
          <p:cNvSpPr/>
          <p:nvPr>
            <p:ph type="body" sz="quarter" idx="13"/>
          </p:nvPr>
        </p:nvSpPr>
        <p:spPr>
          <a:xfrm>
            <a:off x="1270000" y="6362700"/>
            <a:ext cx="10464800" cy="520700"/>
          </a:xfrm>
          <a:prstGeom prst="rect">
            <a:avLst/>
          </a:prstGeom>
        </p:spPr>
        <p:txBody>
          <a:bodyPr>
            <a:spAutoFit/>
          </a:bodyPr>
          <a:lstStyle>
            <a:lvl1pPr marL="0" indent="0" algn="ctr">
              <a:spcBef>
                <a:spcPts val="0"/>
              </a:spcBef>
              <a:buClrTx/>
              <a:buSzTx/>
              <a:buNone/>
              <a:defRPr cap="all" spc="384" sz="2400">
                <a:solidFill>
                  <a:schemeClr val="accent2">
                    <a:satOff val="44164"/>
                    <a:lumOff val="14231"/>
                  </a:schemeClr>
                </a:solidFill>
              </a:defRPr>
            </a:lvl1pPr>
          </a:lstStyle>
          <a:p>
            <a:pPr/>
            <a:r>
              <a:t>–Johnny Appleseed</a:t>
            </a:r>
          </a:p>
        </p:txBody>
      </p:sp>
      <p:sp>
        <p:nvSpPr>
          <p:cNvPr id="104" name="Shape 104"/>
          <p:cNvSpPr/>
          <p:nvPr>
            <p:ph type="body" sz="quarter" idx="14"/>
          </p:nvPr>
        </p:nvSpPr>
        <p:spPr>
          <a:xfrm>
            <a:off x="1270000" y="4248150"/>
            <a:ext cx="10464800" cy="723900"/>
          </a:xfrm>
          <a:prstGeom prst="rect">
            <a:avLst/>
          </a:prstGeom>
        </p:spPr>
        <p:txBody>
          <a:bodyPr>
            <a:spAutoFit/>
          </a:bodyPr>
          <a:lstStyle>
            <a:lvl1pPr marL="0" indent="0" algn="ctr">
              <a:spcBef>
                <a:spcPts val="0"/>
              </a:spcBef>
              <a:buClrTx/>
              <a:buSzTx/>
              <a:buNone/>
            </a:lvl1pPr>
          </a:lstStyle>
          <a:p>
            <a:pPr/>
            <a:r>
              <a:t>“Type a quote here.” </a:t>
            </a:r>
          </a:p>
        </p:txBody>
      </p:sp>
      <p:sp>
        <p:nvSpPr>
          <p:cNvPr id="105" name="Shape 10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Photo">
    <p:spTree>
      <p:nvGrpSpPr>
        <p:cNvPr id="1" name=""/>
        <p:cNvGrpSpPr/>
        <p:nvPr/>
      </p:nvGrpSpPr>
      <p:grpSpPr>
        <a:xfrm>
          <a:off x="0" y="0"/>
          <a:ext cx="0" cy="0"/>
          <a:chOff x="0" y="0"/>
          <a:chExt cx="0" cy="0"/>
        </a:xfrm>
      </p:grpSpPr>
      <p:sp>
        <p:nvSpPr>
          <p:cNvPr id="112" name="Shape 112"/>
          <p:cNvSpPr/>
          <p:nvPr>
            <p:ph type="body" sz="quarter" idx="13"/>
          </p:nvPr>
        </p:nvSpPr>
        <p:spPr>
          <a:xfrm>
            <a:off x="1270000" y="2959100"/>
            <a:ext cx="10464800" cy="520700"/>
          </a:xfrm>
          <a:prstGeom prst="rect">
            <a:avLst/>
          </a:prstGeom>
        </p:spPr>
        <p:txBody>
          <a:bodyPr anchor="t">
            <a:spAutoFit/>
          </a:bodyPr>
          <a:lstStyle>
            <a:lvl1pPr marL="0" indent="0" algn="ctr">
              <a:spcBef>
                <a:spcPts val="0"/>
              </a:spcBef>
              <a:buClrTx/>
              <a:buSzTx/>
              <a:buNone/>
              <a:defRPr cap="all" spc="384" sz="2400">
                <a:solidFill>
                  <a:schemeClr val="accent2">
                    <a:satOff val="44164"/>
                    <a:lumOff val="14231"/>
                  </a:schemeClr>
                </a:solidFill>
              </a:defRPr>
            </a:lvl1pPr>
          </a:lstStyle>
          <a:p>
            <a:pPr/>
            <a:r>
              <a:t>–Johnny Appleseed</a:t>
            </a:r>
          </a:p>
        </p:txBody>
      </p:sp>
      <p:sp>
        <p:nvSpPr>
          <p:cNvPr id="113" name="Shape 113"/>
          <p:cNvSpPr/>
          <p:nvPr>
            <p:ph type="body" sz="quarter" idx="14"/>
          </p:nvPr>
        </p:nvSpPr>
        <p:spPr>
          <a:xfrm>
            <a:off x="1270000" y="1346200"/>
            <a:ext cx="10464800" cy="723900"/>
          </a:xfrm>
          <a:prstGeom prst="rect">
            <a:avLst/>
          </a:prstGeom>
        </p:spPr>
        <p:txBody>
          <a:bodyPr>
            <a:spAutoFit/>
          </a:bodyPr>
          <a:lstStyle>
            <a:lvl1pPr marL="0" indent="0" algn="ctr">
              <a:spcBef>
                <a:spcPts val="0"/>
              </a:spcBef>
              <a:buClrTx/>
              <a:buSzTx/>
              <a:buNone/>
            </a:lvl1pPr>
          </a:lstStyle>
          <a:p>
            <a:pPr/>
            <a:r>
              <a:t>“Type a quote here.” </a:t>
            </a:r>
          </a:p>
        </p:txBody>
      </p:sp>
      <p:sp>
        <p:nvSpPr>
          <p:cNvPr id="114" name="Shape 114"/>
          <p:cNvSpPr/>
          <p:nvPr>
            <p:ph type="pic" idx="15"/>
          </p:nvPr>
        </p:nvSpPr>
        <p:spPr>
          <a:xfrm>
            <a:off x="-19050" y="3613150"/>
            <a:ext cx="13004800" cy="6134100"/>
          </a:xfrm>
          <a:prstGeom prst="rect">
            <a:avLst/>
          </a:prstGeom>
        </p:spPr>
        <p:txBody>
          <a:bodyPr lIns="91439" tIns="45719" rIns="91439" bIns="45719" anchor="t">
            <a:noAutofit/>
          </a:bodyPr>
          <a:lstStyle/>
          <a:p>
            <a:pPr/>
          </a:p>
        </p:txBody>
      </p:sp>
      <p:sp>
        <p:nvSpPr>
          <p:cNvPr id="115" name="Shape 1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22" name="Shape 12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23" name="Shape 1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30" name="Shape 1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21" name="Shape 21"/>
          <p:cNvSpPr/>
          <p:nvPr>
            <p:ph type="title"/>
          </p:nvPr>
        </p:nvSpPr>
        <p:spPr>
          <a:xfrm>
            <a:off x="660400" y="1003300"/>
            <a:ext cx="11684000" cy="1460500"/>
          </a:xfrm>
          <a:prstGeom prst="rect">
            <a:avLst/>
          </a:prstGeom>
        </p:spPr>
        <p:txBody>
          <a:bodyPr/>
          <a:lstStyle>
            <a:lvl1pPr>
              <a:defRPr spc="992" sz="6200"/>
            </a:lvl1pPr>
          </a:lstStyle>
          <a:p>
            <a:pPr/>
            <a:r>
              <a:t>Title Text</a:t>
            </a:r>
          </a:p>
        </p:txBody>
      </p:sp>
      <p:sp>
        <p:nvSpPr>
          <p:cNvPr id="22" name="Shape 22"/>
          <p:cNvSpPr/>
          <p:nvPr>
            <p:ph type="body" sz="quarter" idx="1"/>
          </p:nvPr>
        </p:nvSpPr>
        <p:spPr>
          <a:xfrm>
            <a:off x="660400" y="508000"/>
            <a:ext cx="11684000" cy="508000"/>
          </a:xfrm>
          <a:prstGeom prst="rect">
            <a:avLst/>
          </a:prstGeom>
        </p:spPr>
        <p:txBody>
          <a:bodyPr/>
          <a:lstStyle>
            <a:lvl1pPr marL="0" indent="0">
              <a:spcBef>
                <a:spcPts val="0"/>
              </a:spcBef>
              <a:buClrTx/>
              <a:buSzTx/>
              <a:buNone/>
              <a:defRPr cap="all" spc="384" sz="2400">
                <a:latin typeface="Avenir Book"/>
                <a:ea typeface="Avenir Book"/>
                <a:cs typeface="Avenir Book"/>
                <a:sym typeface="Avenir Book"/>
              </a:defRPr>
            </a:lvl1pPr>
            <a:lvl2pPr marL="0" indent="228600">
              <a:spcBef>
                <a:spcPts val="0"/>
              </a:spcBef>
              <a:buClrTx/>
              <a:buSzTx/>
              <a:buNone/>
              <a:defRPr cap="all" spc="384" sz="2400">
                <a:latin typeface="Avenir Book"/>
                <a:ea typeface="Avenir Book"/>
                <a:cs typeface="Avenir Book"/>
                <a:sym typeface="Avenir Book"/>
              </a:defRPr>
            </a:lvl2pPr>
            <a:lvl3pPr marL="0" indent="457200">
              <a:spcBef>
                <a:spcPts val="0"/>
              </a:spcBef>
              <a:buClrTx/>
              <a:buSzTx/>
              <a:buNone/>
              <a:defRPr cap="all" spc="384" sz="2400">
                <a:latin typeface="Avenir Book"/>
                <a:ea typeface="Avenir Book"/>
                <a:cs typeface="Avenir Book"/>
                <a:sym typeface="Avenir Book"/>
              </a:defRPr>
            </a:lvl3pPr>
            <a:lvl4pPr marL="0" indent="685800">
              <a:spcBef>
                <a:spcPts val="0"/>
              </a:spcBef>
              <a:buClrTx/>
              <a:buSzTx/>
              <a:buNone/>
              <a:defRPr cap="all" spc="384" sz="2400">
                <a:latin typeface="Avenir Book"/>
                <a:ea typeface="Avenir Book"/>
                <a:cs typeface="Avenir Book"/>
                <a:sym typeface="Avenir Book"/>
              </a:defRPr>
            </a:lvl4pPr>
            <a:lvl5pPr marL="0" indent="914400">
              <a:spcBef>
                <a:spcPts val="0"/>
              </a:spcBef>
              <a:buClrTx/>
              <a:buSzTx/>
              <a:buNone/>
              <a:defRPr cap="all" spc="384" sz="2400">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Alt">
    <p:spTree>
      <p:nvGrpSpPr>
        <p:cNvPr id="1" name=""/>
        <p:cNvGrpSpPr/>
        <p:nvPr/>
      </p:nvGrpSpPr>
      <p:grpSpPr>
        <a:xfrm>
          <a:off x="0" y="0"/>
          <a:ext cx="0" cy="0"/>
          <a:chOff x="0" y="0"/>
          <a:chExt cx="0" cy="0"/>
        </a:xfrm>
      </p:grpSpPr>
      <p:sp>
        <p:nvSpPr>
          <p:cNvPr id="30" name="Shape 30"/>
          <p:cNvSpPr/>
          <p:nvPr>
            <p:ph type="pic" idx="13"/>
          </p:nvPr>
        </p:nvSpPr>
        <p:spPr>
          <a:xfrm>
            <a:off x="0" y="2717800"/>
            <a:ext cx="13004800" cy="7035800"/>
          </a:xfrm>
          <a:prstGeom prst="rect">
            <a:avLst/>
          </a:prstGeom>
        </p:spPr>
        <p:txBody>
          <a:bodyPr lIns="91439" tIns="45719" rIns="91439" bIns="45719" anchor="t">
            <a:noAutofit/>
          </a:bodyPr>
          <a:lstStyle/>
          <a:p>
            <a:pPr/>
          </a:p>
        </p:txBody>
      </p:sp>
      <p:sp>
        <p:nvSpPr>
          <p:cNvPr id="31" name="Shape 31"/>
          <p:cNvSpPr/>
          <p:nvPr>
            <p:ph type="title"/>
          </p:nvPr>
        </p:nvSpPr>
        <p:spPr>
          <a:xfrm>
            <a:off x="660400" y="1003300"/>
            <a:ext cx="11684000" cy="1460500"/>
          </a:xfrm>
          <a:prstGeom prst="rect">
            <a:avLst/>
          </a:prstGeom>
        </p:spPr>
        <p:txBody>
          <a:bodyPr/>
          <a:lstStyle>
            <a:lvl1pPr>
              <a:defRPr spc="992" sz="6200"/>
            </a:lvl1pPr>
          </a:lstStyle>
          <a:p>
            <a:pPr/>
            <a:r>
              <a:t>Title Text</a:t>
            </a:r>
          </a:p>
        </p:txBody>
      </p:sp>
      <p:sp>
        <p:nvSpPr>
          <p:cNvPr id="32" name="Shape 32"/>
          <p:cNvSpPr/>
          <p:nvPr>
            <p:ph type="body" sz="quarter" idx="1"/>
          </p:nvPr>
        </p:nvSpPr>
        <p:spPr>
          <a:xfrm>
            <a:off x="660400" y="508000"/>
            <a:ext cx="11684000" cy="508000"/>
          </a:xfrm>
          <a:prstGeom prst="rect">
            <a:avLst/>
          </a:prstGeom>
        </p:spPr>
        <p:txBody>
          <a:bodyPr/>
          <a:lstStyle>
            <a:lvl1pPr marL="0" indent="0">
              <a:spcBef>
                <a:spcPts val="0"/>
              </a:spcBef>
              <a:buClrTx/>
              <a:buSzTx/>
              <a:buNone/>
              <a:defRPr cap="all" spc="384" sz="2400">
                <a:latin typeface="Avenir Book"/>
                <a:ea typeface="Avenir Book"/>
                <a:cs typeface="Avenir Book"/>
                <a:sym typeface="Avenir Book"/>
              </a:defRPr>
            </a:lvl1pPr>
            <a:lvl2pPr marL="0" indent="228600">
              <a:spcBef>
                <a:spcPts val="0"/>
              </a:spcBef>
              <a:buClrTx/>
              <a:buSzTx/>
              <a:buNone/>
              <a:defRPr cap="all" spc="384" sz="2400">
                <a:latin typeface="Avenir Book"/>
                <a:ea typeface="Avenir Book"/>
                <a:cs typeface="Avenir Book"/>
                <a:sym typeface="Avenir Book"/>
              </a:defRPr>
            </a:lvl2pPr>
            <a:lvl3pPr marL="0" indent="457200">
              <a:spcBef>
                <a:spcPts val="0"/>
              </a:spcBef>
              <a:buClrTx/>
              <a:buSzTx/>
              <a:buNone/>
              <a:defRPr cap="all" spc="384" sz="2400">
                <a:latin typeface="Avenir Book"/>
                <a:ea typeface="Avenir Book"/>
                <a:cs typeface="Avenir Book"/>
                <a:sym typeface="Avenir Book"/>
              </a:defRPr>
            </a:lvl3pPr>
            <a:lvl4pPr marL="0" indent="685800">
              <a:spcBef>
                <a:spcPts val="0"/>
              </a:spcBef>
              <a:buClrTx/>
              <a:buSzTx/>
              <a:buNone/>
              <a:defRPr cap="all" spc="384" sz="2400">
                <a:latin typeface="Avenir Book"/>
                <a:ea typeface="Avenir Book"/>
                <a:cs typeface="Avenir Book"/>
                <a:sym typeface="Avenir Book"/>
              </a:defRPr>
            </a:lvl4pPr>
            <a:lvl5pPr marL="0" indent="914400">
              <a:spcBef>
                <a:spcPts val="0"/>
              </a:spcBef>
              <a:buClrTx/>
              <a:buSzTx/>
              <a:buNone/>
              <a:defRPr cap="all" spc="384" sz="2400">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33" name="Shape 3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40" name="Shape 40"/>
          <p:cNvSpPr/>
          <p:nvPr>
            <p:ph type="title"/>
          </p:nvPr>
        </p:nvSpPr>
        <p:spPr>
          <a:xfrm>
            <a:off x="660400" y="3759200"/>
            <a:ext cx="11684000" cy="2222500"/>
          </a:xfrm>
          <a:prstGeom prst="rect">
            <a:avLst/>
          </a:prstGeom>
        </p:spPr>
        <p:txBody>
          <a:bodyPr anchor="ctr"/>
          <a:lstStyle>
            <a:lvl1pPr>
              <a:defRPr spc="992" sz="6200"/>
            </a:lvl1pPr>
          </a:lstStyle>
          <a:p>
            <a:pPr/>
            <a:r>
              <a:t>Title Text</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48" name="Shape 48"/>
          <p:cNvSpPr/>
          <p:nvPr>
            <p:ph type="pic" idx="13"/>
          </p:nvPr>
        </p:nvSpPr>
        <p:spPr>
          <a:xfrm>
            <a:off x="6496050" y="6350"/>
            <a:ext cx="6502400" cy="9753600"/>
          </a:xfrm>
          <a:prstGeom prst="rect">
            <a:avLst/>
          </a:prstGeom>
        </p:spPr>
        <p:txBody>
          <a:bodyPr lIns="91439" tIns="45719" rIns="91439" bIns="45719" anchor="t">
            <a:noAutofit/>
          </a:bodyPr>
          <a:lstStyle/>
          <a:p>
            <a:pPr/>
          </a:p>
        </p:txBody>
      </p:sp>
      <p:sp>
        <p:nvSpPr>
          <p:cNvPr id="49" name="Shape 49"/>
          <p:cNvSpPr/>
          <p:nvPr>
            <p:ph type="title"/>
          </p:nvPr>
        </p:nvSpPr>
        <p:spPr>
          <a:xfrm>
            <a:off x="546100" y="4305300"/>
            <a:ext cx="5410200" cy="2984500"/>
          </a:xfrm>
          <a:prstGeom prst="rect">
            <a:avLst/>
          </a:prstGeom>
        </p:spPr>
        <p:txBody>
          <a:bodyPr/>
          <a:lstStyle/>
          <a:p>
            <a:pPr/>
            <a:r>
              <a:t>Title Text</a:t>
            </a:r>
          </a:p>
        </p:txBody>
      </p:sp>
      <p:sp>
        <p:nvSpPr>
          <p:cNvPr id="50" name="Shape 50"/>
          <p:cNvSpPr/>
          <p:nvPr>
            <p:ph type="body" sz="quarter" idx="1"/>
          </p:nvPr>
        </p:nvSpPr>
        <p:spPr>
          <a:xfrm>
            <a:off x="546100" y="3429000"/>
            <a:ext cx="5410200" cy="889000"/>
          </a:xfrm>
          <a:prstGeom prst="rect">
            <a:avLst/>
          </a:prstGeom>
        </p:spPr>
        <p:txBody>
          <a:bodyPr/>
          <a:lstStyle>
            <a:lvl1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1pPr>
            <a:lvl2pPr marL="0" indent="22860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2pPr>
            <a:lvl3pPr marL="0" indent="45720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3pPr>
            <a:lvl4pPr marL="0" indent="68580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4pPr>
            <a:lvl5pPr marL="0" indent="91440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51" name="Shape 5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58" name="Shape 58"/>
          <p:cNvSpPr/>
          <p:nvPr>
            <p:ph type="title"/>
          </p:nvPr>
        </p:nvSpPr>
        <p:spPr>
          <a:prstGeom prst="rect">
            <a:avLst/>
          </a:prstGeom>
        </p:spPr>
        <p:txBody>
          <a:bodyPr/>
          <a:lstStyle/>
          <a:p>
            <a:pPr/>
            <a:r>
              <a:t>Title Text</a:t>
            </a:r>
          </a:p>
        </p:txBody>
      </p:sp>
      <p:sp>
        <p:nvSpPr>
          <p:cNvPr id="59" name="Shape 5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66" name="Shape 66"/>
          <p:cNvSpPr/>
          <p:nvPr>
            <p:ph type="title"/>
          </p:nvPr>
        </p:nvSpPr>
        <p:spPr>
          <a:prstGeom prst="rect">
            <a:avLst/>
          </a:prstGeom>
        </p:spPr>
        <p:txBody>
          <a:bodyPr/>
          <a:lstStyle/>
          <a:p>
            <a:pPr/>
            <a:r>
              <a:t>Title Text</a:t>
            </a:r>
          </a:p>
        </p:txBody>
      </p:sp>
      <p:sp>
        <p:nvSpPr>
          <p:cNvPr id="67" name="Shape 6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75" name="Shape 75"/>
          <p:cNvSpPr/>
          <p:nvPr>
            <p:ph type="pic" idx="13"/>
          </p:nvPr>
        </p:nvSpPr>
        <p:spPr>
          <a:xfrm>
            <a:off x="6502400" y="0"/>
            <a:ext cx="6502400" cy="9753600"/>
          </a:xfrm>
          <a:prstGeom prst="rect">
            <a:avLst/>
          </a:prstGeom>
        </p:spPr>
        <p:txBody>
          <a:bodyPr lIns="91439" tIns="45719" rIns="91439" bIns="45719" anchor="t">
            <a:noAutofit/>
          </a:bodyPr>
          <a:lstStyle/>
          <a:p>
            <a:pPr/>
          </a:p>
        </p:txBody>
      </p:sp>
      <p:sp>
        <p:nvSpPr>
          <p:cNvPr id="76" name="Shape 76"/>
          <p:cNvSpPr/>
          <p:nvPr>
            <p:ph type="title"/>
          </p:nvPr>
        </p:nvSpPr>
        <p:spPr>
          <a:xfrm>
            <a:off x="660400" y="609600"/>
            <a:ext cx="5080000" cy="1854200"/>
          </a:xfrm>
          <a:prstGeom prst="rect">
            <a:avLst/>
          </a:prstGeom>
        </p:spPr>
        <p:txBody>
          <a:bodyPr/>
          <a:lstStyle/>
          <a:p>
            <a:pPr/>
            <a:r>
              <a:t>Title Text</a:t>
            </a:r>
          </a:p>
        </p:txBody>
      </p:sp>
      <p:sp>
        <p:nvSpPr>
          <p:cNvPr id="77" name="Shape 77"/>
          <p:cNvSpPr/>
          <p:nvPr>
            <p:ph type="body" sz="half" idx="1"/>
          </p:nvPr>
        </p:nvSpPr>
        <p:spPr>
          <a:xfrm>
            <a:off x="660400" y="2819400"/>
            <a:ext cx="5080000" cy="6057900"/>
          </a:xfrm>
          <a:prstGeom prst="rect">
            <a:avLst/>
          </a:prstGeom>
        </p:spPr>
        <p:txBody>
          <a:bodyPr/>
          <a:lstStyle>
            <a:lvl1pPr marL="393700" indent="-393700">
              <a:spcBef>
                <a:spcPts val="3200"/>
              </a:spcBef>
              <a:defRPr sz="3000"/>
            </a:lvl1pPr>
            <a:lvl2pPr marL="787400" indent="-393700">
              <a:spcBef>
                <a:spcPts val="3200"/>
              </a:spcBef>
              <a:defRPr sz="3000"/>
            </a:lvl2pPr>
            <a:lvl3pPr marL="1181100" indent="-393700">
              <a:spcBef>
                <a:spcPts val="3200"/>
              </a:spcBef>
              <a:defRPr sz="3000"/>
            </a:lvl3pPr>
            <a:lvl4pPr marL="1574800" indent="-393700">
              <a:spcBef>
                <a:spcPts val="3200"/>
              </a:spcBef>
              <a:defRPr sz="3000"/>
            </a:lvl4pPr>
            <a:lvl5pPr marL="1968500" indent="-393700">
              <a:spcBef>
                <a:spcPts val="3200"/>
              </a:spcBef>
              <a:defRPr sz="3000"/>
            </a:lvl5pPr>
          </a:lstStyle>
          <a:p>
            <a:pPr/>
            <a:r>
              <a:t>Body Level One</a:t>
            </a:r>
          </a:p>
          <a:p>
            <a:pPr lvl="1"/>
            <a:r>
              <a:t>Body Level Two</a:t>
            </a:r>
          </a:p>
          <a:p>
            <a:pPr lvl="2"/>
            <a:r>
              <a:t>Body Level Three</a:t>
            </a:r>
          </a:p>
          <a:p>
            <a:pPr lvl="3"/>
            <a:r>
              <a:t>Body Level Four</a:t>
            </a:r>
          </a:p>
          <a:p>
            <a:pPr lvl="4"/>
            <a:r>
              <a:t>Body Level Five</a:t>
            </a:r>
          </a:p>
        </p:txBody>
      </p:sp>
      <p:sp>
        <p:nvSpPr>
          <p:cNvPr id="78" name="Shape 7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85" name="Shape 85"/>
          <p:cNvSpPr/>
          <p:nvPr>
            <p:ph type="body" idx="1"/>
          </p:nvPr>
        </p:nvSpPr>
        <p:spPr>
          <a:xfrm>
            <a:off x="660400" y="1511300"/>
            <a:ext cx="11684000" cy="6718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660400" y="609600"/>
            <a:ext cx="11684000" cy="1422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3" name="Shape 3"/>
          <p:cNvSpPr/>
          <p:nvPr>
            <p:ph type="body" idx="1"/>
          </p:nvPr>
        </p:nvSpPr>
        <p:spPr>
          <a:xfrm>
            <a:off x="660400" y="2019300"/>
            <a:ext cx="11684000" cy="6718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897" y="9258300"/>
            <a:ext cx="352045" cy="4191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1pPr>
      <a:lvl2pPr marL="0" marR="0" indent="22860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2pPr>
      <a:lvl3pPr marL="0" marR="0" indent="45720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3pPr>
      <a:lvl4pPr marL="0" marR="0" indent="68580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4pPr>
      <a:lvl5pPr marL="0" marR="0" indent="91440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5pPr>
      <a:lvl6pPr marL="0" marR="0" indent="114300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6pPr>
      <a:lvl7pPr marL="0" marR="0" indent="137160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7pPr>
      <a:lvl8pPr marL="0" marR="0" indent="160020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8pPr>
      <a:lvl9pPr marL="0" marR="0" indent="182880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9pPr>
    </p:titleStyle>
    <p:bodyStyle>
      <a:lvl1pPr marL="4699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1pPr>
      <a:lvl2pPr marL="9398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2pPr>
      <a:lvl3pPr marL="14097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3pPr>
      <a:lvl4pPr marL="18796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4pPr>
      <a:lvl5pPr marL="23495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5pPr>
      <a:lvl6pPr marL="28194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6pPr>
      <a:lvl7pPr marL="32893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7pPr>
      <a:lvl8pPr marL="37592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8pPr>
      <a:lvl9pPr marL="42291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gif"/></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jpe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9" name="ACMW Logo 2.png"/>
          <p:cNvPicPr>
            <a:picLocks noChangeAspect="1"/>
          </p:cNvPicPr>
          <p:nvPr/>
        </p:nvPicPr>
        <p:blipFill>
          <a:blip r:embed="rId2">
            <a:extLst/>
          </a:blip>
          <a:stretch>
            <a:fillRect/>
          </a:stretch>
        </p:blipFill>
        <p:spPr>
          <a:xfrm>
            <a:off x="1601093" y="0"/>
            <a:ext cx="9802614" cy="97536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pPr/>
            <a:r>
              <a:t>Lists</a:t>
            </a:r>
          </a:p>
        </p:txBody>
      </p:sp>
      <p:sp>
        <p:nvSpPr>
          <p:cNvPr id="168" name="Shape 168"/>
          <p:cNvSpPr/>
          <p:nvPr>
            <p:ph type="body" idx="1"/>
          </p:nvPr>
        </p:nvSpPr>
        <p:spPr>
          <a:prstGeom prst="rect">
            <a:avLst/>
          </a:prstGeom>
        </p:spPr>
        <p:txBody>
          <a:bodyPr anchor="t"/>
          <a:lstStyle/>
          <a:p>
            <a:pPr/>
            <a:r>
              <a:rPr>
                <a:solidFill>
                  <a:srgbClr val="73FA00"/>
                </a:solidFill>
              </a:rPr>
              <a:t>&lt;ol&gt;&lt;/ol&gt;</a:t>
            </a:r>
            <a:r>
              <a:t> - ordered list</a:t>
            </a:r>
          </a:p>
          <a:p>
            <a:pPr/>
            <a:r>
              <a:rPr>
                <a:solidFill>
                  <a:srgbClr val="73FA00"/>
                </a:solidFill>
              </a:rPr>
              <a:t>&lt;ul&gt;&lt;/ul&gt;</a:t>
            </a:r>
            <a:r>
              <a:t> - unordered list</a:t>
            </a:r>
          </a:p>
          <a:p>
            <a:pPr/>
            <a:r>
              <a:rPr>
                <a:solidFill>
                  <a:srgbClr val="73FA00"/>
                </a:solidFill>
              </a:rPr>
              <a:t>&lt;li&gt;&lt;/li&gt;</a:t>
            </a:r>
            <a:r>
              <a:t> - list</a:t>
            </a:r>
          </a:p>
          <a:p>
            <a:pPr/>
            <a:r>
              <a:t>Other tags: &lt;dl&gt;&lt;/dl&gt;, &lt;dd&gt;&lt;/dd&gt;, &lt;dt&gt;&lt;/dt&gt;</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body" idx="1"/>
          </p:nvPr>
        </p:nvSpPr>
        <p:spPr>
          <a:xfrm>
            <a:off x="660400" y="590845"/>
            <a:ext cx="11684000" cy="8146755"/>
          </a:xfrm>
          <a:prstGeom prst="rect">
            <a:avLst/>
          </a:prstGeom>
        </p:spPr>
        <p:txBody>
          <a:bodyPr anchor="t"/>
          <a:lstStyle/>
          <a:p>
            <a:pPr marL="0" indent="0" defTabSz="297941">
              <a:spcBef>
                <a:spcPts val="2100"/>
              </a:spcBef>
              <a:buClrTx/>
              <a:buSzTx/>
              <a:buNone/>
              <a:defRPr sz="1836">
                <a:solidFill>
                  <a:srgbClr val="73FA00"/>
                </a:solidFill>
              </a:defRPr>
            </a:pPr>
            <a:r>
              <a:t>&lt;html&gt;</a:t>
            </a:r>
          </a:p>
          <a:p>
            <a:pPr marL="0" indent="0" defTabSz="297941">
              <a:spcBef>
                <a:spcPts val="2100"/>
              </a:spcBef>
              <a:buClrTx/>
              <a:buSzTx/>
              <a:buNone/>
              <a:defRPr sz="1836">
                <a:solidFill>
                  <a:srgbClr val="73FA00"/>
                </a:solidFill>
              </a:defRPr>
            </a:pPr>
            <a:r>
              <a:t>	&lt;head&gt;</a:t>
            </a:r>
          </a:p>
          <a:p>
            <a:pPr marL="0" indent="0" defTabSz="297941">
              <a:spcBef>
                <a:spcPts val="2100"/>
              </a:spcBef>
              <a:buClrTx/>
              <a:buSzTx/>
              <a:buNone/>
              <a:defRPr sz="1836"/>
            </a:pPr>
            <a:r>
              <a:rPr>
                <a:solidFill>
                  <a:srgbClr val="73FA00"/>
                </a:solidFill>
              </a:rPr>
              <a:t>		&lt;title&gt;</a:t>
            </a:r>
            <a:r>
              <a:t>Ordered Lists</a:t>
            </a:r>
            <a:r>
              <a:rPr>
                <a:solidFill>
                  <a:srgbClr val="73FA00"/>
                </a:solidFill>
              </a:rPr>
              <a:t>&lt;/title&gt;</a:t>
            </a:r>
            <a:endParaRPr>
              <a:solidFill>
                <a:srgbClr val="73FA00"/>
              </a:solidFill>
            </a:endParaRPr>
          </a:p>
          <a:p>
            <a:pPr marL="0" indent="0" defTabSz="297941">
              <a:spcBef>
                <a:spcPts val="2100"/>
              </a:spcBef>
              <a:buClrTx/>
              <a:buSzTx/>
              <a:buNone/>
              <a:defRPr sz="1836">
                <a:solidFill>
                  <a:srgbClr val="73FA00"/>
                </a:solidFill>
              </a:defRPr>
            </a:pPr>
            <a:r>
              <a:t>	&lt;/head&gt;</a:t>
            </a:r>
          </a:p>
          <a:p>
            <a:pPr marL="0" indent="0" defTabSz="297941">
              <a:spcBef>
                <a:spcPts val="2100"/>
              </a:spcBef>
              <a:buClrTx/>
              <a:buSzTx/>
              <a:buNone/>
              <a:defRPr sz="1836">
                <a:solidFill>
                  <a:srgbClr val="73FA00"/>
                </a:solidFill>
              </a:defRPr>
            </a:pPr>
            <a:r>
              <a:t>	&lt;body&gt;</a:t>
            </a:r>
          </a:p>
          <a:p>
            <a:pPr marL="0" indent="0" defTabSz="297941">
              <a:spcBef>
                <a:spcPts val="2100"/>
              </a:spcBef>
              <a:buClrTx/>
              <a:buSzTx/>
              <a:buNone/>
              <a:defRPr sz="1836">
                <a:solidFill>
                  <a:srgbClr val="73FA00"/>
                </a:solidFill>
              </a:defRPr>
            </a:pPr>
            <a:r>
              <a:t>		&lt;ol&gt;</a:t>
            </a:r>
          </a:p>
          <a:p>
            <a:pPr marL="0" indent="0" defTabSz="297941">
              <a:spcBef>
                <a:spcPts val="2100"/>
              </a:spcBef>
              <a:buClrTx/>
              <a:buSzTx/>
              <a:buNone/>
              <a:defRPr sz="1836"/>
            </a:pPr>
            <a:r>
              <a:rPr>
                <a:solidFill>
                  <a:srgbClr val="73FA00"/>
                </a:solidFill>
              </a:rPr>
              <a:t>			&lt;li&gt;</a:t>
            </a:r>
            <a:r>
              <a:t>Chop potatoes into quarters</a:t>
            </a:r>
            <a:r>
              <a:rPr>
                <a:solidFill>
                  <a:srgbClr val="73FA00"/>
                </a:solidFill>
              </a:rPr>
              <a:t>&lt;/li&gt;</a:t>
            </a:r>
            <a:endParaRPr>
              <a:solidFill>
                <a:srgbClr val="73FA00"/>
              </a:solidFill>
            </a:endParaRPr>
          </a:p>
          <a:p>
            <a:pPr marL="0" indent="0" defTabSz="297941">
              <a:spcBef>
                <a:spcPts val="2100"/>
              </a:spcBef>
              <a:buClrTx/>
              <a:buSzTx/>
              <a:buNone/>
              <a:defRPr sz="1836"/>
            </a:pPr>
            <a:r>
              <a:rPr>
                <a:solidFill>
                  <a:srgbClr val="73FA00"/>
                </a:solidFill>
              </a:rPr>
              <a:t>			&lt;li&gt;</a:t>
            </a:r>
            <a:r>
              <a:t>Simmer in salted water for 15-20 minutes until tender</a:t>
            </a:r>
            <a:r>
              <a:rPr>
                <a:solidFill>
                  <a:srgbClr val="73FA00"/>
                </a:solidFill>
              </a:rPr>
              <a:t>&lt;/li&gt;</a:t>
            </a:r>
            <a:endParaRPr>
              <a:solidFill>
                <a:srgbClr val="73FA00"/>
              </a:solidFill>
            </a:endParaRPr>
          </a:p>
          <a:p>
            <a:pPr marL="0" indent="0" defTabSz="297941">
              <a:spcBef>
                <a:spcPts val="2100"/>
              </a:spcBef>
              <a:buClrTx/>
              <a:buSzTx/>
              <a:buNone/>
              <a:defRPr sz="1836"/>
            </a:pPr>
            <a:r>
              <a:rPr>
                <a:solidFill>
                  <a:srgbClr val="73FA00"/>
                </a:solidFill>
              </a:rPr>
              <a:t>			&lt;li&gt;</a:t>
            </a:r>
            <a:r>
              <a:t>Heat milk, butter and nutmeg</a:t>
            </a:r>
            <a:r>
              <a:rPr>
                <a:solidFill>
                  <a:srgbClr val="73FA00"/>
                </a:solidFill>
              </a:rPr>
              <a:t>&lt;/li&gt;</a:t>
            </a:r>
            <a:endParaRPr>
              <a:solidFill>
                <a:srgbClr val="73FA00"/>
              </a:solidFill>
            </a:endParaRPr>
          </a:p>
          <a:p>
            <a:pPr marL="0" indent="0" defTabSz="297941">
              <a:spcBef>
                <a:spcPts val="2100"/>
              </a:spcBef>
              <a:buClrTx/>
              <a:buSzTx/>
              <a:buNone/>
              <a:defRPr sz="1836"/>
            </a:pPr>
            <a:r>
              <a:rPr>
                <a:solidFill>
                  <a:srgbClr val="73FA00"/>
                </a:solidFill>
              </a:rPr>
              <a:t>			&lt;li&gt;</a:t>
            </a:r>
            <a:r>
              <a:t>Drain potatoes and mash</a:t>
            </a:r>
            <a:r>
              <a:rPr>
                <a:solidFill>
                  <a:srgbClr val="73FA00"/>
                </a:solidFill>
              </a:rPr>
              <a:t>&lt;/li&gt;</a:t>
            </a:r>
            <a:endParaRPr>
              <a:solidFill>
                <a:srgbClr val="73FA00"/>
              </a:solidFill>
            </a:endParaRPr>
          </a:p>
          <a:p>
            <a:pPr marL="0" indent="0" defTabSz="297941">
              <a:spcBef>
                <a:spcPts val="2100"/>
              </a:spcBef>
              <a:buClrTx/>
              <a:buSzTx/>
              <a:buNone/>
              <a:defRPr sz="1836"/>
            </a:pPr>
            <a:r>
              <a:rPr>
                <a:solidFill>
                  <a:srgbClr val="73FA00"/>
                </a:solidFill>
              </a:rPr>
              <a:t>			&lt;li&gt;</a:t>
            </a:r>
            <a:r>
              <a:t>Mix in the milk mixture</a:t>
            </a:r>
            <a:r>
              <a:rPr>
                <a:solidFill>
                  <a:srgbClr val="73FA00"/>
                </a:solidFill>
              </a:rPr>
              <a:t>&lt;/li&gt;</a:t>
            </a:r>
            <a:endParaRPr>
              <a:solidFill>
                <a:srgbClr val="73FA00"/>
              </a:solidFill>
            </a:endParaRPr>
          </a:p>
          <a:p>
            <a:pPr marL="0" indent="0" defTabSz="297941">
              <a:spcBef>
                <a:spcPts val="2100"/>
              </a:spcBef>
              <a:buClrTx/>
              <a:buSzTx/>
              <a:buNone/>
              <a:defRPr sz="1836">
                <a:solidFill>
                  <a:srgbClr val="73FA00"/>
                </a:solidFill>
              </a:defRPr>
            </a:pPr>
            <a:r>
              <a:t>		&lt;/ol&gt;</a:t>
            </a:r>
          </a:p>
          <a:p>
            <a:pPr marL="0" indent="0" defTabSz="297941">
              <a:spcBef>
                <a:spcPts val="2100"/>
              </a:spcBef>
              <a:buClrTx/>
              <a:buSzTx/>
              <a:buNone/>
              <a:defRPr sz="1836">
                <a:solidFill>
                  <a:srgbClr val="73FA00"/>
                </a:solidFill>
              </a:defRPr>
            </a:pPr>
            <a:r>
              <a:t>	&lt;/body&gt;</a:t>
            </a:r>
          </a:p>
          <a:p>
            <a:pPr marL="0" indent="0" defTabSz="297941">
              <a:spcBef>
                <a:spcPts val="2100"/>
              </a:spcBef>
              <a:buClrTx/>
              <a:buSzTx/>
              <a:buNone/>
              <a:defRPr sz="1836">
                <a:solidFill>
                  <a:srgbClr val="73FA00"/>
                </a:solidFill>
              </a:defRPr>
            </a:pPr>
            <a:r>
              <a:t>&lt;/html&gt;</a:t>
            </a:r>
          </a:p>
        </p:txBody>
      </p:sp>
      <p:pic>
        <p:nvPicPr>
          <p:cNvPr id="173" name="Screen Shot 2016-01-17 at 8.06.17 PM.png"/>
          <p:cNvPicPr>
            <a:picLocks noChangeAspect="1"/>
          </p:cNvPicPr>
          <p:nvPr/>
        </p:nvPicPr>
        <p:blipFill>
          <a:blip r:embed="rId2">
            <a:extLst/>
          </a:blip>
          <a:stretch>
            <a:fillRect/>
          </a:stretch>
        </p:blipFill>
        <p:spPr>
          <a:xfrm>
            <a:off x="5159866" y="1834095"/>
            <a:ext cx="7347682" cy="1971330"/>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prstGeom prst="rect">
            <a:avLst/>
          </a:prstGeom>
        </p:spPr>
        <p:txBody>
          <a:bodyPr/>
          <a:lstStyle/>
          <a:p>
            <a:pPr/>
            <a:r>
              <a:t>Links</a:t>
            </a:r>
          </a:p>
        </p:txBody>
      </p:sp>
      <p:sp>
        <p:nvSpPr>
          <p:cNvPr id="176" name="Shape 176"/>
          <p:cNvSpPr/>
          <p:nvPr>
            <p:ph type="body" idx="1"/>
          </p:nvPr>
        </p:nvSpPr>
        <p:spPr>
          <a:prstGeom prst="rect">
            <a:avLst/>
          </a:prstGeom>
        </p:spPr>
        <p:txBody>
          <a:bodyPr anchor="t"/>
          <a:lstStyle/>
          <a:p>
            <a:pPr/>
            <a:r>
              <a:t>Links are created using the </a:t>
            </a:r>
            <a:r>
              <a:rPr>
                <a:solidFill>
                  <a:srgbClr val="73FA00"/>
                </a:solidFill>
              </a:rPr>
              <a:t>&lt;a&gt;&lt;/a&gt;</a:t>
            </a:r>
            <a:r>
              <a:t> tag. Users can click on anything between the tags.</a:t>
            </a:r>
          </a:p>
          <a:p>
            <a:pPr/>
            <a:r>
              <a:t>You can specify what page to link to using the href attribute.</a:t>
            </a:r>
          </a:p>
          <a:p>
            <a:pPr/>
            <a:r>
              <a:rPr>
                <a:solidFill>
                  <a:srgbClr val="73FA00"/>
                </a:solidFill>
              </a:rPr>
              <a:t>&lt;a</a:t>
            </a:r>
            <a:r>
              <a:t> </a:t>
            </a:r>
            <a:r>
              <a:rPr>
                <a:solidFill>
                  <a:srgbClr val="009193"/>
                </a:solidFill>
              </a:rPr>
              <a:t>href</a:t>
            </a:r>
            <a:r>
              <a:rPr>
                <a:solidFill>
                  <a:srgbClr val="FF7E79"/>
                </a:solidFill>
              </a:rPr>
              <a:t> </a:t>
            </a:r>
            <a:r>
              <a:t>= “</a:t>
            </a:r>
            <a:r>
              <a:rPr>
                <a:solidFill>
                  <a:srgbClr val="FF9300"/>
                </a:solidFill>
              </a:rPr>
              <a:t>http://www.imdb.com</a:t>
            </a:r>
            <a:r>
              <a:t>”</a:t>
            </a:r>
            <a:r>
              <a:rPr>
                <a:solidFill>
                  <a:srgbClr val="73FA00"/>
                </a:solidFill>
              </a:rPr>
              <a:t>&gt;</a:t>
            </a:r>
            <a:r>
              <a:t>IMDB</a:t>
            </a:r>
            <a:r>
              <a:rPr>
                <a:solidFill>
                  <a:srgbClr val="73FA00"/>
                </a:solidFill>
              </a:rPr>
              <a:t>&lt;/a&gt;</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title"/>
          </p:nvPr>
        </p:nvSpPr>
        <p:spPr>
          <a:prstGeom prst="rect">
            <a:avLst/>
          </a:prstGeom>
        </p:spPr>
        <p:txBody>
          <a:bodyPr/>
          <a:lstStyle/>
          <a:p>
            <a:pPr/>
            <a:r>
              <a:t>Attributes</a:t>
            </a:r>
          </a:p>
        </p:txBody>
      </p:sp>
      <p:sp>
        <p:nvSpPr>
          <p:cNvPr id="181" name="Shape 181"/>
          <p:cNvSpPr/>
          <p:nvPr>
            <p:ph type="body" idx="1"/>
          </p:nvPr>
        </p:nvSpPr>
        <p:spPr>
          <a:prstGeom prst="rect">
            <a:avLst/>
          </a:prstGeom>
        </p:spPr>
        <p:txBody>
          <a:bodyPr anchor="t"/>
          <a:lstStyle/>
          <a:p>
            <a:pPr/>
            <a:r>
              <a:rPr>
                <a:solidFill>
                  <a:srgbClr val="73FA00"/>
                </a:solidFill>
              </a:rPr>
              <a:t>Attributes</a:t>
            </a:r>
            <a:r>
              <a:t> provide additional information about the contents of the element.</a:t>
            </a:r>
          </a:p>
          <a:p>
            <a:pPr/>
            <a:r>
              <a:t>They appear in the opening tag of the element and are made up of two parts: a </a:t>
            </a:r>
            <a:r>
              <a:rPr>
                <a:solidFill>
                  <a:srgbClr val="009193"/>
                </a:solidFill>
              </a:rPr>
              <a:t>name</a:t>
            </a:r>
            <a:r>
              <a:t> and a </a:t>
            </a:r>
            <a:r>
              <a:rPr>
                <a:solidFill>
                  <a:srgbClr val="FF9300"/>
                </a:solidFill>
              </a:rPr>
              <a:t>value</a:t>
            </a:r>
            <a:r>
              <a:t>, separated by an equals sign.</a:t>
            </a:r>
          </a:p>
          <a:p>
            <a:pPr/>
            <a:r>
              <a:rPr>
                <a:solidFill>
                  <a:srgbClr val="73FA00"/>
                </a:solidFill>
              </a:rPr>
              <a:t>&lt;p</a:t>
            </a:r>
            <a:r>
              <a:t> </a:t>
            </a:r>
            <a:r>
              <a:rPr>
                <a:solidFill>
                  <a:srgbClr val="009193"/>
                </a:solidFill>
              </a:rPr>
              <a:t>lang</a:t>
            </a:r>
            <a:r>
              <a:t> = “</a:t>
            </a:r>
            <a:r>
              <a:rPr>
                <a:solidFill>
                  <a:srgbClr val="FF9300"/>
                </a:solidFill>
              </a:rPr>
              <a:t>en-us</a:t>
            </a:r>
            <a:r>
              <a:t>”</a:t>
            </a:r>
            <a:r>
              <a:rPr>
                <a:solidFill>
                  <a:srgbClr val="73FA00"/>
                </a:solidFill>
              </a:rPr>
              <a:t>&gt;</a:t>
            </a:r>
            <a:r>
              <a:t>Paragraph in English</a:t>
            </a:r>
            <a:r>
              <a:rPr>
                <a:solidFill>
                  <a:srgbClr val="73FA00"/>
                </a:solidFill>
              </a:rPr>
              <a:t>&lt;/p&gt;</a:t>
            </a:r>
          </a:p>
          <a:p>
            <a:pPr/>
            <a:r>
              <a:rPr>
                <a:solidFill>
                  <a:srgbClr val="73FA00"/>
                </a:solidFill>
              </a:rPr>
              <a:t>&lt;p</a:t>
            </a:r>
            <a:r>
              <a:t> </a:t>
            </a:r>
            <a:r>
              <a:rPr>
                <a:solidFill>
                  <a:srgbClr val="009193"/>
                </a:solidFill>
              </a:rPr>
              <a:t>lang</a:t>
            </a:r>
            <a:r>
              <a:t> = “</a:t>
            </a:r>
            <a:r>
              <a:rPr>
                <a:solidFill>
                  <a:srgbClr val="FF9300"/>
                </a:solidFill>
              </a:rPr>
              <a:t>fr</a:t>
            </a:r>
            <a:r>
              <a:t>”</a:t>
            </a:r>
            <a:r>
              <a:rPr>
                <a:solidFill>
                  <a:srgbClr val="73FA00"/>
                </a:solidFill>
              </a:rPr>
              <a:t>&gt;</a:t>
            </a:r>
            <a:r>
              <a:t>Paragraphe en Francais</a:t>
            </a:r>
            <a:r>
              <a:rPr>
                <a:solidFill>
                  <a:srgbClr val="73FA00"/>
                </a:solidFill>
              </a:rPr>
              <a:t>&lt;/p&gt;</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pPr/>
            <a:r>
              <a:t>Images</a:t>
            </a:r>
          </a:p>
        </p:txBody>
      </p:sp>
      <p:sp>
        <p:nvSpPr>
          <p:cNvPr id="186" name="Shape 186"/>
          <p:cNvSpPr/>
          <p:nvPr>
            <p:ph type="body" idx="1"/>
          </p:nvPr>
        </p:nvSpPr>
        <p:spPr>
          <a:prstGeom prst="rect">
            <a:avLst/>
          </a:prstGeom>
        </p:spPr>
        <p:txBody>
          <a:bodyPr anchor="t"/>
          <a:lstStyle/>
          <a:p>
            <a:pPr/>
            <a:r>
              <a:rPr>
                <a:solidFill>
                  <a:srgbClr val="73FA00"/>
                </a:solidFill>
              </a:rPr>
              <a:t>&lt;img /&gt;</a:t>
            </a:r>
            <a:r>
              <a:t> is used to add an image</a:t>
            </a:r>
          </a:p>
          <a:p>
            <a:pPr/>
            <a:r>
              <a:rPr>
                <a:solidFill>
                  <a:srgbClr val="FFFB00"/>
                </a:solidFill>
              </a:rPr>
              <a:t>*NOTE* </a:t>
            </a:r>
            <a:r>
              <a:t>This is an </a:t>
            </a:r>
            <a:r>
              <a:rPr>
                <a:solidFill>
                  <a:srgbClr val="73FA00"/>
                </a:solidFill>
              </a:rPr>
              <a:t>empty element</a:t>
            </a:r>
            <a:r>
              <a:t> - meaning there are no opening/closing tags.</a:t>
            </a:r>
          </a:p>
          <a:p>
            <a:pPr/>
            <a:r>
              <a:t>An empty element usually has only one tag.</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body" idx="1"/>
          </p:nvPr>
        </p:nvSpPr>
        <p:spPr>
          <a:xfrm>
            <a:off x="660400" y="581087"/>
            <a:ext cx="11684000" cy="8156513"/>
          </a:xfrm>
          <a:prstGeom prst="rect">
            <a:avLst/>
          </a:prstGeom>
        </p:spPr>
        <p:txBody>
          <a:bodyPr anchor="t"/>
          <a:lstStyle/>
          <a:p>
            <a:pPr marL="0" indent="0" defTabSz="257047">
              <a:spcBef>
                <a:spcPts val="1800"/>
              </a:spcBef>
              <a:buClrTx/>
              <a:buSzTx/>
              <a:buNone/>
              <a:defRPr sz="1584">
                <a:solidFill>
                  <a:srgbClr val="73FA00"/>
                </a:solidFill>
              </a:defRPr>
            </a:pPr>
            <a:r>
              <a:t>&lt;html&gt;</a:t>
            </a:r>
          </a:p>
          <a:p>
            <a:pPr marL="0" indent="0" defTabSz="257047">
              <a:spcBef>
                <a:spcPts val="1800"/>
              </a:spcBef>
              <a:buClrTx/>
              <a:buSzTx/>
              <a:buNone/>
              <a:defRPr sz="1584">
                <a:solidFill>
                  <a:srgbClr val="73FA00"/>
                </a:solidFill>
              </a:defRPr>
            </a:pPr>
            <a:r>
              <a:t>	&lt;head&gt;</a:t>
            </a:r>
          </a:p>
          <a:p>
            <a:pPr marL="0" indent="0" defTabSz="257047">
              <a:spcBef>
                <a:spcPts val="1800"/>
              </a:spcBef>
              <a:buClrTx/>
              <a:buSzTx/>
              <a:buNone/>
              <a:defRPr sz="1584"/>
            </a:pPr>
            <a:r>
              <a:rPr>
                <a:solidFill>
                  <a:srgbClr val="73FA00"/>
                </a:solidFill>
              </a:rPr>
              <a:t>		&lt;title&gt;</a:t>
            </a:r>
            <a:r>
              <a:t>Images</a:t>
            </a:r>
            <a:r>
              <a:rPr>
                <a:solidFill>
                  <a:srgbClr val="73FA00"/>
                </a:solidFill>
              </a:rPr>
              <a:t>&lt;/title&gt;</a:t>
            </a:r>
            <a:endParaRPr>
              <a:solidFill>
                <a:srgbClr val="73FA00"/>
              </a:solidFill>
            </a:endParaRPr>
          </a:p>
          <a:p>
            <a:pPr marL="0" indent="0" defTabSz="257047">
              <a:spcBef>
                <a:spcPts val="1800"/>
              </a:spcBef>
              <a:buClrTx/>
              <a:buSzTx/>
              <a:buNone/>
              <a:defRPr sz="1584">
                <a:solidFill>
                  <a:srgbClr val="73FA00"/>
                </a:solidFill>
              </a:defRPr>
            </a:pPr>
            <a:r>
              <a:t>	&lt;/head&gt;</a:t>
            </a:r>
          </a:p>
          <a:p>
            <a:pPr marL="0" indent="0" defTabSz="257047">
              <a:spcBef>
                <a:spcPts val="1800"/>
              </a:spcBef>
              <a:buClrTx/>
              <a:buSzTx/>
              <a:buNone/>
              <a:defRPr sz="1584">
                <a:solidFill>
                  <a:srgbClr val="73FA00"/>
                </a:solidFill>
              </a:defRPr>
            </a:pPr>
            <a:r>
              <a:t>	&lt;body&gt;</a:t>
            </a:r>
          </a:p>
          <a:p>
            <a:pPr marL="0" indent="0" defTabSz="257047">
              <a:spcBef>
                <a:spcPts val="1800"/>
              </a:spcBef>
              <a:buClrTx/>
              <a:buSzTx/>
              <a:buNone/>
              <a:defRPr sz="1584"/>
            </a:pPr>
            <a:r>
              <a:rPr>
                <a:solidFill>
                  <a:srgbClr val="73FA00"/>
                </a:solidFill>
              </a:rPr>
              <a:t>		&lt;h1&gt;&lt;img </a:t>
            </a:r>
            <a:r>
              <a:rPr>
                <a:solidFill>
                  <a:srgbClr val="009193"/>
                </a:solidFill>
              </a:rPr>
              <a:t>src</a:t>
            </a:r>
            <a:r>
              <a:t>="</a:t>
            </a:r>
            <a:r>
              <a:rPr>
                <a:solidFill>
                  <a:srgbClr val="FF9300"/>
                </a:solidFill>
              </a:rPr>
              <a:t>images/logo.gif</a:t>
            </a:r>
            <a:r>
              <a:t>" </a:t>
            </a:r>
            <a:r>
              <a:rPr>
                <a:solidFill>
                  <a:srgbClr val="009193"/>
                </a:solidFill>
              </a:rPr>
              <a:t>alt</a:t>
            </a:r>
            <a:r>
              <a:t>="</a:t>
            </a:r>
            <a:r>
              <a:rPr>
                <a:solidFill>
                  <a:srgbClr val="FF9300"/>
                </a:solidFill>
              </a:rPr>
              <a:t>From A to Zucchini</a:t>
            </a:r>
            <a:r>
              <a:t>" </a:t>
            </a:r>
            <a:r>
              <a:rPr>
                <a:solidFill>
                  <a:srgbClr val="73FA00"/>
                </a:solidFill>
              </a:rPr>
              <a:t>/&gt;&lt;/h1&gt;</a:t>
            </a:r>
            <a:endParaRPr>
              <a:solidFill>
                <a:srgbClr val="73FA00"/>
              </a:solidFill>
            </a:endParaRPr>
          </a:p>
          <a:p>
            <a:pPr marL="0" indent="0" defTabSz="257047">
              <a:spcBef>
                <a:spcPts val="1800"/>
              </a:spcBef>
              <a:buClrTx/>
              <a:buSzTx/>
              <a:buNone/>
              <a:defRPr sz="1584">
                <a:solidFill>
                  <a:srgbClr val="73FA00"/>
                </a:solidFill>
              </a:defRPr>
            </a:pPr>
            <a:r>
              <a:t>		&lt;figure&gt;</a:t>
            </a:r>
          </a:p>
          <a:p>
            <a:pPr marL="0" indent="0" defTabSz="257047">
              <a:spcBef>
                <a:spcPts val="1800"/>
              </a:spcBef>
              <a:buClrTx/>
              <a:buSzTx/>
              <a:buNone/>
              <a:defRPr sz="1584"/>
            </a:pPr>
            <a:r>
              <a:rPr>
                <a:solidFill>
                  <a:srgbClr val="73FA00"/>
                </a:solidFill>
              </a:rPr>
              <a:t>			&lt;img</a:t>
            </a:r>
            <a:r>
              <a:t> </a:t>
            </a:r>
            <a:r>
              <a:rPr>
                <a:solidFill>
                  <a:srgbClr val="009193"/>
                </a:solidFill>
              </a:rPr>
              <a:t>src</a:t>
            </a:r>
            <a:r>
              <a:t>="</a:t>
            </a:r>
            <a:r>
              <a:rPr>
                <a:solidFill>
                  <a:srgbClr val="FF9300"/>
                </a:solidFill>
              </a:rPr>
              <a:t>images/chocolate-islands.jpg</a:t>
            </a:r>
            <a:r>
              <a:t>" </a:t>
            </a:r>
            <a:r>
              <a:rPr>
                <a:solidFill>
                  <a:srgbClr val="009193"/>
                </a:solidFill>
              </a:rPr>
              <a:t>alt</a:t>
            </a:r>
            <a:r>
              <a:t>="</a:t>
            </a:r>
            <a:r>
              <a:rPr>
                <a:solidFill>
                  <a:srgbClr val="FF9300"/>
                </a:solidFill>
              </a:rPr>
              <a:t>Chocolate Islands</a:t>
            </a:r>
            <a:r>
              <a:t>" </a:t>
            </a:r>
            <a:r>
              <a:rPr>
                <a:solidFill>
                  <a:srgbClr val="009193"/>
                </a:solidFill>
              </a:rPr>
              <a:t>title</a:t>
            </a:r>
            <a:r>
              <a:t>="</a:t>
            </a:r>
            <a:r>
              <a:rPr>
                <a:solidFill>
                  <a:srgbClr val="FF9300"/>
                </a:solidFill>
              </a:rPr>
              <a:t>Individual Chocolate Cakes</a:t>
            </a:r>
            <a:r>
              <a:t>" </a:t>
            </a:r>
            <a:r>
              <a:rPr>
                <a:solidFill>
                  <a:srgbClr val="73FA00"/>
                </a:solidFill>
              </a:rPr>
              <a:t>/&gt;</a:t>
            </a:r>
            <a:endParaRPr>
              <a:solidFill>
                <a:srgbClr val="73FA00"/>
              </a:solidFill>
            </a:endParaRPr>
          </a:p>
          <a:p>
            <a:pPr marL="0" indent="0" defTabSz="257047">
              <a:spcBef>
                <a:spcPts val="1800"/>
              </a:spcBef>
              <a:buClrTx/>
              <a:buSzTx/>
              <a:buNone/>
              <a:defRPr sz="1584">
                <a:solidFill>
                  <a:srgbClr val="73FA00"/>
                </a:solidFill>
              </a:defRPr>
            </a:pPr>
            <a:r>
              <a:t>			&lt;p&gt;</a:t>
            </a:r>
          </a:p>
          <a:p>
            <a:pPr marL="0" indent="0" defTabSz="257047">
              <a:spcBef>
                <a:spcPts val="1800"/>
              </a:spcBef>
              <a:buClrTx/>
              <a:buSzTx/>
              <a:buNone/>
              <a:defRPr sz="1584">
                <a:solidFill>
                  <a:srgbClr val="73FA00"/>
                </a:solidFill>
              </a:defRPr>
            </a:pPr>
            <a:r>
              <a:t>				&lt;figcaption&gt;</a:t>
            </a:r>
          </a:p>
          <a:p>
            <a:pPr marL="0" indent="0" defTabSz="257047">
              <a:spcBef>
                <a:spcPts val="1800"/>
              </a:spcBef>
              <a:buClrTx/>
              <a:buSzTx/>
              <a:buNone/>
              <a:defRPr sz="1584"/>
            </a:pPr>
            <a:r>
              <a:t>					This recipe for individual chocolate cakes is so simple and so delectable!</a:t>
            </a:r>
          </a:p>
          <a:p>
            <a:pPr marL="0" indent="0" defTabSz="257047">
              <a:spcBef>
                <a:spcPts val="1800"/>
              </a:spcBef>
              <a:buClrTx/>
              <a:buSzTx/>
              <a:buNone/>
              <a:defRPr sz="1584"/>
            </a:pPr>
            <a:r>
              <a:t>				</a:t>
            </a:r>
            <a:r>
              <a:rPr>
                <a:solidFill>
                  <a:srgbClr val="73FA00"/>
                </a:solidFill>
              </a:rPr>
              <a:t>&lt;/figcaption&gt;</a:t>
            </a:r>
            <a:endParaRPr>
              <a:solidFill>
                <a:srgbClr val="73FA00"/>
              </a:solidFill>
            </a:endParaRPr>
          </a:p>
          <a:p>
            <a:pPr marL="0" indent="0" defTabSz="257047">
              <a:spcBef>
                <a:spcPts val="1800"/>
              </a:spcBef>
              <a:buClrTx/>
              <a:buSzTx/>
              <a:buNone/>
              <a:defRPr sz="1584">
                <a:solidFill>
                  <a:srgbClr val="73FA00"/>
                </a:solidFill>
              </a:defRPr>
            </a:pPr>
            <a:r>
              <a:t>			&lt;/p&gt;</a:t>
            </a:r>
          </a:p>
          <a:p>
            <a:pPr marL="0" indent="0" defTabSz="257047">
              <a:spcBef>
                <a:spcPts val="1800"/>
              </a:spcBef>
              <a:buClrTx/>
              <a:buSzTx/>
              <a:buNone/>
              <a:defRPr sz="1584">
                <a:solidFill>
                  <a:srgbClr val="73FA00"/>
                </a:solidFill>
              </a:defRPr>
            </a:pPr>
            <a:r>
              <a:t>		&lt;/figure&gt;</a:t>
            </a:r>
          </a:p>
          <a:p>
            <a:pPr marL="0" indent="0" defTabSz="257047">
              <a:spcBef>
                <a:spcPts val="1800"/>
              </a:spcBef>
              <a:buClrTx/>
              <a:buSzTx/>
              <a:buNone/>
              <a:defRPr sz="1584">
                <a:solidFill>
                  <a:srgbClr val="73FA00"/>
                </a:solidFill>
              </a:defRPr>
            </a:pPr>
            <a:r>
              <a:t>	&lt;/body&gt;</a:t>
            </a:r>
          </a:p>
          <a:p>
            <a:pPr marL="0" indent="0" defTabSz="257047">
              <a:spcBef>
                <a:spcPts val="1800"/>
              </a:spcBef>
              <a:buClrTx/>
              <a:buSzTx/>
              <a:buNone/>
              <a:defRPr sz="1584">
                <a:solidFill>
                  <a:srgbClr val="73FA00"/>
                </a:solidFill>
              </a:defRPr>
            </a:pPr>
            <a:r>
              <a:t>&lt;/html&gt;</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4" name="Screen Shot 2016-01-17 at 8.41.58 PM.png"/>
          <p:cNvPicPr>
            <a:picLocks noChangeAspect="1"/>
          </p:cNvPicPr>
          <p:nvPr/>
        </p:nvPicPr>
        <p:blipFill>
          <a:blip r:embed="rId2">
            <a:extLst/>
          </a:blip>
          <a:stretch>
            <a:fillRect/>
          </a:stretch>
        </p:blipFill>
        <p:spPr>
          <a:xfrm>
            <a:off x="2057356" y="911663"/>
            <a:ext cx="8890088" cy="7930274"/>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ctrTitle"/>
          </p:nvPr>
        </p:nvSpPr>
        <p:spPr>
          <a:xfrm>
            <a:off x="660400" y="3765550"/>
            <a:ext cx="11684000" cy="2222500"/>
          </a:xfrm>
          <a:prstGeom prst="rect">
            <a:avLst/>
          </a:prstGeom>
        </p:spPr>
        <p:txBody>
          <a:bodyPr anchor="ctr"/>
          <a:lstStyle/>
          <a:p>
            <a:pPr algn="ctr">
              <a:defRPr spc="1408" sz="8800">
                <a:solidFill>
                  <a:srgbClr val="FF4F79"/>
                </a:solidFill>
                <a:latin typeface="Avenir Medium"/>
                <a:ea typeface="Avenir Medium"/>
                <a:cs typeface="Avenir Medium"/>
                <a:sym typeface="Avenir Medium"/>
              </a:defRPr>
            </a:pPr>
            <a:r>
              <a:t>CSS:</a:t>
            </a:r>
          </a:p>
          <a:p>
            <a:pPr algn="ctr">
              <a:defRPr spc="512" sz="3200">
                <a:solidFill>
                  <a:srgbClr val="FF4F79"/>
                </a:solidFill>
              </a:defRPr>
            </a:pPr>
            <a:r>
              <a:t>Cascading style sheet</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body" idx="1"/>
          </p:nvPr>
        </p:nvSpPr>
        <p:spPr>
          <a:xfrm>
            <a:off x="660400" y="588709"/>
            <a:ext cx="11684000" cy="8148891"/>
          </a:xfrm>
          <a:prstGeom prst="rect">
            <a:avLst/>
          </a:prstGeom>
        </p:spPr>
        <p:txBody>
          <a:bodyPr anchor="t"/>
          <a:lstStyle/>
          <a:p>
            <a:pPr/>
            <a:r>
              <a:t>CSS allows creation of </a:t>
            </a:r>
            <a:r>
              <a:t>rules</a:t>
            </a:r>
            <a:r>
              <a:t> that style each HTML element.</a:t>
            </a:r>
          </a:p>
          <a:p>
            <a:pPr/>
            <a:r>
              <a:t>A </a:t>
            </a:r>
            <a:r>
              <a:rPr>
                <a:solidFill>
                  <a:srgbClr val="FF4F79"/>
                </a:solidFill>
              </a:rPr>
              <a:t>rule</a:t>
            </a:r>
            <a:r>
              <a:t> contains two parts: a </a:t>
            </a:r>
            <a:r>
              <a:rPr>
                <a:solidFill>
                  <a:srgbClr val="73FCD6"/>
                </a:solidFill>
              </a:rPr>
              <a:t>selector</a:t>
            </a:r>
            <a:r>
              <a:t> and a </a:t>
            </a:r>
            <a:r>
              <a:t>declaration</a:t>
            </a:r>
            <a:r>
              <a:t>.</a:t>
            </a:r>
          </a:p>
          <a:p>
            <a:pPr/>
            <a:r>
              <a:t>The </a:t>
            </a:r>
            <a:r>
              <a:t>declaration</a:t>
            </a:r>
            <a:r>
              <a:t> is also made up of two parts: a </a:t>
            </a:r>
            <a:r>
              <a:rPr>
                <a:solidFill>
                  <a:srgbClr val="FF4F79"/>
                </a:solidFill>
              </a:rPr>
              <a:t>property</a:t>
            </a:r>
            <a:r>
              <a:t> and a </a:t>
            </a:r>
            <a:r>
              <a:rPr>
                <a:solidFill>
                  <a:srgbClr val="FFD479"/>
                </a:solidFill>
              </a:rPr>
              <a:t>value</a:t>
            </a:r>
            <a:r>
              <a:t>, separated by a colon.</a:t>
            </a:r>
          </a:p>
          <a:p>
            <a:pPr/>
            <a:r>
              <a:rPr>
                <a:solidFill>
                  <a:srgbClr val="00FCD6"/>
                </a:solidFill>
              </a:rPr>
              <a:t>h1, h2, h3</a:t>
            </a:r>
            <a:r>
              <a:t> {</a:t>
            </a:r>
          </a:p>
          <a:p>
            <a:pPr lvl="8" marL="0" indent="1828800">
              <a:spcBef>
                <a:spcPts val="0"/>
              </a:spcBef>
              <a:buClrTx/>
              <a:buSzTx/>
              <a:buNone/>
            </a:pPr>
            <a:r>
              <a:t>       </a:t>
            </a:r>
            <a:r>
              <a:rPr>
                <a:solidFill>
                  <a:srgbClr val="FF4F79"/>
                </a:solidFill>
              </a:rPr>
              <a:t> font-family:</a:t>
            </a:r>
            <a:r>
              <a:t> </a:t>
            </a:r>
            <a:r>
              <a:rPr>
                <a:solidFill>
                  <a:srgbClr val="FFD479"/>
                </a:solidFill>
              </a:rPr>
              <a:t>Arial</a:t>
            </a:r>
            <a:r>
              <a:t>;</a:t>
            </a:r>
          </a:p>
          <a:p>
            <a:pPr lvl="8" marL="0" indent="1828800">
              <a:spcBef>
                <a:spcPts val="0"/>
              </a:spcBef>
              <a:buClrTx/>
              <a:buSzTx/>
              <a:buNone/>
            </a:pPr>
            <a:r>
              <a:t>        </a:t>
            </a:r>
            <a:r>
              <a:rPr>
                <a:solidFill>
                  <a:srgbClr val="FF4F79"/>
                </a:solidFill>
              </a:rPr>
              <a:t>color:</a:t>
            </a:r>
            <a:r>
              <a:t> </a:t>
            </a:r>
            <a:r>
              <a:rPr>
                <a:solidFill>
                  <a:srgbClr val="FFD479"/>
                </a:solidFill>
              </a:rPr>
              <a:t>yellow</a:t>
            </a:r>
            <a:r>
              <a:t>; }</a:t>
            </a:r>
          </a:p>
          <a:p>
            <a:pPr/>
            <a:r>
              <a:t>Above, headings 1,2,3 are chosen to style.</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body" idx="1"/>
          </p:nvPr>
        </p:nvSpPr>
        <p:spPr>
          <a:xfrm>
            <a:off x="660400" y="587588"/>
            <a:ext cx="11684000" cy="8150012"/>
          </a:xfrm>
          <a:prstGeom prst="rect">
            <a:avLst/>
          </a:prstGeom>
        </p:spPr>
        <p:txBody>
          <a:bodyPr anchor="t"/>
          <a:lstStyle/>
          <a:p>
            <a:pPr/>
            <a:r>
              <a:rPr>
                <a:solidFill>
                  <a:srgbClr val="FF4F79"/>
                </a:solidFill>
              </a:rPr>
              <a:t>Selectors</a:t>
            </a:r>
            <a:r>
              <a:t> indicate which element the rule applies to. The same rule can apply to more than one element if element names are separated with commas (as seen in the previous slide).</a:t>
            </a:r>
          </a:p>
          <a:p>
            <a:pPr/>
            <a:r>
              <a:rPr>
                <a:solidFill>
                  <a:srgbClr val="FF4F79"/>
                </a:solidFill>
              </a:rPr>
              <a:t>Declarations</a:t>
            </a:r>
            <a:r>
              <a:t> indicate how the elements referred to in the selector should be styled.</a:t>
            </a:r>
          </a:p>
          <a:p>
            <a:pPr/>
            <a:r>
              <a:rPr>
                <a:solidFill>
                  <a:srgbClr val="FF4F79"/>
                </a:solidFill>
              </a:rPr>
              <a:t>Properties</a:t>
            </a:r>
            <a:r>
              <a:t> indicate the aspects of the element to be changed.</a:t>
            </a:r>
          </a:p>
          <a:p>
            <a:pPr/>
            <a:r>
              <a:rPr>
                <a:solidFill>
                  <a:srgbClr val="FF4F79"/>
                </a:solidFill>
              </a:rPr>
              <a:t>Values</a:t>
            </a:r>
            <a:r>
              <a:t> specify the settings for the chosen properties.</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ctrTitle"/>
          </p:nvPr>
        </p:nvSpPr>
        <p:spPr>
          <a:xfrm>
            <a:off x="660400" y="3765550"/>
            <a:ext cx="11684000" cy="2222500"/>
          </a:xfrm>
          <a:prstGeom prst="rect">
            <a:avLst/>
          </a:prstGeom>
        </p:spPr>
        <p:txBody>
          <a:bodyPr anchor="ctr"/>
          <a:lstStyle/>
          <a:p>
            <a:pPr algn="ctr">
              <a:defRPr spc="1408" sz="8800">
                <a:solidFill>
                  <a:srgbClr val="73FA00"/>
                </a:solidFill>
                <a:latin typeface="Avenir Medium"/>
                <a:ea typeface="Avenir Medium"/>
                <a:cs typeface="Avenir Medium"/>
                <a:sym typeface="Avenir Medium"/>
              </a:defRPr>
            </a:pPr>
            <a:r>
              <a:t>&lt;HTML&gt;</a:t>
            </a:r>
          </a:p>
          <a:p>
            <a:pPr algn="ctr">
              <a:defRPr spc="512" sz="3200">
                <a:solidFill>
                  <a:srgbClr val="73FA00"/>
                </a:solidFill>
              </a:defRPr>
            </a:pPr>
            <a:r>
              <a:t>HyperText Markup Language</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title"/>
          </p:nvPr>
        </p:nvSpPr>
        <p:spPr>
          <a:prstGeom prst="rect">
            <a:avLst/>
          </a:prstGeom>
        </p:spPr>
        <p:txBody>
          <a:bodyPr/>
          <a:lstStyle/>
          <a:p>
            <a:pPr/>
            <a:r>
              <a:t>Linking CSs to html</a:t>
            </a:r>
          </a:p>
        </p:txBody>
      </p:sp>
      <p:sp>
        <p:nvSpPr>
          <p:cNvPr id="205" name="Shape 205"/>
          <p:cNvSpPr/>
          <p:nvPr>
            <p:ph type="body" idx="1"/>
          </p:nvPr>
        </p:nvSpPr>
        <p:spPr>
          <a:prstGeom prst="rect">
            <a:avLst/>
          </a:prstGeom>
        </p:spPr>
        <p:txBody>
          <a:bodyPr anchor="t"/>
          <a:lstStyle/>
          <a:p>
            <a:pPr/>
            <a:r>
              <a:rPr>
                <a:solidFill>
                  <a:srgbClr val="73FA00"/>
                </a:solidFill>
              </a:rPr>
              <a:t>&lt;link /&gt;</a:t>
            </a:r>
            <a:r>
              <a:t> can be used in an HTML document to tell the browser where to find the </a:t>
            </a:r>
            <a:r>
              <a:rPr>
                <a:latin typeface="Avenir Black"/>
                <a:ea typeface="Avenir Black"/>
                <a:cs typeface="Avenir Black"/>
                <a:sym typeface="Avenir Black"/>
              </a:rPr>
              <a:t>external</a:t>
            </a:r>
            <a:r>
              <a:t> CSS file used to style the page. </a:t>
            </a:r>
            <a:r>
              <a:rPr>
                <a:solidFill>
                  <a:srgbClr val="FFFB00"/>
                </a:solidFill>
              </a:rPr>
              <a:t>*NOTE*</a:t>
            </a:r>
            <a:r>
              <a:t> This is an empty element.</a:t>
            </a:r>
          </a:p>
          <a:p>
            <a:pPr>
              <a:defRPr>
                <a:solidFill>
                  <a:srgbClr val="73FA00"/>
                </a:solidFill>
              </a:defRPr>
            </a:pPr>
            <a:r>
              <a:t>&lt;style&gt;&lt;/style&gt; </a:t>
            </a:r>
            <a:r>
              <a:rPr>
                <a:solidFill>
                  <a:srgbClr val="FFFFFF"/>
                </a:solidFill>
              </a:rPr>
              <a:t>this </a:t>
            </a:r>
            <a:r>
              <a:rPr>
                <a:solidFill>
                  <a:srgbClr val="FFFFFF"/>
                </a:solidFill>
                <a:latin typeface="Avenir Black"/>
                <a:ea typeface="Avenir Black"/>
                <a:cs typeface="Avenir Black"/>
                <a:sym typeface="Avenir Black"/>
              </a:rPr>
              <a:t>internally</a:t>
            </a:r>
            <a:r>
              <a:rPr>
                <a:solidFill>
                  <a:srgbClr val="FFFFFF"/>
                </a:solidFill>
              </a:rPr>
              <a:t> places CSS code within the HTML code.</a:t>
            </a:r>
            <a:endParaRPr>
              <a:solidFill>
                <a:srgbClr val="FFFFFF"/>
              </a:solidFill>
            </a:endParaRPr>
          </a:p>
          <a:p>
            <a:pPr>
              <a:defRPr>
                <a:solidFill>
                  <a:srgbClr val="73FA00"/>
                </a:solidFill>
              </a:defRPr>
            </a:pPr>
            <a:r>
              <a:rPr>
                <a:solidFill>
                  <a:srgbClr val="FFFFFF"/>
                </a:solidFill>
              </a:rPr>
              <a:t>These tags live inside </a:t>
            </a:r>
            <a:r>
              <a:t>&lt;head&gt;&lt;/head&gt;</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body" idx="1"/>
          </p:nvPr>
        </p:nvSpPr>
        <p:spPr>
          <a:xfrm>
            <a:off x="660400" y="587247"/>
            <a:ext cx="11684000" cy="8150353"/>
          </a:xfrm>
          <a:prstGeom prst="rect">
            <a:avLst/>
          </a:prstGeom>
        </p:spPr>
        <p:txBody>
          <a:bodyPr anchor="t"/>
          <a:lstStyle/>
          <a:p>
            <a:pPr marL="0" indent="0" defTabSz="362204">
              <a:spcBef>
                <a:spcPts val="2600"/>
              </a:spcBef>
              <a:buClrTx/>
              <a:buSzTx/>
              <a:buNone/>
              <a:defRPr sz="2232">
                <a:solidFill>
                  <a:srgbClr val="73FA00"/>
                </a:solidFill>
              </a:defRPr>
            </a:pPr>
            <a:r>
              <a:t>&lt;!DOCTYPE html&gt;</a:t>
            </a:r>
          </a:p>
          <a:p>
            <a:pPr marL="0" indent="0" defTabSz="362204">
              <a:spcBef>
                <a:spcPts val="2600"/>
              </a:spcBef>
              <a:buClrTx/>
              <a:buSzTx/>
              <a:buNone/>
              <a:defRPr sz="2232">
                <a:solidFill>
                  <a:srgbClr val="73FA00"/>
                </a:solidFill>
              </a:defRPr>
            </a:pPr>
            <a:r>
              <a:t>&lt;html&gt;</a:t>
            </a:r>
          </a:p>
          <a:p>
            <a:pPr marL="0" indent="0" defTabSz="362204">
              <a:spcBef>
                <a:spcPts val="2600"/>
              </a:spcBef>
              <a:buClrTx/>
              <a:buSzTx/>
              <a:buNone/>
              <a:defRPr sz="2232">
                <a:solidFill>
                  <a:srgbClr val="73FA00"/>
                </a:solidFill>
              </a:defRPr>
            </a:pPr>
            <a:r>
              <a:t>	&lt;head&gt;</a:t>
            </a:r>
          </a:p>
          <a:p>
            <a:pPr marL="0" indent="0" defTabSz="362204">
              <a:spcBef>
                <a:spcPts val="2600"/>
              </a:spcBef>
              <a:buClrTx/>
              <a:buSzTx/>
              <a:buNone/>
              <a:defRPr sz="2232"/>
            </a:pPr>
            <a:r>
              <a:rPr>
                <a:solidFill>
                  <a:srgbClr val="73FA00"/>
                </a:solidFill>
              </a:rPr>
              <a:t>		&lt;title&gt;</a:t>
            </a:r>
            <a:r>
              <a:t>Using External CSS</a:t>
            </a:r>
            <a:r>
              <a:rPr>
                <a:solidFill>
                  <a:srgbClr val="73FA00"/>
                </a:solidFill>
              </a:rPr>
              <a:t>&lt;/title&gt;</a:t>
            </a:r>
            <a:endParaRPr>
              <a:solidFill>
                <a:srgbClr val="73FA00"/>
              </a:solidFill>
            </a:endParaRPr>
          </a:p>
          <a:p>
            <a:pPr marL="0" indent="0" defTabSz="362204">
              <a:spcBef>
                <a:spcPts val="2600"/>
              </a:spcBef>
              <a:buClrTx/>
              <a:buSzTx/>
              <a:buNone/>
              <a:defRPr sz="2232"/>
            </a:pPr>
            <a:r>
              <a:rPr>
                <a:solidFill>
                  <a:srgbClr val="73FA00"/>
                </a:solidFill>
              </a:rPr>
              <a:t>		&lt;link</a:t>
            </a:r>
            <a:r>
              <a:t> </a:t>
            </a:r>
            <a:r>
              <a:rPr>
                <a:solidFill>
                  <a:srgbClr val="009193"/>
                </a:solidFill>
              </a:rPr>
              <a:t>href</a:t>
            </a:r>
            <a:r>
              <a:t>="</a:t>
            </a:r>
            <a:r>
              <a:rPr>
                <a:solidFill>
                  <a:srgbClr val="FF9300"/>
                </a:solidFill>
              </a:rPr>
              <a:t>css/styles.css</a:t>
            </a:r>
            <a:r>
              <a:t>" </a:t>
            </a:r>
            <a:r>
              <a:rPr>
                <a:solidFill>
                  <a:srgbClr val="009193"/>
                </a:solidFill>
              </a:rPr>
              <a:t>type</a:t>
            </a:r>
            <a:r>
              <a:t>="</a:t>
            </a:r>
            <a:r>
              <a:rPr>
                <a:solidFill>
                  <a:srgbClr val="FF9300"/>
                </a:solidFill>
              </a:rPr>
              <a:t>text/css</a:t>
            </a:r>
            <a:r>
              <a:t>" </a:t>
            </a:r>
            <a:r>
              <a:rPr>
                <a:solidFill>
                  <a:srgbClr val="009193"/>
                </a:solidFill>
              </a:rPr>
              <a:t>rel</a:t>
            </a:r>
            <a:r>
              <a:t>="</a:t>
            </a:r>
            <a:r>
              <a:rPr>
                <a:solidFill>
                  <a:srgbClr val="FF9300"/>
                </a:solidFill>
              </a:rPr>
              <a:t>stylesheet</a:t>
            </a:r>
            <a:r>
              <a:t>" </a:t>
            </a:r>
            <a:r>
              <a:rPr>
                <a:solidFill>
                  <a:srgbClr val="73FA00"/>
                </a:solidFill>
              </a:rPr>
              <a:t>/&gt;</a:t>
            </a:r>
            <a:endParaRPr>
              <a:solidFill>
                <a:srgbClr val="73FA00"/>
              </a:solidFill>
            </a:endParaRPr>
          </a:p>
          <a:p>
            <a:pPr marL="0" indent="0" defTabSz="362204">
              <a:spcBef>
                <a:spcPts val="2600"/>
              </a:spcBef>
              <a:buClrTx/>
              <a:buSzTx/>
              <a:buNone/>
              <a:defRPr sz="2232">
                <a:solidFill>
                  <a:srgbClr val="73FA00"/>
                </a:solidFill>
              </a:defRPr>
            </a:pPr>
            <a:r>
              <a:t>	&lt;/head&gt;</a:t>
            </a:r>
          </a:p>
          <a:p>
            <a:pPr marL="0" indent="0" defTabSz="362204">
              <a:spcBef>
                <a:spcPts val="2600"/>
              </a:spcBef>
              <a:buClrTx/>
              <a:buSzTx/>
              <a:buNone/>
              <a:defRPr sz="2232">
                <a:solidFill>
                  <a:srgbClr val="73FA00"/>
                </a:solidFill>
              </a:defRPr>
            </a:pPr>
            <a:r>
              <a:t>	&lt;body&gt;</a:t>
            </a:r>
          </a:p>
          <a:p>
            <a:pPr marL="0" indent="0" defTabSz="362204">
              <a:spcBef>
                <a:spcPts val="2600"/>
              </a:spcBef>
              <a:buClrTx/>
              <a:buSzTx/>
              <a:buNone/>
              <a:defRPr sz="2232"/>
            </a:pPr>
            <a:r>
              <a:rPr>
                <a:solidFill>
                  <a:srgbClr val="73FA00"/>
                </a:solidFill>
              </a:rPr>
              <a:t>		&lt;h1&gt;</a:t>
            </a:r>
            <a:r>
              <a:t>Potatoes</a:t>
            </a:r>
            <a:r>
              <a:rPr>
                <a:solidFill>
                  <a:srgbClr val="73FA00"/>
                </a:solidFill>
              </a:rPr>
              <a:t>&lt;/h1&gt;</a:t>
            </a:r>
            <a:endParaRPr>
              <a:solidFill>
                <a:srgbClr val="73FA00"/>
              </a:solidFill>
            </a:endParaRPr>
          </a:p>
          <a:p>
            <a:pPr marL="0" indent="0" defTabSz="362204">
              <a:spcBef>
                <a:spcPts val="2600"/>
              </a:spcBef>
              <a:buClrTx/>
              <a:buSzTx/>
              <a:buNone/>
              <a:defRPr sz="2232"/>
            </a:pPr>
            <a:r>
              <a:rPr>
                <a:solidFill>
                  <a:srgbClr val="73FA00"/>
                </a:solidFill>
              </a:rPr>
              <a:t>		&lt;p&gt;</a:t>
            </a:r>
            <a:r>
              <a:t>There are dozens of different potato varieties. They are usually described as early, second early and main crop potatoes.</a:t>
            </a:r>
            <a:r>
              <a:rPr>
                <a:solidFill>
                  <a:srgbClr val="73FA00"/>
                </a:solidFill>
              </a:rPr>
              <a:t>&lt;/p&gt;</a:t>
            </a:r>
            <a:endParaRPr>
              <a:solidFill>
                <a:srgbClr val="73FA00"/>
              </a:solidFill>
            </a:endParaRPr>
          </a:p>
          <a:p>
            <a:pPr marL="0" indent="0" defTabSz="362204">
              <a:spcBef>
                <a:spcPts val="2600"/>
              </a:spcBef>
              <a:buClrTx/>
              <a:buSzTx/>
              <a:buNone/>
              <a:defRPr sz="2232">
                <a:solidFill>
                  <a:srgbClr val="73FA00"/>
                </a:solidFill>
              </a:defRPr>
            </a:pPr>
            <a:r>
              <a:t>	&lt;/body&gt;</a:t>
            </a:r>
          </a:p>
          <a:p>
            <a:pPr marL="0" indent="0" defTabSz="362204">
              <a:spcBef>
                <a:spcPts val="2600"/>
              </a:spcBef>
              <a:buClrTx/>
              <a:buSzTx/>
              <a:buNone/>
              <a:defRPr sz="2232">
                <a:solidFill>
                  <a:srgbClr val="73FA00"/>
                </a:solidFill>
              </a:defRPr>
            </a:pPr>
            <a:r>
              <a:t>&lt;/html&gt;</a:t>
            </a:r>
          </a:p>
        </p:txBody>
      </p:sp>
      <p:pic>
        <p:nvPicPr>
          <p:cNvPr id="210" name="Screen Shot 2016-01-18 at 8.56.51 PM.png"/>
          <p:cNvPicPr>
            <a:picLocks noChangeAspect="1"/>
          </p:cNvPicPr>
          <p:nvPr/>
        </p:nvPicPr>
        <p:blipFill>
          <a:blip r:embed="rId2">
            <a:extLst/>
          </a:blip>
          <a:stretch>
            <a:fillRect/>
          </a:stretch>
        </p:blipFill>
        <p:spPr>
          <a:xfrm>
            <a:off x="5664468" y="336957"/>
            <a:ext cx="5915832" cy="1967686"/>
          </a:xfrm>
          <a:prstGeom prst="rect">
            <a:avLst/>
          </a:prstGeom>
          <a:ln w="12700">
            <a:miter lim="400000"/>
          </a:ln>
        </p:spPr>
      </p:pic>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body" idx="1"/>
          </p:nvPr>
        </p:nvSpPr>
        <p:spPr>
          <a:xfrm>
            <a:off x="660400" y="587247"/>
            <a:ext cx="11684000" cy="8150353"/>
          </a:xfrm>
          <a:prstGeom prst="rect">
            <a:avLst/>
          </a:prstGeom>
        </p:spPr>
        <p:txBody>
          <a:bodyPr anchor="t"/>
          <a:lstStyle/>
          <a:p>
            <a:pPr lvl="2" marL="0" indent="269747" defTabSz="344677">
              <a:spcBef>
                <a:spcPts val="2400"/>
              </a:spcBef>
              <a:buClrTx/>
              <a:buSzTx/>
              <a:buNone/>
              <a:defRPr sz="2124"/>
            </a:pPr>
            <a:r>
              <a:t>…</a:t>
            </a:r>
          </a:p>
          <a:p>
            <a:pPr lvl="2" marL="0" indent="269747" defTabSz="344677">
              <a:spcBef>
                <a:spcPts val="2400"/>
              </a:spcBef>
              <a:buClrTx/>
              <a:buSzTx/>
              <a:buNone/>
              <a:defRPr sz="2124">
                <a:solidFill>
                  <a:srgbClr val="73FA00"/>
                </a:solidFill>
              </a:defRPr>
            </a:pPr>
            <a:r>
              <a:t>&lt;head&gt;</a:t>
            </a:r>
          </a:p>
          <a:p>
            <a:pPr marL="0" indent="0" defTabSz="344677">
              <a:spcBef>
                <a:spcPts val="2400"/>
              </a:spcBef>
              <a:buClrTx/>
              <a:buSzTx/>
              <a:buNone/>
              <a:defRPr sz="2124"/>
            </a:pPr>
            <a:r>
              <a:rPr>
                <a:solidFill>
                  <a:srgbClr val="73FA00"/>
                </a:solidFill>
              </a:rPr>
              <a:t>		&lt;title&gt;</a:t>
            </a:r>
            <a:r>
              <a:t>Using Internal CSS</a:t>
            </a:r>
            <a:r>
              <a:rPr>
                <a:solidFill>
                  <a:srgbClr val="73FA00"/>
                </a:solidFill>
              </a:rPr>
              <a:t>&lt;/title&gt;</a:t>
            </a:r>
            <a:endParaRPr>
              <a:solidFill>
                <a:srgbClr val="73FA00"/>
              </a:solidFill>
            </a:endParaRPr>
          </a:p>
          <a:p>
            <a:pPr marL="0" indent="0" defTabSz="344677">
              <a:spcBef>
                <a:spcPts val="2400"/>
              </a:spcBef>
              <a:buClrTx/>
              <a:buSzTx/>
              <a:buNone/>
              <a:defRPr sz="2124"/>
            </a:pPr>
            <a:r>
              <a:rPr>
                <a:solidFill>
                  <a:srgbClr val="73FA00"/>
                </a:solidFill>
              </a:rPr>
              <a:t>		&lt;style</a:t>
            </a:r>
            <a:r>
              <a:t> </a:t>
            </a:r>
            <a:r>
              <a:rPr>
                <a:solidFill>
                  <a:srgbClr val="009193"/>
                </a:solidFill>
              </a:rPr>
              <a:t>type</a:t>
            </a:r>
            <a:r>
              <a:t>="</a:t>
            </a:r>
            <a:r>
              <a:rPr>
                <a:solidFill>
                  <a:srgbClr val="FF9300"/>
                </a:solidFill>
              </a:rPr>
              <a:t>text/css</a:t>
            </a:r>
            <a:r>
              <a:t>"</a:t>
            </a:r>
            <a:r>
              <a:rPr>
                <a:solidFill>
                  <a:srgbClr val="73FA00"/>
                </a:solidFill>
              </a:rPr>
              <a:t>&gt;</a:t>
            </a:r>
            <a:endParaRPr>
              <a:solidFill>
                <a:srgbClr val="73FA00"/>
              </a:solidFill>
            </a:endParaRPr>
          </a:p>
          <a:p>
            <a:pPr marL="0" indent="0" defTabSz="344677">
              <a:spcBef>
                <a:spcPts val="2400"/>
              </a:spcBef>
              <a:buClrTx/>
              <a:buSzTx/>
              <a:buNone/>
              <a:defRPr sz="2124"/>
            </a:pPr>
            <a:r>
              <a:t>			</a:t>
            </a:r>
            <a:r>
              <a:rPr>
                <a:solidFill>
                  <a:srgbClr val="00FCD6"/>
                </a:solidFill>
              </a:rPr>
              <a:t>body</a:t>
            </a:r>
            <a:r>
              <a:t> {</a:t>
            </a:r>
          </a:p>
          <a:p>
            <a:pPr marL="0" indent="0" defTabSz="344677">
              <a:spcBef>
                <a:spcPts val="2400"/>
              </a:spcBef>
              <a:buClrTx/>
              <a:buSzTx/>
              <a:buNone/>
              <a:defRPr sz="2124"/>
            </a:pPr>
            <a:r>
              <a:t>				</a:t>
            </a:r>
            <a:r>
              <a:rPr>
                <a:solidFill>
                  <a:srgbClr val="FF4F79"/>
                </a:solidFill>
              </a:rPr>
              <a:t>font-family:</a:t>
            </a:r>
            <a:r>
              <a:t> </a:t>
            </a:r>
            <a:r>
              <a:rPr>
                <a:solidFill>
                  <a:srgbClr val="FFD479"/>
                </a:solidFill>
              </a:rPr>
              <a:t>arial</a:t>
            </a:r>
            <a:r>
              <a:t>;</a:t>
            </a:r>
          </a:p>
          <a:p>
            <a:pPr marL="0" indent="0" defTabSz="344677">
              <a:spcBef>
                <a:spcPts val="2400"/>
              </a:spcBef>
              <a:buClrTx/>
              <a:buSzTx/>
              <a:buNone/>
              <a:defRPr sz="2124"/>
            </a:pPr>
            <a:r>
              <a:t>				</a:t>
            </a:r>
            <a:r>
              <a:rPr>
                <a:solidFill>
                  <a:srgbClr val="FF4F79"/>
                </a:solidFill>
              </a:rPr>
              <a:t>background-color:</a:t>
            </a:r>
            <a:r>
              <a:t> </a:t>
            </a:r>
            <a:r>
              <a:rPr>
                <a:solidFill>
                  <a:srgbClr val="FFD479"/>
                </a:solidFill>
              </a:rPr>
              <a:t>rgb(185,179,175)</a:t>
            </a:r>
            <a:r>
              <a:t>;}</a:t>
            </a:r>
          </a:p>
          <a:p>
            <a:pPr marL="0" indent="0" defTabSz="344677">
              <a:spcBef>
                <a:spcPts val="2400"/>
              </a:spcBef>
              <a:buClrTx/>
              <a:buSzTx/>
              <a:buNone/>
              <a:defRPr sz="2124"/>
            </a:pPr>
            <a:r>
              <a:t>			</a:t>
            </a:r>
            <a:r>
              <a:rPr>
                <a:solidFill>
                  <a:srgbClr val="00FCD6"/>
                </a:solidFill>
              </a:rPr>
              <a:t>h1</a:t>
            </a:r>
            <a:r>
              <a:t> {</a:t>
            </a:r>
          </a:p>
          <a:p>
            <a:pPr marL="0" indent="0" defTabSz="344677">
              <a:spcBef>
                <a:spcPts val="2400"/>
              </a:spcBef>
              <a:buClrTx/>
              <a:buSzTx/>
              <a:buNone/>
              <a:defRPr sz="2124"/>
            </a:pPr>
            <a:r>
              <a:t>				</a:t>
            </a:r>
            <a:r>
              <a:rPr>
                <a:solidFill>
                  <a:srgbClr val="FF4F79"/>
                </a:solidFill>
              </a:rPr>
              <a:t>color:</a:t>
            </a:r>
            <a:r>
              <a:rPr>
                <a:solidFill>
                  <a:srgbClr val="FF2841"/>
                </a:solidFill>
              </a:rPr>
              <a:t> </a:t>
            </a:r>
            <a:r>
              <a:rPr>
                <a:solidFill>
                  <a:srgbClr val="FFD479"/>
                </a:solidFill>
              </a:rPr>
              <a:t>rgb(255,255,255)</a:t>
            </a:r>
            <a:r>
              <a:t>;}</a:t>
            </a:r>
          </a:p>
          <a:p>
            <a:pPr marL="0" indent="0" defTabSz="344677">
              <a:spcBef>
                <a:spcPts val="2400"/>
              </a:spcBef>
              <a:buClrTx/>
              <a:buSzTx/>
              <a:buNone/>
              <a:defRPr sz="2124"/>
            </a:pPr>
            <a:r>
              <a:t>		</a:t>
            </a:r>
            <a:r>
              <a:rPr>
                <a:solidFill>
                  <a:srgbClr val="73FA00"/>
                </a:solidFill>
              </a:rPr>
              <a:t>&lt;/style&gt;</a:t>
            </a:r>
            <a:endParaRPr>
              <a:solidFill>
                <a:srgbClr val="73FA00"/>
              </a:solidFill>
            </a:endParaRPr>
          </a:p>
          <a:p>
            <a:pPr marL="0" indent="0" defTabSz="344677">
              <a:spcBef>
                <a:spcPts val="2400"/>
              </a:spcBef>
              <a:buClrTx/>
              <a:buSzTx/>
              <a:buNone/>
              <a:defRPr sz="2124">
                <a:solidFill>
                  <a:srgbClr val="73FA00"/>
                </a:solidFill>
              </a:defRPr>
            </a:pPr>
            <a:r>
              <a:t>	&lt;/head&gt;</a:t>
            </a:r>
          </a:p>
          <a:p>
            <a:pPr marL="0" indent="0" defTabSz="344677">
              <a:spcBef>
                <a:spcPts val="2400"/>
              </a:spcBef>
              <a:buClrTx/>
              <a:buSzTx/>
              <a:buNone/>
              <a:defRPr sz="2124"/>
            </a:pPr>
            <a:r>
              <a:t>	….</a:t>
            </a:r>
          </a:p>
        </p:txBody>
      </p:sp>
      <p:pic>
        <p:nvPicPr>
          <p:cNvPr id="213" name="Screen Shot 2016-01-18 at 8.56.51 PM.png"/>
          <p:cNvPicPr>
            <a:picLocks noChangeAspect="1"/>
          </p:cNvPicPr>
          <p:nvPr/>
        </p:nvPicPr>
        <p:blipFill>
          <a:blip r:embed="rId2">
            <a:extLst/>
          </a:blip>
          <a:stretch>
            <a:fillRect/>
          </a:stretch>
        </p:blipFill>
        <p:spPr>
          <a:xfrm>
            <a:off x="6188654" y="238445"/>
            <a:ext cx="6508185" cy="2164710"/>
          </a:xfrm>
          <a:prstGeom prst="rect">
            <a:avLst/>
          </a:prstGeom>
          <a:ln w="12700">
            <a:miter lim="400000"/>
          </a:ln>
        </p:spPr>
      </p:pic>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title"/>
          </p:nvPr>
        </p:nvSpPr>
        <p:spPr>
          <a:prstGeom prst="rect">
            <a:avLst/>
          </a:prstGeom>
        </p:spPr>
        <p:txBody>
          <a:bodyPr/>
          <a:lstStyle/>
          <a:p>
            <a:pPr/>
            <a:r>
              <a:t>selectors</a:t>
            </a:r>
          </a:p>
        </p:txBody>
      </p:sp>
      <p:sp>
        <p:nvSpPr>
          <p:cNvPr id="216" name="Shape 216"/>
          <p:cNvSpPr/>
          <p:nvPr>
            <p:ph type="body" idx="1"/>
          </p:nvPr>
        </p:nvSpPr>
        <p:spPr>
          <a:prstGeom prst="rect">
            <a:avLst/>
          </a:prstGeom>
        </p:spPr>
        <p:txBody>
          <a:bodyPr anchor="t"/>
          <a:lstStyle/>
          <a:p>
            <a:pPr marL="432308" indent="-432308" defTabSz="537463">
              <a:spcBef>
                <a:spcPts val="3800"/>
              </a:spcBef>
              <a:defRPr sz="3312"/>
            </a:pPr>
            <a:r>
              <a:t>There are several ways to select what element should be edited.</a:t>
            </a:r>
          </a:p>
          <a:p>
            <a:pPr marL="432308" indent="-432308" defTabSz="537463">
              <a:spcBef>
                <a:spcPts val="3800"/>
              </a:spcBef>
              <a:defRPr sz="3312"/>
            </a:pPr>
            <a:r>
              <a:rPr>
                <a:solidFill>
                  <a:srgbClr val="FF4F79"/>
                </a:solidFill>
              </a:rPr>
              <a:t>Type selector</a:t>
            </a:r>
            <a:r>
              <a:t> matches elements names.</a:t>
            </a:r>
          </a:p>
          <a:p>
            <a:pPr marL="0" indent="0" algn="ctr" defTabSz="537463">
              <a:spcBef>
                <a:spcPts val="0"/>
              </a:spcBef>
              <a:buClrTx/>
              <a:buSzTx/>
              <a:buNone/>
              <a:defRPr sz="3312"/>
            </a:pPr>
            <a:r>
              <a:rPr>
                <a:solidFill>
                  <a:srgbClr val="00FCD6"/>
                </a:solidFill>
              </a:rPr>
              <a:t>p </a:t>
            </a:r>
            <a:r>
              <a:t>{} or </a:t>
            </a:r>
            <a:r>
              <a:rPr>
                <a:solidFill>
                  <a:srgbClr val="00FCD6"/>
                </a:solidFill>
              </a:rPr>
              <a:t>h1, h2, h3</a:t>
            </a:r>
            <a:r>
              <a:t> {}</a:t>
            </a:r>
          </a:p>
          <a:p>
            <a:pPr marL="0" indent="0" algn="ctr" defTabSz="537463">
              <a:spcBef>
                <a:spcPts val="0"/>
              </a:spcBef>
              <a:buClrTx/>
              <a:buSzTx/>
              <a:buNone/>
              <a:defRPr sz="3312"/>
            </a:pPr>
            <a:r>
              <a:t>Targets paragraph or headings 1,2,3 elements.</a:t>
            </a:r>
          </a:p>
          <a:p>
            <a:pPr marL="432308" indent="-432308" defTabSz="537463">
              <a:spcBef>
                <a:spcPts val="3800"/>
              </a:spcBef>
              <a:defRPr sz="3312"/>
            </a:pPr>
            <a:r>
              <a:rPr>
                <a:solidFill>
                  <a:srgbClr val="FF4F79"/>
                </a:solidFill>
              </a:rPr>
              <a:t>ID selector</a:t>
            </a:r>
            <a:r>
              <a:t> matches an element whose id attribute has a value that matches the one specified after the hash symbol.</a:t>
            </a:r>
          </a:p>
          <a:p>
            <a:pPr marL="0" indent="0" algn="ctr" defTabSz="537463">
              <a:spcBef>
                <a:spcPts val="0"/>
              </a:spcBef>
              <a:buClrTx/>
              <a:buSzTx/>
              <a:buNone/>
              <a:defRPr sz="3312"/>
            </a:pPr>
            <a:r>
              <a:rPr>
                <a:solidFill>
                  <a:srgbClr val="00FCD6"/>
                </a:solidFill>
              </a:rPr>
              <a:t>#introduction </a:t>
            </a:r>
            <a:r>
              <a:t>{}</a:t>
            </a:r>
          </a:p>
          <a:p>
            <a:pPr marL="0" indent="0" algn="ctr" defTabSz="537463">
              <a:spcBef>
                <a:spcPts val="0"/>
              </a:spcBef>
              <a:buClrTx/>
              <a:buSzTx/>
              <a:buNone/>
              <a:defRPr sz="3312"/>
            </a:pPr>
            <a:r>
              <a:t>Targets the elements whose id = “introduction”</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title"/>
          </p:nvPr>
        </p:nvSpPr>
        <p:spPr>
          <a:prstGeom prst="rect">
            <a:avLst/>
          </a:prstGeom>
        </p:spPr>
        <p:txBody>
          <a:bodyPr/>
          <a:lstStyle/>
          <a:p>
            <a:pPr/>
            <a:r>
              <a:t>selectors</a:t>
            </a:r>
          </a:p>
        </p:txBody>
      </p:sp>
      <p:sp>
        <p:nvSpPr>
          <p:cNvPr id="219" name="Shape 219"/>
          <p:cNvSpPr/>
          <p:nvPr>
            <p:ph type="body" idx="1"/>
          </p:nvPr>
        </p:nvSpPr>
        <p:spPr>
          <a:prstGeom prst="rect">
            <a:avLst/>
          </a:prstGeom>
        </p:spPr>
        <p:txBody>
          <a:bodyPr anchor="t"/>
          <a:lstStyle/>
          <a:p>
            <a:pPr marL="390016" indent="-390016" defTabSz="484886">
              <a:spcBef>
                <a:spcPts val="3400"/>
              </a:spcBef>
              <a:defRPr sz="2988"/>
            </a:pPr>
            <a:r>
              <a:rPr>
                <a:solidFill>
                  <a:srgbClr val="FF4F79"/>
                </a:solidFill>
              </a:rPr>
              <a:t>Child selector</a:t>
            </a:r>
            <a:r>
              <a:t> matches an element that is a direct child of another.</a:t>
            </a:r>
          </a:p>
          <a:p>
            <a:pPr marL="0" indent="0" algn="ctr" defTabSz="484886">
              <a:spcBef>
                <a:spcPts val="0"/>
              </a:spcBef>
              <a:buClrTx/>
              <a:buSzTx/>
              <a:buNone/>
              <a:defRPr sz="2988">
                <a:solidFill>
                  <a:srgbClr val="00FCD6"/>
                </a:solidFill>
              </a:defRPr>
            </a:pPr>
            <a:r>
              <a:t>li&gt;a </a:t>
            </a:r>
            <a:r>
              <a:rPr>
                <a:solidFill>
                  <a:srgbClr val="FFFFFF"/>
                </a:solidFill>
              </a:rPr>
              <a:t>{}</a:t>
            </a:r>
            <a:endParaRPr>
              <a:solidFill>
                <a:srgbClr val="FFFFFF"/>
              </a:solidFill>
            </a:endParaRPr>
          </a:p>
          <a:p>
            <a:pPr marL="0" indent="0" algn="ctr" defTabSz="484886">
              <a:spcBef>
                <a:spcPts val="0"/>
              </a:spcBef>
              <a:buClrTx/>
              <a:buSzTx/>
              <a:buNone/>
              <a:defRPr sz="2988">
                <a:solidFill>
                  <a:srgbClr val="00FCD6"/>
                </a:solidFill>
              </a:defRPr>
            </a:pPr>
            <a:r>
              <a:rPr>
                <a:solidFill>
                  <a:srgbClr val="FFFFFF"/>
                </a:solidFill>
              </a:rPr>
              <a:t>Targets any &lt;a&gt; elements that are children of list elements.</a:t>
            </a:r>
          </a:p>
          <a:p>
            <a:pPr marL="390016" indent="-390016" defTabSz="484886">
              <a:spcBef>
                <a:spcPts val="3400"/>
              </a:spcBef>
              <a:defRPr sz="2988"/>
            </a:pPr>
            <a:r>
              <a:rPr>
                <a:solidFill>
                  <a:srgbClr val="FF4F79"/>
                </a:solidFill>
              </a:rPr>
              <a:t>Class selector</a:t>
            </a:r>
            <a:r>
              <a:t> matches an element whose class attribute has a value that matches the one specified after the period.</a:t>
            </a:r>
          </a:p>
          <a:p>
            <a:pPr marL="0" indent="0" algn="ctr" defTabSz="484886">
              <a:spcBef>
                <a:spcPts val="0"/>
              </a:spcBef>
              <a:buClrTx/>
              <a:buSzTx/>
              <a:buNone/>
              <a:defRPr sz="2988"/>
            </a:pPr>
            <a:r>
              <a:rPr>
                <a:solidFill>
                  <a:srgbClr val="00FCD6"/>
                </a:solidFill>
              </a:rPr>
              <a:t>.note </a:t>
            </a:r>
            <a:r>
              <a:t>{} or </a:t>
            </a:r>
            <a:r>
              <a:rPr>
                <a:solidFill>
                  <a:srgbClr val="00FCD6"/>
                </a:solidFill>
              </a:rPr>
              <a:t>p.note</a:t>
            </a:r>
            <a:r>
              <a:t> {}</a:t>
            </a:r>
          </a:p>
          <a:p>
            <a:pPr marL="0" indent="0" algn="ctr" defTabSz="484886">
              <a:spcBef>
                <a:spcPts val="0"/>
              </a:spcBef>
              <a:buClrTx/>
              <a:buSzTx/>
              <a:buNone/>
              <a:defRPr sz="2988"/>
            </a:pPr>
            <a:r>
              <a:t>Targets elements whose class = note or their paragraph elements.</a:t>
            </a:r>
          </a:p>
          <a:p>
            <a:pPr marL="390016" indent="-390016" defTabSz="484886">
              <a:spcBef>
                <a:spcPts val="3400"/>
              </a:spcBef>
              <a:defRPr sz="2988"/>
            </a:pPr>
            <a:r>
              <a:rPr>
                <a:solidFill>
                  <a:srgbClr val="FF4F79"/>
                </a:solidFill>
              </a:rPr>
              <a:t>Universal selector</a:t>
            </a:r>
            <a:r>
              <a:t> applies to all elements in the document.</a:t>
            </a:r>
          </a:p>
          <a:p>
            <a:pPr marL="0" indent="0" algn="ctr" defTabSz="484886">
              <a:spcBef>
                <a:spcPts val="0"/>
              </a:spcBef>
              <a:buClrTx/>
              <a:buSzTx/>
              <a:buNone/>
              <a:defRPr sz="2988">
                <a:solidFill>
                  <a:srgbClr val="00FCD6"/>
                </a:solidFill>
              </a:defRPr>
            </a:pPr>
            <a:r>
              <a:t>* </a:t>
            </a:r>
            <a:r>
              <a:rPr>
                <a:solidFill>
                  <a:srgbClr val="FFFFFF"/>
                </a:solidFill>
              </a:rPr>
              <a:t>{}</a:t>
            </a:r>
            <a:endParaRPr>
              <a:solidFill>
                <a:srgbClr val="FFFFFF"/>
              </a:solidFill>
            </a:endParaRPr>
          </a:p>
          <a:p>
            <a:pPr marL="0" indent="0" algn="ctr" defTabSz="484886">
              <a:spcBef>
                <a:spcPts val="0"/>
              </a:spcBef>
              <a:buClrTx/>
              <a:buSzTx/>
              <a:buNone/>
              <a:defRPr sz="2988">
                <a:solidFill>
                  <a:srgbClr val="00FCD6"/>
                </a:solidFill>
              </a:defRPr>
            </a:pPr>
            <a:r>
              <a:rPr>
                <a:solidFill>
                  <a:srgbClr val="FFFFFF"/>
                </a:solidFill>
              </a:rPr>
              <a:t>Targets all elements.</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prstGeom prst="rect">
            <a:avLst/>
          </a:prstGeom>
        </p:spPr>
        <p:txBody>
          <a:bodyPr/>
          <a:lstStyle/>
          <a:p>
            <a:pPr/>
            <a:r>
              <a:t>color</a:t>
            </a:r>
          </a:p>
        </p:txBody>
      </p:sp>
      <p:sp>
        <p:nvSpPr>
          <p:cNvPr id="222" name="Shape 222"/>
          <p:cNvSpPr/>
          <p:nvPr>
            <p:ph type="body" idx="1"/>
          </p:nvPr>
        </p:nvSpPr>
        <p:spPr>
          <a:prstGeom prst="rect">
            <a:avLst/>
          </a:prstGeom>
        </p:spPr>
        <p:txBody>
          <a:bodyPr anchor="t"/>
          <a:lstStyle/>
          <a:p>
            <a:pPr marL="432308" indent="-432308" defTabSz="537463">
              <a:spcBef>
                <a:spcPts val="3800"/>
              </a:spcBef>
              <a:defRPr sz="3312"/>
            </a:pPr>
            <a:r>
              <a:t>The </a:t>
            </a:r>
            <a:r>
              <a:rPr>
                <a:solidFill>
                  <a:srgbClr val="FF4F79"/>
                </a:solidFill>
              </a:rPr>
              <a:t>color</a:t>
            </a:r>
            <a:r>
              <a:t> property is used to change the color of text. There are 3 ways to indicate choice of colors.</a:t>
            </a:r>
          </a:p>
          <a:p>
            <a:pPr marL="432308" indent="-432308" defTabSz="537463">
              <a:spcBef>
                <a:spcPts val="3800"/>
              </a:spcBef>
              <a:defRPr sz="3312"/>
            </a:pPr>
            <a:r>
              <a:rPr>
                <a:solidFill>
                  <a:srgbClr val="FF4F79"/>
                </a:solidFill>
              </a:rPr>
              <a:t>RGB values</a:t>
            </a:r>
            <a:r>
              <a:t> expresses how much red, green and blue are used to make up the color</a:t>
            </a:r>
          </a:p>
          <a:p>
            <a:pPr marL="0" indent="0" algn="ctr" defTabSz="537463">
              <a:spcBef>
                <a:spcPts val="0"/>
              </a:spcBef>
              <a:buClrTx/>
              <a:buSzTx/>
              <a:buNone/>
              <a:defRPr sz="3312"/>
            </a:pPr>
            <a:r>
              <a:rPr>
                <a:solidFill>
                  <a:srgbClr val="FF4F79"/>
                </a:solidFill>
              </a:rPr>
              <a:t>color:</a:t>
            </a:r>
            <a:r>
              <a:t> </a:t>
            </a:r>
            <a:r>
              <a:rPr>
                <a:solidFill>
                  <a:srgbClr val="FFD479"/>
                </a:solidFill>
              </a:rPr>
              <a:t>rgb(100, 100, 90)</a:t>
            </a:r>
            <a:r>
              <a:t>;</a:t>
            </a:r>
          </a:p>
          <a:p>
            <a:pPr marL="432308" indent="-432308" defTabSz="537463">
              <a:spcBef>
                <a:spcPts val="3800"/>
              </a:spcBef>
              <a:buClrTx/>
              <a:defRPr sz="3312"/>
            </a:pPr>
            <a:r>
              <a:rPr>
                <a:solidFill>
                  <a:srgbClr val="FF4F79"/>
                </a:solidFill>
              </a:rPr>
              <a:t>Hex codes</a:t>
            </a:r>
            <a:r>
              <a:t> are 6 digits codes that represent the color.</a:t>
            </a:r>
          </a:p>
          <a:p>
            <a:pPr marL="0" indent="0" algn="ctr" defTabSz="537463">
              <a:spcBef>
                <a:spcPts val="0"/>
              </a:spcBef>
              <a:buClrTx/>
              <a:buSzTx/>
              <a:buNone/>
              <a:defRPr sz="3312"/>
            </a:pPr>
            <a:r>
              <a:rPr>
                <a:solidFill>
                  <a:srgbClr val="FF4F79"/>
                </a:solidFill>
              </a:rPr>
              <a:t>color:</a:t>
            </a:r>
            <a:r>
              <a:t> </a:t>
            </a:r>
            <a:r>
              <a:rPr>
                <a:solidFill>
                  <a:srgbClr val="FFD479"/>
                </a:solidFill>
              </a:rPr>
              <a:t>#ee3e80</a:t>
            </a:r>
            <a:r>
              <a:t>;</a:t>
            </a:r>
          </a:p>
          <a:p>
            <a:pPr marL="432308" indent="-432308" defTabSz="537463">
              <a:spcBef>
                <a:spcPts val="3800"/>
              </a:spcBef>
              <a:buClrTx/>
              <a:defRPr sz="3312"/>
            </a:pPr>
            <a:r>
              <a:rPr>
                <a:solidFill>
                  <a:srgbClr val="FF4F79"/>
                </a:solidFill>
              </a:rPr>
              <a:t>Color names</a:t>
            </a:r>
            <a:r>
              <a:t>, there are 147 predefined color names.</a:t>
            </a:r>
          </a:p>
          <a:p>
            <a:pPr marL="0" indent="0" algn="ctr" defTabSz="537463">
              <a:spcBef>
                <a:spcPts val="0"/>
              </a:spcBef>
              <a:buClrTx/>
              <a:buSzTx/>
              <a:buNone/>
              <a:defRPr sz="3312"/>
            </a:pPr>
            <a:r>
              <a:rPr>
                <a:solidFill>
                  <a:srgbClr val="FF4F79"/>
                </a:solidFill>
              </a:rPr>
              <a:t>color:</a:t>
            </a:r>
            <a:r>
              <a:t> </a:t>
            </a:r>
            <a:r>
              <a:rPr>
                <a:solidFill>
                  <a:srgbClr val="FFD479"/>
                </a:solidFill>
              </a:rPr>
              <a:t>DarkCyan</a:t>
            </a:r>
            <a:r>
              <a:t>;</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title"/>
          </p:nvPr>
        </p:nvSpPr>
        <p:spPr>
          <a:prstGeom prst="rect">
            <a:avLst/>
          </a:prstGeom>
        </p:spPr>
        <p:txBody>
          <a:bodyPr/>
          <a:lstStyle/>
          <a:p>
            <a:pPr/>
            <a:r>
              <a:t>Other Color properties</a:t>
            </a:r>
          </a:p>
        </p:txBody>
      </p:sp>
      <p:sp>
        <p:nvSpPr>
          <p:cNvPr id="225" name="Shape 225"/>
          <p:cNvSpPr/>
          <p:nvPr>
            <p:ph type="body" idx="1"/>
          </p:nvPr>
        </p:nvSpPr>
        <p:spPr>
          <a:prstGeom prst="rect">
            <a:avLst/>
          </a:prstGeom>
        </p:spPr>
        <p:txBody>
          <a:bodyPr anchor="t"/>
          <a:lstStyle/>
          <a:p>
            <a:pPr/>
            <a:r>
              <a:rPr>
                <a:solidFill>
                  <a:srgbClr val="FF4F79"/>
                </a:solidFill>
              </a:rPr>
              <a:t>background-color</a:t>
            </a:r>
            <a:r>
              <a:t> changes the background color of a box.</a:t>
            </a:r>
          </a:p>
          <a:p>
            <a:pPr>
              <a:defRPr>
                <a:solidFill>
                  <a:srgbClr val="FF4F79"/>
                </a:solidFill>
              </a:defRPr>
            </a:pPr>
            <a:r>
              <a:t>opacity</a:t>
            </a:r>
          </a:p>
          <a:p>
            <a:pPr/>
            <a:r>
              <a:rPr>
                <a:solidFill>
                  <a:srgbClr val="FF4F79"/>
                </a:solidFill>
              </a:rPr>
              <a:t>hsl</a:t>
            </a:r>
            <a:r>
              <a:t> represents hue, saturation, lightness</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title"/>
          </p:nvPr>
        </p:nvSpPr>
        <p:spPr>
          <a:prstGeom prst="rect">
            <a:avLst/>
          </a:prstGeom>
        </p:spPr>
        <p:txBody>
          <a:bodyPr/>
          <a:lstStyle/>
          <a:p>
            <a:pPr/>
            <a:r>
              <a:t>Text</a:t>
            </a:r>
          </a:p>
        </p:txBody>
      </p:sp>
      <p:sp>
        <p:nvSpPr>
          <p:cNvPr id="230" name="Shape 230"/>
          <p:cNvSpPr/>
          <p:nvPr>
            <p:ph type="body" idx="1"/>
          </p:nvPr>
        </p:nvSpPr>
        <p:spPr>
          <a:prstGeom prst="rect">
            <a:avLst/>
          </a:prstGeom>
        </p:spPr>
        <p:txBody>
          <a:bodyPr anchor="t"/>
          <a:lstStyle/>
          <a:p>
            <a:pPr/>
            <a:r>
              <a:rPr>
                <a:solidFill>
                  <a:srgbClr val="FF4F79"/>
                </a:solidFill>
              </a:rPr>
              <a:t>font-family</a:t>
            </a:r>
            <a:r>
              <a:t> specifies the typeface of text</a:t>
            </a:r>
          </a:p>
          <a:p>
            <a:pPr/>
            <a:r>
              <a:rPr>
                <a:solidFill>
                  <a:srgbClr val="FF4F79"/>
                </a:solidFill>
              </a:rPr>
              <a:t>font-size</a:t>
            </a:r>
            <a:r>
              <a:t> can be described in pixels (px), percentage (%) or EMS (em). For most properties, pixels are used.</a:t>
            </a:r>
          </a:p>
          <a:p>
            <a:pPr/>
            <a:r>
              <a:rPr>
                <a:solidFill>
                  <a:srgbClr val="FF4F79"/>
                </a:solidFill>
              </a:rPr>
              <a:t>font-weight</a:t>
            </a:r>
            <a:r>
              <a:t> creates bold text.</a:t>
            </a:r>
          </a:p>
          <a:p>
            <a:pPr/>
            <a:r>
              <a:rPr>
                <a:solidFill>
                  <a:srgbClr val="FF4F79"/>
                </a:solidFill>
              </a:rPr>
              <a:t>font-style</a:t>
            </a:r>
            <a:r>
              <a:t> creates italic or oblique text.</a:t>
            </a:r>
          </a:p>
          <a:p>
            <a:pPr/>
            <a:r>
              <a:rPr>
                <a:solidFill>
                  <a:srgbClr val="FF4F79"/>
                </a:solidFill>
              </a:rPr>
              <a:t>text-transform</a:t>
            </a:r>
            <a:r>
              <a:t> is used to change the case of text to uppercase, lowercase, or capitalize.</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title"/>
          </p:nvPr>
        </p:nvSpPr>
        <p:spPr>
          <a:prstGeom prst="rect">
            <a:avLst/>
          </a:prstGeom>
        </p:spPr>
        <p:txBody>
          <a:bodyPr/>
          <a:lstStyle/>
          <a:p>
            <a:pPr/>
            <a:r>
              <a:t>Text</a:t>
            </a:r>
          </a:p>
        </p:txBody>
      </p:sp>
      <p:sp>
        <p:nvSpPr>
          <p:cNvPr id="235" name="Shape 235"/>
          <p:cNvSpPr/>
          <p:nvPr>
            <p:ph type="body" idx="1"/>
          </p:nvPr>
        </p:nvSpPr>
        <p:spPr>
          <a:xfrm>
            <a:off x="660400" y="2025650"/>
            <a:ext cx="11684000" cy="6718300"/>
          </a:xfrm>
          <a:prstGeom prst="rect">
            <a:avLst/>
          </a:prstGeom>
        </p:spPr>
        <p:txBody>
          <a:bodyPr anchor="t"/>
          <a:lstStyle/>
          <a:p>
            <a:pPr/>
            <a:r>
              <a:rPr>
                <a:solidFill>
                  <a:srgbClr val="FF4F79"/>
                </a:solidFill>
              </a:rPr>
              <a:t>text-decoration</a:t>
            </a:r>
            <a:r>
              <a:t> property values include underline, overline, line-through and blink.</a:t>
            </a:r>
          </a:p>
          <a:p>
            <a:pPr/>
            <a:r>
              <a:rPr>
                <a:solidFill>
                  <a:srgbClr val="FF4F79"/>
                </a:solidFill>
              </a:rPr>
              <a:t>line-height</a:t>
            </a:r>
            <a:r>
              <a:t> is the vertical spacing between words.</a:t>
            </a:r>
          </a:p>
          <a:p>
            <a:pPr/>
            <a:r>
              <a:rPr>
                <a:solidFill>
                  <a:srgbClr val="FF4F79"/>
                </a:solidFill>
              </a:rPr>
              <a:t>letter-spacing</a:t>
            </a:r>
            <a:r>
              <a:t>, </a:t>
            </a:r>
            <a:r>
              <a:rPr>
                <a:solidFill>
                  <a:srgbClr val="FF4F79"/>
                </a:solidFill>
              </a:rPr>
              <a:t>word-spacing</a:t>
            </a:r>
            <a:r>
              <a:t> control gap between letters or words.</a:t>
            </a:r>
          </a:p>
          <a:p>
            <a:pPr/>
            <a:r>
              <a:rPr>
                <a:solidFill>
                  <a:srgbClr val="FF4F79"/>
                </a:solidFill>
              </a:rPr>
              <a:t>text-align</a:t>
            </a:r>
            <a:r>
              <a:t>,</a:t>
            </a:r>
            <a:r>
              <a:rPr>
                <a:solidFill>
                  <a:srgbClr val="FF4F79"/>
                </a:solidFill>
              </a:rPr>
              <a:t> vertical align</a:t>
            </a:r>
            <a:r>
              <a:t> control the placement of text. Text-align shifts left/right while vertical align shifts up/down.</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title"/>
          </p:nvPr>
        </p:nvSpPr>
        <p:spPr>
          <a:prstGeom prst="rect">
            <a:avLst/>
          </a:prstGeom>
        </p:spPr>
        <p:txBody>
          <a:bodyPr/>
          <a:lstStyle/>
          <a:p>
            <a:pPr/>
            <a:r>
              <a:t>text:Pseudo-elements</a:t>
            </a:r>
          </a:p>
        </p:txBody>
      </p:sp>
      <p:sp>
        <p:nvSpPr>
          <p:cNvPr id="240" name="Shape 240"/>
          <p:cNvSpPr/>
          <p:nvPr>
            <p:ph type="body" idx="1"/>
          </p:nvPr>
        </p:nvSpPr>
        <p:spPr>
          <a:prstGeom prst="rect">
            <a:avLst/>
          </a:prstGeom>
        </p:spPr>
        <p:txBody>
          <a:bodyPr anchor="t"/>
          <a:lstStyle/>
          <a:p>
            <a:pPr/>
            <a:r>
              <a:rPr>
                <a:solidFill>
                  <a:srgbClr val="D783FF"/>
                </a:solidFill>
              </a:rPr>
              <a:t>Pseudo-elements</a:t>
            </a:r>
            <a:r>
              <a:t> are specified at the end of a selector.</a:t>
            </a:r>
          </a:p>
          <a:p>
            <a:pPr/>
            <a:r>
              <a:t>For links, we may want to display it a certain way before and after it has been visited, when the mouse hovers over it, or when it is clicked.</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pPr defTabSz="496570">
              <a:defRPr spc="612" sz="3825"/>
            </a:pPr>
            <a:r>
              <a:t>HTML describes the </a:t>
            </a:r>
          </a:p>
          <a:p>
            <a:pPr defTabSz="496570">
              <a:defRPr spc="612" sz="3825"/>
            </a:pPr>
            <a:r>
              <a:t>structure of pages</a:t>
            </a:r>
          </a:p>
        </p:txBody>
      </p:sp>
      <p:sp>
        <p:nvSpPr>
          <p:cNvPr id="144" name="Shape 144"/>
          <p:cNvSpPr/>
          <p:nvPr>
            <p:ph type="body" idx="1"/>
          </p:nvPr>
        </p:nvSpPr>
        <p:spPr>
          <a:prstGeom prst="rect">
            <a:avLst/>
          </a:prstGeom>
        </p:spPr>
        <p:txBody>
          <a:bodyPr anchor="t"/>
          <a:lstStyle/>
          <a:p>
            <a:pPr marL="0" indent="0" defTabSz="262889">
              <a:spcBef>
                <a:spcPts val="1800"/>
              </a:spcBef>
              <a:buClrTx/>
              <a:buSzTx/>
              <a:buNone/>
              <a:defRPr sz="1619">
                <a:solidFill>
                  <a:srgbClr val="73FA00"/>
                </a:solidFill>
              </a:defRPr>
            </a:pPr>
            <a:r>
              <a:t>&lt;html&gt;</a:t>
            </a:r>
          </a:p>
          <a:p>
            <a:pPr marL="0" indent="0" defTabSz="262889">
              <a:spcBef>
                <a:spcPts val="1800"/>
              </a:spcBef>
              <a:buClrTx/>
              <a:buSzTx/>
              <a:buNone/>
              <a:defRPr sz="1619"/>
            </a:pPr>
            <a:r>
              <a:t>	</a:t>
            </a:r>
            <a:r>
              <a:rPr>
                <a:solidFill>
                  <a:srgbClr val="73FA00"/>
                </a:solidFill>
              </a:rPr>
              <a:t>&lt;body&gt;</a:t>
            </a:r>
          </a:p>
          <a:p>
            <a:pPr marL="0" indent="0" defTabSz="262889">
              <a:spcBef>
                <a:spcPts val="1800"/>
              </a:spcBef>
              <a:buClrTx/>
              <a:buSzTx/>
              <a:buNone/>
              <a:defRPr sz="1619"/>
            </a:pPr>
            <a:r>
              <a:t>		</a:t>
            </a:r>
            <a:r>
              <a:rPr>
                <a:solidFill>
                  <a:srgbClr val="73FA00"/>
                </a:solidFill>
              </a:rPr>
              <a:t>&lt;h1&gt;</a:t>
            </a:r>
            <a:r>
              <a:t>This is the Main Heading</a:t>
            </a:r>
            <a:r>
              <a:rPr>
                <a:solidFill>
                  <a:srgbClr val="73FA00"/>
                </a:solidFill>
              </a:rPr>
              <a:t>&lt;/h1&gt;</a:t>
            </a:r>
            <a:endParaRPr>
              <a:solidFill>
                <a:srgbClr val="73FA00"/>
              </a:solidFill>
            </a:endParaRPr>
          </a:p>
          <a:p>
            <a:pPr marL="0" indent="0" defTabSz="262889">
              <a:spcBef>
                <a:spcPts val="1800"/>
              </a:spcBef>
              <a:buClrTx/>
              <a:buSzTx/>
              <a:buNone/>
              <a:defRPr sz="1619"/>
            </a:pPr>
            <a:r>
              <a:t>		</a:t>
            </a:r>
            <a:r>
              <a:rPr>
                <a:solidFill>
                  <a:srgbClr val="73FA00"/>
                </a:solidFill>
              </a:rPr>
              <a:t>&lt;p&gt;</a:t>
            </a:r>
            <a:r>
              <a:t>This text might be an introduction to the rest of the page. And if the page is a </a:t>
            </a:r>
          </a:p>
          <a:p>
            <a:pPr marL="0" indent="0" defTabSz="262889">
              <a:spcBef>
                <a:spcPts val="1800"/>
              </a:spcBef>
              <a:buClrTx/>
              <a:buSzTx/>
              <a:buNone/>
              <a:defRPr sz="1619"/>
            </a:pPr>
            <a:r>
              <a:t>			 long one it might be split up into several sub-headings.</a:t>
            </a:r>
            <a:r>
              <a:rPr>
                <a:solidFill>
                  <a:srgbClr val="73FA00"/>
                </a:solidFill>
              </a:rPr>
              <a:t>&lt;/p&gt;</a:t>
            </a:r>
            <a:endParaRPr>
              <a:solidFill>
                <a:srgbClr val="73FA00"/>
              </a:solidFill>
            </a:endParaRPr>
          </a:p>
          <a:p>
            <a:pPr marL="0" indent="0" defTabSz="262889">
              <a:spcBef>
                <a:spcPts val="1800"/>
              </a:spcBef>
              <a:buClrTx/>
              <a:buSzTx/>
              <a:buNone/>
              <a:defRPr sz="1619"/>
            </a:pPr>
            <a:r>
              <a:t>		</a:t>
            </a:r>
            <a:r>
              <a:rPr>
                <a:solidFill>
                  <a:srgbClr val="73FA00"/>
                </a:solidFill>
              </a:rPr>
              <a:t>&lt;h2&gt;</a:t>
            </a:r>
            <a:r>
              <a:t>This is a Sub-Heading</a:t>
            </a:r>
            <a:r>
              <a:rPr>
                <a:solidFill>
                  <a:srgbClr val="73FA00"/>
                </a:solidFill>
              </a:rPr>
              <a:t>&lt;/h2&gt;</a:t>
            </a:r>
            <a:endParaRPr>
              <a:solidFill>
                <a:srgbClr val="73FA00"/>
              </a:solidFill>
            </a:endParaRPr>
          </a:p>
          <a:p>
            <a:pPr marL="0" indent="0" defTabSz="262889">
              <a:spcBef>
                <a:spcPts val="1800"/>
              </a:spcBef>
              <a:buClrTx/>
              <a:buSzTx/>
              <a:buNone/>
              <a:defRPr sz="1619"/>
            </a:pPr>
            <a:r>
              <a:t>		</a:t>
            </a:r>
            <a:r>
              <a:rPr>
                <a:solidFill>
                  <a:srgbClr val="73FA00"/>
                </a:solidFill>
              </a:rPr>
              <a:t>&lt;p&gt;</a:t>
            </a:r>
            <a:r>
              <a:t>Many long articles have sub-headings so to help you follow the structure of what </a:t>
            </a:r>
          </a:p>
          <a:p>
            <a:pPr marL="0" indent="0" defTabSz="262889">
              <a:spcBef>
                <a:spcPts val="1800"/>
              </a:spcBef>
              <a:buClrTx/>
              <a:buSzTx/>
              <a:buNone/>
              <a:defRPr sz="1619"/>
            </a:pPr>
            <a:r>
              <a:t>			 is being written. There may even be sub-sub-headings (or lower-level headings).</a:t>
            </a:r>
          </a:p>
          <a:p>
            <a:pPr marL="0" indent="0" defTabSz="262889">
              <a:spcBef>
                <a:spcPts val="1800"/>
              </a:spcBef>
              <a:buClrTx/>
              <a:buSzTx/>
              <a:buNone/>
              <a:defRPr sz="1619"/>
            </a:pPr>
            <a:r>
              <a:t>			 </a:t>
            </a:r>
            <a:r>
              <a:rPr>
                <a:solidFill>
                  <a:srgbClr val="73FA00"/>
                </a:solidFill>
              </a:rPr>
              <a:t>&lt;/p&gt;</a:t>
            </a:r>
            <a:endParaRPr>
              <a:solidFill>
                <a:srgbClr val="73FA00"/>
              </a:solidFill>
            </a:endParaRPr>
          </a:p>
          <a:p>
            <a:pPr marL="0" indent="0" defTabSz="262889">
              <a:spcBef>
                <a:spcPts val="1800"/>
              </a:spcBef>
              <a:buClrTx/>
              <a:buSzTx/>
              <a:buNone/>
              <a:defRPr sz="1619"/>
            </a:pPr>
            <a:r>
              <a:t>		</a:t>
            </a:r>
            <a:r>
              <a:rPr>
                <a:solidFill>
                  <a:srgbClr val="73FA00"/>
                </a:solidFill>
              </a:rPr>
              <a:t>&lt;h2&gt;</a:t>
            </a:r>
            <a:r>
              <a:t>Another Sub-Heading</a:t>
            </a:r>
            <a:r>
              <a:rPr>
                <a:solidFill>
                  <a:srgbClr val="73FA00"/>
                </a:solidFill>
              </a:rPr>
              <a:t>&lt;/h2&gt;</a:t>
            </a:r>
            <a:endParaRPr>
              <a:solidFill>
                <a:srgbClr val="73FA00"/>
              </a:solidFill>
            </a:endParaRPr>
          </a:p>
          <a:p>
            <a:pPr marL="0" indent="0" defTabSz="262889">
              <a:spcBef>
                <a:spcPts val="1800"/>
              </a:spcBef>
              <a:buClrTx/>
              <a:buSzTx/>
              <a:buNone/>
              <a:defRPr sz="1619"/>
            </a:pPr>
            <a:r>
              <a:t>		</a:t>
            </a:r>
            <a:r>
              <a:rPr>
                <a:solidFill>
                  <a:srgbClr val="73FA00"/>
                </a:solidFill>
              </a:rPr>
              <a:t>&lt;p&gt;</a:t>
            </a:r>
            <a:r>
              <a:t>Here you can see another sub-heading.</a:t>
            </a:r>
            <a:r>
              <a:rPr>
                <a:solidFill>
                  <a:srgbClr val="73FA00"/>
                </a:solidFill>
              </a:rPr>
              <a:t>&lt;/p&gt;</a:t>
            </a:r>
            <a:endParaRPr>
              <a:solidFill>
                <a:srgbClr val="73FA00"/>
              </a:solidFill>
            </a:endParaRPr>
          </a:p>
          <a:p>
            <a:pPr marL="0" indent="0" defTabSz="262889">
              <a:spcBef>
                <a:spcPts val="1800"/>
              </a:spcBef>
              <a:buClrTx/>
              <a:buSzTx/>
              <a:buNone/>
              <a:defRPr sz="1619"/>
            </a:pPr>
            <a:r>
              <a:t>	</a:t>
            </a:r>
            <a:r>
              <a:rPr>
                <a:solidFill>
                  <a:srgbClr val="73FA00"/>
                </a:solidFill>
              </a:rPr>
              <a:t>&lt;/body&gt;</a:t>
            </a:r>
            <a:endParaRPr>
              <a:solidFill>
                <a:srgbClr val="73FA00"/>
              </a:solidFill>
            </a:endParaRPr>
          </a:p>
          <a:p>
            <a:pPr marL="0" indent="0" defTabSz="262889">
              <a:spcBef>
                <a:spcPts val="1800"/>
              </a:spcBef>
              <a:buClrTx/>
              <a:buSzTx/>
              <a:buNone/>
              <a:defRPr sz="1619">
                <a:solidFill>
                  <a:srgbClr val="73FA00"/>
                </a:solidFill>
              </a:defRPr>
            </a:pPr>
            <a:r>
              <a:t>&lt;/html&gt;</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Shape 244"/>
          <p:cNvSpPr/>
          <p:nvPr>
            <p:ph type="body" idx="1"/>
          </p:nvPr>
        </p:nvSpPr>
        <p:spPr>
          <a:xfrm>
            <a:off x="660400" y="592530"/>
            <a:ext cx="11684000" cy="8145070"/>
          </a:xfrm>
          <a:prstGeom prst="rect">
            <a:avLst/>
          </a:prstGeom>
        </p:spPr>
        <p:txBody>
          <a:bodyPr/>
          <a:lstStyle/>
          <a:p>
            <a:pPr lvl="8" marL="0" indent="1828800">
              <a:spcBef>
                <a:spcPts val="0"/>
              </a:spcBef>
              <a:buClrTx/>
              <a:buSzTx/>
              <a:buNone/>
            </a:pPr>
            <a:r>
              <a:rPr>
                <a:solidFill>
                  <a:srgbClr val="00FCD6"/>
                </a:solidFill>
              </a:rPr>
              <a:t>a</a:t>
            </a:r>
            <a:r>
              <a:rPr>
                <a:solidFill>
                  <a:srgbClr val="D783FF"/>
                </a:solidFill>
              </a:rPr>
              <a:t>:link</a:t>
            </a:r>
            <a:r>
              <a:t> {</a:t>
            </a:r>
          </a:p>
          <a:p>
            <a:pPr lvl="1" marL="0" indent="228600">
              <a:spcBef>
                <a:spcPts val="0"/>
              </a:spcBef>
              <a:buClrTx/>
              <a:buSzTx/>
              <a:buNone/>
            </a:pPr>
            <a:r>
              <a:t>				</a:t>
            </a:r>
            <a:r>
              <a:rPr>
                <a:solidFill>
                  <a:srgbClr val="FF4F79"/>
                </a:solidFill>
              </a:rPr>
              <a:t>color: </a:t>
            </a:r>
            <a:r>
              <a:rPr>
                <a:solidFill>
                  <a:srgbClr val="FFD479"/>
                </a:solidFill>
              </a:rPr>
              <a:t>deeppink</a:t>
            </a:r>
            <a:r>
              <a:t>;</a:t>
            </a:r>
          </a:p>
          <a:p>
            <a:pPr lvl="1" marL="0" indent="228600">
              <a:spcBef>
                <a:spcPts val="0"/>
              </a:spcBef>
              <a:buClrTx/>
              <a:buSzTx/>
              <a:buNone/>
            </a:pPr>
            <a:r>
              <a:t>				</a:t>
            </a:r>
            <a:r>
              <a:rPr>
                <a:solidFill>
                  <a:srgbClr val="FF4F79"/>
                </a:solidFill>
              </a:rPr>
              <a:t>text-decoration: </a:t>
            </a:r>
            <a:r>
              <a:rPr>
                <a:solidFill>
                  <a:srgbClr val="FFD479"/>
                </a:solidFill>
              </a:rPr>
              <a:t>none</a:t>
            </a:r>
            <a:r>
              <a:t>;}</a:t>
            </a:r>
          </a:p>
          <a:p>
            <a:pPr lvl="1" marL="0" indent="228600">
              <a:spcBef>
                <a:spcPts val="0"/>
              </a:spcBef>
              <a:buClrTx/>
              <a:buSzTx/>
              <a:buNone/>
            </a:pPr>
            <a:r>
              <a:t>			</a:t>
            </a:r>
            <a:r>
              <a:rPr>
                <a:solidFill>
                  <a:srgbClr val="00FCD6"/>
                </a:solidFill>
              </a:rPr>
              <a:t>a</a:t>
            </a:r>
            <a:r>
              <a:rPr>
                <a:solidFill>
                  <a:srgbClr val="D783FF"/>
                </a:solidFill>
              </a:rPr>
              <a:t>:visited</a:t>
            </a:r>
            <a:r>
              <a:t> {</a:t>
            </a:r>
          </a:p>
          <a:p>
            <a:pPr lvl="1" marL="0" indent="228600">
              <a:spcBef>
                <a:spcPts val="0"/>
              </a:spcBef>
              <a:buClrTx/>
              <a:buSzTx/>
              <a:buNone/>
            </a:pPr>
            <a:r>
              <a:t>				</a:t>
            </a:r>
            <a:r>
              <a:rPr>
                <a:solidFill>
                  <a:srgbClr val="FF4F79"/>
                </a:solidFill>
              </a:rPr>
              <a:t>color: </a:t>
            </a:r>
            <a:r>
              <a:rPr>
                <a:solidFill>
                  <a:srgbClr val="FFD479"/>
                </a:solidFill>
              </a:rPr>
              <a:t>black</a:t>
            </a:r>
            <a:r>
              <a:t>;}</a:t>
            </a:r>
          </a:p>
          <a:p>
            <a:pPr lvl="1" marL="0" indent="228600">
              <a:spcBef>
                <a:spcPts val="0"/>
              </a:spcBef>
              <a:buClrTx/>
              <a:buSzTx/>
              <a:buNone/>
            </a:pPr>
            <a:r>
              <a:t>			</a:t>
            </a:r>
            <a:r>
              <a:rPr>
                <a:solidFill>
                  <a:srgbClr val="00FCD6"/>
                </a:solidFill>
              </a:rPr>
              <a:t>a</a:t>
            </a:r>
            <a:r>
              <a:rPr>
                <a:solidFill>
                  <a:srgbClr val="D783FF"/>
                </a:solidFill>
              </a:rPr>
              <a:t>:hover</a:t>
            </a:r>
            <a:r>
              <a:t> {</a:t>
            </a:r>
          </a:p>
          <a:p>
            <a:pPr lvl="1" marL="0" indent="228600">
              <a:spcBef>
                <a:spcPts val="0"/>
              </a:spcBef>
              <a:buClrTx/>
              <a:buSzTx/>
              <a:buNone/>
            </a:pPr>
            <a:r>
              <a:t>				</a:t>
            </a:r>
            <a:r>
              <a:rPr>
                <a:solidFill>
                  <a:srgbClr val="FF4F79"/>
                </a:solidFill>
              </a:rPr>
              <a:t>color:</a:t>
            </a:r>
            <a:r>
              <a:t> </a:t>
            </a:r>
            <a:r>
              <a:rPr>
                <a:solidFill>
                  <a:srgbClr val="FFD479"/>
                </a:solidFill>
              </a:rPr>
              <a:t>deeppink</a:t>
            </a:r>
            <a:r>
              <a:t>;</a:t>
            </a:r>
          </a:p>
          <a:p>
            <a:pPr lvl="1" marL="0" indent="228600">
              <a:spcBef>
                <a:spcPts val="0"/>
              </a:spcBef>
              <a:buClrTx/>
              <a:buSzTx/>
              <a:buNone/>
            </a:pPr>
            <a:r>
              <a:t>				</a:t>
            </a:r>
            <a:r>
              <a:rPr>
                <a:solidFill>
                  <a:srgbClr val="FF4F79"/>
                </a:solidFill>
              </a:rPr>
              <a:t>text-decoration:</a:t>
            </a:r>
            <a:r>
              <a:t> </a:t>
            </a:r>
            <a:r>
              <a:rPr>
                <a:solidFill>
                  <a:srgbClr val="FFD479"/>
                </a:solidFill>
              </a:rPr>
              <a:t>underline</a:t>
            </a:r>
            <a:r>
              <a:t>;}</a:t>
            </a:r>
          </a:p>
          <a:p>
            <a:pPr lvl="1" marL="0" indent="228600">
              <a:spcBef>
                <a:spcPts val="0"/>
              </a:spcBef>
              <a:buClrTx/>
              <a:buSzTx/>
              <a:buNone/>
            </a:pPr>
            <a:r>
              <a:t>			</a:t>
            </a:r>
            <a:r>
              <a:rPr>
                <a:solidFill>
                  <a:srgbClr val="00FCD6"/>
                </a:solidFill>
              </a:rPr>
              <a:t>a</a:t>
            </a:r>
            <a:r>
              <a:rPr>
                <a:solidFill>
                  <a:srgbClr val="D783FF"/>
                </a:solidFill>
              </a:rPr>
              <a:t>:active</a:t>
            </a:r>
            <a:r>
              <a:t> {</a:t>
            </a:r>
          </a:p>
          <a:p>
            <a:pPr lvl="1" marL="0" indent="228600">
              <a:spcBef>
                <a:spcPts val="0"/>
              </a:spcBef>
              <a:buClrTx/>
              <a:buSzTx/>
              <a:buNone/>
            </a:pPr>
            <a:r>
              <a:t>				</a:t>
            </a:r>
            <a:r>
              <a:rPr>
                <a:solidFill>
                  <a:srgbClr val="FF4F79"/>
                </a:solidFill>
              </a:rPr>
              <a:t>color: </a:t>
            </a:r>
            <a:r>
              <a:rPr>
                <a:solidFill>
                  <a:srgbClr val="FFD479"/>
                </a:solidFill>
              </a:rPr>
              <a:t>darkcyan</a:t>
            </a:r>
            <a:r>
              <a:t>;}</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title"/>
          </p:nvPr>
        </p:nvSpPr>
        <p:spPr>
          <a:prstGeom prst="rect">
            <a:avLst/>
          </a:prstGeom>
        </p:spPr>
        <p:txBody>
          <a:bodyPr/>
          <a:lstStyle/>
          <a:p>
            <a:pPr/>
            <a:r>
              <a:t>Boxes</a:t>
            </a:r>
          </a:p>
        </p:txBody>
      </p:sp>
      <p:sp>
        <p:nvSpPr>
          <p:cNvPr id="247" name="Shape 247"/>
          <p:cNvSpPr/>
          <p:nvPr>
            <p:ph type="body" idx="1"/>
          </p:nvPr>
        </p:nvSpPr>
        <p:spPr>
          <a:prstGeom prst="rect">
            <a:avLst/>
          </a:prstGeom>
        </p:spPr>
        <p:txBody>
          <a:bodyPr anchor="t"/>
          <a:lstStyle/>
          <a:p>
            <a:pPr marL="441705" indent="-441705" defTabSz="549148">
              <a:spcBef>
                <a:spcPts val="3900"/>
              </a:spcBef>
              <a:defRPr sz="3384"/>
            </a:pPr>
            <a:r>
              <a:t>Control box sizes of elements.</a:t>
            </a:r>
          </a:p>
          <a:p>
            <a:pPr marL="441705" indent="-441705" defTabSz="549148">
              <a:spcBef>
                <a:spcPts val="3900"/>
              </a:spcBef>
              <a:defRPr sz="3384">
                <a:solidFill>
                  <a:srgbClr val="FF4F79"/>
                </a:solidFill>
              </a:defRPr>
            </a:pPr>
            <a:r>
              <a:t>width</a:t>
            </a:r>
            <a:r>
              <a:rPr>
                <a:solidFill>
                  <a:srgbClr val="FFFFFF"/>
                </a:solidFill>
              </a:rPr>
              <a:t>, </a:t>
            </a:r>
            <a:r>
              <a:t>height</a:t>
            </a:r>
          </a:p>
          <a:p>
            <a:pPr marL="441705" indent="-441705" defTabSz="549148">
              <a:spcBef>
                <a:spcPts val="3900"/>
              </a:spcBef>
              <a:defRPr sz="3384"/>
            </a:pPr>
            <a:r>
              <a:rPr>
                <a:solidFill>
                  <a:srgbClr val="FF4F79"/>
                </a:solidFill>
              </a:rPr>
              <a:t>overflow</a:t>
            </a:r>
            <a:r>
              <a:t> tells the browser what to do if the content contained in the box is larger than the box itself.</a:t>
            </a:r>
          </a:p>
          <a:p>
            <a:pPr marL="441705" indent="-441705" defTabSz="549148">
              <a:spcBef>
                <a:spcPts val="3900"/>
              </a:spcBef>
              <a:defRPr sz="3384"/>
            </a:pPr>
            <a:r>
              <a:t>Every box has a </a:t>
            </a:r>
            <a:r>
              <a:rPr>
                <a:solidFill>
                  <a:srgbClr val="FF4F79"/>
                </a:solidFill>
              </a:rPr>
              <a:t>border</a:t>
            </a:r>
            <a:r>
              <a:t> (may be set to hidden or 0px).</a:t>
            </a:r>
          </a:p>
          <a:p>
            <a:pPr marL="441705" indent="-441705" defTabSz="549148">
              <a:spcBef>
                <a:spcPts val="3900"/>
              </a:spcBef>
              <a:defRPr sz="3384"/>
            </a:pPr>
            <a:r>
              <a:rPr>
                <a:solidFill>
                  <a:srgbClr val="FF4F79"/>
                </a:solidFill>
              </a:rPr>
              <a:t>Margins</a:t>
            </a:r>
            <a:r>
              <a:t> sit outside the edge of the border</a:t>
            </a:r>
          </a:p>
          <a:p>
            <a:pPr marL="441705" indent="-441705" defTabSz="549148">
              <a:spcBef>
                <a:spcPts val="3900"/>
              </a:spcBef>
              <a:defRPr sz="3384"/>
            </a:pPr>
            <a:r>
              <a:rPr>
                <a:solidFill>
                  <a:srgbClr val="FF4F79"/>
                </a:solidFill>
              </a:rPr>
              <a:t>Padding</a:t>
            </a:r>
            <a:r>
              <a:t> is the space between the border and the content.</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body" idx="1"/>
          </p:nvPr>
        </p:nvSpPr>
        <p:spPr>
          <a:xfrm>
            <a:off x="660400" y="579350"/>
            <a:ext cx="11684000" cy="8158250"/>
          </a:xfrm>
          <a:prstGeom prst="rect">
            <a:avLst/>
          </a:prstGeom>
        </p:spPr>
        <p:txBody>
          <a:bodyPr/>
          <a:lstStyle/>
          <a:p>
            <a:pPr marL="0" indent="0" algn="ctr">
              <a:buClrTx/>
              <a:buSzTx/>
              <a:buNone/>
            </a:pPr>
          </a:p>
        </p:txBody>
      </p:sp>
      <p:pic>
        <p:nvPicPr>
          <p:cNvPr id="252" name="mZd8i.gif"/>
          <p:cNvPicPr>
            <a:picLocks noChangeAspect="1"/>
          </p:cNvPicPr>
          <p:nvPr/>
        </p:nvPicPr>
        <p:blipFill>
          <a:blip r:embed="rId2">
            <a:extLst/>
          </a:blip>
          <a:stretch>
            <a:fillRect/>
          </a:stretch>
        </p:blipFill>
        <p:spPr>
          <a:xfrm>
            <a:off x="988076" y="1623746"/>
            <a:ext cx="11028647" cy="6506108"/>
          </a:xfrm>
          <a:prstGeom prst="rect">
            <a:avLst/>
          </a:prstGeom>
          <a:ln w="12700">
            <a:miter lim="400000"/>
          </a:ln>
        </p:spPr>
      </p:pic>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title"/>
          </p:nvPr>
        </p:nvSpPr>
        <p:spPr>
          <a:prstGeom prst="rect">
            <a:avLst/>
          </a:prstGeom>
        </p:spPr>
        <p:txBody>
          <a:bodyPr/>
          <a:lstStyle/>
          <a:p>
            <a:pPr/>
            <a:r>
              <a:t>Boxes</a:t>
            </a:r>
          </a:p>
        </p:txBody>
      </p:sp>
      <p:sp>
        <p:nvSpPr>
          <p:cNvPr id="255" name="Shape 255"/>
          <p:cNvSpPr/>
          <p:nvPr>
            <p:ph type="body" idx="1"/>
          </p:nvPr>
        </p:nvSpPr>
        <p:spPr>
          <a:prstGeom prst="rect">
            <a:avLst/>
          </a:prstGeom>
        </p:spPr>
        <p:txBody>
          <a:bodyPr anchor="t"/>
          <a:lstStyle/>
          <a:p>
            <a:pPr marL="465201" indent="-465201" defTabSz="578358">
              <a:spcBef>
                <a:spcPts val="4100"/>
              </a:spcBef>
              <a:defRPr sz="3564"/>
            </a:pPr>
            <a:r>
              <a:t>Margins and padding are </a:t>
            </a:r>
            <a:r>
              <a:rPr>
                <a:latin typeface="Avenir Black"/>
                <a:ea typeface="Avenir Black"/>
                <a:cs typeface="Avenir Black"/>
                <a:sym typeface="Avenir Black"/>
              </a:rPr>
              <a:t>very important</a:t>
            </a:r>
            <a:r>
              <a:t> to increasing readability and design. It places white space between separate boxes and content within boxes.</a:t>
            </a:r>
          </a:p>
          <a:p>
            <a:pPr marL="465201" indent="-465201" defTabSz="578358">
              <a:spcBef>
                <a:spcPts val="4100"/>
              </a:spcBef>
              <a:defRPr sz="3564">
                <a:solidFill>
                  <a:srgbClr val="FF4F79"/>
                </a:solidFill>
              </a:defRPr>
            </a:pPr>
            <a:r>
              <a:t>border-width</a:t>
            </a:r>
            <a:r>
              <a:rPr>
                <a:solidFill>
                  <a:srgbClr val="FFFFFF"/>
                </a:solidFill>
              </a:rPr>
              <a:t>,</a:t>
            </a:r>
            <a:r>
              <a:t> border-style</a:t>
            </a:r>
            <a:r>
              <a:rPr>
                <a:solidFill>
                  <a:srgbClr val="FFFFFF"/>
                </a:solidFill>
              </a:rPr>
              <a:t>, </a:t>
            </a:r>
            <a:r>
              <a:t>border-color</a:t>
            </a:r>
          </a:p>
          <a:p>
            <a:pPr marL="465201" indent="-465201" defTabSz="578358">
              <a:spcBef>
                <a:spcPts val="4100"/>
              </a:spcBef>
              <a:defRPr sz="3564">
                <a:solidFill>
                  <a:srgbClr val="FF4F79"/>
                </a:solidFill>
              </a:defRPr>
            </a:pPr>
            <a:r>
              <a:t>padding </a:t>
            </a:r>
            <a:r>
              <a:rPr>
                <a:solidFill>
                  <a:srgbClr val="FFFFFF"/>
                </a:solidFill>
              </a:rPr>
              <a:t>or </a:t>
            </a:r>
            <a:r>
              <a:t>padding-top</a:t>
            </a:r>
            <a:r>
              <a:rPr>
                <a:solidFill>
                  <a:srgbClr val="FFFFFF"/>
                </a:solidFill>
              </a:rPr>
              <a:t>,</a:t>
            </a:r>
            <a:r>
              <a:t> padding-right</a:t>
            </a:r>
            <a:r>
              <a:rPr>
                <a:solidFill>
                  <a:srgbClr val="FFFFFF"/>
                </a:solidFill>
              </a:rPr>
              <a:t>,</a:t>
            </a:r>
            <a:r>
              <a:t> padding-bottom</a:t>
            </a:r>
            <a:r>
              <a:rPr>
                <a:solidFill>
                  <a:srgbClr val="FFFFFF"/>
                </a:solidFill>
              </a:rPr>
              <a:t>, </a:t>
            </a:r>
            <a:r>
              <a:t>padding-left</a:t>
            </a:r>
          </a:p>
          <a:p>
            <a:pPr marL="465201" indent="-465201" defTabSz="578358">
              <a:spcBef>
                <a:spcPts val="4100"/>
              </a:spcBef>
              <a:defRPr sz="3564">
                <a:solidFill>
                  <a:srgbClr val="FF4F79"/>
                </a:solidFill>
              </a:defRPr>
            </a:pPr>
            <a:r>
              <a:t>margin </a:t>
            </a:r>
            <a:r>
              <a:rPr>
                <a:solidFill>
                  <a:srgbClr val="FFFFFF"/>
                </a:solidFill>
              </a:rPr>
              <a:t>or </a:t>
            </a:r>
            <a:r>
              <a:t>margin-top</a:t>
            </a:r>
            <a:r>
              <a:rPr>
                <a:solidFill>
                  <a:srgbClr val="FFFFFF"/>
                </a:solidFill>
              </a:rPr>
              <a:t>,</a:t>
            </a:r>
            <a:r>
              <a:t> margin-right</a:t>
            </a:r>
            <a:r>
              <a:rPr>
                <a:solidFill>
                  <a:srgbClr val="FFFFFF"/>
                </a:solidFill>
              </a:rPr>
              <a:t>,</a:t>
            </a:r>
            <a:r>
              <a:t> margin-bottom</a:t>
            </a:r>
            <a:r>
              <a:rPr>
                <a:solidFill>
                  <a:srgbClr val="FFFFFF"/>
                </a:solidFill>
              </a:rPr>
              <a:t>, </a:t>
            </a:r>
            <a:r>
              <a:t>margin-right</a:t>
            </a: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title"/>
          </p:nvPr>
        </p:nvSpPr>
        <p:spPr>
          <a:prstGeom prst="rect">
            <a:avLst/>
          </a:prstGeom>
        </p:spPr>
        <p:txBody>
          <a:bodyPr/>
          <a:lstStyle/>
          <a:p>
            <a:pPr/>
            <a:r>
              <a:t>layout</a:t>
            </a:r>
          </a:p>
        </p:txBody>
      </p:sp>
      <p:sp>
        <p:nvSpPr>
          <p:cNvPr id="260" name="Shape 260"/>
          <p:cNvSpPr/>
          <p:nvPr>
            <p:ph type="body" idx="1"/>
          </p:nvPr>
        </p:nvSpPr>
        <p:spPr>
          <a:prstGeom prst="rect">
            <a:avLst/>
          </a:prstGeom>
        </p:spPr>
        <p:txBody>
          <a:bodyPr anchor="t"/>
          <a:lstStyle/>
          <a:p>
            <a:pPr/>
            <a:r>
              <a:t>Control the position of boxes/elements.</a:t>
            </a:r>
          </a:p>
          <a:p>
            <a:pPr/>
            <a:r>
              <a:t>The </a:t>
            </a:r>
            <a:r>
              <a:rPr>
                <a:solidFill>
                  <a:srgbClr val="FF4F79"/>
                </a:solidFill>
              </a:rPr>
              <a:t>960 pixel grid</a:t>
            </a:r>
            <a:r>
              <a:t> is </a:t>
            </a:r>
          </a:p>
          <a:p>
            <a:pPr lvl="2" marL="0" indent="457200">
              <a:spcBef>
                <a:spcPts val="0"/>
              </a:spcBef>
              <a:buClrTx/>
              <a:buSzTx/>
              <a:buNone/>
            </a:pPr>
            <a:r>
              <a:t>widely used by web </a:t>
            </a:r>
          </a:p>
          <a:p>
            <a:pPr lvl="2" marL="0" indent="457200">
              <a:spcBef>
                <a:spcPts val="0"/>
              </a:spcBef>
              <a:buClrTx/>
              <a:buSzTx/>
              <a:buNone/>
            </a:pPr>
            <a:r>
              <a:t>designers to structure </a:t>
            </a:r>
          </a:p>
          <a:p>
            <a:pPr lvl="2" marL="0" indent="457200">
              <a:spcBef>
                <a:spcPts val="0"/>
              </a:spcBef>
              <a:buClrTx/>
              <a:buSzTx/>
              <a:buNone/>
            </a:pPr>
            <a:r>
              <a:t>their pages </a:t>
            </a:r>
          </a:p>
          <a:p>
            <a:pPr lvl="2" marL="0" indent="457200">
              <a:spcBef>
                <a:spcPts val="0"/>
              </a:spcBef>
              <a:buClrTx/>
              <a:buSzTx/>
              <a:buNone/>
            </a:pPr>
            <a:r>
              <a:t>proportionally. </a:t>
            </a:r>
          </a:p>
        </p:txBody>
      </p:sp>
      <p:pic>
        <p:nvPicPr>
          <p:cNvPr id="261" name="960-12-col-grid.jpg"/>
          <p:cNvPicPr>
            <a:picLocks noChangeAspect="1"/>
          </p:cNvPicPr>
          <p:nvPr/>
        </p:nvPicPr>
        <p:blipFill>
          <a:blip r:embed="rId3">
            <a:extLst/>
          </a:blip>
          <a:stretch>
            <a:fillRect/>
          </a:stretch>
        </p:blipFill>
        <p:spPr>
          <a:xfrm>
            <a:off x="5735811" y="2896902"/>
            <a:ext cx="6968916" cy="6380913"/>
          </a:xfrm>
          <a:prstGeom prst="rect">
            <a:avLst/>
          </a:prstGeom>
          <a:ln w="12700">
            <a:miter lim="400000"/>
          </a:ln>
        </p:spPr>
      </p:pic>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title"/>
          </p:nvPr>
        </p:nvSpPr>
        <p:spPr>
          <a:prstGeom prst="rect">
            <a:avLst/>
          </a:prstGeom>
        </p:spPr>
        <p:txBody>
          <a:bodyPr/>
          <a:lstStyle/>
          <a:p>
            <a:pPr/>
            <a:r>
              <a:t>layout positioning schemes</a:t>
            </a:r>
          </a:p>
        </p:txBody>
      </p:sp>
      <p:sp>
        <p:nvSpPr>
          <p:cNvPr id="266" name="Shape 266"/>
          <p:cNvSpPr/>
          <p:nvPr>
            <p:ph type="body" idx="1"/>
          </p:nvPr>
        </p:nvSpPr>
        <p:spPr>
          <a:prstGeom prst="rect">
            <a:avLst/>
          </a:prstGeom>
        </p:spPr>
        <p:txBody>
          <a:bodyPr anchor="t"/>
          <a:lstStyle/>
          <a:p>
            <a:pPr marL="446404" indent="-446404" defTabSz="554990">
              <a:spcBef>
                <a:spcPts val="3900"/>
              </a:spcBef>
              <a:defRPr sz="3420"/>
            </a:pPr>
            <a:r>
              <a:rPr>
                <a:solidFill>
                  <a:srgbClr val="FF4F79"/>
                </a:solidFill>
              </a:rPr>
              <a:t>Normal flow</a:t>
            </a:r>
            <a:r>
              <a:t> means every block-level element appears on a new line.</a:t>
            </a:r>
          </a:p>
          <a:p>
            <a:pPr marL="446404" indent="-446404" defTabSz="554990">
              <a:spcBef>
                <a:spcPts val="3900"/>
              </a:spcBef>
              <a:defRPr sz="3420"/>
            </a:pPr>
            <a:r>
              <a:rPr>
                <a:solidFill>
                  <a:srgbClr val="FF4F79"/>
                </a:solidFill>
              </a:rPr>
              <a:t>Relative positioning</a:t>
            </a:r>
            <a:r>
              <a:t> moves the element from the position it would be in normal flow. Shifts it left, right, up or down.</a:t>
            </a:r>
          </a:p>
          <a:p>
            <a:pPr marL="446404" indent="-446404" defTabSz="554990">
              <a:spcBef>
                <a:spcPts val="3900"/>
              </a:spcBef>
              <a:defRPr sz="3420"/>
            </a:pPr>
            <a:r>
              <a:rPr>
                <a:solidFill>
                  <a:srgbClr val="FF4F79"/>
                </a:solidFill>
              </a:rPr>
              <a:t>Absolute positioning</a:t>
            </a:r>
            <a:r>
              <a:t> positions the element in relation to its containing element. It is taken out of normal flow.</a:t>
            </a:r>
          </a:p>
          <a:p>
            <a:pPr marL="446404" indent="-446404" defTabSz="554990">
              <a:spcBef>
                <a:spcPts val="3900"/>
              </a:spcBef>
              <a:defRPr sz="3420"/>
            </a:pPr>
            <a:r>
              <a:rPr>
                <a:solidFill>
                  <a:srgbClr val="FF4F79"/>
                </a:solidFill>
              </a:rPr>
              <a:t>Fixed positioning</a:t>
            </a:r>
            <a:r>
              <a:t> is a form of absolute positioning. Positions in relation to the browser window.</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title"/>
          </p:nvPr>
        </p:nvSpPr>
        <p:spPr>
          <a:prstGeom prst="rect">
            <a:avLst/>
          </a:prstGeom>
        </p:spPr>
        <p:txBody>
          <a:bodyPr/>
          <a:lstStyle/>
          <a:p>
            <a:pPr/>
            <a:r>
              <a:t>layout</a:t>
            </a:r>
          </a:p>
        </p:txBody>
      </p:sp>
      <p:sp>
        <p:nvSpPr>
          <p:cNvPr id="269" name="Shape 269"/>
          <p:cNvSpPr/>
          <p:nvPr>
            <p:ph type="body" idx="1"/>
          </p:nvPr>
        </p:nvSpPr>
        <p:spPr>
          <a:prstGeom prst="rect">
            <a:avLst/>
          </a:prstGeom>
        </p:spPr>
        <p:txBody>
          <a:bodyPr anchor="t"/>
          <a:lstStyle/>
          <a:p>
            <a:pPr>
              <a:defRPr>
                <a:solidFill>
                  <a:srgbClr val="FF4F79"/>
                </a:solidFill>
              </a:defRPr>
            </a:pPr>
            <a:r>
              <a:t>position: static</a:t>
            </a:r>
            <a:r>
              <a:rPr>
                <a:solidFill>
                  <a:srgbClr val="FFFFFF"/>
                </a:solidFill>
              </a:rPr>
              <a:t>,</a:t>
            </a:r>
            <a:r>
              <a:t> relative</a:t>
            </a:r>
            <a:r>
              <a:rPr>
                <a:solidFill>
                  <a:srgbClr val="FFFFFF"/>
                </a:solidFill>
              </a:rPr>
              <a:t>,</a:t>
            </a:r>
            <a:r>
              <a:t> absolute</a:t>
            </a:r>
            <a:r>
              <a:rPr>
                <a:solidFill>
                  <a:srgbClr val="FFFFFF"/>
                </a:solidFill>
              </a:rPr>
              <a:t>,</a:t>
            </a:r>
            <a:r>
              <a:t> or fixed</a:t>
            </a:r>
          </a:p>
          <a:p>
            <a:pPr/>
            <a:r>
              <a:rPr>
                <a:solidFill>
                  <a:srgbClr val="FF4F79"/>
                </a:solidFill>
              </a:rPr>
              <a:t>z-index</a:t>
            </a:r>
            <a:r>
              <a:t> helps with the overlapping of elements by controlling which element sits on top. An element with </a:t>
            </a:r>
            <a:r>
              <a:rPr>
                <a:solidFill>
                  <a:srgbClr val="FF4F79"/>
                </a:solidFill>
              </a:rPr>
              <a:t>z-index:</a:t>
            </a:r>
            <a:r>
              <a:rPr>
                <a:solidFill>
                  <a:srgbClr val="FFD479"/>
                </a:solidFill>
              </a:rPr>
              <a:t>10 </a:t>
            </a:r>
            <a:r>
              <a:t>will sit on top of </a:t>
            </a:r>
            <a:r>
              <a:rPr>
                <a:solidFill>
                  <a:srgbClr val="FF4F79"/>
                </a:solidFill>
              </a:rPr>
              <a:t>z-index:</a:t>
            </a:r>
            <a:r>
              <a:t> </a:t>
            </a:r>
            <a:r>
              <a:rPr>
                <a:solidFill>
                  <a:srgbClr val="FFD479"/>
                </a:solidFill>
              </a:rPr>
              <a:t>5</a:t>
            </a:r>
            <a:r>
              <a:t>.</a:t>
            </a:r>
          </a:p>
          <a:p>
            <a:pPr/>
            <a:r>
              <a:rPr>
                <a:solidFill>
                  <a:srgbClr val="FF4F79"/>
                </a:solidFill>
              </a:rPr>
              <a:t>float</a:t>
            </a:r>
            <a:r>
              <a:t> is a very useful feature for designing layout. Positions the element to the left or right of the page and everything else will flow around it. Float can be used to create columns.</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6" name="Screen Shot 2016-01-17 at 7.29.39 PM.png"/>
          <p:cNvPicPr>
            <a:picLocks noChangeAspect="1"/>
          </p:cNvPicPr>
          <p:nvPr/>
        </p:nvPicPr>
        <p:blipFill>
          <a:blip r:embed="rId2">
            <a:extLst/>
          </a:blip>
          <a:stretch>
            <a:fillRect/>
          </a:stretch>
        </p:blipFill>
        <p:spPr>
          <a:xfrm>
            <a:off x="1127736" y="2492063"/>
            <a:ext cx="10749328" cy="4769474"/>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body" idx="1"/>
          </p:nvPr>
        </p:nvSpPr>
        <p:spPr>
          <a:xfrm>
            <a:off x="660400" y="615412"/>
            <a:ext cx="11684000" cy="8122188"/>
          </a:xfrm>
          <a:prstGeom prst="rect">
            <a:avLst/>
          </a:prstGeom>
        </p:spPr>
        <p:txBody>
          <a:bodyPr/>
          <a:lstStyle/>
          <a:p>
            <a:pPr/>
            <a:r>
              <a:t>The HTML code is made up of characters that live inside angled brackets called HTML </a:t>
            </a:r>
            <a:r>
              <a:rPr>
                <a:solidFill>
                  <a:srgbClr val="73FA00"/>
                </a:solidFill>
              </a:rPr>
              <a:t>elements</a:t>
            </a:r>
            <a:r>
              <a:t>.</a:t>
            </a:r>
          </a:p>
          <a:p>
            <a:pPr/>
            <a:r>
              <a:t>Elements are usually made up of two </a:t>
            </a:r>
            <a:r>
              <a:rPr>
                <a:solidFill>
                  <a:srgbClr val="73FA00"/>
                </a:solidFill>
              </a:rPr>
              <a:t>tags</a:t>
            </a:r>
            <a:r>
              <a:t>: an opening and closing tag. (</a:t>
            </a:r>
            <a:r>
              <a:rPr>
                <a:solidFill>
                  <a:srgbClr val="FFFB00"/>
                </a:solidFill>
              </a:rPr>
              <a:t>*NOTE*</a:t>
            </a:r>
            <a:r>
              <a:t> The closing tag has a forward slash in it.)</a:t>
            </a:r>
          </a:p>
          <a:p>
            <a:pPr/>
            <a:r>
              <a:t>Tags act like </a:t>
            </a:r>
            <a:r>
              <a:rPr>
                <a:solidFill>
                  <a:srgbClr val="73FA00"/>
                </a:solidFill>
              </a:rPr>
              <a:t>containers</a:t>
            </a:r>
            <a:r>
              <a:t>. They tell the browser something about the information that lies between their opening and closing tags.</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pPr/>
            <a:r>
              <a:t>A closer look at tags</a:t>
            </a:r>
          </a:p>
        </p:txBody>
      </p:sp>
      <p:sp>
        <p:nvSpPr>
          <p:cNvPr id="153" name="Shape 153"/>
          <p:cNvSpPr/>
          <p:nvPr>
            <p:ph type="body" idx="1"/>
          </p:nvPr>
        </p:nvSpPr>
        <p:spPr>
          <a:prstGeom prst="rect">
            <a:avLst/>
          </a:prstGeom>
        </p:spPr>
        <p:txBody>
          <a:bodyPr numCol="2" spcCol="584200"/>
          <a:lstStyle/>
          <a:p>
            <a:pPr marL="0" indent="0" algn="ctr">
              <a:buClrTx/>
              <a:buSzTx/>
              <a:buNone/>
              <a:defRPr sz="15000">
                <a:solidFill>
                  <a:srgbClr val="73FA00"/>
                </a:solidFill>
                <a:latin typeface="Avenir Medium"/>
                <a:ea typeface="Avenir Medium"/>
                <a:cs typeface="Avenir Medium"/>
                <a:sym typeface="Avenir Medium"/>
              </a:defRPr>
            </a:pPr>
            <a:r>
              <a:t>&lt;p&gt;</a:t>
            </a:r>
          </a:p>
          <a:p>
            <a:pPr marL="0" indent="0" algn="ctr">
              <a:buClrTx/>
              <a:buSzTx/>
              <a:buNone/>
              <a:defRPr sz="8800"/>
            </a:pPr>
            <a:r>
              <a:rPr cap="all" sz="3200"/>
              <a:t>opening tag</a:t>
            </a:r>
            <a:endParaRPr cap="all" sz="3200"/>
          </a:p>
          <a:p>
            <a:pPr marL="0" indent="0" algn="ctr">
              <a:buClrTx/>
              <a:buSzTx/>
              <a:buNone/>
              <a:defRPr sz="15000">
                <a:solidFill>
                  <a:srgbClr val="73FA00"/>
                </a:solidFill>
                <a:latin typeface="Avenir Medium"/>
                <a:ea typeface="Avenir Medium"/>
                <a:cs typeface="Avenir Medium"/>
                <a:sym typeface="Avenir Medium"/>
              </a:defRPr>
            </a:pPr>
            <a:r>
              <a:rPr cap="all"/>
              <a:t>&lt;/</a:t>
            </a:r>
            <a:r>
              <a:t>p</a:t>
            </a:r>
            <a:r>
              <a:rPr cap="all"/>
              <a:t>&gt;</a:t>
            </a:r>
            <a:endParaRPr cap="all" sz="3200"/>
          </a:p>
          <a:p>
            <a:pPr marL="0" indent="0" algn="ctr">
              <a:buClrTx/>
              <a:buSzTx/>
              <a:buNone/>
              <a:defRPr sz="8800"/>
            </a:pPr>
            <a:r>
              <a:rPr cap="all" sz="3200"/>
              <a:t>Closing tag</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body" idx="1"/>
          </p:nvPr>
        </p:nvSpPr>
        <p:spPr>
          <a:xfrm>
            <a:off x="660400" y="589295"/>
            <a:ext cx="11684000" cy="8148305"/>
          </a:xfrm>
          <a:prstGeom prst="rect">
            <a:avLst/>
          </a:prstGeom>
        </p:spPr>
        <p:txBody>
          <a:bodyPr/>
          <a:lstStyle/>
          <a:p>
            <a:pPr/>
            <a:r>
              <a:rPr>
                <a:solidFill>
                  <a:srgbClr val="73FA00"/>
                </a:solidFill>
              </a:rPr>
              <a:t>&lt;html&gt;&lt;/html&gt;</a:t>
            </a:r>
            <a:r>
              <a:t> indicates that anything between the tags is HTML code. All HTML code </a:t>
            </a:r>
            <a:r>
              <a:rPr>
                <a:latin typeface="Avenir Black"/>
                <a:ea typeface="Avenir Black"/>
                <a:cs typeface="Avenir Black"/>
                <a:sym typeface="Avenir Black"/>
              </a:rPr>
              <a:t>must</a:t>
            </a:r>
            <a:r>
              <a:t> start with this tag.</a:t>
            </a:r>
          </a:p>
          <a:p>
            <a:pPr/>
            <a:r>
              <a:rPr>
                <a:solidFill>
                  <a:srgbClr val="73FA00"/>
                </a:solidFill>
              </a:rPr>
              <a:t>&lt;body&gt;&lt;/body&gt;</a:t>
            </a:r>
            <a:r>
              <a:t> indicates that anything between the tags should be shown inside the main browser window.</a:t>
            </a:r>
          </a:p>
          <a:p>
            <a:pPr/>
            <a:r>
              <a:rPr>
                <a:solidFill>
                  <a:srgbClr val="73FA00"/>
                </a:solidFill>
              </a:rPr>
              <a:t>&lt;p&gt;&lt;/p&gt;</a:t>
            </a:r>
            <a:r>
              <a:t> represents paragraph text</a:t>
            </a:r>
          </a:p>
          <a:p>
            <a:pPr/>
            <a:r>
              <a:t>Other tags: &lt;head&gt;&lt;/head&gt;, &lt;title&gt;&lt;/title&gt;</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prstGeom prst="rect">
            <a:avLst/>
          </a:prstGeom>
        </p:spPr>
        <p:txBody>
          <a:bodyPr/>
          <a:lstStyle/>
          <a:p>
            <a:pPr/>
            <a:r>
              <a:t>Headings</a:t>
            </a:r>
          </a:p>
        </p:txBody>
      </p:sp>
      <p:sp>
        <p:nvSpPr>
          <p:cNvPr id="160" name="Shape 160"/>
          <p:cNvSpPr/>
          <p:nvPr>
            <p:ph type="body" idx="1"/>
          </p:nvPr>
        </p:nvSpPr>
        <p:spPr>
          <a:prstGeom prst="rect">
            <a:avLst/>
          </a:prstGeom>
        </p:spPr>
        <p:txBody>
          <a:bodyPr anchor="t"/>
          <a:lstStyle/>
          <a:p>
            <a:pPr>
              <a:defRPr sz="3500"/>
            </a:pPr>
            <a:r>
              <a:t>HTML has </a:t>
            </a:r>
            <a:r>
              <a:rPr>
                <a:solidFill>
                  <a:srgbClr val="73FA00"/>
                </a:solidFill>
              </a:rPr>
              <a:t>six levels</a:t>
            </a:r>
            <a:r>
              <a:t> of headings</a:t>
            </a:r>
          </a:p>
          <a:p>
            <a:pPr>
              <a:defRPr sz="3500"/>
            </a:pPr>
            <a:r>
              <a:rPr>
                <a:solidFill>
                  <a:srgbClr val="73FA00"/>
                </a:solidFill>
              </a:rPr>
              <a:t>&lt;h1&gt;&lt;/h1&gt;</a:t>
            </a:r>
            <a:r>
              <a:t> is used for </a:t>
            </a:r>
            <a:r>
              <a:rPr>
                <a:latin typeface="Avenir Black"/>
                <a:ea typeface="Avenir Black"/>
                <a:cs typeface="Avenir Black"/>
                <a:sym typeface="Avenir Black"/>
              </a:rPr>
              <a:t>main</a:t>
            </a:r>
            <a:r>
              <a:t> headings</a:t>
            </a:r>
          </a:p>
          <a:p>
            <a:pPr>
              <a:defRPr sz="3500"/>
            </a:pPr>
            <a:r>
              <a:rPr>
                <a:solidFill>
                  <a:srgbClr val="73FA00"/>
                </a:solidFill>
              </a:rPr>
              <a:t>&lt;h2&gt;&lt;/h2&gt;</a:t>
            </a:r>
            <a:r>
              <a:t> is used for </a:t>
            </a:r>
            <a:r>
              <a:rPr>
                <a:latin typeface="Avenir Black"/>
                <a:ea typeface="Avenir Black"/>
                <a:cs typeface="Avenir Black"/>
                <a:sym typeface="Avenir Black"/>
              </a:rPr>
              <a:t>subheadings</a:t>
            </a:r>
            <a:r>
              <a:t> and so on…</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body" idx="1"/>
          </p:nvPr>
        </p:nvSpPr>
        <p:spPr>
          <a:xfrm>
            <a:off x="660400" y="591132"/>
            <a:ext cx="11684000" cy="8146468"/>
          </a:xfrm>
          <a:prstGeom prst="rect">
            <a:avLst/>
          </a:prstGeom>
        </p:spPr>
        <p:txBody>
          <a:bodyPr anchor="t"/>
          <a:lstStyle/>
          <a:p>
            <a:pPr marL="0" indent="0" defTabSz="321310">
              <a:spcBef>
                <a:spcPts val="2300"/>
              </a:spcBef>
              <a:buClrTx/>
              <a:buSzTx/>
              <a:buNone/>
              <a:defRPr sz="1980">
                <a:solidFill>
                  <a:srgbClr val="73FA00"/>
                </a:solidFill>
              </a:defRPr>
            </a:pPr>
            <a:r>
              <a:t>&lt;html&gt;</a:t>
            </a:r>
          </a:p>
          <a:p>
            <a:pPr marL="0" indent="0" defTabSz="321310">
              <a:spcBef>
                <a:spcPts val="2300"/>
              </a:spcBef>
              <a:buClrTx/>
              <a:buSzTx/>
              <a:buNone/>
              <a:defRPr sz="1980">
                <a:solidFill>
                  <a:srgbClr val="73FA00"/>
                </a:solidFill>
              </a:defRPr>
            </a:pPr>
            <a:r>
              <a:t>	&lt;head&gt;</a:t>
            </a:r>
          </a:p>
          <a:p>
            <a:pPr marL="0" indent="0" defTabSz="321310">
              <a:spcBef>
                <a:spcPts val="2300"/>
              </a:spcBef>
              <a:buClrTx/>
              <a:buSzTx/>
              <a:buNone/>
              <a:defRPr sz="1980"/>
            </a:pPr>
            <a:r>
              <a:rPr>
                <a:solidFill>
                  <a:srgbClr val="73FA00"/>
                </a:solidFill>
              </a:rPr>
              <a:t>		&lt;title&gt;</a:t>
            </a:r>
            <a:r>
              <a:t>Headings</a:t>
            </a:r>
            <a:r>
              <a:rPr>
                <a:solidFill>
                  <a:srgbClr val="73FA00"/>
                </a:solidFill>
              </a:rPr>
              <a:t>&lt;/title&gt;</a:t>
            </a:r>
            <a:endParaRPr>
              <a:solidFill>
                <a:srgbClr val="73FA00"/>
              </a:solidFill>
            </a:endParaRPr>
          </a:p>
          <a:p>
            <a:pPr marL="0" indent="0" defTabSz="321310">
              <a:spcBef>
                <a:spcPts val="2300"/>
              </a:spcBef>
              <a:buClrTx/>
              <a:buSzTx/>
              <a:buNone/>
              <a:defRPr sz="1980">
                <a:solidFill>
                  <a:srgbClr val="73FA00"/>
                </a:solidFill>
              </a:defRPr>
            </a:pPr>
            <a:r>
              <a:t>	&lt;/head&gt;</a:t>
            </a:r>
          </a:p>
          <a:p>
            <a:pPr marL="0" indent="0" defTabSz="321310">
              <a:spcBef>
                <a:spcPts val="2300"/>
              </a:spcBef>
              <a:buClrTx/>
              <a:buSzTx/>
              <a:buNone/>
              <a:defRPr sz="1980">
                <a:solidFill>
                  <a:srgbClr val="73FA00"/>
                </a:solidFill>
              </a:defRPr>
            </a:pPr>
            <a:r>
              <a:t>	&lt;body&gt;</a:t>
            </a:r>
          </a:p>
          <a:p>
            <a:pPr marL="0" indent="0" defTabSz="321310">
              <a:spcBef>
                <a:spcPts val="2300"/>
              </a:spcBef>
              <a:buClrTx/>
              <a:buSzTx/>
              <a:buNone/>
              <a:defRPr sz="1980"/>
            </a:pPr>
            <a:r>
              <a:rPr>
                <a:solidFill>
                  <a:srgbClr val="73FA00"/>
                </a:solidFill>
              </a:rPr>
              <a:t>		&lt;h1&gt;</a:t>
            </a:r>
            <a:r>
              <a:t>This is a Main Heading</a:t>
            </a:r>
            <a:r>
              <a:rPr>
                <a:solidFill>
                  <a:srgbClr val="73FA00"/>
                </a:solidFill>
              </a:rPr>
              <a:t>&lt;/h1&gt;</a:t>
            </a:r>
          </a:p>
          <a:p>
            <a:pPr marL="0" indent="0" defTabSz="321310">
              <a:spcBef>
                <a:spcPts val="2300"/>
              </a:spcBef>
              <a:buClrTx/>
              <a:buSzTx/>
              <a:buNone/>
              <a:defRPr sz="1980"/>
            </a:pPr>
            <a:r>
              <a:t>		</a:t>
            </a:r>
            <a:r>
              <a:rPr>
                <a:solidFill>
                  <a:srgbClr val="73FA00"/>
                </a:solidFill>
              </a:rPr>
              <a:t>&lt;h2&gt;</a:t>
            </a:r>
            <a:r>
              <a:t>This is a Level 2 Heading</a:t>
            </a:r>
            <a:r>
              <a:rPr>
                <a:solidFill>
                  <a:srgbClr val="73FA00"/>
                </a:solidFill>
              </a:rPr>
              <a:t>&lt;/h2&gt;</a:t>
            </a:r>
          </a:p>
          <a:p>
            <a:pPr marL="0" indent="0" defTabSz="321310">
              <a:spcBef>
                <a:spcPts val="2300"/>
              </a:spcBef>
              <a:buClrTx/>
              <a:buSzTx/>
              <a:buNone/>
              <a:defRPr sz="1980"/>
            </a:pPr>
            <a:r>
              <a:t>		</a:t>
            </a:r>
            <a:r>
              <a:rPr>
                <a:solidFill>
                  <a:srgbClr val="73FA00"/>
                </a:solidFill>
              </a:rPr>
              <a:t>&lt;h3&gt;</a:t>
            </a:r>
            <a:r>
              <a:t>This is a Level 3 Heading</a:t>
            </a:r>
            <a:r>
              <a:rPr>
                <a:solidFill>
                  <a:srgbClr val="73FA00"/>
                </a:solidFill>
              </a:rPr>
              <a:t>&lt;/h3&gt;</a:t>
            </a:r>
          </a:p>
          <a:p>
            <a:pPr marL="0" indent="0" defTabSz="321310">
              <a:spcBef>
                <a:spcPts val="2300"/>
              </a:spcBef>
              <a:buClrTx/>
              <a:buSzTx/>
              <a:buNone/>
              <a:defRPr sz="1980"/>
            </a:pPr>
            <a:r>
              <a:t>		</a:t>
            </a:r>
            <a:r>
              <a:rPr>
                <a:solidFill>
                  <a:srgbClr val="73FA00"/>
                </a:solidFill>
              </a:rPr>
              <a:t>&lt;h4&gt;</a:t>
            </a:r>
            <a:r>
              <a:t>This is a Level 4 Heading</a:t>
            </a:r>
            <a:r>
              <a:rPr>
                <a:solidFill>
                  <a:srgbClr val="73FA00"/>
                </a:solidFill>
              </a:rPr>
              <a:t>&lt;/h4&gt;</a:t>
            </a:r>
          </a:p>
          <a:p>
            <a:pPr marL="0" indent="0" defTabSz="321310">
              <a:spcBef>
                <a:spcPts val="2300"/>
              </a:spcBef>
              <a:buClrTx/>
              <a:buSzTx/>
              <a:buNone/>
              <a:defRPr sz="1980"/>
            </a:pPr>
            <a:r>
              <a:t>		</a:t>
            </a:r>
            <a:r>
              <a:rPr>
                <a:solidFill>
                  <a:srgbClr val="73FA00"/>
                </a:solidFill>
              </a:rPr>
              <a:t>&lt;h5&gt;</a:t>
            </a:r>
            <a:r>
              <a:t>This is a Level 5 Heading</a:t>
            </a:r>
            <a:r>
              <a:rPr>
                <a:solidFill>
                  <a:srgbClr val="73FA00"/>
                </a:solidFill>
              </a:rPr>
              <a:t>&lt;/h5&gt;</a:t>
            </a:r>
          </a:p>
          <a:p>
            <a:pPr marL="0" indent="0" defTabSz="321310">
              <a:spcBef>
                <a:spcPts val="2300"/>
              </a:spcBef>
              <a:buClrTx/>
              <a:buSzTx/>
              <a:buNone/>
              <a:defRPr sz="1980"/>
            </a:pPr>
            <a:r>
              <a:t>		</a:t>
            </a:r>
            <a:r>
              <a:rPr>
                <a:solidFill>
                  <a:srgbClr val="73FA00"/>
                </a:solidFill>
              </a:rPr>
              <a:t>&lt;h6&gt;</a:t>
            </a:r>
            <a:r>
              <a:t>This is a Level 6 Heading</a:t>
            </a:r>
            <a:r>
              <a:rPr>
                <a:solidFill>
                  <a:srgbClr val="73FA00"/>
                </a:solidFill>
              </a:rPr>
              <a:t>&lt;/h6&gt;</a:t>
            </a:r>
            <a:endParaRPr>
              <a:solidFill>
                <a:srgbClr val="73FA00"/>
              </a:solidFill>
            </a:endParaRPr>
          </a:p>
          <a:p>
            <a:pPr marL="0" indent="0" defTabSz="321310">
              <a:spcBef>
                <a:spcPts val="2300"/>
              </a:spcBef>
              <a:buClrTx/>
              <a:buSzTx/>
              <a:buNone/>
              <a:defRPr sz="1980">
                <a:solidFill>
                  <a:srgbClr val="73FA00"/>
                </a:solidFill>
              </a:defRPr>
            </a:pPr>
            <a:r>
              <a:t>	&lt;/body&gt;</a:t>
            </a:r>
          </a:p>
          <a:p>
            <a:pPr marL="0" indent="0" defTabSz="321310">
              <a:spcBef>
                <a:spcPts val="2300"/>
              </a:spcBef>
              <a:buClrTx/>
              <a:buSzTx/>
              <a:buNone/>
              <a:defRPr sz="1980">
                <a:solidFill>
                  <a:srgbClr val="73FA00"/>
                </a:solidFill>
              </a:defRPr>
            </a:pPr>
            <a:r>
              <a:t>&lt;/html&gt;</a:t>
            </a:r>
          </a:p>
        </p:txBody>
      </p:sp>
      <p:pic>
        <p:nvPicPr>
          <p:cNvPr id="165" name="Screen Shot 2016-01-17 at 7.44.29 PM.png"/>
          <p:cNvPicPr>
            <a:picLocks noChangeAspect="1"/>
          </p:cNvPicPr>
          <p:nvPr/>
        </p:nvPicPr>
        <p:blipFill>
          <a:blip r:embed="rId2">
            <a:extLst/>
          </a:blip>
          <a:stretch>
            <a:fillRect/>
          </a:stretch>
        </p:blipFill>
        <p:spPr>
          <a:xfrm>
            <a:off x="6617868" y="2602326"/>
            <a:ext cx="5832797" cy="4548948"/>
          </a:xfrm>
          <a:prstGeom prst="rect">
            <a:avLst/>
          </a:prstGeom>
          <a:ln w="12700">
            <a:miter lim="400000"/>
          </a:ln>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all" i="0" spc="384" strike="noStrike" sz="2400" u="none" kumimoji="0" normalizeH="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all" i="0" spc="384" strike="noStrike" sz="2400" u="none" kumimoji="0" normalizeH="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