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b="def" i="def"/>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635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635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635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b="def" i="def"/>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b="def" i="def"/>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381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ph type="sldImg"/>
          </p:nvPr>
        </p:nvSpPr>
        <p:spPr>
          <a:xfrm>
            <a:off x="1143000" y="685800"/>
            <a:ext cx="4572000" cy="3429000"/>
          </a:xfrm>
          <a:prstGeom prst="rect">
            <a:avLst/>
          </a:prstGeom>
        </p:spPr>
        <p:txBody>
          <a:bodyPr/>
          <a:lstStyle/>
          <a:p>
            <a:pPr/>
          </a:p>
        </p:txBody>
      </p:sp>
      <p:sp>
        <p:nvSpPr>
          <p:cNvPr id="137" name="Shape 1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marL="287161" indent="-287161">
              <a:buSzPct val="90000"/>
              <a:buChar char="•"/>
            </a:pPr>
            <a:r>
              <a:rPr b="1"/>
              <a:t>Elements</a:t>
            </a:r>
            <a:r>
              <a:t> are usually made up of two </a:t>
            </a:r>
            <a:r>
              <a:rPr b="1"/>
              <a:t>tags</a:t>
            </a:r>
            <a:r>
              <a:t>: an opening and closing tag, which act like containers.</a:t>
            </a:r>
          </a:p>
          <a:p>
            <a:pPr marL="287161" indent="-287161">
              <a:buSzPct val="90000"/>
              <a:buChar char="•"/>
            </a:pPr>
            <a:r>
              <a:rPr b="1"/>
              <a:t>Attributes</a:t>
            </a:r>
            <a:r>
              <a:t> provide additional information about the contents of the element. They appear in the opening tag and are made up of two parts: a name and a value. </a:t>
            </a:r>
            <a:r>
              <a:rPr b="1"/>
              <a:t>Name</a:t>
            </a:r>
            <a:r>
              <a:t> indicates what kind of extra info is being supplied. </a:t>
            </a:r>
            <a:r>
              <a:rPr b="1"/>
              <a:t>Value</a:t>
            </a:r>
            <a:r>
              <a:t> is the info.</a:t>
            </a:r>
          </a:p>
          <a:p>
            <a:pPr marL="287161" indent="-287161">
              <a:buSzPct val="90000"/>
              <a:buChar char="•"/>
            </a:pPr>
            <a:r>
              <a:t>HTML &amp; CSS properties use </a:t>
            </a:r>
            <a:r>
              <a:rPr b="1"/>
              <a:t>name/value pairs</a:t>
            </a:r>
            <a:r>
              <a:t>.</a:t>
            </a:r>
            <a:endParaRPr b="1"/>
          </a:p>
          <a:p>
            <a:pPr marL="287161" indent="-287161">
              <a:buSzPct val="90000"/>
              <a:buChar char="•"/>
            </a:pPr>
            <a:r>
              <a:rPr b="1"/>
              <a:t>Selectors</a:t>
            </a:r>
            <a:r>
              <a:t> indicate which element the rule applies to.</a:t>
            </a:r>
          </a:p>
          <a:p>
            <a:pPr marL="287161" indent="-287161">
              <a:buSzPct val="90000"/>
              <a:buChar char="•"/>
            </a:pPr>
            <a:r>
              <a:rPr b="1"/>
              <a:t>Declarations</a:t>
            </a:r>
            <a:r>
              <a:t> made up of two parts: </a:t>
            </a:r>
            <a:r>
              <a:rPr b="1"/>
              <a:t>Properties</a:t>
            </a:r>
            <a:r>
              <a:t> indicate the aspects of the element to be changed. </a:t>
            </a:r>
            <a:r>
              <a:rPr b="1"/>
              <a:t>Values</a:t>
            </a:r>
            <a:r>
              <a:t> specify the settings for the chosen properties.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marL="287161" indent="-287161">
              <a:buSzPct val="90000"/>
              <a:buChar char="•"/>
            </a:pPr>
            <a:r>
              <a:t>Event bubbling: false - starts at the most specific node and flows outwards.</a:t>
            </a:r>
          </a:p>
          <a:p>
            <a:pPr marL="287161" indent="-287161">
              <a:buSzPct val="90000"/>
              <a:buChar char="•"/>
            </a:pPr>
            <a:r>
              <a:t>Event capturing: true - starts at the the least specific node and flows inwards.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marL="287161" indent="-287161">
              <a:buSzPct val="90000"/>
              <a:buChar char="•"/>
            </a:pPr>
            <a:r>
              <a:t>Define the task you want to achieve.</a:t>
            </a:r>
          </a:p>
          <a:p>
            <a:pPr marL="287161" indent="-287161">
              <a:buSzPct val="90000"/>
              <a:buChar char="•"/>
            </a:pPr>
            <a:r>
              <a:t>Split the goal out into a series of tasks. Create a flowchart.</a:t>
            </a:r>
          </a:p>
          <a:p>
            <a:pPr marL="287161" indent="-287161">
              <a:buSzPct val="90000"/>
              <a:buChar char="•"/>
            </a:pPr>
            <a:r>
              <a:t>Write each step in a programming language that the computer understands.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marL="287161" indent="-287161">
              <a:buSzPct val="90000"/>
              <a:buChar char="•"/>
            </a:pPr>
            <a:r>
              <a:t>Computers create models of the world using data.</a:t>
            </a:r>
          </a:p>
          <a:p>
            <a:pPr marL="287161" indent="-287161">
              <a:buSzPct val="90000"/>
              <a:buChar char="•"/>
            </a:pPr>
            <a:r>
              <a:t>Object is like a container of info.</a:t>
            </a:r>
          </a:p>
          <a:p>
            <a:pPr marL="287161" indent="-287161">
              <a:buSzPct val="90000"/>
              <a:buChar char="•"/>
            </a:pPr>
            <a:r>
              <a:t>Programmers choose which events they respond to. Different parts of the script will run according to which event is chosen.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marL="287161" indent="-287161">
              <a:buSzPct val="90000"/>
              <a:buChar char="•"/>
            </a:pPr>
            <a:r>
              <a:t>Before a variable can be used, it must be declared.</a:t>
            </a:r>
          </a:p>
          <a:p>
            <a:pPr marL="287161" indent="-287161">
              <a:buSzPct val="90000"/>
              <a:buChar char="•"/>
            </a:pPr>
            <a:r>
              <a:t>Strings written with double or single quotes.</a:t>
            </a:r>
          </a:p>
          <a:p>
            <a:pPr marL="287161" indent="-287161">
              <a:buSzPct val="90000"/>
              <a:buChar char="•"/>
            </a:pPr>
            <a:r>
              <a:t>Boolean values: true/false. All lowercase.</a:t>
            </a:r>
          </a:p>
          <a:p>
            <a:pPr marL="287161" indent="-287161">
              <a:buSzPct val="90000"/>
              <a:buChar char="•"/>
            </a:pPr>
            <a:r>
              <a:t>Naming conventions similar to java. Camel-case.</a:t>
            </a:r>
          </a:p>
          <a:p>
            <a:pPr marL="287161" indent="-287161">
              <a:buSzPct val="90000"/>
              <a:buChar char="•"/>
            </a:pPr>
            <a:r>
              <a:t>quantity declared and assigned in one statement. Short cut.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marL="287161" indent="-287161">
              <a:buSzPct val="90000"/>
              <a:buChar char="•"/>
            </a:pPr>
            <a:r>
              <a:t>Unlike java, arrays in javascript can hold multiple vars (string-boolean-numeric mix) since it isn’t a strongly typed language.</a:t>
            </a:r>
          </a:p>
          <a:p>
            <a:pPr marL="287161" indent="-287161">
              <a:buSzPct val="90000"/>
              <a:buChar char="•"/>
            </a:pPr>
            <a:r>
              <a:t>Can hold arrays within array.</a:t>
            </a:r>
          </a:p>
          <a:p>
            <a:pPr marL="287161" indent="-287161">
              <a:buSzPct val="90000"/>
              <a:buChar char="•"/>
            </a:pPr>
            <a:r>
              <a:rPr b="1"/>
              <a:t>*side note*</a:t>
            </a:r>
            <a:r>
              <a:t> Can iterate through an array with for loops. Javascript also supports if conditions. Therefore, arithmetic and comparison operators also supported.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marL="287161" indent="-287161">
              <a:buSzPct val="90000"/>
              <a:buChar char="•"/>
            </a:pPr>
            <a:r>
              <a:t>The interpreter runs through a script before executing each statement, so it will know that a function is declared even if the calling is written before the function.</a:t>
            </a:r>
          </a:p>
          <a:p>
            <a:pPr marL="287161" indent="-287161">
              <a:buSzPct val="90000"/>
              <a:buChar char="•"/>
            </a:pPr>
            <a:r>
              <a:rPr b="1"/>
              <a:t>interpreter</a:t>
            </a:r>
            <a:r>
              <a:t> - reads the javascript and translates it into instructions the browser understands.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marL="287161" indent="-287161">
              <a:buSzPct val="90000"/>
              <a:buChar char="•"/>
            </a:pPr>
            <a:r>
              <a:t>This is just one way to declare a function. There are many ways. A lot of tricks you can do.</a:t>
            </a:r>
          </a:p>
          <a:p>
            <a:pPr marL="287161" indent="-287161">
              <a:buSzPct val="90000"/>
              <a:buChar char="•"/>
              <a:defRPr b="1"/>
            </a:pPr>
            <a:r>
              <a:t>Scope </a:t>
            </a:r>
            <a:r>
              <a:rPr b="0"/>
              <a:t>- there’s local scope which is local to the function, meaning they only exist within the curly braces of the function they are declared in. And there is global scope, meaning they exist throughout the entire script.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marL="287161" indent="-287161">
              <a:buSzPct val="90000"/>
              <a:buChar char="•"/>
              <a:defRPr b="1"/>
            </a:pPr>
            <a:r>
              <a:t>DOM tree</a:t>
            </a:r>
          </a:p>
          <a:p>
            <a:pPr marL="287161" indent="-287161">
              <a:buSzPct val="90000"/>
              <a:buChar char="•"/>
            </a:pPr>
            <a:r>
              <a:rPr b="1"/>
              <a:t>Document node</a:t>
            </a:r>
            <a:r>
              <a:t> - represents the entire page. Root.</a:t>
            </a:r>
          </a:p>
          <a:p>
            <a:pPr marL="287161" indent="-287161">
              <a:buSzPct val="90000"/>
              <a:buChar char="•"/>
            </a:pPr>
            <a:r>
              <a:rPr b="1"/>
              <a:t>Element nodes</a:t>
            </a:r>
            <a:r>
              <a:t> - HTML elements</a:t>
            </a:r>
          </a:p>
          <a:p>
            <a:pPr marL="287161" indent="-287161">
              <a:buSzPct val="90000"/>
              <a:buChar char="•"/>
            </a:pPr>
            <a:r>
              <a:rPr b="1"/>
              <a:t>Attribute nodes</a:t>
            </a:r>
            <a:r>
              <a:t> - HTML element attributes</a:t>
            </a:r>
          </a:p>
          <a:p>
            <a:pPr marL="287161" indent="-287161">
              <a:buSzPct val="90000"/>
              <a:buChar char="•"/>
            </a:pPr>
            <a:r>
              <a:rPr b="1"/>
              <a:t>Text nodes</a:t>
            </a:r>
            <a:r>
              <a:t> - text within the HTML element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marL="287161" indent="-287161">
              <a:buSzPct val="90000"/>
              <a:buChar char="•"/>
            </a:pPr>
            <a:r>
              <a:rPr b="1"/>
              <a:t>getElementById</a:t>
            </a:r>
            <a:r>
              <a:t> selects an individual element given the value of its id attribute.</a:t>
            </a:r>
          </a:p>
          <a:p>
            <a:pPr marL="287161" indent="-287161">
              <a:buSzPct val="90000"/>
              <a:buChar char="•"/>
            </a:pPr>
            <a:r>
              <a:rPr b="1"/>
              <a:t>getElementsByClassName</a:t>
            </a:r>
            <a:r>
              <a:t> selects one or more elements given the value of the their class attribute.</a:t>
            </a:r>
          </a:p>
          <a:p>
            <a:pPr marL="287161" indent="-287161">
              <a:buSzPct val="90000"/>
              <a:buChar char="•"/>
            </a:pPr>
            <a:r>
              <a:rPr b="1"/>
              <a:t>querySelector</a:t>
            </a:r>
            <a:r>
              <a:t> returns only the first of matching elements.</a:t>
            </a:r>
          </a:p>
          <a:p>
            <a:pPr marL="287161" indent="-287161">
              <a:buSzPct val="90000"/>
              <a:buChar char="•"/>
            </a:pPr>
            <a:r>
              <a:rPr b="1"/>
              <a:t>querySelectorAll</a:t>
            </a:r>
            <a:r>
              <a:t> returns all matching elements.</a:t>
            </a:r>
          </a:p>
          <a:p>
            <a:pPr marL="287161" indent="-287161">
              <a:buSzPct val="90000"/>
              <a:buChar char="•"/>
            </a:pPr>
            <a:r>
              <a:t>Many methods available and various ways of picking the same node.</a:t>
            </a:r>
          </a:p>
          <a:p>
            <a:pPr marL="287161" indent="-287161">
              <a:buSzPct val="90000"/>
              <a:buChar char="•"/>
            </a:pPr>
            <a:r>
              <a:t>Methods available to remove/add nodes.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660400" y="4292600"/>
            <a:ext cx="11684000" cy="2222500"/>
          </a:xfrm>
          <a:prstGeom prst="rect">
            <a:avLst/>
          </a:prstGeom>
        </p:spPr>
        <p:txBody>
          <a:bodyPr/>
          <a:lstStyle>
            <a:lvl1pPr>
              <a:defRPr spc="992" sz="6200"/>
            </a:lvl1pPr>
          </a:lstStyle>
          <a:p>
            <a:pPr/>
            <a:r>
              <a:t>Title Text</a:t>
            </a:r>
          </a:p>
        </p:txBody>
      </p:sp>
      <p:sp>
        <p:nvSpPr>
          <p:cNvPr id="12" name="Shape 12"/>
          <p:cNvSpPr/>
          <p:nvPr>
            <p:ph type="body" sz="quarter" idx="1"/>
          </p:nvPr>
        </p:nvSpPr>
        <p:spPr>
          <a:xfrm>
            <a:off x="660400" y="3416300"/>
            <a:ext cx="11684000" cy="889000"/>
          </a:xfrm>
          <a:prstGeom prst="rect">
            <a:avLst/>
          </a:prstGeom>
        </p:spPr>
        <p:txBody>
          <a:bodyPr anchor="b"/>
          <a:lstStyle>
            <a:lvl1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1pPr>
            <a:lvl2pPr marL="0" indent="2286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2pPr>
            <a:lvl3pPr marL="0" indent="4572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3pPr>
            <a:lvl4pPr marL="0" indent="6858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4pPr>
            <a:lvl5pPr marL="0" indent="9144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3" name="Shape 93"/>
          <p:cNvSpPr/>
          <p:nvPr>
            <p:ph type="pic" sz="half" idx="13"/>
          </p:nvPr>
        </p:nvSpPr>
        <p:spPr>
          <a:xfrm>
            <a:off x="6502400" y="4879052"/>
            <a:ext cx="6502400" cy="4876801"/>
          </a:xfrm>
          <a:prstGeom prst="rect">
            <a:avLst/>
          </a:prstGeom>
        </p:spPr>
        <p:txBody>
          <a:bodyPr lIns="91439" tIns="45719" rIns="91439" bIns="45719" anchor="t">
            <a:noAutofit/>
          </a:bodyPr>
          <a:lstStyle/>
          <a:p>
            <a:pPr/>
          </a:p>
        </p:txBody>
      </p:sp>
      <p:sp>
        <p:nvSpPr>
          <p:cNvPr id="94" name="Shape 94"/>
          <p:cNvSpPr/>
          <p:nvPr>
            <p:ph type="pic" sz="half" idx="14"/>
          </p:nvPr>
        </p:nvSpPr>
        <p:spPr>
          <a:xfrm>
            <a:off x="6502400" y="0"/>
            <a:ext cx="6502400" cy="4876800"/>
          </a:xfrm>
          <a:prstGeom prst="rect">
            <a:avLst/>
          </a:prstGeom>
        </p:spPr>
        <p:txBody>
          <a:bodyPr lIns="91439" tIns="45719" rIns="91439" bIns="45719" anchor="t">
            <a:noAutofit/>
          </a:bodyPr>
          <a:lstStyle/>
          <a:p>
            <a:pPr/>
          </a:p>
        </p:txBody>
      </p:sp>
      <p:sp>
        <p:nvSpPr>
          <p:cNvPr id="95" name="Shape 95"/>
          <p:cNvSpPr/>
          <p:nvPr>
            <p:ph type="pic" idx="15"/>
          </p:nvPr>
        </p:nvSpPr>
        <p:spPr>
          <a:xfrm>
            <a:off x="0" y="0"/>
            <a:ext cx="6502400" cy="9753600"/>
          </a:xfrm>
          <a:prstGeom prst="rect">
            <a:avLst/>
          </a:prstGeom>
        </p:spPr>
        <p:txBody>
          <a:bodyPr lIns="91439" tIns="45719" rIns="91439" bIns="45719" anchor="t">
            <a:noAutofit/>
          </a:bodyPr>
          <a:lstStyle/>
          <a:p>
            <a:pPr/>
          </a:p>
        </p:txBody>
      </p:sp>
      <p:sp>
        <p:nvSpPr>
          <p:cNvPr id="96" name="Shape 9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3" name="Shape 103"/>
          <p:cNvSpPr/>
          <p:nvPr>
            <p:ph type="body" sz="quarter" idx="13"/>
          </p:nvPr>
        </p:nvSpPr>
        <p:spPr>
          <a:xfrm>
            <a:off x="1270000" y="6362700"/>
            <a:ext cx="10464800" cy="520700"/>
          </a:xfrm>
          <a:prstGeom prst="rect">
            <a:avLst/>
          </a:prstGeom>
        </p:spPr>
        <p:txBody>
          <a:bodyPr>
            <a:spAutoFit/>
          </a:bodyPr>
          <a:lstStyle>
            <a:lvl1pPr marL="0" indent="0" algn="ctr">
              <a:spcBef>
                <a:spcPts val="0"/>
              </a:spcBef>
              <a:buClrTx/>
              <a:buSzTx/>
              <a:buNone/>
              <a:defRPr cap="all" spc="384" sz="2400">
                <a:solidFill>
                  <a:schemeClr val="accent2">
                    <a:satOff val="44164"/>
                    <a:lumOff val="14231"/>
                  </a:schemeClr>
                </a:solidFill>
              </a:defRPr>
            </a:lvl1pPr>
          </a:lstStyle>
          <a:p>
            <a:pPr/>
            <a:r>
              <a:t>–Johnny Appleseed</a:t>
            </a:r>
          </a:p>
        </p:txBody>
      </p:sp>
      <p:sp>
        <p:nvSpPr>
          <p:cNvPr id="104" name="Shape 104"/>
          <p:cNvSpPr/>
          <p:nvPr>
            <p:ph type="body" sz="quarter" idx="14"/>
          </p:nvPr>
        </p:nvSpPr>
        <p:spPr>
          <a:xfrm>
            <a:off x="1270000" y="4248150"/>
            <a:ext cx="10464800" cy="723900"/>
          </a:xfrm>
          <a:prstGeom prst="rect">
            <a:avLst/>
          </a:prstGeom>
        </p:spPr>
        <p:txBody>
          <a:bodyPr>
            <a:spAutoFit/>
          </a:bodyPr>
          <a:lstStyle>
            <a:lvl1pPr marL="0" indent="0" algn="ctr">
              <a:spcBef>
                <a:spcPts val="0"/>
              </a:spcBef>
              <a:buClrTx/>
              <a:buSzTx/>
              <a:buNone/>
            </a:lvl1pPr>
          </a:lstStyle>
          <a:p>
            <a:pPr/>
            <a:r>
              <a:t>“Type a quote here.” </a:t>
            </a:r>
          </a:p>
        </p:txBody>
      </p:sp>
      <p:sp>
        <p:nvSpPr>
          <p:cNvPr id="105" name="Shape 10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hoto">
    <p:spTree>
      <p:nvGrpSpPr>
        <p:cNvPr id="1" name=""/>
        <p:cNvGrpSpPr/>
        <p:nvPr/>
      </p:nvGrpSpPr>
      <p:grpSpPr>
        <a:xfrm>
          <a:off x="0" y="0"/>
          <a:ext cx="0" cy="0"/>
          <a:chOff x="0" y="0"/>
          <a:chExt cx="0" cy="0"/>
        </a:xfrm>
      </p:grpSpPr>
      <p:sp>
        <p:nvSpPr>
          <p:cNvPr id="112" name="Shape 112"/>
          <p:cNvSpPr/>
          <p:nvPr>
            <p:ph type="body" sz="quarter" idx="13"/>
          </p:nvPr>
        </p:nvSpPr>
        <p:spPr>
          <a:xfrm>
            <a:off x="1270000" y="2959100"/>
            <a:ext cx="10464800" cy="520700"/>
          </a:xfrm>
          <a:prstGeom prst="rect">
            <a:avLst/>
          </a:prstGeom>
        </p:spPr>
        <p:txBody>
          <a:bodyPr anchor="t">
            <a:spAutoFit/>
          </a:bodyPr>
          <a:lstStyle>
            <a:lvl1pPr marL="0" indent="0" algn="ctr">
              <a:spcBef>
                <a:spcPts val="0"/>
              </a:spcBef>
              <a:buClrTx/>
              <a:buSzTx/>
              <a:buNone/>
              <a:defRPr cap="all" spc="384" sz="2400">
                <a:solidFill>
                  <a:schemeClr val="accent2">
                    <a:satOff val="44164"/>
                    <a:lumOff val="14231"/>
                  </a:schemeClr>
                </a:solidFill>
              </a:defRPr>
            </a:lvl1pPr>
          </a:lstStyle>
          <a:p>
            <a:pPr/>
            <a:r>
              <a:t>–Johnny Appleseed</a:t>
            </a:r>
          </a:p>
        </p:txBody>
      </p:sp>
      <p:sp>
        <p:nvSpPr>
          <p:cNvPr id="113" name="Shape 113"/>
          <p:cNvSpPr/>
          <p:nvPr>
            <p:ph type="body" sz="quarter" idx="14"/>
          </p:nvPr>
        </p:nvSpPr>
        <p:spPr>
          <a:xfrm>
            <a:off x="1270000" y="1346200"/>
            <a:ext cx="10464800" cy="723900"/>
          </a:xfrm>
          <a:prstGeom prst="rect">
            <a:avLst/>
          </a:prstGeom>
        </p:spPr>
        <p:txBody>
          <a:bodyPr>
            <a:spAutoFit/>
          </a:bodyPr>
          <a:lstStyle>
            <a:lvl1pPr marL="0" indent="0" algn="ctr">
              <a:spcBef>
                <a:spcPts val="0"/>
              </a:spcBef>
              <a:buClrTx/>
              <a:buSzTx/>
              <a:buNone/>
            </a:lvl1pPr>
          </a:lstStyle>
          <a:p>
            <a:pPr/>
            <a:r>
              <a:t>“Type a quote here.” </a:t>
            </a:r>
          </a:p>
        </p:txBody>
      </p:sp>
      <p:sp>
        <p:nvSpPr>
          <p:cNvPr id="114" name="Shape 114"/>
          <p:cNvSpPr/>
          <p:nvPr>
            <p:ph type="pic" idx="15"/>
          </p:nvPr>
        </p:nvSpPr>
        <p:spPr>
          <a:xfrm>
            <a:off x="-19050" y="3613150"/>
            <a:ext cx="13004800" cy="6134100"/>
          </a:xfrm>
          <a:prstGeom prst="rect">
            <a:avLst/>
          </a:prstGeom>
        </p:spPr>
        <p:txBody>
          <a:bodyPr lIns="91439" tIns="45719" rIns="91439" bIns="45719" anchor="t">
            <a:noAutofit/>
          </a:bodyPr>
          <a:lstStyle/>
          <a:p>
            <a:pPr/>
          </a:p>
        </p:txBody>
      </p:sp>
      <p:sp>
        <p:nvSpPr>
          <p:cNvPr id="115" name="Shape 1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22" name="Shape 12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23" name="Shape 1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30" name="Shape 1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21" name="Shape 21"/>
          <p:cNvSpPr/>
          <p:nvPr>
            <p:ph type="title"/>
          </p:nvPr>
        </p:nvSpPr>
        <p:spPr>
          <a:xfrm>
            <a:off x="660400" y="1003300"/>
            <a:ext cx="11684000" cy="1460500"/>
          </a:xfrm>
          <a:prstGeom prst="rect">
            <a:avLst/>
          </a:prstGeom>
        </p:spPr>
        <p:txBody>
          <a:bodyPr/>
          <a:lstStyle>
            <a:lvl1pPr>
              <a:defRPr spc="992" sz="6200"/>
            </a:lvl1pPr>
          </a:lstStyle>
          <a:p>
            <a:pPr/>
            <a:r>
              <a:t>Title Text</a:t>
            </a:r>
          </a:p>
        </p:txBody>
      </p:sp>
      <p:sp>
        <p:nvSpPr>
          <p:cNvPr id="22" name="Shape 22"/>
          <p:cNvSpPr/>
          <p:nvPr>
            <p:ph type="body" sz="quarter"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228600">
              <a:spcBef>
                <a:spcPts val="0"/>
              </a:spcBef>
              <a:buClrTx/>
              <a:buSzTx/>
              <a:buNone/>
              <a:defRPr cap="all" spc="384" sz="2400">
                <a:latin typeface="Avenir Book"/>
                <a:ea typeface="Avenir Book"/>
                <a:cs typeface="Avenir Book"/>
                <a:sym typeface="Avenir Book"/>
              </a:defRPr>
            </a:lvl2pPr>
            <a:lvl3pPr marL="0" indent="457200">
              <a:spcBef>
                <a:spcPts val="0"/>
              </a:spcBef>
              <a:buClrTx/>
              <a:buSzTx/>
              <a:buNone/>
              <a:defRPr cap="all" spc="384" sz="2400">
                <a:latin typeface="Avenir Book"/>
                <a:ea typeface="Avenir Book"/>
                <a:cs typeface="Avenir Book"/>
                <a:sym typeface="Avenir Book"/>
              </a:defRPr>
            </a:lvl3pPr>
            <a:lvl4pPr marL="0" indent="685800">
              <a:spcBef>
                <a:spcPts val="0"/>
              </a:spcBef>
              <a:buClrTx/>
              <a:buSzTx/>
              <a:buNone/>
              <a:defRPr cap="all" spc="384" sz="2400">
                <a:latin typeface="Avenir Book"/>
                <a:ea typeface="Avenir Book"/>
                <a:cs typeface="Avenir Book"/>
                <a:sym typeface="Avenir Book"/>
              </a:defRPr>
            </a:lvl4pPr>
            <a:lvl5pPr marL="0" indent="914400">
              <a:spcBef>
                <a:spcPts val="0"/>
              </a:spcBef>
              <a:buClrTx/>
              <a:buSzTx/>
              <a:buNone/>
              <a:defRPr cap="all" spc="384" sz="24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Alt">
    <p:spTree>
      <p:nvGrpSpPr>
        <p:cNvPr id="1" name=""/>
        <p:cNvGrpSpPr/>
        <p:nvPr/>
      </p:nvGrpSpPr>
      <p:grpSpPr>
        <a:xfrm>
          <a:off x="0" y="0"/>
          <a:ext cx="0" cy="0"/>
          <a:chOff x="0" y="0"/>
          <a:chExt cx="0" cy="0"/>
        </a:xfrm>
      </p:grpSpPr>
      <p:sp>
        <p:nvSpPr>
          <p:cNvPr id="30" name="Shape 30"/>
          <p:cNvSpPr/>
          <p:nvPr>
            <p:ph type="pic" idx="13"/>
          </p:nvPr>
        </p:nvSpPr>
        <p:spPr>
          <a:xfrm>
            <a:off x="0" y="2717800"/>
            <a:ext cx="13004800" cy="7035800"/>
          </a:xfrm>
          <a:prstGeom prst="rect">
            <a:avLst/>
          </a:prstGeom>
        </p:spPr>
        <p:txBody>
          <a:bodyPr lIns="91439" tIns="45719" rIns="91439" bIns="45719" anchor="t">
            <a:noAutofit/>
          </a:bodyPr>
          <a:lstStyle/>
          <a:p>
            <a:pPr/>
          </a:p>
        </p:txBody>
      </p:sp>
      <p:sp>
        <p:nvSpPr>
          <p:cNvPr id="31" name="Shape 31"/>
          <p:cNvSpPr/>
          <p:nvPr>
            <p:ph type="title"/>
          </p:nvPr>
        </p:nvSpPr>
        <p:spPr>
          <a:xfrm>
            <a:off x="660400" y="1003300"/>
            <a:ext cx="11684000" cy="1460500"/>
          </a:xfrm>
          <a:prstGeom prst="rect">
            <a:avLst/>
          </a:prstGeom>
        </p:spPr>
        <p:txBody>
          <a:bodyPr/>
          <a:lstStyle>
            <a:lvl1pPr>
              <a:defRPr spc="992" sz="6200"/>
            </a:lvl1pPr>
          </a:lstStyle>
          <a:p>
            <a:pPr/>
            <a:r>
              <a:t>Title Text</a:t>
            </a:r>
          </a:p>
        </p:txBody>
      </p:sp>
      <p:sp>
        <p:nvSpPr>
          <p:cNvPr id="32" name="Shape 32"/>
          <p:cNvSpPr/>
          <p:nvPr>
            <p:ph type="body" sz="quarter"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228600">
              <a:spcBef>
                <a:spcPts val="0"/>
              </a:spcBef>
              <a:buClrTx/>
              <a:buSzTx/>
              <a:buNone/>
              <a:defRPr cap="all" spc="384" sz="2400">
                <a:latin typeface="Avenir Book"/>
                <a:ea typeface="Avenir Book"/>
                <a:cs typeface="Avenir Book"/>
                <a:sym typeface="Avenir Book"/>
              </a:defRPr>
            </a:lvl2pPr>
            <a:lvl3pPr marL="0" indent="457200">
              <a:spcBef>
                <a:spcPts val="0"/>
              </a:spcBef>
              <a:buClrTx/>
              <a:buSzTx/>
              <a:buNone/>
              <a:defRPr cap="all" spc="384" sz="2400">
                <a:latin typeface="Avenir Book"/>
                <a:ea typeface="Avenir Book"/>
                <a:cs typeface="Avenir Book"/>
                <a:sym typeface="Avenir Book"/>
              </a:defRPr>
            </a:lvl3pPr>
            <a:lvl4pPr marL="0" indent="685800">
              <a:spcBef>
                <a:spcPts val="0"/>
              </a:spcBef>
              <a:buClrTx/>
              <a:buSzTx/>
              <a:buNone/>
              <a:defRPr cap="all" spc="384" sz="2400">
                <a:latin typeface="Avenir Book"/>
                <a:ea typeface="Avenir Book"/>
                <a:cs typeface="Avenir Book"/>
                <a:sym typeface="Avenir Book"/>
              </a:defRPr>
            </a:lvl4pPr>
            <a:lvl5pPr marL="0" indent="914400">
              <a:spcBef>
                <a:spcPts val="0"/>
              </a:spcBef>
              <a:buClrTx/>
              <a:buSzTx/>
              <a:buNone/>
              <a:defRPr cap="all" spc="384" sz="24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40" name="Shape 40"/>
          <p:cNvSpPr/>
          <p:nvPr>
            <p:ph type="title"/>
          </p:nvPr>
        </p:nvSpPr>
        <p:spPr>
          <a:xfrm>
            <a:off x="660400" y="3759200"/>
            <a:ext cx="11684000" cy="2222500"/>
          </a:xfrm>
          <a:prstGeom prst="rect">
            <a:avLst/>
          </a:prstGeom>
        </p:spPr>
        <p:txBody>
          <a:bodyPr anchor="ctr"/>
          <a:lstStyle>
            <a:lvl1pPr>
              <a:defRPr spc="992" sz="6200"/>
            </a:lvl1pPr>
          </a:lstStyle>
          <a:p>
            <a:pPr/>
            <a:r>
              <a:t>Title Text</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8" name="Shape 48"/>
          <p:cNvSpPr/>
          <p:nvPr>
            <p:ph type="pic" idx="13"/>
          </p:nvPr>
        </p:nvSpPr>
        <p:spPr>
          <a:xfrm>
            <a:off x="6496050" y="6350"/>
            <a:ext cx="6502400" cy="9753600"/>
          </a:xfrm>
          <a:prstGeom prst="rect">
            <a:avLst/>
          </a:prstGeom>
        </p:spPr>
        <p:txBody>
          <a:bodyPr lIns="91439" tIns="45719" rIns="91439" bIns="45719" anchor="t">
            <a:noAutofit/>
          </a:bodyPr>
          <a:lstStyle/>
          <a:p>
            <a:pPr/>
          </a:p>
        </p:txBody>
      </p:sp>
      <p:sp>
        <p:nvSpPr>
          <p:cNvPr id="49" name="Shape 49"/>
          <p:cNvSpPr/>
          <p:nvPr>
            <p:ph type="title"/>
          </p:nvPr>
        </p:nvSpPr>
        <p:spPr>
          <a:xfrm>
            <a:off x="546100" y="4305300"/>
            <a:ext cx="5410200" cy="2984500"/>
          </a:xfrm>
          <a:prstGeom prst="rect">
            <a:avLst/>
          </a:prstGeom>
        </p:spPr>
        <p:txBody>
          <a:bodyPr/>
          <a:lstStyle/>
          <a:p>
            <a:pPr/>
            <a:r>
              <a:t>Title Text</a:t>
            </a:r>
          </a:p>
        </p:txBody>
      </p:sp>
      <p:sp>
        <p:nvSpPr>
          <p:cNvPr id="50" name="Shape 50"/>
          <p:cNvSpPr/>
          <p:nvPr>
            <p:ph type="body" sz="quarter" idx="1"/>
          </p:nvPr>
        </p:nvSpPr>
        <p:spPr>
          <a:xfrm>
            <a:off x="546100" y="3429000"/>
            <a:ext cx="5410200" cy="889000"/>
          </a:xfrm>
          <a:prstGeom prst="rect">
            <a:avLst/>
          </a:prstGeom>
        </p:spPr>
        <p:txBody>
          <a:bodyPr/>
          <a:lstStyle>
            <a:lvl1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1pPr>
            <a:lvl2pPr marL="0" indent="2286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2pPr>
            <a:lvl3pPr marL="0" indent="4572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3pPr>
            <a:lvl4pPr marL="0" indent="6858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4pPr>
            <a:lvl5pPr marL="0" indent="91440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51" name="Shape 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p>
            <a:pPr/>
            <a:r>
              <a:t>Title Text</a:t>
            </a:r>
          </a:p>
        </p:txBody>
      </p:sp>
      <p:sp>
        <p:nvSpPr>
          <p:cNvPr id="59" name="Shape 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6" name="Shape 66"/>
          <p:cNvSpPr/>
          <p:nvPr>
            <p:ph type="title"/>
          </p:nvPr>
        </p:nvSpPr>
        <p:spPr>
          <a:prstGeom prst="rect">
            <a:avLst/>
          </a:prstGeom>
        </p:spPr>
        <p:txBody>
          <a:bodyPr/>
          <a:lstStyle/>
          <a:p>
            <a:pPr/>
            <a:r>
              <a:t>Title Text</a:t>
            </a:r>
          </a:p>
        </p:txBody>
      </p:sp>
      <p:sp>
        <p:nvSpPr>
          <p:cNvPr id="67" name="Shape 6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75" name="Shape 75"/>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76" name="Shape 76"/>
          <p:cNvSpPr/>
          <p:nvPr>
            <p:ph type="title"/>
          </p:nvPr>
        </p:nvSpPr>
        <p:spPr>
          <a:xfrm>
            <a:off x="660400" y="609600"/>
            <a:ext cx="5080000" cy="1854200"/>
          </a:xfrm>
          <a:prstGeom prst="rect">
            <a:avLst/>
          </a:prstGeom>
        </p:spPr>
        <p:txBody>
          <a:bodyPr/>
          <a:lstStyle/>
          <a:p>
            <a:pPr/>
            <a:r>
              <a:t>Title Text</a:t>
            </a:r>
          </a:p>
        </p:txBody>
      </p:sp>
      <p:sp>
        <p:nvSpPr>
          <p:cNvPr id="77" name="Shape 77"/>
          <p:cNvSpPr/>
          <p:nvPr>
            <p:ph type="body" sz="half" idx="1"/>
          </p:nvPr>
        </p:nvSpPr>
        <p:spPr>
          <a:xfrm>
            <a:off x="660400" y="2819400"/>
            <a:ext cx="5080000" cy="6057900"/>
          </a:xfrm>
          <a:prstGeom prst="rect">
            <a:avLst/>
          </a:prstGeom>
        </p:spPr>
        <p:txBody>
          <a:bodyPr/>
          <a:lstStyle>
            <a:lvl1pPr marL="393700" indent="-393700">
              <a:spcBef>
                <a:spcPts val="3200"/>
              </a:spcBef>
              <a:defRPr sz="3000"/>
            </a:lvl1pPr>
            <a:lvl2pPr marL="787400" indent="-393700">
              <a:spcBef>
                <a:spcPts val="3200"/>
              </a:spcBef>
              <a:defRPr sz="3000"/>
            </a:lvl2pPr>
            <a:lvl3pPr marL="1181100" indent="-393700">
              <a:spcBef>
                <a:spcPts val="3200"/>
              </a:spcBef>
              <a:defRPr sz="3000"/>
            </a:lvl3pPr>
            <a:lvl4pPr marL="1574800" indent="-393700">
              <a:spcBef>
                <a:spcPts val="3200"/>
              </a:spcBef>
              <a:defRPr sz="3000"/>
            </a:lvl4pPr>
            <a:lvl5pPr marL="1968500" indent="-393700">
              <a:spcBef>
                <a:spcPts val="3200"/>
              </a:spcBef>
              <a:defRPr sz="3000"/>
            </a:lvl5pPr>
          </a:lstStyle>
          <a:p>
            <a:pPr/>
            <a:r>
              <a:t>Body Level One</a:t>
            </a:r>
          </a:p>
          <a:p>
            <a:pPr lvl="1"/>
            <a:r>
              <a:t>Body Level Two</a:t>
            </a:r>
          </a:p>
          <a:p>
            <a:pPr lvl="2"/>
            <a:r>
              <a:t>Body Level Three</a:t>
            </a:r>
          </a:p>
          <a:p>
            <a:pPr lvl="3"/>
            <a:r>
              <a:t>Body Level Four</a:t>
            </a:r>
          </a:p>
          <a:p>
            <a:pPr lvl="4"/>
            <a:r>
              <a:t>Body Level Five</a:t>
            </a:r>
          </a:p>
        </p:txBody>
      </p:sp>
      <p:sp>
        <p:nvSpPr>
          <p:cNvPr id="78" name="Shape 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5" name="Shape 85"/>
          <p:cNvSpPr/>
          <p:nvPr>
            <p:ph type="body" idx="1"/>
          </p:nvPr>
        </p:nvSpPr>
        <p:spPr>
          <a:xfrm>
            <a:off x="660400" y="1511300"/>
            <a:ext cx="11684000" cy="6718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660400" y="609600"/>
            <a:ext cx="11684000" cy="1422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Shape 3"/>
          <p:cNvSpPr/>
          <p:nvPr>
            <p:ph type="body" idx="1"/>
          </p:nvPr>
        </p:nvSpPr>
        <p:spPr>
          <a:xfrm>
            <a:off x="660400" y="2019300"/>
            <a:ext cx="11684000" cy="671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897" y="9258300"/>
            <a:ext cx="352045" cy="4191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1pPr>
      <a:lvl2pPr marL="0" marR="0" indent="2286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2pPr>
      <a:lvl3pPr marL="0" marR="0" indent="4572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3pPr>
      <a:lvl4pPr marL="0" marR="0" indent="6858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4pPr>
      <a:lvl5pPr marL="0" marR="0" indent="9144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5pPr>
      <a:lvl6pPr marL="0" marR="0" indent="11430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6pPr>
      <a:lvl7pPr marL="0" marR="0" indent="13716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7pPr>
      <a:lvl8pPr marL="0" marR="0" indent="16002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8pPr>
      <a:lvl9pPr marL="0" marR="0" indent="182880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9pPr>
    </p:titleStyle>
    <p:bodyStyle>
      <a:lvl1pPr marL="4699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1pPr>
      <a:lvl2pPr marL="9398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2pPr>
      <a:lvl3pPr marL="14097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3pPr>
      <a:lvl4pPr marL="18796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4pPr>
      <a:lvl5pPr marL="23495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5pPr>
      <a:lvl6pPr marL="28194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6pPr>
      <a:lvl7pPr marL="32893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7pPr>
      <a:lvl8pPr marL="37592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8pPr>
      <a:lvl9pPr marL="42291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g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9" name="ACMW Logo 2.png"/>
          <p:cNvPicPr>
            <a:picLocks noChangeAspect="1"/>
          </p:cNvPicPr>
          <p:nvPr/>
        </p:nvPicPr>
        <p:blipFill>
          <a:blip r:embed="rId2">
            <a:extLst/>
          </a:blip>
          <a:stretch>
            <a:fillRect/>
          </a:stretch>
        </p:blipFill>
        <p:spPr>
          <a:xfrm>
            <a:off x="1601093" y="0"/>
            <a:ext cx="9802614" cy="97536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functions</a:t>
            </a:r>
          </a:p>
        </p:txBody>
      </p:sp>
      <p:sp>
        <p:nvSpPr>
          <p:cNvPr id="175" name="Shape 175"/>
          <p:cNvSpPr/>
          <p:nvPr>
            <p:ph type="body" idx="1"/>
          </p:nvPr>
        </p:nvSpPr>
        <p:spPr>
          <a:prstGeom prst="rect">
            <a:avLst/>
          </a:prstGeom>
        </p:spPr>
        <p:txBody>
          <a:bodyPr anchor="t"/>
          <a:lstStyle/>
          <a:p>
            <a:pPr marL="460502" indent="-460502" defTabSz="572516">
              <a:spcBef>
                <a:spcPts val="4100"/>
              </a:spcBef>
              <a:defRPr sz="3528"/>
            </a:pPr>
            <a:r>
              <a:t>As long as a function is declared, it can be called.</a:t>
            </a:r>
          </a:p>
          <a:p>
            <a:pPr lvl="8" marL="0" indent="1792223" defTabSz="572516">
              <a:spcBef>
                <a:spcPts val="4100"/>
              </a:spcBef>
              <a:buClrTx/>
              <a:buSzTx/>
              <a:buNone/>
              <a:defRPr sz="3528"/>
            </a:pPr>
            <a:r>
              <a:t>         </a:t>
            </a:r>
            <a:r>
              <a:rPr>
                <a:solidFill>
                  <a:srgbClr val="FFD479"/>
                </a:solidFill>
              </a:rPr>
              <a:t>sayHello()</a:t>
            </a:r>
            <a:r>
              <a:t>;</a:t>
            </a:r>
            <a:endParaRPr>
              <a:solidFill>
                <a:srgbClr val="FFD479"/>
              </a:solidFill>
            </a:endParaRPr>
          </a:p>
          <a:p>
            <a:pPr lvl="6" marL="0" indent="1344168" defTabSz="572516">
              <a:spcBef>
                <a:spcPts val="4100"/>
              </a:spcBef>
              <a:buClrTx/>
              <a:buSzTx/>
              <a:buNone/>
              <a:defRPr sz="3528"/>
            </a:pPr>
            <a:r>
              <a:t>             </a:t>
            </a:r>
            <a:r>
              <a:rPr>
                <a:solidFill>
                  <a:schemeClr val="accent5">
                    <a:hueOff val="-129837"/>
                    <a:lumOff val="6998"/>
                  </a:schemeClr>
                </a:solidFill>
              </a:rPr>
              <a:t>function</a:t>
            </a:r>
            <a:r>
              <a:t> </a:t>
            </a:r>
            <a:r>
              <a:rPr>
                <a:solidFill>
                  <a:srgbClr val="FFD479"/>
                </a:solidFill>
              </a:rPr>
              <a:t>sayHello()</a:t>
            </a:r>
            <a:r>
              <a:t> </a:t>
            </a:r>
            <a:r>
              <a:rPr>
                <a:solidFill>
                  <a:srgbClr val="FFB0B0"/>
                </a:solidFill>
              </a:rPr>
              <a:t>{ </a:t>
            </a:r>
            <a:endParaRPr>
              <a:solidFill>
                <a:srgbClr val="FFB0B0"/>
              </a:solidFill>
            </a:endParaRPr>
          </a:p>
          <a:p>
            <a:pPr lvl="8" marL="0" indent="1792223" defTabSz="572516">
              <a:spcBef>
                <a:spcPts val="0"/>
              </a:spcBef>
              <a:buClrTx/>
              <a:buSzTx/>
              <a:buNone/>
              <a:defRPr sz="3528">
                <a:solidFill>
                  <a:srgbClr val="FFB0B0"/>
                </a:solidFill>
              </a:defRPr>
            </a:pPr>
            <a:r>
              <a:t>                 </a:t>
            </a:r>
            <a:r>
              <a:rPr>
                <a:solidFill>
                  <a:srgbClr val="73FCD6"/>
                </a:solidFill>
              </a:rPr>
              <a:t>document</a:t>
            </a:r>
            <a:r>
              <a:t>.</a:t>
            </a:r>
            <a:r>
              <a:rPr>
                <a:solidFill>
                  <a:srgbClr val="FFD479"/>
                </a:solidFill>
              </a:rPr>
              <a:t>write(‘</a:t>
            </a:r>
            <a:r>
              <a:rPr>
                <a:solidFill>
                  <a:srgbClr val="FFFFFF"/>
                </a:solidFill>
              </a:rPr>
              <a:t>Hello!</a:t>
            </a:r>
            <a:r>
              <a:rPr>
                <a:solidFill>
                  <a:srgbClr val="FFD479"/>
                </a:solidFill>
              </a:rPr>
              <a:t>’)</a:t>
            </a:r>
            <a:r>
              <a:t>;</a:t>
            </a:r>
          </a:p>
          <a:p>
            <a:pPr lvl="8" marL="0" indent="1792223" defTabSz="572516">
              <a:spcBef>
                <a:spcPts val="0"/>
              </a:spcBef>
              <a:buClrTx/>
              <a:buSzTx/>
              <a:buNone/>
              <a:defRPr sz="3528">
                <a:solidFill>
                  <a:srgbClr val="FFB0B0"/>
                </a:solidFill>
              </a:defRPr>
            </a:pPr>
            <a:r>
              <a:t>          }</a:t>
            </a:r>
          </a:p>
          <a:p>
            <a:pPr marL="0" indent="0" defTabSz="572516">
              <a:spcBef>
                <a:spcPts val="0"/>
              </a:spcBef>
              <a:buClrTx/>
              <a:buSzTx/>
              <a:buNone/>
              <a:defRPr sz="3528"/>
            </a:pPr>
          </a:p>
          <a:p>
            <a:pPr marL="460502" indent="-460502" defTabSz="572516">
              <a:spcBef>
                <a:spcPts val="0"/>
              </a:spcBef>
              <a:defRPr sz="3528"/>
            </a:pPr>
            <a:r>
              <a:t>Declare a function with the </a:t>
            </a:r>
            <a:r>
              <a:rPr>
                <a:latin typeface="Avenir Black"/>
                <a:ea typeface="Avenir Black"/>
                <a:cs typeface="Avenir Black"/>
                <a:sym typeface="Avenir Black"/>
              </a:rPr>
              <a:t>keyword</a:t>
            </a:r>
            <a:r>
              <a:t> </a:t>
            </a:r>
            <a:r>
              <a:rPr>
                <a:solidFill>
                  <a:schemeClr val="accent5">
                    <a:hueOff val="-129837"/>
                    <a:lumOff val="6998"/>
                  </a:schemeClr>
                </a:solidFill>
              </a:rPr>
              <a:t>function</a:t>
            </a:r>
            <a:r>
              <a:t>, followed by the </a:t>
            </a:r>
            <a:r>
              <a:rPr>
                <a:solidFill>
                  <a:srgbClr val="FFD479"/>
                </a:solidFill>
              </a:rPr>
              <a:t>function’s name</a:t>
            </a:r>
            <a:r>
              <a:t> and a </a:t>
            </a:r>
            <a:r>
              <a:rPr>
                <a:solidFill>
                  <a:srgbClr val="FFB0B0"/>
                </a:solidFill>
              </a:rPr>
              <a:t>code block</a:t>
            </a:r>
            <a:r>
              <a:t> (in curly braces).</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a:r>
              <a:t>functions</a:t>
            </a:r>
          </a:p>
        </p:txBody>
      </p:sp>
      <p:sp>
        <p:nvSpPr>
          <p:cNvPr id="180" name="Shape 180"/>
          <p:cNvSpPr/>
          <p:nvPr>
            <p:ph type="body" idx="1"/>
          </p:nvPr>
        </p:nvSpPr>
        <p:spPr>
          <a:prstGeom prst="rect">
            <a:avLst/>
          </a:prstGeom>
        </p:spPr>
        <p:txBody>
          <a:bodyPr anchor="t"/>
          <a:lstStyle/>
          <a:p>
            <a:pPr lvl="8" marL="0" indent="1828800">
              <a:buClrTx/>
              <a:buSzTx/>
              <a:buNone/>
            </a:pPr>
            <a:r>
              <a:rPr>
                <a:solidFill>
                  <a:schemeClr val="accent5">
                    <a:hueOff val="-129837"/>
                    <a:lumOff val="6998"/>
                  </a:schemeClr>
                </a:solidFill>
              </a:rPr>
              <a:t>var</a:t>
            </a:r>
            <a:r>
              <a:t> </a:t>
            </a:r>
            <a:r>
              <a:rPr>
                <a:solidFill>
                  <a:srgbClr val="73FCD6"/>
                </a:solidFill>
              </a:rPr>
              <a:t>wallWidth</a:t>
            </a:r>
            <a:r>
              <a:t> = </a:t>
            </a:r>
            <a:r>
              <a:rPr>
                <a:solidFill>
                  <a:srgbClr val="FFB0B0"/>
                </a:solidFill>
              </a:rPr>
              <a:t>3</a:t>
            </a:r>
            <a:r>
              <a:t>;</a:t>
            </a:r>
          </a:p>
          <a:p>
            <a:pPr lvl="8" marL="0" indent="1828800">
              <a:buClrTx/>
              <a:buSzTx/>
              <a:buNone/>
            </a:pPr>
            <a:r>
              <a:rPr>
                <a:solidFill>
                  <a:schemeClr val="accent5">
                    <a:hueOff val="-129837"/>
                    <a:lumOff val="6998"/>
                  </a:schemeClr>
                </a:solidFill>
              </a:rPr>
              <a:t>var</a:t>
            </a:r>
            <a:r>
              <a:t> </a:t>
            </a:r>
            <a:r>
              <a:rPr>
                <a:solidFill>
                  <a:srgbClr val="73FCD6"/>
                </a:solidFill>
              </a:rPr>
              <a:t>wallHeight</a:t>
            </a:r>
            <a:r>
              <a:t> = </a:t>
            </a:r>
            <a:r>
              <a:rPr>
                <a:solidFill>
                  <a:srgbClr val="FFB0B0"/>
                </a:solidFill>
              </a:rPr>
              <a:t>5</a:t>
            </a:r>
            <a:r>
              <a:t>;</a:t>
            </a:r>
          </a:p>
          <a:p>
            <a:pPr lvl="8" marL="0" indent="1828800">
              <a:buClrTx/>
              <a:buSzTx/>
              <a:buNone/>
            </a:pPr>
            <a:r>
              <a:rPr>
                <a:solidFill>
                  <a:schemeClr val="accent5">
                    <a:hueOff val="-129837"/>
                    <a:lumOff val="6998"/>
                  </a:schemeClr>
                </a:solidFill>
              </a:rPr>
              <a:t>var</a:t>
            </a:r>
            <a:r>
              <a:t> </a:t>
            </a:r>
            <a:r>
              <a:rPr>
                <a:solidFill>
                  <a:srgbClr val="73FCD6"/>
                </a:solidFill>
              </a:rPr>
              <a:t>area</a:t>
            </a:r>
            <a:r>
              <a:t> = </a:t>
            </a:r>
            <a:r>
              <a:rPr>
                <a:solidFill>
                  <a:srgbClr val="FFD479"/>
                </a:solidFill>
              </a:rPr>
              <a:t>getArea(</a:t>
            </a:r>
            <a:r>
              <a:t>wallWidth</a:t>
            </a:r>
            <a:r>
              <a:rPr>
                <a:solidFill>
                  <a:srgbClr val="FFD479"/>
                </a:solidFill>
              </a:rPr>
              <a:t>, </a:t>
            </a:r>
            <a:r>
              <a:t>wallHeight</a:t>
            </a:r>
            <a:r>
              <a:rPr>
                <a:solidFill>
                  <a:srgbClr val="FFD479"/>
                </a:solidFill>
              </a:rPr>
              <a:t>)</a:t>
            </a:r>
            <a:r>
              <a:t>;</a:t>
            </a:r>
            <a:endParaRPr>
              <a:solidFill>
                <a:srgbClr val="FFD479"/>
              </a:solidFill>
            </a:endParaRPr>
          </a:p>
          <a:p>
            <a:pPr lvl="8" marL="0" indent="1828800">
              <a:buClrTx/>
              <a:buSzTx/>
              <a:buNone/>
            </a:pPr>
            <a:r>
              <a:rPr>
                <a:solidFill>
                  <a:schemeClr val="accent5">
                    <a:hueOff val="-129837"/>
                    <a:lumOff val="6998"/>
                  </a:schemeClr>
                </a:solidFill>
              </a:rPr>
              <a:t>function</a:t>
            </a:r>
            <a:r>
              <a:t> </a:t>
            </a:r>
            <a:r>
              <a:rPr>
                <a:solidFill>
                  <a:srgbClr val="FFD479"/>
                </a:solidFill>
              </a:rPr>
              <a:t>getArea(width, height)</a:t>
            </a:r>
            <a:r>
              <a:t> </a:t>
            </a:r>
            <a:r>
              <a:rPr>
                <a:solidFill>
                  <a:srgbClr val="FFB0B0"/>
                </a:solidFill>
              </a:rPr>
              <a:t>{</a:t>
            </a:r>
            <a:endParaRPr>
              <a:solidFill>
                <a:srgbClr val="FFB0B0"/>
              </a:solidFill>
            </a:endParaRPr>
          </a:p>
          <a:p>
            <a:pPr lvl="8" marL="0" indent="1828800">
              <a:spcBef>
                <a:spcPts val="0"/>
              </a:spcBef>
              <a:buClrTx/>
              <a:buSzTx/>
              <a:buNone/>
              <a:defRPr>
                <a:solidFill>
                  <a:srgbClr val="FFB0B0"/>
                </a:solidFill>
              </a:defRPr>
            </a:pPr>
            <a:r>
              <a:t>        return width * height;</a:t>
            </a:r>
          </a:p>
          <a:p>
            <a:pPr lvl="8" marL="0" indent="1828800">
              <a:spcBef>
                <a:spcPts val="0"/>
              </a:spcBef>
              <a:buClrTx/>
              <a:buSzTx/>
              <a:buNone/>
              <a:defRPr>
                <a:solidFill>
                  <a:srgbClr val="FFB0B0"/>
                </a:solidFill>
              </a:defRPr>
            </a:pPr>
            <a:r>
              <a:t>}</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p>
            <a:pPr/>
            <a:r>
              <a:t>object</a:t>
            </a:r>
          </a:p>
        </p:txBody>
      </p:sp>
      <p:sp>
        <p:nvSpPr>
          <p:cNvPr id="185" name="Shape 185"/>
          <p:cNvSpPr/>
          <p:nvPr>
            <p:ph type="body" idx="1"/>
          </p:nvPr>
        </p:nvSpPr>
        <p:spPr>
          <a:prstGeom prst="rect">
            <a:avLst/>
          </a:prstGeom>
        </p:spPr>
        <p:txBody>
          <a:bodyPr anchor="t"/>
          <a:lstStyle/>
          <a:p>
            <a:pPr marL="460502" indent="-460502" defTabSz="572516">
              <a:spcBef>
                <a:spcPts val="0"/>
              </a:spcBef>
              <a:defRPr sz="3528"/>
            </a:pPr>
            <a:r>
              <a:t>One way to declare an object:</a:t>
            </a:r>
          </a:p>
          <a:p>
            <a:pPr lvl="8" marL="0" indent="1792223" defTabSz="572516">
              <a:spcBef>
                <a:spcPts val="4100"/>
              </a:spcBef>
              <a:buClrTx/>
              <a:buSzTx/>
              <a:buNone/>
              <a:defRPr sz="3528"/>
            </a:pPr>
            <a:r>
              <a:t>                  </a:t>
            </a:r>
            <a:r>
              <a:rPr>
                <a:solidFill>
                  <a:schemeClr val="accent5">
                    <a:hueOff val="-129837"/>
                    <a:lumOff val="6998"/>
                  </a:schemeClr>
                </a:solidFill>
              </a:rPr>
              <a:t>var</a:t>
            </a:r>
            <a:r>
              <a:t> </a:t>
            </a:r>
            <a:r>
              <a:rPr>
                <a:solidFill>
                  <a:srgbClr val="73FCD6"/>
                </a:solidFill>
              </a:rPr>
              <a:t>hotel</a:t>
            </a:r>
            <a:r>
              <a:t> = </a:t>
            </a:r>
            <a:r>
              <a:rPr>
                <a:solidFill>
                  <a:srgbClr val="FFB0B0"/>
                </a:solidFill>
              </a:rPr>
              <a:t>{</a:t>
            </a:r>
            <a:endParaRPr>
              <a:solidFill>
                <a:srgbClr val="FFB0B0"/>
              </a:solidFill>
            </a:endParaRPr>
          </a:p>
          <a:p>
            <a:pPr lvl="8" marL="0" indent="1792223" defTabSz="572516">
              <a:spcBef>
                <a:spcPts val="0"/>
              </a:spcBef>
              <a:buClrTx/>
              <a:buSzTx/>
              <a:buNone/>
              <a:defRPr sz="3528">
                <a:solidFill>
                  <a:srgbClr val="FFB0B0"/>
                </a:solidFill>
              </a:defRPr>
            </a:pPr>
            <a:r>
              <a:t>                      </a:t>
            </a:r>
            <a:r>
              <a:rPr>
                <a:solidFill>
                  <a:srgbClr val="9437FF"/>
                </a:solidFill>
              </a:rPr>
              <a:t>name</a:t>
            </a:r>
            <a:r>
              <a:t> : Blue Lake,</a:t>
            </a:r>
          </a:p>
          <a:p>
            <a:pPr lvl="8" marL="0" indent="1792223" defTabSz="572516">
              <a:spcBef>
                <a:spcPts val="0"/>
              </a:spcBef>
              <a:buClrTx/>
              <a:buSzTx/>
              <a:buNone/>
              <a:defRPr sz="3528">
                <a:solidFill>
                  <a:srgbClr val="FFB0B0"/>
                </a:solidFill>
              </a:defRPr>
            </a:pPr>
            <a:r>
              <a:t>                      </a:t>
            </a:r>
            <a:r>
              <a:rPr>
                <a:solidFill>
                  <a:srgbClr val="9437FF"/>
                </a:solidFill>
              </a:rPr>
              <a:t>rooms</a:t>
            </a:r>
            <a:r>
              <a:t>: 120,</a:t>
            </a:r>
          </a:p>
          <a:p>
            <a:pPr lvl="8" marL="0" indent="1792223" defTabSz="572516">
              <a:spcBef>
                <a:spcPts val="0"/>
              </a:spcBef>
              <a:buClrTx/>
              <a:buSzTx/>
              <a:buNone/>
              <a:defRPr sz="3528">
                <a:solidFill>
                  <a:srgbClr val="FFB0B0"/>
                </a:solidFill>
              </a:defRPr>
            </a:pPr>
            <a:r>
              <a:t>                      </a:t>
            </a:r>
            <a:r>
              <a:rPr>
                <a:solidFill>
                  <a:srgbClr val="9437FF"/>
                </a:solidFill>
              </a:rPr>
              <a:t>booked</a:t>
            </a:r>
            <a:r>
              <a:t>: 77</a:t>
            </a:r>
          </a:p>
          <a:p>
            <a:pPr lvl="8" marL="0" indent="1792223" defTabSz="572516">
              <a:spcBef>
                <a:spcPts val="0"/>
              </a:spcBef>
              <a:buClrTx/>
              <a:buSzTx/>
              <a:buNone/>
              <a:defRPr sz="3528">
                <a:solidFill>
                  <a:srgbClr val="FFB0B0"/>
                </a:solidFill>
              </a:defRPr>
            </a:pPr>
            <a:r>
              <a:t>                  }</a:t>
            </a:r>
            <a:r>
              <a:rPr>
                <a:solidFill>
                  <a:srgbClr val="FFFFFF"/>
                </a:solidFill>
              </a:rPr>
              <a:t>;</a:t>
            </a:r>
          </a:p>
          <a:p>
            <a:pPr marL="460502" indent="-460502" defTabSz="572516">
              <a:spcBef>
                <a:spcPts val="4100"/>
              </a:spcBef>
              <a:defRPr sz="3528"/>
            </a:pPr>
            <a:r>
              <a:t>When an object is passed into a function, it’s typical to see </a:t>
            </a:r>
            <a:r>
              <a:rPr>
                <a:solidFill>
                  <a:srgbClr val="00FCD6"/>
                </a:solidFill>
              </a:rPr>
              <a:t>this</a:t>
            </a:r>
            <a:r>
              <a:t>.</a:t>
            </a:r>
            <a:r>
              <a:rPr>
                <a:solidFill>
                  <a:srgbClr val="9437FF"/>
                </a:solidFill>
              </a:rPr>
              <a:t>property</a:t>
            </a:r>
            <a:r>
              <a:t> notation. </a:t>
            </a:r>
            <a:r>
              <a:rPr>
                <a:latin typeface="Avenir Black"/>
                <a:ea typeface="Avenir Black"/>
                <a:cs typeface="Avenir Black"/>
                <a:sym typeface="Avenir Black"/>
              </a:rPr>
              <a:t>Keyword</a:t>
            </a:r>
            <a:r>
              <a:t> </a:t>
            </a:r>
            <a:r>
              <a:rPr>
                <a:solidFill>
                  <a:srgbClr val="0433FF"/>
                </a:solidFill>
              </a:rPr>
              <a:t>this</a:t>
            </a:r>
            <a:r>
              <a:t> refers to the object.</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prstGeom prst="rect">
            <a:avLst/>
          </a:prstGeom>
        </p:spPr>
        <p:txBody>
          <a:bodyPr/>
          <a:lstStyle/>
          <a:p>
            <a:pPr/>
            <a:r>
              <a:t>document object model</a:t>
            </a:r>
          </a:p>
        </p:txBody>
      </p:sp>
      <p:pic>
        <p:nvPicPr>
          <p:cNvPr id="188" name="html-dom-example.gif"/>
          <p:cNvPicPr>
            <a:picLocks noChangeAspect="1"/>
          </p:cNvPicPr>
          <p:nvPr/>
        </p:nvPicPr>
        <p:blipFill>
          <a:blip r:embed="rId3">
            <a:extLst/>
          </a:blip>
          <a:stretch>
            <a:fillRect/>
          </a:stretch>
        </p:blipFill>
        <p:spPr>
          <a:xfrm>
            <a:off x="580941" y="1539697"/>
            <a:ext cx="11842918" cy="7690206"/>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p>
            <a:pPr/>
            <a:r>
              <a:t>document object model</a:t>
            </a:r>
          </a:p>
        </p:txBody>
      </p:sp>
      <p:sp>
        <p:nvSpPr>
          <p:cNvPr id="193" name="Shape 193"/>
          <p:cNvSpPr/>
          <p:nvPr>
            <p:ph type="body" idx="1"/>
          </p:nvPr>
        </p:nvSpPr>
        <p:spPr>
          <a:prstGeom prst="rect">
            <a:avLst/>
          </a:prstGeom>
        </p:spPr>
        <p:txBody>
          <a:bodyPr/>
          <a:lstStyle/>
          <a:p>
            <a:pPr marL="460502" indent="-460502" defTabSz="572516">
              <a:spcBef>
                <a:spcPts val="4100"/>
              </a:spcBef>
              <a:defRPr sz="3528"/>
            </a:pPr>
            <a:r>
              <a:t>We can access and update nodes in the</a:t>
            </a:r>
            <a:r>
              <a:rPr>
                <a:solidFill>
                  <a:srgbClr val="0433FF"/>
                </a:solidFill>
              </a:rPr>
              <a:t> DOM tree </a:t>
            </a:r>
            <a:r>
              <a:t>using built-in methods.</a:t>
            </a:r>
          </a:p>
          <a:p>
            <a:pPr marL="0" indent="0" algn="ctr" defTabSz="572516">
              <a:spcBef>
                <a:spcPts val="4100"/>
              </a:spcBef>
              <a:buClrTx/>
              <a:buSzTx/>
              <a:buNone/>
              <a:defRPr sz="3528">
                <a:solidFill>
                  <a:srgbClr val="FFD479"/>
                </a:solidFill>
              </a:defRPr>
            </a:pPr>
            <a:r>
              <a:t>getElementByID(‘</a:t>
            </a:r>
            <a:r>
              <a:rPr>
                <a:solidFill>
                  <a:srgbClr val="FFFFFF"/>
                </a:solidFill>
              </a:rPr>
              <a:t>id</a:t>
            </a:r>
            <a:r>
              <a:t>’)</a:t>
            </a:r>
          </a:p>
          <a:p>
            <a:pPr marL="0" indent="0" algn="ctr" defTabSz="572516">
              <a:spcBef>
                <a:spcPts val="0"/>
              </a:spcBef>
              <a:buClrTx/>
              <a:buSzTx/>
              <a:buNone/>
              <a:defRPr sz="3528">
                <a:solidFill>
                  <a:srgbClr val="FFD479"/>
                </a:solidFill>
              </a:defRPr>
            </a:pPr>
            <a:r>
              <a:t>getElementsByClassName(‘</a:t>
            </a:r>
            <a:r>
              <a:rPr>
                <a:solidFill>
                  <a:srgbClr val="FFFFFF"/>
                </a:solidFill>
              </a:rPr>
              <a:t>class</a:t>
            </a:r>
            <a:r>
              <a:t>’)</a:t>
            </a:r>
          </a:p>
          <a:p>
            <a:pPr marL="0" indent="0" algn="ctr" defTabSz="572516">
              <a:spcBef>
                <a:spcPts val="0"/>
              </a:spcBef>
              <a:buClrTx/>
              <a:buSzTx/>
              <a:buNone/>
              <a:defRPr sz="3528">
                <a:solidFill>
                  <a:srgbClr val="FFD479"/>
                </a:solidFill>
              </a:defRPr>
            </a:pPr>
            <a:r>
              <a:t>querySelector(‘</a:t>
            </a:r>
            <a:r>
              <a:rPr>
                <a:solidFill>
                  <a:srgbClr val="FFFFFF"/>
                </a:solidFill>
              </a:rPr>
              <a:t>css selector</a:t>
            </a:r>
            <a:r>
              <a:t>’)</a:t>
            </a:r>
          </a:p>
          <a:p>
            <a:pPr marL="0" indent="0" algn="ctr" defTabSz="572516">
              <a:spcBef>
                <a:spcPts val="0"/>
              </a:spcBef>
              <a:buClrTx/>
              <a:buSzTx/>
              <a:buNone/>
              <a:defRPr sz="3528">
                <a:solidFill>
                  <a:srgbClr val="FFD479"/>
                </a:solidFill>
              </a:defRPr>
            </a:pPr>
            <a:r>
              <a:t>querySelectorAll(‘</a:t>
            </a:r>
            <a:r>
              <a:rPr>
                <a:solidFill>
                  <a:srgbClr val="FFFFFF"/>
                </a:solidFill>
              </a:rPr>
              <a:t>css selector</a:t>
            </a:r>
            <a:r>
              <a:t>’)</a:t>
            </a:r>
          </a:p>
          <a:p>
            <a:pPr marL="0" indent="0" algn="ctr" defTabSz="572516">
              <a:spcBef>
                <a:spcPts val="4100"/>
              </a:spcBef>
              <a:buClrTx/>
              <a:buSzTx/>
              <a:buNone/>
              <a:defRPr sz="3528"/>
            </a:pPr>
            <a:r>
              <a:rPr>
                <a:solidFill>
                  <a:schemeClr val="accent5">
                    <a:hueOff val="-129837"/>
                    <a:lumOff val="6998"/>
                  </a:schemeClr>
                </a:solidFill>
              </a:rPr>
              <a:t>var</a:t>
            </a:r>
            <a:r>
              <a:t> </a:t>
            </a:r>
            <a:r>
              <a:rPr>
                <a:solidFill>
                  <a:srgbClr val="73FCD6"/>
                </a:solidFill>
              </a:rPr>
              <a:t>itemOne</a:t>
            </a:r>
            <a:r>
              <a:t> = </a:t>
            </a:r>
            <a:r>
              <a:rPr>
                <a:solidFill>
                  <a:srgbClr val="FFD479"/>
                </a:solidFill>
              </a:rPr>
              <a:t>getElementById(‘</a:t>
            </a:r>
            <a:r>
              <a:t>one</a:t>
            </a:r>
            <a:r>
              <a:rPr>
                <a:solidFill>
                  <a:srgbClr val="FFD479"/>
                </a:solidFill>
              </a:rPr>
              <a:t>’);</a:t>
            </a:r>
          </a:p>
          <a:p>
            <a:pPr marL="0" indent="0" algn="ctr" defTabSz="572516">
              <a:spcBef>
                <a:spcPts val="0"/>
              </a:spcBef>
              <a:buClrTx/>
              <a:buSzTx/>
              <a:buNone/>
              <a:defRPr sz="3528"/>
            </a:pPr>
            <a:r>
              <a:rPr>
                <a:solidFill>
                  <a:srgbClr val="73FCD6"/>
                </a:solidFill>
              </a:rPr>
              <a:t>itemOne</a:t>
            </a:r>
            <a:r>
              <a:t>.</a:t>
            </a:r>
            <a:r>
              <a:rPr>
                <a:solidFill>
                  <a:srgbClr val="9437FF"/>
                </a:solidFill>
              </a:rPr>
              <a:t>className</a:t>
            </a:r>
            <a:r>
              <a:t> = </a:t>
            </a:r>
            <a:r>
              <a:rPr>
                <a:solidFill>
                  <a:srgbClr val="FEB0AF"/>
                </a:solidFill>
              </a:rPr>
              <a:t>‘cool’</a:t>
            </a:r>
            <a:r>
              <a:t>;</a:t>
            </a:r>
          </a:p>
          <a:p>
            <a:pPr marL="0" indent="0" algn="ctr" defTabSz="572516">
              <a:spcBef>
                <a:spcPts val="0"/>
              </a:spcBef>
              <a:buClrTx/>
              <a:buSzTx/>
              <a:buNone/>
              <a:defRPr sz="3528"/>
            </a:pPr>
            <a:r>
              <a:rPr>
                <a:solidFill>
                  <a:srgbClr val="73FCD6"/>
                </a:solidFill>
              </a:rPr>
              <a:t>itemOne</a:t>
            </a:r>
            <a:r>
              <a:t>.</a:t>
            </a:r>
            <a:r>
              <a:rPr>
                <a:solidFill>
                  <a:srgbClr val="9437FF"/>
                </a:solidFill>
              </a:rPr>
              <a:t>textContent</a:t>
            </a:r>
            <a:r>
              <a:t> = </a:t>
            </a:r>
            <a:r>
              <a:rPr>
                <a:solidFill>
                  <a:srgbClr val="FEB0AF"/>
                </a:solidFill>
              </a:rPr>
              <a:t>‘ice’</a:t>
            </a:r>
            <a:r>
              <a:t>;</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pPr/>
            <a:r>
              <a:t>events</a:t>
            </a:r>
          </a:p>
        </p:txBody>
      </p:sp>
      <p:sp>
        <p:nvSpPr>
          <p:cNvPr id="198" name="Shape 198"/>
          <p:cNvSpPr/>
          <p:nvPr>
            <p:ph type="body" idx="1"/>
          </p:nvPr>
        </p:nvSpPr>
        <p:spPr>
          <a:prstGeom prst="rect">
            <a:avLst/>
          </a:prstGeom>
        </p:spPr>
        <p:txBody>
          <a:bodyPr anchor="t"/>
          <a:lstStyle/>
          <a:p>
            <a:pPr/>
            <a:r>
              <a:t>Attach event listeners to DOM elements. This will trigger a function or script when interaction occurs on the element.</a:t>
            </a:r>
          </a:p>
          <a:p>
            <a:pPr marL="0" indent="0">
              <a:buClrTx/>
              <a:buSzTx/>
              <a:buNone/>
              <a:defRPr sz="3300"/>
            </a:pPr>
            <a:r>
              <a:rPr>
                <a:solidFill>
                  <a:srgbClr val="73FCD6"/>
                </a:solidFill>
              </a:rPr>
              <a:t>element</a:t>
            </a:r>
            <a:r>
              <a:t>.</a:t>
            </a:r>
            <a:r>
              <a:rPr>
                <a:solidFill>
                  <a:srgbClr val="FFD479"/>
                </a:solidFill>
              </a:rPr>
              <a:t>addEventListener(</a:t>
            </a:r>
            <a:r>
              <a:t>‘</a:t>
            </a:r>
            <a:r>
              <a:rPr>
                <a:solidFill>
                  <a:srgbClr val="D4FCA9"/>
                </a:solidFill>
              </a:rPr>
              <a:t>event</a:t>
            </a:r>
            <a:r>
              <a:t>’, </a:t>
            </a:r>
            <a:r>
              <a:rPr>
                <a:solidFill>
                  <a:srgbClr val="FFD479"/>
                </a:solidFill>
              </a:rPr>
              <a:t>functionName</a:t>
            </a:r>
            <a:r>
              <a:t>, </a:t>
            </a:r>
            <a:r>
              <a:rPr>
                <a:solidFill>
                  <a:srgbClr val="D783FF"/>
                </a:solidFill>
              </a:rPr>
              <a:t>event flow</a:t>
            </a:r>
            <a:r>
              <a:rPr>
                <a:solidFill>
                  <a:srgbClr val="FFD479"/>
                </a:solidFill>
              </a:rPr>
              <a:t>)</a:t>
            </a:r>
            <a:r>
              <a:t>;</a:t>
            </a:r>
          </a:p>
          <a:p>
            <a:pPr marL="430741" indent="-430741">
              <a:buClrTx/>
              <a:defRPr sz="3300"/>
            </a:pPr>
            <a:r>
              <a:t>Various built-in events: </a:t>
            </a:r>
            <a:r>
              <a:rPr>
                <a:solidFill>
                  <a:srgbClr val="D4FCA9"/>
                </a:solidFill>
              </a:rPr>
              <a:t>click</a:t>
            </a:r>
            <a:r>
              <a:t>, </a:t>
            </a:r>
            <a:r>
              <a:rPr>
                <a:solidFill>
                  <a:srgbClr val="D4FCA9"/>
                </a:solidFill>
              </a:rPr>
              <a:t>focus</a:t>
            </a:r>
            <a:r>
              <a:t>, </a:t>
            </a:r>
            <a:r>
              <a:rPr>
                <a:solidFill>
                  <a:srgbClr val="D4FCA9"/>
                </a:solidFill>
              </a:rPr>
              <a:t>submit</a:t>
            </a:r>
            <a:r>
              <a:t>, etc.</a:t>
            </a:r>
          </a:p>
          <a:p>
            <a:pPr marL="430741" indent="-430741">
              <a:buClrTx/>
              <a:defRPr sz="3300"/>
            </a:pPr>
            <a:r>
              <a:rPr>
                <a:solidFill>
                  <a:srgbClr val="0433FF"/>
                </a:solidFill>
              </a:rPr>
              <a:t>event flow</a:t>
            </a:r>
            <a:r>
              <a:t> - HTML elements nest inside other elements. So when clicking on a link element, you are also clicking on its parent elements. Event flow is typically set to false.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ctrTitle"/>
          </p:nvPr>
        </p:nvSpPr>
        <p:spPr>
          <a:xfrm>
            <a:off x="660400" y="3765550"/>
            <a:ext cx="11684000" cy="2222500"/>
          </a:xfrm>
          <a:prstGeom prst="rect">
            <a:avLst/>
          </a:prstGeom>
        </p:spPr>
        <p:txBody>
          <a:bodyPr anchor="ctr"/>
          <a:lstStyle>
            <a:lvl1pPr algn="ctr">
              <a:defRPr spc="1408" sz="8800">
                <a:solidFill>
                  <a:srgbClr val="0433FF"/>
                </a:solidFill>
                <a:latin typeface="Avenir Medium"/>
                <a:ea typeface="Avenir Medium"/>
                <a:cs typeface="Avenir Medium"/>
                <a:sym typeface="Avenir Medium"/>
              </a:defRPr>
            </a:lvl1pPr>
          </a:lstStyle>
          <a:p>
            <a:pPr/>
            <a:r>
              <a:t>javascript</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HTML/CSS Refresher</a:t>
            </a:r>
          </a:p>
        </p:txBody>
      </p:sp>
      <p:sp>
        <p:nvSpPr>
          <p:cNvPr id="144" name="Shape 144"/>
          <p:cNvSpPr/>
          <p:nvPr>
            <p:ph type="body" idx="1"/>
          </p:nvPr>
        </p:nvSpPr>
        <p:spPr>
          <a:prstGeom prst="rect">
            <a:avLst/>
          </a:prstGeom>
        </p:spPr>
        <p:txBody>
          <a:bodyPr/>
          <a:lstStyle/>
          <a:p>
            <a:pPr marL="0" indent="0" algn="ctr">
              <a:buClrTx/>
              <a:buSzTx/>
              <a:buNone/>
              <a:defRPr sz="6600"/>
            </a:pPr>
            <a:r>
              <a:rPr>
                <a:solidFill>
                  <a:srgbClr val="73FA00"/>
                </a:solidFill>
              </a:rPr>
              <a:t>&lt;p</a:t>
            </a:r>
            <a:r>
              <a:t> </a:t>
            </a:r>
            <a:r>
              <a:rPr>
                <a:solidFill>
                  <a:srgbClr val="009193"/>
                </a:solidFill>
              </a:rPr>
              <a:t>class</a:t>
            </a:r>
            <a:r>
              <a:t> = “</a:t>
            </a:r>
            <a:r>
              <a:rPr>
                <a:solidFill>
                  <a:srgbClr val="FF9300"/>
                </a:solidFill>
              </a:rPr>
              <a:t>fruit</a:t>
            </a:r>
            <a:r>
              <a:t>”</a:t>
            </a:r>
            <a:r>
              <a:rPr>
                <a:solidFill>
                  <a:srgbClr val="73FA00"/>
                </a:solidFill>
              </a:rPr>
              <a:t>&gt;</a:t>
            </a:r>
            <a:r>
              <a:t>peach</a:t>
            </a:r>
            <a:r>
              <a:rPr>
                <a:solidFill>
                  <a:srgbClr val="73FA00"/>
                </a:solidFill>
              </a:rPr>
              <a:t>&lt;/p&gt;</a:t>
            </a:r>
          </a:p>
          <a:p>
            <a:pPr marL="0" indent="0" algn="ctr">
              <a:buClrTx/>
              <a:buSzTx/>
              <a:buNone/>
              <a:defRPr sz="6600"/>
            </a:pPr>
            <a:r>
              <a:rPr>
                <a:solidFill>
                  <a:srgbClr val="00FCD6"/>
                </a:solidFill>
              </a:rPr>
              <a:t>.fruit</a:t>
            </a:r>
            <a:r>
              <a:t> { </a:t>
            </a:r>
            <a:r>
              <a:rPr>
                <a:solidFill>
                  <a:srgbClr val="FF4F79"/>
                </a:solidFill>
              </a:rPr>
              <a:t>color:</a:t>
            </a:r>
            <a:r>
              <a:t> </a:t>
            </a:r>
            <a:r>
              <a:rPr>
                <a:solidFill>
                  <a:srgbClr val="FFD479"/>
                </a:solidFill>
              </a:rPr>
              <a:t>pink</a:t>
            </a:r>
            <a:r>
              <a:t>; }</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a:r>
              <a:t>how to write a script</a:t>
            </a:r>
          </a:p>
        </p:txBody>
      </p:sp>
      <p:sp>
        <p:nvSpPr>
          <p:cNvPr id="149" name="Shape 149"/>
          <p:cNvSpPr/>
          <p:nvPr>
            <p:ph type="body" idx="1"/>
          </p:nvPr>
        </p:nvSpPr>
        <p:spPr>
          <a:xfrm>
            <a:off x="660399" y="4012766"/>
            <a:ext cx="11684001" cy="4698947"/>
          </a:xfrm>
          <a:prstGeom prst="rect">
            <a:avLst/>
          </a:prstGeom>
        </p:spPr>
        <p:txBody>
          <a:bodyPr numCol="3" spcCol="584200" anchor="t"/>
          <a:lstStyle/>
          <a:p>
            <a:pPr marL="0" indent="0">
              <a:buClrTx/>
              <a:buSzTx/>
              <a:buNone/>
              <a:defRPr sz="2900">
                <a:latin typeface="Avenir Black"/>
                <a:ea typeface="Avenir Black"/>
                <a:cs typeface="Avenir Black"/>
                <a:sym typeface="Avenir Black"/>
              </a:defRPr>
            </a:pPr>
            <a:r>
              <a:t>Define the goal.</a:t>
            </a:r>
          </a:p>
          <a:p>
            <a:pPr>
              <a:spcBef>
                <a:spcPts val="0"/>
              </a:spcBef>
              <a:defRPr sz="2900"/>
            </a:pPr>
            <a:r>
              <a:t>Tasks of a hotel cleaner. </a:t>
            </a:r>
          </a:p>
          <a:p>
            <a:pPr>
              <a:spcBef>
                <a:spcPts val="0"/>
              </a:spcBef>
              <a:defRPr sz="2900"/>
            </a:pPr>
            <a:r>
              <a:t>Goal: rooms are cleaned</a:t>
            </a:r>
          </a:p>
          <a:p>
            <a:pPr marL="0" indent="0">
              <a:buClrTx/>
              <a:buSzTx/>
              <a:buNone/>
              <a:defRPr sz="2900">
                <a:latin typeface="Avenir Black"/>
                <a:ea typeface="Avenir Black"/>
                <a:cs typeface="Avenir Black"/>
                <a:sym typeface="Avenir Black"/>
              </a:defRPr>
            </a:pPr>
            <a:r>
              <a:t>Design the script.</a:t>
            </a:r>
          </a:p>
          <a:p>
            <a:pPr>
              <a:spcBef>
                <a:spcPts val="0"/>
              </a:spcBef>
              <a:defRPr sz="2900"/>
            </a:pPr>
            <a:r>
              <a:t>Check each room</a:t>
            </a:r>
          </a:p>
          <a:p>
            <a:pPr>
              <a:spcBef>
                <a:spcPts val="0"/>
              </a:spcBef>
              <a:defRPr sz="2900"/>
            </a:pPr>
            <a:r>
              <a:t>Does the room need tidying?</a:t>
            </a:r>
          </a:p>
          <a:p>
            <a:pPr lvl="1">
              <a:spcBef>
                <a:spcPts val="0"/>
              </a:spcBef>
              <a:defRPr sz="2900"/>
            </a:pPr>
            <a:r>
              <a:t>YES: Execute steps.</a:t>
            </a:r>
          </a:p>
          <a:p>
            <a:pPr lvl="1">
              <a:spcBef>
                <a:spcPts val="0"/>
              </a:spcBef>
              <a:defRPr sz="2900"/>
            </a:pPr>
            <a:r>
              <a:t>NO: Go to next room.</a:t>
            </a:r>
          </a:p>
          <a:p>
            <a:pPr marL="0" indent="0">
              <a:buClrTx/>
              <a:buSzTx/>
              <a:buNone/>
              <a:defRPr sz="2900">
                <a:latin typeface="Avenir Black"/>
                <a:ea typeface="Avenir Black"/>
                <a:cs typeface="Avenir Black"/>
                <a:sym typeface="Avenir Black"/>
              </a:defRPr>
            </a:pPr>
            <a:r>
              <a:t>Code each step.</a:t>
            </a:r>
          </a:p>
          <a:p>
            <a:pPr>
              <a:spcBef>
                <a:spcPts val="0"/>
              </a:spcBef>
              <a:defRPr sz="2900"/>
            </a:pPr>
            <a:r>
              <a:t>Remove used bedding.</a:t>
            </a:r>
          </a:p>
          <a:p>
            <a:pPr>
              <a:spcBef>
                <a:spcPts val="0"/>
              </a:spcBef>
              <a:defRPr sz="2900"/>
            </a:pPr>
            <a:r>
              <a:t>Wipe all surfaces</a:t>
            </a:r>
          </a:p>
          <a:p>
            <a:pPr>
              <a:spcBef>
                <a:spcPts val="0"/>
              </a:spcBef>
              <a:defRPr sz="2900"/>
            </a:pPr>
            <a:r>
              <a:t>Vacuum</a:t>
            </a:r>
          </a:p>
          <a:p>
            <a:pPr>
              <a:spcBef>
                <a:spcPts val="0"/>
              </a:spcBef>
              <a:defRPr sz="2900"/>
            </a:pPr>
            <a:r>
              <a:t>….etc.</a:t>
            </a:r>
          </a:p>
        </p:txBody>
      </p:sp>
      <p:sp>
        <p:nvSpPr>
          <p:cNvPr id="150" name="Shape 150"/>
          <p:cNvSpPr/>
          <p:nvPr/>
        </p:nvSpPr>
        <p:spPr>
          <a:xfrm>
            <a:off x="660400" y="2082448"/>
            <a:ext cx="11684001" cy="134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69900" indent="-469900" algn="l">
              <a:spcBef>
                <a:spcPts val="4200"/>
              </a:spcBef>
              <a:buClr>
                <a:srgbClr val="646464"/>
              </a:buClr>
              <a:buSzPct val="90000"/>
              <a:buChar char="•"/>
              <a:defRPr sz="3600"/>
            </a:pPr>
            <a:r>
              <a:t>A </a:t>
            </a:r>
            <a:r>
              <a:rPr>
                <a:solidFill>
                  <a:srgbClr val="0433FF"/>
                </a:solidFill>
              </a:rPr>
              <a:t>script</a:t>
            </a:r>
            <a:r>
              <a:t> is a series of instructions that a computer can follow step-by-step.</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Objects, events, methods</a:t>
            </a:r>
          </a:p>
        </p:txBody>
      </p:sp>
      <p:sp>
        <p:nvSpPr>
          <p:cNvPr id="155" name="Shape 155"/>
          <p:cNvSpPr/>
          <p:nvPr>
            <p:ph type="body" idx="1"/>
          </p:nvPr>
        </p:nvSpPr>
        <p:spPr>
          <a:prstGeom prst="rect">
            <a:avLst/>
          </a:prstGeom>
        </p:spPr>
        <p:txBody>
          <a:bodyPr/>
          <a:lstStyle/>
          <a:p>
            <a:pPr/>
            <a:r>
              <a:rPr>
                <a:solidFill>
                  <a:srgbClr val="0433FF"/>
                </a:solidFill>
              </a:rPr>
              <a:t>Objects</a:t>
            </a:r>
            <a:r>
              <a:t> can have its own properties, events and methods.</a:t>
            </a:r>
          </a:p>
          <a:p>
            <a:pPr/>
            <a:r>
              <a:rPr>
                <a:solidFill>
                  <a:srgbClr val="0433FF"/>
                </a:solidFill>
              </a:rPr>
              <a:t>Properties</a:t>
            </a:r>
            <a:r>
              <a:t> describe characteristics of the object.</a:t>
            </a:r>
          </a:p>
          <a:p>
            <a:pPr/>
            <a:r>
              <a:t>An </a:t>
            </a:r>
            <a:r>
              <a:rPr>
                <a:solidFill>
                  <a:srgbClr val="0433FF"/>
                </a:solidFill>
              </a:rPr>
              <a:t>event</a:t>
            </a:r>
            <a:r>
              <a:t> is a computer’s way of saying, “Hey, the user just interacted with the page by clicking a button!” It’s an alert due to an interaction.</a:t>
            </a:r>
          </a:p>
          <a:p>
            <a:pPr/>
            <a:r>
              <a:rPr>
                <a:solidFill>
                  <a:srgbClr val="0433FF"/>
                </a:solidFill>
              </a:rPr>
              <a:t>Methods</a:t>
            </a:r>
            <a:r>
              <a:t> are used to retrieve information or update the values of properties in an object. Performs tasks.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body" idx="1"/>
          </p:nvPr>
        </p:nvSpPr>
        <p:spPr>
          <a:xfrm>
            <a:off x="660400" y="600257"/>
            <a:ext cx="11684000" cy="8137343"/>
          </a:xfrm>
          <a:prstGeom prst="rect">
            <a:avLst/>
          </a:prstGeom>
        </p:spPr>
        <p:txBody>
          <a:bodyPr/>
          <a:lstStyle/>
          <a:p>
            <a:pPr marL="0" indent="0">
              <a:buClrTx/>
              <a:buSzTx/>
              <a:buNone/>
            </a:pPr>
            <a:r>
              <a:rPr>
                <a:solidFill>
                  <a:schemeClr val="accent5">
                    <a:hueOff val="-129837"/>
                    <a:lumOff val="6998"/>
                  </a:schemeClr>
                </a:solidFill>
              </a:rPr>
              <a:t>Object type</a:t>
            </a:r>
            <a:r>
              <a:t>: </a:t>
            </a:r>
            <a:r>
              <a:rPr>
                <a:solidFill>
                  <a:srgbClr val="73FCD6"/>
                </a:solidFill>
              </a:rPr>
              <a:t>Hotel</a:t>
            </a:r>
          </a:p>
          <a:p>
            <a:pPr lvl="4" marL="0" indent="914400">
              <a:spcBef>
                <a:spcPts val="0"/>
              </a:spcBef>
              <a:buClrTx/>
              <a:buSzTx/>
              <a:buNone/>
            </a:pPr>
            <a:r>
              <a:t>properties:</a:t>
            </a:r>
          </a:p>
          <a:p>
            <a:pPr lvl="8" marL="0" indent="1828800">
              <a:spcBef>
                <a:spcPts val="0"/>
              </a:spcBef>
              <a:buClrTx/>
              <a:buSzTx/>
              <a:buNone/>
            </a:pPr>
            <a:r>
              <a:rPr>
                <a:solidFill>
                  <a:srgbClr val="9437FF"/>
                </a:solidFill>
              </a:rPr>
              <a:t>name</a:t>
            </a:r>
            <a:r>
              <a:t> = </a:t>
            </a:r>
            <a:r>
              <a:rPr>
                <a:solidFill>
                  <a:srgbClr val="FEB0AF"/>
                </a:solidFill>
              </a:rPr>
              <a:t>Blue Lake</a:t>
            </a:r>
          </a:p>
          <a:p>
            <a:pPr lvl="8" marL="0" indent="1828800">
              <a:spcBef>
                <a:spcPts val="0"/>
              </a:spcBef>
              <a:buClrTx/>
              <a:buSzTx/>
              <a:buNone/>
            </a:pPr>
            <a:r>
              <a:rPr>
                <a:solidFill>
                  <a:srgbClr val="9437FF"/>
                </a:solidFill>
              </a:rPr>
              <a:t>rooms</a:t>
            </a:r>
            <a:r>
              <a:t> = </a:t>
            </a:r>
            <a:r>
              <a:rPr>
                <a:solidFill>
                  <a:srgbClr val="FEB0AF"/>
                </a:solidFill>
              </a:rPr>
              <a:t>42</a:t>
            </a:r>
          </a:p>
          <a:p>
            <a:pPr lvl="8" marL="0" indent="1828800">
              <a:spcBef>
                <a:spcPts val="0"/>
              </a:spcBef>
              <a:buClrTx/>
              <a:buSzTx/>
              <a:buNone/>
            </a:pPr>
            <a:r>
              <a:rPr>
                <a:solidFill>
                  <a:srgbClr val="9437FF"/>
                </a:solidFill>
              </a:rPr>
              <a:t>bookings</a:t>
            </a:r>
            <a:r>
              <a:t> = </a:t>
            </a:r>
            <a:r>
              <a:rPr>
                <a:solidFill>
                  <a:srgbClr val="FEB0AF"/>
                </a:solidFill>
              </a:rPr>
              <a:t>21</a:t>
            </a:r>
          </a:p>
          <a:p>
            <a:pPr lvl="4" marL="0" indent="914400">
              <a:spcBef>
                <a:spcPts val="0"/>
              </a:spcBef>
              <a:buClrTx/>
              <a:buSzTx/>
              <a:buNone/>
            </a:pPr>
            <a:r>
              <a:t>events:</a:t>
            </a:r>
          </a:p>
          <a:p>
            <a:pPr lvl="8" marL="0" indent="1828800">
              <a:spcBef>
                <a:spcPts val="0"/>
              </a:spcBef>
              <a:buClrTx/>
              <a:buSzTx/>
              <a:buNone/>
            </a:pPr>
            <a:r>
              <a:rPr>
                <a:solidFill>
                  <a:srgbClr val="D4FCA9"/>
                </a:solidFill>
              </a:rPr>
              <a:t>book</a:t>
            </a:r>
            <a:r>
              <a:t> - reservation is made</a:t>
            </a:r>
          </a:p>
          <a:p>
            <a:pPr lvl="8" marL="0" indent="1828800">
              <a:spcBef>
                <a:spcPts val="0"/>
              </a:spcBef>
              <a:buClrTx/>
              <a:buSzTx/>
              <a:buNone/>
            </a:pPr>
            <a:r>
              <a:rPr>
                <a:solidFill>
                  <a:srgbClr val="D4FCA9"/>
                </a:solidFill>
              </a:rPr>
              <a:t>cancel</a:t>
            </a:r>
            <a:r>
              <a:t> - reservation is canceled</a:t>
            </a:r>
          </a:p>
          <a:p>
            <a:pPr lvl="4" marL="0" indent="914400">
              <a:spcBef>
                <a:spcPts val="0"/>
              </a:spcBef>
              <a:buClrTx/>
              <a:buSzTx/>
              <a:buNone/>
            </a:pPr>
            <a:r>
              <a:t>methods:</a:t>
            </a:r>
          </a:p>
          <a:p>
            <a:pPr lvl="8" marL="0" indent="1828800">
              <a:spcBef>
                <a:spcPts val="0"/>
              </a:spcBef>
              <a:buClrTx/>
              <a:buSzTx/>
              <a:buNone/>
              <a:defRPr>
                <a:solidFill>
                  <a:srgbClr val="FFD479"/>
                </a:solidFill>
              </a:defRPr>
            </a:pPr>
            <a:r>
              <a:t>checkAvailability()</a:t>
            </a:r>
          </a:p>
          <a:p>
            <a:pPr lvl="8" marL="0" indent="1828800">
              <a:spcBef>
                <a:spcPts val="0"/>
              </a:spcBef>
              <a:buClrTx/>
              <a:buSzTx/>
              <a:buNone/>
              <a:defRPr>
                <a:solidFill>
                  <a:srgbClr val="FFD479"/>
                </a:solidFill>
              </a:defRPr>
            </a:pPr>
            <a:r>
              <a:t>makeBooking()</a:t>
            </a:r>
          </a:p>
          <a:p>
            <a:pPr lvl="8" marL="0" indent="1828800">
              <a:spcBef>
                <a:spcPts val="0"/>
              </a:spcBef>
              <a:buClrTx/>
              <a:buSzTx/>
              <a:buNone/>
              <a:defRPr>
                <a:solidFill>
                  <a:srgbClr val="FFD479"/>
                </a:solidFill>
              </a:defRPr>
            </a:pPr>
            <a:r>
              <a:t>cancelBooking()</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Linking javascript to html</a:t>
            </a:r>
          </a:p>
        </p:txBody>
      </p:sp>
      <p:sp>
        <p:nvSpPr>
          <p:cNvPr id="162" name="Shape 162"/>
          <p:cNvSpPr/>
          <p:nvPr>
            <p:ph type="body" idx="1"/>
          </p:nvPr>
        </p:nvSpPr>
        <p:spPr>
          <a:prstGeom prst="rect">
            <a:avLst/>
          </a:prstGeom>
        </p:spPr>
        <p:txBody>
          <a:bodyPr anchor="t"/>
          <a:lstStyle/>
          <a:p>
            <a:pPr>
              <a:defRPr>
                <a:solidFill>
                  <a:srgbClr val="73FA00"/>
                </a:solidFill>
              </a:defRPr>
            </a:pPr>
            <a:r>
              <a:t>&lt;script&gt;&lt;/script&gt; </a:t>
            </a:r>
            <a:r>
              <a:rPr>
                <a:solidFill>
                  <a:srgbClr val="FFFFFF"/>
                </a:solidFill>
              </a:rPr>
              <a:t>is used to link </a:t>
            </a:r>
            <a:r>
              <a:rPr>
                <a:solidFill>
                  <a:srgbClr val="FFFFFF"/>
                </a:solidFill>
                <a:latin typeface="Avenir Black"/>
                <a:ea typeface="Avenir Black"/>
                <a:cs typeface="Avenir Black"/>
                <a:sym typeface="Avenir Black"/>
              </a:rPr>
              <a:t>external</a:t>
            </a:r>
            <a:r>
              <a:rPr>
                <a:solidFill>
                  <a:srgbClr val="FFFFFF"/>
                </a:solidFill>
              </a:rPr>
              <a:t> javascript (js) files OR </a:t>
            </a:r>
            <a:r>
              <a:rPr>
                <a:solidFill>
                  <a:srgbClr val="FFFFFF"/>
                </a:solidFill>
                <a:latin typeface="Avenir Black"/>
                <a:ea typeface="Avenir Black"/>
                <a:cs typeface="Avenir Black"/>
                <a:sym typeface="Avenir Black"/>
              </a:rPr>
              <a:t>internally</a:t>
            </a:r>
            <a:r>
              <a:rPr>
                <a:solidFill>
                  <a:srgbClr val="FFFFFF"/>
                </a:solidFill>
              </a:rPr>
              <a:t> place javascript code within the HTML code.</a:t>
            </a:r>
            <a:endParaRPr>
              <a:solidFill>
                <a:srgbClr val="FFFFFF"/>
              </a:solidFill>
            </a:endParaRPr>
          </a:p>
          <a:p>
            <a:pPr>
              <a:defRPr>
                <a:solidFill>
                  <a:srgbClr val="73FA00"/>
                </a:solidFill>
              </a:defRPr>
            </a:pPr>
            <a:r>
              <a:rPr>
                <a:solidFill>
                  <a:srgbClr val="FFFFFF"/>
                </a:solidFill>
              </a:rPr>
              <a:t>Javascript runs where it is found in the HTML. </a:t>
            </a:r>
            <a:r>
              <a:rPr>
                <a:solidFill>
                  <a:srgbClr val="FFFB00"/>
                </a:solidFill>
              </a:rPr>
              <a:t>Therefore, Javascript is placed in the body.</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variables</a:t>
            </a:r>
          </a:p>
        </p:txBody>
      </p:sp>
      <p:sp>
        <p:nvSpPr>
          <p:cNvPr id="165" name="Shape 165"/>
          <p:cNvSpPr/>
          <p:nvPr>
            <p:ph type="body" idx="1"/>
          </p:nvPr>
        </p:nvSpPr>
        <p:spPr>
          <a:prstGeom prst="rect">
            <a:avLst/>
          </a:prstGeom>
        </p:spPr>
        <p:txBody>
          <a:bodyPr anchor="t"/>
          <a:lstStyle/>
          <a:p>
            <a:pPr/>
            <a:r>
              <a:rPr>
                <a:solidFill>
                  <a:srgbClr val="0433FF"/>
                </a:solidFill>
              </a:rPr>
              <a:t>Variables</a:t>
            </a:r>
            <a:r>
              <a:t> store data.</a:t>
            </a:r>
          </a:p>
          <a:p>
            <a:pPr/>
            <a:r>
              <a:t>Declare and assign a value to a variable.</a:t>
            </a:r>
          </a:p>
          <a:p>
            <a:pPr marL="0" indent="0" algn="ctr">
              <a:buClrTx/>
              <a:buSzTx/>
              <a:buNone/>
            </a:pPr>
            <a:r>
              <a:rPr>
                <a:solidFill>
                  <a:schemeClr val="accent5">
                    <a:hueOff val="-129837"/>
                    <a:lumOff val="6998"/>
                  </a:schemeClr>
                </a:solidFill>
              </a:rPr>
              <a:t>var</a:t>
            </a:r>
            <a:r>
              <a:t> </a:t>
            </a:r>
            <a:r>
              <a:rPr>
                <a:solidFill>
                  <a:srgbClr val="73FCD6"/>
                </a:solidFill>
              </a:rPr>
              <a:t>quantity</a:t>
            </a:r>
            <a:r>
              <a:t> </a:t>
            </a:r>
            <a:r>
              <a:t>=</a:t>
            </a:r>
            <a:r>
              <a:rPr>
                <a:solidFill>
                  <a:srgbClr val="FFB0B0"/>
                </a:solidFill>
              </a:rPr>
              <a:t> 3</a:t>
            </a:r>
            <a:r>
              <a:t>;</a:t>
            </a:r>
          </a:p>
          <a:p>
            <a:pPr/>
            <a:r>
              <a:t>Assign numeric, string, or boolean data to var.</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p>
            <a:pPr/>
            <a:r>
              <a:t>arrays</a:t>
            </a:r>
          </a:p>
        </p:txBody>
      </p:sp>
      <p:sp>
        <p:nvSpPr>
          <p:cNvPr id="170" name="Shape 170"/>
          <p:cNvSpPr/>
          <p:nvPr>
            <p:ph type="body" idx="1"/>
          </p:nvPr>
        </p:nvSpPr>
        <p:spPr>
          <a:prstGeom prst="rect">
            <a:avLst/>
          </a:prstGeom>
        </p:spPr>
        <p:txBody>
          <a:bodyPr anchor="t"/>
          <a:lstStyle/>
          <a:p>
            <a:pPr/>
            <a:r>
              <a:rPr>
                <a:solidFill>
                  <a:srgbClr val="0433FF"/>
                </a:solidFill>
              </a:rPr>
              <a:t>Arrays</a:t>
            </a:r>
            <a:r>
              <a:t> are a special type of variable. It stores a list of values. </a:t>
            </a:r>
          </a:p>
          <a:p>
            <a:pPr marL="0" indent="0" algn="ctr">
              <a:buClrTx/>
              <a:buSzTx/>
              <a:buNone/>
            </a:pPr>
            <a:r>
              <a:rPr>
                <a:solidFill>
                  <a:schemeClr val="accent5">
                    <a:hueOff val="-129837"/>
                    <a:lumOff val="6998"/>
                  </a:schemeClr>
                </a:solidFill>
              </a:rPr>
              <a:t>var</a:t>
            </a:r>
            <a:r>
              <a:t> </a:t>
            </a:r>
            <a:r>
              <a:rPr>
                <a:solidFill>
                  <a:srgbClr val="73FCD6"/>
                </a:solidFill>
              </a:rPr>
              <a:t>colors</a:t>
            </a:r>
            <a:r>
              <a:t>;</a:t>
            </a:r>
          </a:p>
          <a:p>
            <a:pPr marL="0" indent="0" algn="ctr">
              <a:buClrTx/>
              <a:buSzTx/>
              <a:buNone/>
            </a:pPr>
            <a:r>
              <a:rPr>
                <a:solidFill>
                  <a:srgbClr val="73FCD6"/>
                </a:solidFill>
              </a:rPr>
              <a:t>colors</a:t>
            </a:r>
            <a:r>
              <a:t> </a:t>
            </a:r>
            <a:r>
              <a:t>=</a:t>
            </a:r>
            <a:r>
              <a:rPr>
                <a:solidFill>
                  <a:srgbClr val="FFB0B0"/>
                </a:solidFill>
              </a:rPr>
              <a:t> [‘white’, ‘black’, ‘silver’]</a:t>
            </a:r>
            <a:r>
              <a:t>;</a:t>
            </a:r>
            <a:endParaRPr>
              <a:solidFill>
                <a:srgbClr val="FFB0B0"/>
              </a:solidFill>
            </a:endParaRPr>
          </a:p>
          <a:p>
            <a:pPr/>
            <a:r>
              <a:t>Access items in array via index.</a:t>
            </a:r>
          </a:p>
          <a:p>
            <a:pPr marL="0" indent="0" algn="ctr">
              <a:buClrTx/>
              <a:buSzTx/>
              <a:buNone/>
            </a:pPr>
            <a:r>
              <a:rPr>
                <a:solidFill>
                  <a:schemeClr val="accent5">
                    <a:hueOff val="-129837"/>
                    <a:lumOff val="6998"/>
                  </a:schemeClr>
                </a:solidFill>
              </a:rPr>
              <a:t>var</a:t>
            </a:r>
            <a:r>
              <a:t> </a:t>
            </a:r>
            <a:r>
              <a:rPr>
                <a:solidFill>
                  <a:srgbClr val="73FCD6"/>
                </a:solidFill>
              </a:rPr>
              <a:t>white</a:t>
            </a:r>
            <a:r>
              <a:t> = </a:t>
            </a:r>
            <a:r>
              <a:rPr>
                <a:solidFill>
                  <a:srgbClr val="FFB0B0"/>
                </a:solidFill>
              </a:rPr>
              <a:t>colors[0]</a:t>
            </a:r>
            <a:r>
              <a:t>;</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all" i="0" spc="384" strike="noStrike" sz="24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all" i="0" spc="384" strike="noStrike" sz="24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