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swald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Oswald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Vincent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Vincent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Billy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Lindsey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Lindsey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Lindsey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Federal Fund Rate: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he FOMC has maintained the target range for the federal funds rate at a record low of 0% to 0.25%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Time to raise rates: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S&amp;P 500 is just shy of its all-time high and the purchase-only index for U.S. real estate prices is at a record.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unemployment is decreasing, home ownership is up, which well go more in depth later. So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It is time for FFR to increase.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value of assets in securities and the stock market are over inflated and it is time to cool it down.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Gori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Matthew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Matthew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Since real unemployment is roughly 10%, the Phillips Curve is inaccurate and inflation should be lower. By increasing interest rates, the effective inflation rate will decrease.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8.jp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nbc.com/2016/10/14/yellen-fed-might-want-to-run-a-high-pressure-economy.html" TargetMode="External"/><Relationship Id="rId4" Type="http://schemas.openxmlformats.org/officeDocument/2006/relationships/hyperlink" Target="https://www.bloomberg.com/news/articles/2016-11-21/why-the-federal-reserve-must-become-the-world-s-dealer-of-last-resort" TargetMode="External"/><Relationship Id="rId5" Type="http://schemas.openxmlformats.org/officeDocument/2006/relationships/hyperlink" Target="http://www.wsj.com/articles/why-the-fed-should-raise-rates-now-1475796011" TargetMode="External"/><Relationship Id="rId6" Type="http://schemas.openxmlformats.org/officeDocument/2006/relationships/hyperlink" Target="https://www.bloomberg.com/news/articles/2016-11-16/what-a-trump-branded-federal-reserve-might-look-like" TargetMode="External"/><Relationship Id="rId7" Type="http://schemas.openxmlformats.org/officeDocument/2006/relationships/hyperlink" Target="http://www.reuters.com/article/us-usa-economy-idUSKBN13P1O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325"/>
            <a:ext cx="9144000" cy="5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098975" y="1397775"/>
            <a:ext cx="51219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Federal Reserve</a:t>
            </a:r>
            <a:r>
              <a:rPr b="1" lang="en" sz="4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 Policy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-520550" y="4085925"/>
            <a:ext cx="94647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200"/>
              <a:t>                                                                                            </a:t>
            </a: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By:Gori Devi, Lindsey Metz, Matthew Zimmer, Vincent Marzano &amp; William McFarland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Professor Bonini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Bt 440: Money, Banking Credit, and Financial Institutions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6 December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“Trumpflation”: 10 yr TIPS Breakevens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17875" y="3423600"/>
            <a:ext cx="3054300" cy="10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Tariffs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Wage Inflation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051" y="1093925"/>
            <a:ext cx="4881901" cy="21136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141500" y="1403700"/>
            <a:ext cx="2928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344350" y="3423600"/>
            <a:ext cx="4799700" cy="10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Fiscal stimulus (infrastructure)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Higher interest rates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3575" y="4771050"/>
            <a:ext cx="1927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Vincent Marzano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in Tandem: Oil &amp; Inflation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do oil and inflation exhibit a positive correlation?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Oil is more than gasoline; its an input into a wide array of businesses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bottom line is always protected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OPEC reaches deal to cut production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flation.JP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651" y="863550"/>
            <a:ext cx="449409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93575" y="4771050"/>
            <a:ext cx="1927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Vincent Marzano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017725"/>
            <a:ext cx="56578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jasonrodriguez/Projects/Power Points/FINAL Template/images/images/PPT_Template_Header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Taylor Rule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941100" y="1379950"/>
            <a:ext cx="2291700" cy="152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Where…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</a:t>
            </a: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  is the inflation measure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π*t is the inflation target measure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r*t is the natural (real) interest rate measure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apt is the resource gap measure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</a:t>
            </a: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interest-rate smoothing parameter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</a:t>
            </a:r>
            <a:r>
              <a:rPr b="1" i="1" lang="en" sz="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weight on the resource gap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i="1" sz="850">
              <a:solidFill>
                <a:srgbClr val="879D51"/>
              </a:solidFill>
            </a:endParaRP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i="1" sz="850">
              <a:solidFill>
                <a:srgbClr val="879D51"/>
              </a:solidFill>
            </a:endParaRP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i="1" sz="850">
              <a:solidFill>
                <a:srgbClr val="879D51"/>
              </a:solidFill>
            </a:endParaRPr>
          </a:p>
          <a:p>
            <a:pPr lv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b="1" i="1" sz="850">
              <a:solidFill>
                <a:srgbClr val="879D5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tlanta-fed_taylor-rule.jpeg"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775" y="1533738"/>
            <a:ext cx="4317026" cy="277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497450" y="2755250"/>
            <a:ext cx="620600" cy="484600"/>
          </a:xfrm>
          <a:custGeom>
            <a:pathLst>
              <a:path extrusionOk="0" h="19384" w="24824">
                <a:moveTo>
                  <a:pt x="0" y="19384"/>
                </a:moveTo>
                <a:lnTo>
                  <a:pt x="18023" y="0"/>
                </a:lnTo>
                <a:lnTo>
                  <a:pt x="24824" y="1054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78" name="Shape 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9750" y="2367513"/>
            <a:ext cx="1906400" cy="63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4463375" y="3193825"/>
            <a:ext cx="119100" cy="1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408225" y="2967675"/>
            <a:ext cx="263100" cy="2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3858986">
            <a:off x="4497454" y="3238673"/>
            <a:ext cx="620599" cy="484599"/>
          </a:xfrm>
          <a:custGeom>
            <a:pathLst>
              <a:path extrusionOk="0" h="19384" w="24824">
                <a:moveTo>
                  <a:pt x="0" y="19384"/>
                </a:moveTo>
                <a:lnTo>
                  <a:pt x="18023" y="0"/>
                </a:lnTo>
                <a:lnTo>
                  <a:pt x="24824" y="1054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2123" y="3358123"/>
            <a:ext cx="1821642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387175" y="3270025"/>
            <a:ext cx="119100" cy="1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93575" y="4771050"/>
            <a:ext cx="1927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Vincent Marzano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219850" y="192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Monetary Tools </a:t>
            </a:r>
          </a:p>
        </p:txBody>
      </p:sp>
      <p:sp>
        <p:nvSpPr>
          <p:cNvPr id="192" name="Shape 192"/>
          <p:cNvSpPr/>
          <p:nvPr/>
        </p:nvSpPr>
        <p:spPr>
          <a:xfrm>
            <a:off x="477850" y="2882450"/>
            <a:ext cx="27777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Federal Fund Rate: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upcoming December meeting we would have the Federal Reserve raise the federal fund rate 25bps as planned. Long term we would like to see a more aggressive interest rate rise from the federal reserve</a:t>
            </a:r>
          </a:p>
        </p:txBody>
      </p:sp>
      <p:sp>
        <p:nvSpPr>
          <p:cNvPr id="193" name="Shape 193"/>
          <p:cNvSpPr/>
          <p:nvPr/>
        </p:nvSpPr>
        <p:spPr>
          <a:xfrm>
            <a:off x="5948925" y="2882475"/>
            <a:ext cx="26793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3C3C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 Reserve Requirements</a:t>
            </a:r>
            <a:r>
              <a:rPr b="1" lang="en" sz="1100">
                <a:solidFill>
                  <a:srgbClr val="3C3C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C3C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increase would cause uncertainty for banks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3C3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35850" y="849625"/>
            <a:ext cx="2261700" cy="31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Federal Fund Rate </a:t>
            </a:r>
          </a:p>
        </p:txBody>
      </p:sp>
      <p:sp>
        <p:nvSpPr>
          <p:cNvPr id="195" name="Shape 195"/>
          <p:cNvSpPr/>
          <p:nvPr/>
        </p:nvSpPr>
        <p:spPr>
          <a:xfrm>
            <a:off x="6157725" y="849613"/>
            <a:ext cx="2261700" cy="31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Reserve Requirements </a:t>
            </a:r>
          </a:p>
        </p:txBody>
      </p:sp>
      <p:sp>
        <p:nvSpPr>
          <p:cNvPr id="196" name="Shape 196"/>
          <p:cNvSpPr/>
          <p:nvPr/>
        </p:nvSpPr>
        <p:spPr>
          <a:xfrm>
            <a:off x="1414750" y="1485288"/>
            <a:ext cx="903900" cy="1007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49" y="1538764"/>
            <a:ext cx="1509464" cy="10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441150" y="849625"/>
            <a:ext cx="2261700" cy="31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Discount Rate</a:t>
            </a:r>
          </a:p>
        </p:txBody>
      </p:sp>
      <p:sp>
        <p:nvSpPr>
          <p:cNvPr id="199" name="Shape 199"/>
          <p:cNvSpPr/>
          <p:nvPr/>
        </p:nvSpPr>
        <p:spPr>
          <a:xfrm>
            <a:off x="3384225" y="2882475"/>
            <a:ext cx="24360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Discount Rate</a:t>
            </a: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upcoming december meeting raise the discount rate 25bps. Over time as the federal fund rate increases raise the discount rate.</a:t>
            </a:r>
          </a:p>
        </p:txBody>
      </p:sp>
      <p:pic>
        <p:nvPicPr>
          <p:cNvPr descr="Image result for discount rate"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841" y="1204775"/>
            <a:ext cx="2577809" cy="1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93575" y="4771050"/>
            <a:ext cx="1927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William McFarland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type="title"/>
          </p:nvPr>
        </p:nvSpPr>
        <p:spPr>
          <a:xfrm>
            <a:off x="2607900" y="1960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Your Time!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Articles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http://www.cnbc.com/2016/10/14/yellen-fed-might-want-to-run-a-high-pressure-economy.html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https://www.bloomberg.com/news/articles/2016-11-21/why-the-federal-reserve-must-become-the-world-s-dealer-of-last-resort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http://www.wsj.com/articles/why-the-fed-should-raise-rates-now-1475796011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https://www.bloomberg.com/news/articles/2016-11-16/what-a-trump-branded-federal-reserve-might-look-like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http://www.reuters.com/article/us-usa-economy-idUSKBN13P1OI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Overview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6232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swal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Federal Reserve’s Policy Target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swal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Analysis of Key Economic Indicators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swal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Monetary Tools Being Used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Oswal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0300" y="813974"/>
            <a:ext cx="3321850" cy="3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81675" y="4724600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Lindsey Metz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150975" y="241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Policy Target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50975" y="880625"/>
            <a:ext cx="8520600" cy="6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entury Gothic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Create a policy which addresses economic growth problems domestically </a:t>
            </a:r>
          </a:p>
        </p:txBody>
      </p:sp>
      <p:sp>
        <p:nvSpPr>
          <p:cNvPr id="75" name="Shape 75"/>
          <p:cNvSpPr/>
          <p:nvPr/>
        </p:nvSpPr>
        <p:spPr>
          <a:xfrm>
            <a:off x="769225" y="1779550"/>
            <a:ext cx="2755500" cy="2537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the growth of the US economic recovery since this recession recovery has been the slowest since the Great Depression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973" y="1779551"/>
            <a:ext cx="3885998" cy="241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93300" y="4747125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Lindsey Metz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6212950" y="2245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400"/>
              <a:t>Data Analysis</a:t>
            </a:r>
            <a:r>
              <a:rPr lang="en"/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"/>
            <a:ext cx="5828525" cy="5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196900" y="390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 2008 Recovery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11700" y="1894350"/>
            <a:ext cx="28242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600" y="871350"/>
            <a:ext cx="5533850" cy="362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4075" y="1068250"/>
            <a:ext cx="5298886" cy="323575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65800" y="1206375"/>
            <a:ext cx="29850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Compares the post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recession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change in GDP from it peak for a 4 year period for major US recessions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2008 Great Recession has: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Drop in GDP on par with the Great Depression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slowest GDP recovery in history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spcBef>
                <a:spcPts val="0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Created long term stagnation in economic growth for the US from 2008-2010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Followed by Europe’s economic recession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1775" y="4693425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Lindsey Metz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0" y="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Federal Fund Rate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3575" y="486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federal funds rate is the </a:t>
            </a:r>
            <a:r>
              <a:rPr b="1" lang="en" sz="1200">
                <a:solidFill>
                  <a:schemeClr val="dk1"/>
                </a:solidFill>
              </a:rPr>
              <a:t>interest rate at which depository institutions trade funds </a:t>
            </a:r>
            <a:r>
              <a:rPr lang="en" sz="1200">
                <a:solidFill>
                  <a:schemeClr val="dk1"/>
                </a:solidFill>
              </a:rPr>
              <a:t>held at the Federal Reverse </a:t>
            </a:r>
            <a:r>
              <a:rPr b="1" lang="en" sz="1200">
                <a:solidFill>
                  <a:schemeClr val="dk1"/>
                </a:solidFill>
              </a:rPr>
              <a:t>with each other overnight</a:t>
            </a:r>
            <a:r>
              <a:rPr lang="en" sz="1200">
                <a:solidFill>
                  <a:schemeClr val="dk1"/>
                </a:solidFill>
              </a:rPr>
              <a:t>. Essentially, if a bank has excess reserves, it will lend the cash to another bank that needs to quickly raise its liquidity. The rate is the </a:t>
            </a:r>
            <a:r>
              <a:rPr b="1" lang="en" sz="1200">
                <a:solidFill>
                  <a:schemeClr val="dk1"/>
                </a:solidFill>
              </a:rPr>
              <a:t>weighted average rate </a:t>
            </a:r>
            <a:r>
              <a:rPr lang="en" sz="1200">
                <a:solidFill>
                  <a:schemeClr val="dk1"/>
                </a:solidFill>
              </a:rPr>
              <a:t>for all of these types of negotiations with some influence from the Federal Open Market Committee.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3550" y="1376925"/>
            <a:ext cx="54387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3563" y="1716225"/>
            <a:ext cx="52387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65213" y="2726450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lt1"/>
                </a:solidFill>
              </a:rPr>
              <a:t>WSJ Economic Forecasting Survey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lt1"/>
                </a:solidFill>
              </a:rPr>
              <a:t>GDP (Annual)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3575" y="4771050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Gori Devi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0" y="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Consumer Sentiment Analysis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0" y="1422825"/>
            <a:ext cx="3695100" cy="288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entury Gothic"/>
            </a:pP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consumer sentiment is positive, markets reacted bullishly and vice versa.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entury Gothic"/>
            </a:pP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upward trend </a:t>
            </a: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good indicator that consumers remain positive resulting in </a:t>
            </a: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higher consumer expenditures.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entury Gothic"/>
            </a:pP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expect consumer confidence to </a:t>
            </a:r>
            <a:r>
              <a:rPr b="1"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remain optimistic moving forward</a:t>
            </a:r>
            <a:r>
              <a:rPr lang="en" sz="1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 past two years’ data has shown that consumer sentiment has recovered to the pre-financial crisis range of 85 to 95.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775" y="1194026"/>
            <a:ext cx="4930775" cy="32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9650" y="1561300"/>
            <a:ext cx="4719025" cy="28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350" y="572775"/>
            <a:ext cx="8633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using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University of Michigan’s U.S. Consumer Sentiment Index (MSCI)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 Survey Research Center collects over 500 phone surveys monthly to gather information on consumer expectations regarding the overall economy (base year is 1966 equal to 100 points).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3575" y="4771050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Gori Devi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601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161525" y="342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GDP Outlook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25" y="1064401"/>
            <a:ext cx="5970125" cy="3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0925" y="1349000"/>
            <a:ext cx="5721325" cy="29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776125" y="980500"/>
            <a:ext cx="3627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500">
                <a:solidFill>
                  <a:schemeClr val="lt1"/>
                </a:solidFill>
              </a:rPr>
              <a:t>Percent Growth in GDP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00550" y="888688"/>
            <a:ext cx="24318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overall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 U.S. GDP growth trend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(as indicated by the dotted red line) indicates that the economy has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gradually recovered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2008 financial crisis.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Q3 of 2016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real GDP increased by an annual rate of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2.9%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In all, personal consumption expenditures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added 1.47 percentage points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This has been the </a:t>
            </a:r>
            <a:r>
              <a:rPr b="1"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strongest quarterly reading </a:t>
            </a:r>
            <a:r>
              <a:rPr lang="en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two years, with previous quarters showing roughly 2% growth.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93575" y="4771050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Matthew Zimmer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asonrodriguez/Projects/Power Points/FINAL Template/images/images/PPT_Template_Header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"/>
            <a:ext cx="91440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8284"/>
            <a:ext cx="9144000" cy="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92925" y="120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Unemployment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0" y="693375"/>
            <a:ext cx="3332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entury Gothic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Unemployment rates are the lowest they have been since the recession</a:t>
            </a:r>
          </a:p>
          <a:p>
            <a:pPr indent="-228600" lvl="0" marL="457200" rtl="0">
              <a:spcBef>
                <a:spcPts val="0"/>
              </a:spcBef>
              <a:buFont typeface="Century Gothic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Since 2008, the labor force participation rate has fallen from 66.2% to 62.7%</a:t>
            </a:r>
          </a:p>
          <a:p>
            <a:pPr indent="-228600" lvl="1" marL="914400" rtl="0">
              <a:spcBef>
                <a:spcPts val="0"/>
              </a:spcBef>
              <a:buFont typeface="Century Gothic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While unemployment has fallen this is cancelled from the drop in labor force participation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3456425" y="879825"/>
            <a:ext cx="5556300" cy="34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225" y="989888"/>
            <a:ext cx="5130704" cy="32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93575" y="4771050"/>
            <a:ext cx="1656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Matthew Zimmer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