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0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2783"/>
            <a:ext cx="9144000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272783"/>
            <a:ext cx="9144000" cy="585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6219" y="286708"/>
            <a:ext cx="517843" cy="825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2137" y="507638"/>
            <a:ext cx="1328960" cy="4621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64" y="1892300"/>
            <a:ext cx="873887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2783"/>
            <a:ext cx="9144000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272783"/>
            <a:ext cx="9144000" cy="585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6219" y="286708"/>
            <a:ext cx="517843" cy="825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2137" y="507638"/>
            <a:ext cx="1328960" cy="4621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576" y="0"/>
            <a:ext cx="54864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82640" y="0"/>
            <a:ext cx="97536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2783"/>
            <a:ext cx="9144000" cy="579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752" y="300037"/>
            <a:ext cx="100838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752" y="1446085"/>
            <a:ext cx="847598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840" y="6591823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3" Type="http://schemas.openxmlformats.org/officeDocument/2006/relationships/image" Target="../media/image82.png"/><Relationship Id="rId7" Type="http://schemas.openxmlformats.org/officeDocument/2006/relationships/image" Target="../media/image86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5" Type="http://schemas.openxmlformats.org/officeDocument/2006/relationships/image" Target="../media/image84.png"/><Relationship Id="rId4" Type="http://schemas.openxmlformats.org/officeDocument/2006/relationships/image" Target="../media/image83.jpg"/><Relationship Id="rId9" Type="http://schemas.openxmlformats.org/officeDocument/2006/relationships/image" Target="../media/image8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64" y="1892300"/>
            <a:ext cx="377634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entury Gothic"/>
                <a:cs typeface="Century Gothic"/>
              </a:rPr>
              <a:t>Federal Reserve  Challenge </a:t>
            </a:r>
            <a:r>
              <a:rPr sz="3200" b="1" dirty="0">
                <a:latin typeface="Century Gothic"/>
                <a:cs typeface="Century Gothic"/>
              </a:rPr>
              <a:t>NY</a:t>
            </a:r>
            <a:r>
              <a:rPr sz="3200" b="1" spc="-30" dirty="0">
                <a:latin typeface="Century Gothic"/>
                <a:cs typeface="Century Gothic"/>
              </a:rPr>
              <a:t> </a:t>
            </a:r>
            <a:r>
              <a:rPr sz="3200" b="1" spc="-5" dirty="0">
                <a:latin typeface="Century Gothic"/>
                <a:cs typeface="Century Gothic"/>
              </a:rPr>
              <a:t>2016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564" y="3057144"/>
            <a:ext cx="248094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Thomas</a:t>
            </a:r>
            <a:r>
              <a:rPr sz="2400" spc="-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Flannery  Ronak </a:t>
            </a:r>
            <a:r>
              <a:rPr sz="2400" dirty="0">
                <a:latin typeface="Century Gothic"/>
                <a:cs typeface="Century Gothic"/>
              </a:rPr>
              <a:t>Shah  </a:t>
            </a:r>
            <a:r>
              <a:rPr sz="2400" spc="-5" dirty="0">
                <a:latin typeface="Century Gothic"/>
                <a:cs typeface="Century Gothic"/>
              </a:rPr>
              <a:t>Timothy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Leahey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212"/>
            <a:ext cx="2491740" cy="1290955"/>
          </a:xfrm>
          <a:custGeom>
            <a:avLst/>
            <a:gdLst/>
            <a:ahLst/>
            <a:cxnLst/>
            <a:rect l="l" t="t" r="r" b="b"/>
            <a:pathLst>
              <a:path w="2491740" h="1290955">
                <a:moveTo>
                  <a:pt x="1245870" y="0"/>
                </a:moveTo>
                <a:lnTo>
                  <a:pt x="0" y="357124"/>
                </a:lnTo>
                <a:lnTo>
                  <a:pt x="0" y="933691"/>
                </a:lnTo>
                <a:lnTo>
                  <a:pt x="1245870" y="1290815"/>
                </a:lnTo>
                <a:lnTo>
                  <a:pt x="2491740" y="933691"/>
                </a:lnTo>
                <a:lnTo>
                  <a:pt x="2491740" y="357124"/>
                </a:lnTo>
                <a:lnTo>
                  <a:pt x="1245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6200"/>
            <a:ext cx="2491740" cy="1290955"/>
          </a:xfrm>
          <a:custGeom>
            <a:avLst/>
            <a:gdLst/>
            <a:ahLst/>
            <a:cxnLst/>
            <a:rect l="l" t="t" r="r" b="b"/>
            <a:pathLst>
              <a:path w="2491740" h="1290955">
                <a:moveTo>
                  <a:pt x="1245870" y="0"/>
                </a:moveTo>
                <a:lnTo>
                  <a:pt x="2491740" y="357136"/>
                </a:lnTo>
                <a:lnTo>
                  <a:pt x="2491740" y="933691"/>
                </a:lnTo>
                <a:lnTo>
                  <a:pt x="1245870" y="1290828"/>
                </a:lnTo>
                <a:lnTo>
                  <a:pt x="0" y="933691"/>
                </a:lnTo>
                <a:lnTo>
                  <a:pt x="0" y="357136"/>
                </a:lnTo>
                <a:lnTo>
                  <a:pt x="124587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46050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Oil </a:t>
            </a:r>
            <a:r>
              <a:rPr spc="-10" dirty="0"/>
              <a:t>Price</a:t>
            </a:r>
            <a:r>
              <a:rPr spc="-60" dirty="0"/>
              <a:t> </a:t>
            </a:r>
            <a:r>
              <a:rPr spc="-5" dirty="0"/>
              <a:t>Extrapolation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1217485"/>
            <a:ext cx="387222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Current </a:t>
            </a:r>
            <a:r>
              <a:rPr sz="1800" spc="-25" dirty="0">
                <a:latin typeface="Century Gothic"/>
                <a:cs typeface="Century Gothic"/>
              </a:rPr>
              <a:t>WTI </a:t>
            </a:r>
            <a:r>
              <a:rPr sz="1800" spc="-10" dirty="0">
                <a:latin typeface="Century Gothic"/>
                <a:cs typeface="Century Gothic"/>
              </a:rPr>
              <a:t>forecasts are </a:t>
            </a:r>
            <a:r>
              <a:rPr sz="1800" spc="-5" dirty="0">
                <a:latin typeface="Century Gothic"/>
                <a:cs typeface="Century Gothic"/>
              </a:rPr>
              <a:t>calling  for average 2018 price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of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entury Gothic"/>
                <a:cs typeface="Century Gothic"/>
              </a:rPr>
              <a:t>$56/barrel</a:t>
            </a:r>
            <a:endParaRPr sz="1800">
              <a:latin typeface="Century Gothic"/>
              <a:cs typeface="Century Gothic"/>
            </a:endParaRPr>
          </a:p>
          <a:p>
            <a:pPr marL="756285" marR="310515" lvl="1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30" dirty="0">
                <a:latin typeface="Century Gothic"/>
                <a:cs typeface="Century Gothic"/>
              </a:rPr>
              <a:t>We </a:t>
            </a:r>
            <a:r>
              <a:rPr sz="1600" spc="-5" dirty="0">
                <a:latin typeface="Century Gothic"/>
                <a:cs typeface="Century Gothic"/>
              </a:rPr>
              <a:t>are </a:t>
            </a:r>
            <a:r>
              <a:rPr sz="1600" dirty="0">
                <a:latin typeface="Century Gothic"/>
                <a:cs typeface="Century Gothic"/>
              </a:rPr>
              <a:t>calling </a:t>
            </a:r>
            <a:r>
              <a:rPr sz="1600" spc="-5" dirty="0">
                <a:latin typeface="Century Gothic"/>
                <a:cs typeface="Century Gothic"/>
              </a:rPr>
              <a:t>for </a:t>
            </a:r>
            <a:r>
              <a:rPr sz="1600" b="1" spc="-10" dirty="0">
                <a:latin typeface="Century Gothic"/>
                <a:cs typeface="Century Gothic"/>
              </a:rPr>
              <a:t>2021 </a:t>
            </a:r>
            <a:r>
              <a:rPr sz="1600" b="1" spc="-5" dirty="0">
                <a:latin typeface="Century Gothic"/>
                <a:cs typeface="Century Gothic"/>
              </a:rPr>
              <a:t>at  average price of</a:t>
            </a:r>
            <a:r>
              <a:rPr sz="1600" b="1" spc="0" dirty="0">
                <a:latin typeface="Century Gothic"/>
                <a:cs typeface="Century Gothic"/>
              </a:rPr>
              <a:t> </a:t>
            </a:r>
            <a:r>
              <a:rPr sz="1600" b="1" spc="-5" dirty="0">
                <a:latin typeface="Century Gothic"/>
                <a:cs typeface="Century Gothic"/>
              </a:rPr>
              <a:t>$65/barrel</a:t>
            </a:r>
            <a:r>
              <a:rPr sz="1575" spc="-7" baseline="26455" dirty="0">
                <a:latin typeface="Century Gothic"/>
                <a:cs typeface="Century Gothic"/>
              </a:rPr>
              <a:t>1</a:t>
            </a:r>
            <a:endParaRPr sz="1575" baseline="26455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52" y="2954845"/>
            <a:ext cx="39236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Permanent </a:t>
            </a:r>
            <a:r>
              <a:rPr sz="1800" spc="-5" dirty="0">
                <a:latin typeface="Century Gothic"/>
                <a:cs typeface="Century Gothic"/>
              </a:rPr>
              <a:t>10% </a:t>
            </a:r>
            <a:r>
              <a:rPr sz="1800" dirty="0">
                <a:latin typeface="Century Gothic"/>
                <a:cs typeface="Century Gothic"/>
              </a:rPr>
              <a:t>rise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5" dirty="0">
                <a:latin typeface="Century Gothic"/>
                <a:cs typeface="Century Gothic"/>
              </a:rPr>
              <a:t>prices  will reflect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5" dirty="0">
                <a:latin typeface="Century Gothic"/>
                <a:cs typeface="Century Gothic"/>
              </a:rPr>
              <a:t>a 25 bps increase </a:t>
            </a:r>
            <a:r>
              <a:rPr sz="1800" spc="0" dirty="0">
                <a:latin typeface="Century Gothic"/>
                <a:cs typeface="Century Gothic"/>
              </a:rPr>
              <a:t>in  </a:t>
            </a:r>
            <a:r>
              <a:rPr sz="1800" spc="-5" dirty="0">
                <a:latin typeface="Century Gothic"/>
                <a:cs typeface="Century Gothic"/>
              </a:rPr>
              <a:t>one </a:t>
            </a:r>
            <a:r>
              <a:rPr sz="1800" spc="-10" dirty="0">
                <a:latin typeface="Century Gothic"/>
                <a:cs typeface="Century Gothic"/>
              </a:rPr>
              <a:t>year expected </a:t>
            </a:r>
            <a:r>
              <a:rPr sz="1800" spc="-5" dirty="0">
                <a:latin typeface="Century Gothic"/>
                <a:cs typeface="Century Gothic"/>
              </a:rPr>
              <a:t>inflation  </a:t>
            </a:r>
            <a:r>
              <a:rPr sz="1800" spc="-10" dirty="0">
                <a:latin typeface="Century Gothic"/>
                <a:cs typeface="Century Gothic"/>
              </a:rPr>
              <a:t>targets (Darvas and</a:t>
            </a:r>
            <a:r>
              <a:rPr sz="1800" spc="6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Hüttl)</a:t>
            </a:r>
            <a:r>
              <a:rPr sz="1800" spc="-15" baseline="25462" dirty="0">
                <a:latin typeface="Century Gothic"/>
                <a:cs typeface="Century Gothic"/>
              </a:rPr>
              <a:t>2</a:t>
            </a:r>
            <a:endParaRPr sz="1800" baseline="25462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6944" y="2007107"/>
            <a:ext cx="0" cy="1595755"/>
          </a:xfrm>
          <a:custGeom>
            <a:avLst/>
            <a:gdLst/>
            <a:ahLst/>
            <a:cxnLst/>
            <a:rect l="l" t="t" r="r" b="b"/>
            <a:pathLst>
              <a:path h="1595754">
                <a:moveTo>
                  <a:pt x="0" y="0"/>
                </a:moveTo>
                <a:lnTo>
                  <a:pt x="0" y="1595627"/>
                </a:lnTo>
              </a:path>
            </a:pathLst>
          </a:custGeom>
          <a:ln w="6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2276" y="2007107"/>
            <a:ext cx="102108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5781" y="2007107"/>
            <a:ext cx="102107" cy="1595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9284" y="2007107"/>
            <a:ext cx="102107" cy="1595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32789" y="2007107"/>
            <a:ext cx="102107" cy="1595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7816" y="2007107"/>
            <a:ext cx="102107" cy="15956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1016" y="2007107"/>
            <a:ext cx="0" cy="1630680"/>
          </a:xfrm>
          <a:custGeom>
            <a:avLst/>
            <a:gdLst/>
            <a:ahLst/>
            <a:cxnLst/>
            <a:rect l="l" t="t" r="r" b="b"/>
            <a:pathLst>
              <a:path h="1630679">
                <a:moveTo>
                  <a:pt x="0" y="0"/>
                </a:moveTo>
                <a:lnTo>
                  <a:pt x="0" y="1630680"/>
                </a:lnTo>
              </a:path>
            </a:pathLst>
          </a:custGeom>
          <a:ln w="6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45798" y="3583978"/>
            <a:ext cx="1162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$0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5148" y="3216719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$20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5148" y="289073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$40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5148" y="256475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$60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5148" y="2238768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$80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7198" y="191278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$100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1521" y="1548053"/>
            <a:ext cx="962660" cy="39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Oil</a:t>
            </a:r>
            <a:r>
              <a:rPr sz="1400" spc="-8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Forecasts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Price/Barrel</a:t>
            </a:r>
            <a:r>
              <a:rPr sz="1000" spc="-5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(USD)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9784" y="3602735"/>
            <a:ext cx="3665220" cy="207645"/>
          </a:xfrm>
          <a:custGeom>
            <a:avLst/>
            <a:gdLst/>
            <a:ahLst/>
            <a:cxnLst/>
            <a:rect l="l" t="t" r="r" b="b"/>
            <a:pathLst>
              <a:path w="3665220" h="207645">
                <a:moveTo>
                  <a:pt x="0" y="0"/>
                </a:moveTo>
                <a:lnTo>
                  <a:pt x="3665219" y="0"/>
                </a:lnTo>
                <a:lnTo>
                  <a:pt x="3665219" y="207263"/>
                </a:lnTo>
                <a:lnTo>
                  <a:pt x="0" y="2072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13831" y="3631260"/>
            <a:ext cx="3136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alibri"/>
                <a:cs typeface="Calibri"/>
              </a:rPr>
              <a:t>Dec</a:t>
            </a:r>
            <a:r>
              <a:rPr sz="600" spc="-5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2016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6299047" y="3631260"/>
            <a:ext cx="3365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Calibri"/>
                <a:cs typeface="Calibri"/>
              </a:rPr>
              <a:t>June</a:t>
            </a:r>
            <a:r>
              <a:rPr sz="600" spc="-5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2017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3887" y="3631260"/>
            <a:ext cx="92201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600" dirty="0">
                <a:latin typeface="Calibri"/>
                <a:cs typeface="Calibri"/>
              </a:rPr>
              <a:t>Dec</a:t>
            </a:r>
            <a:r>
              <a:rPr sz="600" spc="0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2017	June</a:t>
            </a:r>
            <a:r>
              <a:rPr sz="600" spc="-4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2018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15668" y="3631260"/>
            <a:ext cx="3136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alibri"/>
                <a:cs typeface="Calibri"/>
              </a:rPr>
              <a:t>Dec</a:t>
            </a:r>
            <a:r>
              <a:rPr sz="600" spc="-5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2018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94972" y="3887800"/>
            <a:ext cx="21145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Source: Wall Street </a:t>
            </a:r>
            <a:r>
              <a:rPr sz="700" spc="-10" dirty="0">
                <a:latin typeface="Calibri"/>
                <a:cs typeface="Calibri"/>
              </a:rPr>
              <a:t>Journal October </a:t>
            </a:r>
            <a:r>
              <a:rPr sz="700" spc="-5" dirty="0">
                <a:latin typeface="Calibri"/>
                <a:cs typeface="Calibri"/>
              </a:rPr>
              <a:t>Forecast</a:t>
            </a:r>
            <a:r>
              <a:rPr sz="700" spc="7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Compilation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752" y="4409833"/>
            <a:ext cx="8217534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746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Based </a:t>
            </a:r>
            <a:r>
              <a:rPr sz="1800" spc="-5" dirty="0">
                <a:latin typeface="Century Gothic"/>
                <a:cs typeface="Century Gothic"/>
              </a:rPr>
              <a:t>on </a:t>
            </a:r>
            <a:r>
              <a:rPr sz="1800" spc="-10" dirty="0">
                <a:latin typeface="Century Gothic"/>
                <a:cs typeface="Century Gothic"/>
              </a:rPr>
              <a:t>current </a:t>
            </a:r>
            <a:r>
              <a:rPr sz="1800" spc="-5" dirty="0">
                <a:latin typeface="Century Gothic"/>
                <a:cs typeface="Century Gothic"/>
              </a:rPr>
              <a:t>2018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5" dirty="0">
                <a:latin typeface="Century Gothic"/>
                <a:cs typeface="Century Gothic"/>
              </a:rPr>
              <a:t>projections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our long </a:t>
            </a:r>
            <a:r>
              <a:rPr sz="1800" spc="-10" dirty="0">
                <a:latin typeface="Century Gothic"/>
                <a:cs typeface="Century Gothic"/>
              </a:rPr>
              <a:t>term </a:t>
            </a:r>
            <a:r>
              <a:rPr sz="1800" spc="-5" dirty="0">
                <a:latin typeface="Century Gothic"/>
                <a:cs typeface="Century Gothic"/>
              </a:rPr>
              <a:t>2021 projection  for </a:t>
            </a:r>
            <a:r>
              <a:rPr sz="1800" dirty="0">
                <a:latin typeface="Century Gothic"/>
                <a:cs typeface="Century Gothic"/>
              </a:rPr>
              <a:t>oil, </a:t>
            </a:r>
            <a:r>
              <a:rPr sz="1800" b="1" spc="-5" dirty="0">
                <a:latin typeface="Century Gothic"/>
                <a:cs typeface="Century Gothic"/>
              </a:rPr>
              <a:t>reaching the </a:t>
            </a:r>
            <a:r>
              <a:rPr sz="1800" b="1" dirty="0">
                <a:latin typeface="Century Gothic"/>
                <a:cs typeface="Century Gothic"/>
              </a:rPr>
              <a:t>FOMC </a:t>
            </a:r>
            <a:r>
              <a:rPr sz="1800" b="1" spc="-5" dirty="0">
                <a:latin typeface="Century Gothic"/>
                <a:cs typeface="Century Gothic"/>
              </a:rPr>
              <a:t>target </a:t>
            </a:r>
            <a:r>
              <a:rPr sz="1800" b="1" dirty="0">
                <a:latin typeface="Century Gothic"/>
                <a:cs typeface="Century Gothic"/>
              </a:rPr>
              <a:t>is </a:t>
            </a:r>
            <a:r>
              <a:rPr sz="1800" b="1" spc="-5" dirty="0">
                <a:latin typeface="Century Gothic"/>
                <a:cs typeface="Century Gothic"/>
              </a:rPr>
              <a:t>easily</a:t>
            </a:r>
            <a:r>
              <a:rPr sz="1800" b="1" spc="-6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achievable</a:t>
            </a:r>
            <a:endParaRPr sz="1800">
              <a:latin typeface="Century Gothic"/>
              <a:cs typeface="Century Gothic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Headline PCE </a:t>
            </a:r>
            <a:r>
              <a:rPr sz="1600" spc="-10" dirty="0">
                <a:latin typeface="Century Gothic"/>
                <a:cs typeface="Century Gothic"/>
              </a:rPr>
              <a:t>will </a:t>
            </a:r>
            <a:r>
              <a:rPr sz="1600" spc="-5" dirty="0">
                <a:latin typeface="Century Gothic"/>
                <a:cs typeface="Century Gothic"/>
              </a:rPr>
              <a:t>rise </a:t>
            </a:r>
            <a:r>
              <a:rPr sz="1600" spc="-15" dirty="0">
                <a:latin typeface="Century Gothic"/>
                <a:cs typeface="Century Gothic"/>
              </a:rPr>
              <a:t>with </a:t>
            </a:r>
            <a:r>
              <a:rPr sz="1600" spc="-10" dirty="0">
                <a:latin typeface="Century Gothic"/>
                <a:cs typeface="Century Gothic"/>
              </a:rPr>
              <a:t>the </a:t>
            </a:r>
            <a:r>
              <a:rPr sz="1600" spc="-5" dirty="0">
                <a:latin typeface="Century Gothic"/>
                <a:cs typeface="Century Gothic"/>
              </a:rPr>
              <a:t>price of oil and overtake </a:t>
            </a:r>
            <a:r>
              <a:rPr sz="1600" spc="-10" dirty="0">
                <a:latin typeface="Century Gothic"/>
                <a:cs typeface="Century Gothic"/>
              </a:rPr>
              <a:t>the </a:t>
            </a:r>
            <a:r>
              <a:rPr sz="1600" spc="-5" dirty="0">
                <a:latin typeface="Century Gothic"/>
                <a:cs typeface="Century Gothic"/>
              </a:rPr>
              <a:t>divergence </a:t>
            </a:r>
            <a:r>
              <a:rPr sz="1600" spc="-10" dirty="0">
                <a:latin typeface="Century Gothic"/>
                <a:cs typeface="Century Gothic"/>
              </a:rPr>
              <a:t>from  Core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PCE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5752" y="6016130"/>
            <a:ext cx="3148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baseline="27777" dirty="0">
                <a:latin typeface="Century Gothic"/>
                <a:cs typeface="Century Gothic"/>
              </a:rPr>
              <a:t>1 </a:t>
            </a:r>
            <a:r>
              <a:rPr sz="1100" dirty="0">
                <a:latin typeface="Century Gothic"/>
                <a:cs typeface="Century Gothic"/>
              </a:rPr>
              <a:t>and </a:t>
            </a:r>
            <a:r>
              <a:rPr sz="1050" spc="15" baseline="27777" dirty="0">
                <a:latin typeface="Century Gothic"/>
                <a:cs typeface="Century Gothic"/>
              </a:rPr>
              <a:t>2 </a:t>
            </a:r>
            <a:r>
              <a:rPr sz="1100" dirty="0">
                <a:latin typeface="Century Gothic"/>
                <a:cs typeface="Century Gothic"/>
              </a:rPr>
              <a:t>please see </a:t>
            </a:r>
            <a:r>
              <a:rPr sz="1100" spc="-5" dirty="0">
                <a:latin typeface="Century Gothic"/>
                <a:cs typeface="Century Gothic"/>
              </a:rPr>
              <a:t>Appendix </a:t>
            </a:r>
            <a:r>
              <a:rPr sz="1100" dirty="0">
                <a:latin typeface="Century Gothic"/>
                <a:cs typeface="Century Gothic"/>
              </a:rPr>
              <a:t>A for more</a:t>
            </a:r>
            <a:r>
              <a:rPr sz="1100" spc="-4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detail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5128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Unemployment</a:t>
            </a:r>
            <a:r>
              <a:rPr spc="0" dirty="0"/>
              <a:t> </a:t>
            </a:r>
            <a:r>
              <a:rPr spc="-5" dirty="0"/>
              <a:t>Forecast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1043990"/>
            <a:ext cx="840740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currently </a:t>
            </a:r>
            <a:r>
              <a:rPr sz="1800" spc="-5" dirty="0">
                <a:latin typeface="Century Gothic"/>
                <a:cs typeface="Century Gothic"/>
              </a:rPr>
              <a:t>observe </a:t>
            </a:r>
            <a:r>
              <a:rPr sz="1800" spc="-10" dirty="0">
                <a:latin typeface="Century Gothic"/>
                <a:cs typeface="Century Gothic"/>
              </a:rPr>
              <a:t>unemployment to </a:t>
            </a:r>
            <a:r>
              <a:rPr sz="1800" spc="-5" dirty="0">
                <a:latin typeface="Century Gothic"/>
                <a:cs typeface="Century Gothic"/>
              </a:rPr>
              <a:t>be </a:t>
            </a:r>
            <a:r>
              <a:rPr sz="1800" spc="-10" dirty="0">
                <a:latin typeface="Century Gothic"/>
                <a:cs typeface="Century Gothic"/>
              </a:rPr>
              <a:t>at </a:t>
            </a:r>
            <a:r>
              <a:rPr sz="1800" b="1" dirty="0">
                <a:latin typeface="Century Gothic"/>
                <a:cs typeface="Century Gothic"/>
              </a:rPr>
              <a:t>4.9%</a:t>
            </a:r>
            <a:r>
              <a:rPr sz="1800" dirty="0">
                <a:latin typeface="Century Gothic"/>
                <a:cs typeface="Century Gothic"/>
              </a:rPr>
              <a:t>, </a:t>
            </a:r>
            <a:r>
              <a:rPr sz="1800" spc="-10" dirty="0">
                <a:latin typeface="Century Gothic"/>
                <a:cs typeface="Century Gothic"/>
              </a:rPr>
              <a:t>the apparent natural  rate </a:t>
            </a:r>
            <a:r>
              <a:rPr sz="1800" spc="-5" dirty="0">
                <a:latin typeface="Century Gothic"/>
                <a:cs typeface="Century Gothic"/>
              </a:rPr>
              <a:t>of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unemployment</a:t>
            </a:r>
            <a:endParaRPr sz="1800">
              <a:latin typeface="Century Gothic"/>
              <a:cs typeface="Century Gothic"/>
            </a:endParaRPr>
          </a:p>
          <a:p>
            <a:pPr marL="299085" marR="26162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are </a:t>
            </a:r>
            <a:r>
              <a:rPr sz="1800" spc="-5" dirty="0">
                <a:latin typeface="Century Gothic"/>
                <a:cs typeface="Century Gothic"/>
              </a:rPr>
              <a:t>forecasting headline </a:t>
            </a:r>
            <a:r>
              <a:rPr sz="1800" spc="-10" dirty="0">
                <a:latin typeface="Century Gothic"/>
                <a:cs typeface="Century Gothic"/>
              </a:rPr>
              <a:t>unemployment to </a:t>
            </a:r>
            <a:r>
              <a:rPr sz="1800" spc="-5" dirty="0">
                <a:latin typeface="Century Gothic"/>
                <a:cs typeface="Century Gothic"/>
              </a:rPr>
              <a:t>decline </a:t>
            </a:r>
            <a:r>
              <a:rPr sz="1800" spc="-10" dirty="0">
                <a:latin typeface="Century Gothic"/>
                <a:cs typeface="Century Gothic"/>
              </a:rPr>
              <a:t>at </a:t>
            </a:r>
            <a:r>
              <a:rPr sz="1800" spc="-5" dirty="0">
                <a:latin typeface="Century Gothic"/>
                <a:cs typeface="Century Gothic"/>
              </a:rPr>
              <a:t>a slow </a:t>
            </a:r>
            <a:r>
              <a:rPr sz="1800" spc="-10" dirty="0">
                <a:latin typeface="Century Gothic"/>
                <a:cs typeface="Century Gothic"/>
              </a:rPr>
              <a:t>pace  </a:t>
            </a:r>
            <a:r>
              <a:rPr sz="1800" spc="-5" dirty="0">
                <a:latin typeface="Century Gothic"/>
                <a:cs typeface="Century Gothic"/>
              </a:rPr>
              <a:t>going</a:t>
            </a:r>
            <a:r>
              <a:rPr sz="1800" spc="-15" dirty="0">
                <a:latin typeface="Century Gothic"/>
                <a:cs typeface="Century Gothic"/>
              </a:rPr>
              <a:t> forward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Unemployment </a:t>
            </a:r>
            <a:r>
              <a:rPr sz="1600" spc="-5" dirty="0">
                <a:latin typeface="Century Gothic"/>
                <a:cs typeface="Century Gothic"/>
              </a:rPr>
              <a:t>in January 2017 </a:t>
            </a:r>
            <a:r>
              <a:rPr sz="1600" spc="-10" dirty="0">
                <a:latin typeface="Century Gothic"/>
                <a:cs typeface="Century Gothic"/>
              </a:rPr>
              <a:t>to </a:t>
            </a:r>
            <a:r>
              <a:rPr sz="1600" spc="-5" dirty="0">
                <a:latin typeface="Century Gothic"/>
                <a:cs typeface="Century Gothic"/>
              </a:rPr>
              <a:t>be </a:t>
            </a:r>
            <a:r>
              <a:rPr sz="1600" b="1" spc="-10" dirty="0">
                <a:latin typeface="Century Gothic"/>
                <a:cs typeface="Century Gothic"/>
              </a:rPr>
              <a:t>4.7%</a:t>
            </a:r>
            <a:r>
              <a:rPr sz="1600" spc="-10" dirty="0">
                <a:latin typeface="Century Gothic"/>
                <a:cs typeface="Century Gothic"/>
              </a:rPr>
              <a:t>, </a:t>
            </a:r>
            <a:r>
              <a:rPr sz="1600" spc="-5" dirty="0">
                <a:latin typeface="Century Gothic"/>
                <a:cs typeface="Century Gothic"/>
              </a:rPr>
              <a:t>and </a:t>
            </a:r>
            <a:r>
              <a:rPr sz="1600" b="1" spc="-10" dirty="0">
                <a:latin typeface="Century Gothic"/>
                <a:cs typeface="Century Gothic"/>
              </a:rPr>
              <a:t>4.6% </a:t>
            </a:r>
            <a:r>
              <a:rPr sz="1600" spc="-5" dirty="0">
                <a:latin typeface="Century Gothic"/>
                <a:cs typeface="Century Gothic"/>
              </a:rPr>
              <a:t>by January</a:t>
            </a:r>
            <a:r>
              <a:rPr sz="1600" spc="14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2018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826" y="6474314"/>
            <a:ext cx="44577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entury Gothic"/>
                <a:cs typeface="Century Gothic"/>
              </a:rPr>
              <a:t>Source: Federal </a:t>
            </a:r>
            <a:r>
              <a:rPr sz="800" dirty="0">
                <a:latin typeface="Century Gothic"/>
                <a:cs typeface="Century Gothic"/>
              </a:rPr>
              <a:t>Reserve </a:t>
            </a:r>
            <a:r>
              <a:rPr sz="800" spc="-5" dirty="0">
                <a:latin typeface="Century Gothic"/>
                <a:cs typeface="Century Gothic"/>
              </a:rPr>
              <a:t>Bank </a:t>
            </a:r>
            <a:r>
              <a:rPr sz="800" dirty="0">
                <a:latin typeface="Century Gothic"/>
                <a:cs typeface="Century Gothic"/>
              </a:rPr>
              <a:t>of </a:t>
            </a:r>
            <a:r>
              <a:rPr sz="800" spc="-5" dirty="0">
                <a:latin typeface="Century Gothic"/>
                <a:cs typeface="Century Gothic"/>
              </a:rPr>
              <a:t>St. </a:t>
            </a:r>
            <a:r>
              <a:rPr sz="800" dirty="0">
                <a:latin typeface="Century Gothic"/>
                <a:cs typeface="Century Gothic"/>
              </a:rPr>
              <a:t>Louis </a:t>
            </a:r>
            <a:r>
              <a:rPr sz="800" spc="-5" dirty="0">
                <a:latin typeface="Century Gothic"/>
                <a:cs typeface="Century Gothic"/>
              </a:rPr>
              <a:t>(FRED), </a:t>
            </a:r>
            <a:r>
              <a:rPr sz="800" spc="-10" dirty="0">
                <a:latin typeface="Century Gothic"/>
                <a:cs typeface="Century Gothic"/>
              </a:rPr>
              <a:t>WSJ </a:t>
            </a:r>
            <a:r>
              <a:rPr sz="800" spc="-5" dirty="0">
                <a:latin typeface="Century Gothic"/>
                <a:cs typeface="Century Gothic"/>
              </a:rPr>
              <a:t>October Forecasts,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180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3519" y="5596128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>
                <a:moveTo>
                  <a:pt x="0" y="0"/>
                </a:moveTo>
                <a:lnTo>
                  <a:pt x="629412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519" y="5247132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>
                <a:moveTo>
                  <a:pt x="0" y="0"/>
                </a:moveTo>
                <a:lnTo>
                  <a:pt x="629412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3519" y="4898135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>
                <a:moveTo>
                  <a:pt x="0" y="0"/>
                </a:moveTo>
                <a:lnTo>
                  <a:pt x="629412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519" y="4549140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>
                <a:moveTo>
                  <a:pt x="0" y="0"/>
                </a:moveTo>
                <a:lnTo>
                  <a:pt x="629412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3519" y="4200144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>
                <a:moveTo>
                  <a:pt x="0" y="0"/>
                </a:moveTo>
                <a:lnTo>
                  <a:pt x="629412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3519" y="3851147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>
                <a:moveTo>
                  <a:pt x="0" y="0"/>
                </a:moveTo>
                <a:lnTo>
                  <a:pt x="629412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3519" y="3502152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>
                <a:moveTo>
                  <a:pt x="0" y="0"/>
                </a:moveTo>
                <a:lnTo>
                  <a:pt x="629412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7236" y="3867911"/>
            <a:ext cx="5442585" cy="1047115"/>
          </a:xfrm>
          <a:custGeom>
            <a:avLst/>
            <a:gdLst/>
            <a:ahLst/>
            <a:cxnLst/>
            <a:rect l="l" t="t" r="r" b="b"/>
            <a:pathLst>
              <a:path w="5442584" h="1047114">
                <a:moveTo>
                  <a:pt x="0" y="1046988"/>
                </a:moveTo>
                <a:lnTo>
                  <a:pt x="83820" y="1030224"/>
                </a:lnTo>
                <a:lnTo>
                  <a:pt x="166116" y="1046988"/>
                </a:lnTo>
                <a:lnTo>
                  <a:pt x="248411" y="995172"/>
                </a:lnTo>
                <a:lnTo>
                  <a:pt x="330708" y="960119"/>
                </a:lnTo>
                <a:lnTo>
                  <a:pt x="413004" y="890016"/>
                </a:lnTo>
                <a:lnTo>
                  <a:pt x="495300" y="768096"/>
                </a:lnTo>
                <a:lnTo>
                  <a:pt x="577596" y="733044"/>
                </a:lnTo>
                <a:lnTo>
                  <a:pt x="659892" y="716280"/>
                </a:lnTo>
                <a:lnTo>
                  <a:pt x="742188" y="733044"/>
                </a:lnTo>
                <a:lnTo>
                  <a:pt x="824484" y="697991"/>
                </a:lnTo>
                <a:lnTo>
                  <a:pt x="908304" y="697991"/>
                </a:lnTo>
                <a:lnTo>
                  <a:pt x="990600" y="662940"/>
                </a:lnTo>
                <a:lnTo>
                  <a:pt x="1072896" y="662940"/>
                </a:lnTo>
                <a:lnTo>
                  <a:pt x="1155192" y="716280"/>
                </a:lnTo>
                <a:lnTo>
                  <a:pt x="1237488" y="733044"/>
                </a:lnTo>
                <a:lnTo>
                  <a:pt x="1319784" y="751332"/>
                </a:lnTo>
                <a:lnTo>
                  <a:pt x="1402080" y="784860"/>
                </a:lnTo>
                <a:lnTo>
                  <a:pt x="1484376" y="784860"/>
                </a:lnTo>
                <a:lnTo>
                  <a:pt x="1566672" y="803147"/>
                </a:lnTo>
                <a:lnTo>
                  <a:pt x="1648968" y="838200"/>
                </a:lnTo>
                <a:lnTo>
                  <a:pt x="1731264" y="854963"/>
                </a:lnTo>
                <a:lnTo>
                  <a:pt x="1815083" y="854963"/>
                </a:lnTo>
                <a:lnTo>
                  <a:pt x="1897380" y="908304"/>
                </a:lnTo>
                <a:lnTo>
                  <a:pt x="1979676" y="925068"/>
                </a:lnTo>
                <a:lnTo>
                  <a:pt x="2061972" y="925068"/>
                </a:lnTo>
                <a:lnTo>
                  <a:pt x="2144268" y="960119"/>
                </a:lnTo>
                <a:lnTo>
                  <a:pt x="2226564" y="943356"/>
                </a:lnTo>
                <a:lnTo>
                  <a:pt x="2308860" y="943356"/>
                </a:lnTo>
                <a:lnTo>
                  <a:pt x="2391156" y="908304"/>
                </a:lnTo>
                <a:lnTo>
                  <a:pt x="2473452" y="890016"/>
                </a:lnTo>
                <a:lnTo>
                  <a:pt x="2555748" y="854963"/>
                </a:lnTo>
                <a:lnTo>
                  <a:pt x="2638044" y="803147"/>
                </a:lnTo>
                <a:lnTo>
                  <a:pt x="2721864" y="681228"/>
                </a:lnTo>
                <a:lnTo>
                  <a:pt x="2804160" y="524256"/>
                </a:lnTo>
                <a:lnTo>
                  <a:pt x="2886456" y="278892"/>
                </a:lnTo>
                <a:lnTo>
                  <a:pt x="2968752" y="105156"/>
                </a:lnTo>
                <a:lnTo>
                  <a:pt x="3051048" y="51815"/>
                </a:lnTo>
                <a:lnTo>
                  <a:pt x="3133344" y="0"/>
                </a:lnTo>
                <a:lnTo>
                  <a:pt x="3215640" y="18287"/>
                </a:lnTo>
                <a:lnTo>
                  <a:pt x="3297936" y="51815"/>
                </a:lnTo>
                <a:lnTo>
                  <a:pt x="3380232" y="70103"/>
                </a:lnTo>
                <a:lnTo>
                  <a:pt x="3462528" y="70103"/>
                </a:lnTo>
                <a:lnTo>
                  <a:pt x="3546348" y="156972"/>
                </a:lnTo>
                <a:lnTo>
                  <a:pt x="3628644" y="140207"/>
                </a:lnTo>
                <a:lnTo>
                  <a:pt x="3710940" y="156972"/>
                </a:lnTo>
                <a:lnTo>
                  <a:pt x="3793236" y="227075"/>
                </a:lnTo>
                <a:lnTo>
                  <a:pt x="3875532" y="278892"/>
                </a:lnTo>
                <a:lnTo>
                  <a:pt x="3957828" y="297180"/>
                </a:lnTo>
                <a:lnTo>
                  <a:pt x="4040124" y="332231"/>
                </a:lnTo>
                <a:lnTo>
                  <a:pt x="4122420" y="367283"/>
                </a:lnTo>
                <a:lnTo>
                  <a:pt x="4204716" y="384047"/>
                </a:lnTo>
                <a:lnTo>
                  <a:pt x="4287012" y="419100"/>
                </a:lnTo>
                <a:lnTo>
                  <a:pt x="4369308" y="454152"/>
                </a:lnTo>
                <a:lnTo>
                  <a:pt x="4453128" y="524256"/>
                </a:lnTo>
                <a:lnTo>
                  <a:pt x="4535424" y="559308"/>
                </a:lnTo>
                <a:lnTo>
                  <a:pt x="4617720" y="646176"/>
                </a:lnTo>
                <a:lnTo>
                  <a:pt x="4700016" y="662940"/>
                </a:lnTo>
                <a:lnTo>
                  <a:pt x="4782312" y="733044"/>
                </a:lnTo>
                <a:lnTo>
                  <a:pt x="4864608" y="751332"/>
                </a:lnTo>
                <a:lnTo>
                  <a:pt x="4946904" y="784860"/>
                </a:lnTo>
                <a:lnTo>
                  <a:pt x="5029200" y="819912"/>
                </a:lnTo>
                <a:lnTo>
                  <a:pt x="5111496" y="854963"/>
                </a:lnTo>
                <a:lnTo>
                  <a:pt x="5193792" y="873251"/>
                </a:lnTo>
                <a:lnTo>
                  <a:pt x="5276088" y="873251"/>
                </a:lnTo>
                <a:lnTo>
                  <a:pt x="5359908" y="873251"/>
                </a:lnTo>
                <a:lnTo>
                  <a:pt x="5442204" y="873251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678" y="4740402"/>
            <a:ext cx="824865" cy="279400"/>
          </a:xfrm>
          <a:custGeom>
            <a:avLst/>
            <a:gdLst/>
            <a:ahLst/>
            <a:cxnLst/>
            <a:rect l="l" t="t" r="r" b="b"/>
            <a:pathLst>
              <a:path w="824865" h="279400">
                <a:moveTo>
                  <a:pt x="0" y="0"/>
                </a:moveTo>
                <a:lnTo>
                  <a:pt x="82296" y="53340"/>
                </a:lnTo>
                <a:lnTo>
                  <a:pt x="164592" y="53340"/>
                </a:lnTo>
                <a:lnTo>
                  <a:pt x="246888" y="105155"/>
                </a:lnTo>
                <a:lnTo>
                  <a:pt x="330708" y="105155"/>
                </a:lnTo>
                <a:lnTo>
                  <a:pt x="413004" y="156972"/>
                </a:lnTo>
                <a:lnTo>
                  <a:pt x="495300" y="156972"/>
                </a:lnTo>
                <a:lnTo>
                  <a:pt x="577596" y="210311"/>
                </a:lnTo>
                <a:lnTo>
                  <a:pt x="659892" y="210311"/>
                </a:lnTo>
                <a:lnTo>
                  <a:pt x="742188" y="278892"/>
                </a:lnTo>
                <a:lnTo>
                  <a:pt x="824484" y="278892"/>
                </a:lnTo>
              </a:path>
            </a:pathLst>
          </a:custGeom>
          <a:ln w="28956">
            <a:solidFill>
              <a:srgbClr val="1E406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48678" y="4601717"/>
            <a:ext cx="824865" cy="139065"/>
          </a:xfrm>
          <a:custGeom>
            <a:avLst/>
            <a:gdLst/>
            <a:ahLst/>
            <a:cxnLst/>
            <a:rect l="l" t="t" r="r" b="b"/>
            <a:pathLst>
              <a:path w="824865" h="139064">
                <a:moveTo>
                  <a:pt x="0" y="138683"/>
                </a:moveTo>
                <a:lnTo>
                  <a:pt x="82296" y="103631"/>
                </a:lnTo>
                <a:lnTo>
                  <a:pt x="164592" y="103631"/>
                </a:lnTo>
                <a:lnTo>
                  <a:pt x="246888" y="86867"/>
                </a:lnTo>
                <a:lnTo>
                  <a:pt x="330708" y="86867"/>
                </a:lnTo>
                <a:lnTo>
                  <a:pt x="413004" y="0"/>
                </a:lnTo>
                <a:lnTo>
                  <a:pt x="495300" y="0"/>
                </a:lnTo>
                <a:lnTo>
                  <a:pt x="577596" y="35051"/>
                </a:lnTo>
                <a:lnTo>
                  <a:pt x="659892" y="35051"/>
                </a:lnTo>
                <a:lnTo>
                  <a:pt x="742188" y="0"/>
                </a:lnTo>
                <a:lnTo>
                  <a:pt x="824484" y="0"/>
                </a:lnTo>
              </a:path>
            </a:pathLst>
          </a:custGeom>
          <a:ln w="28956">
            <a:solidFill>
              <a:srgbClr val="A7A8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8678" y="4740402"/>
            <a:ext cx="824865" cy="86995"/>
          </a:xfrm>
          <a:custGeom>
            <a:avLst/>
            <a:gdLst/>
            <a:ahLst/>
            <a:cxnLst/>
            <a:rect l="l" t="t" r="r" b="b"/>
            <a:pathLst>
              <a:path w="824865" h="86995">
                <a:moveTo>
                  <a:pt x="0" y="0"/>
                </a:moveTo>
                <a:lnTo>
                  <a:pt x="82296" y="35052"/>
                </a:lnTo>
                <a:lnTo>
                  <a:pt x="164592" y="35052"/>
                </a:lnTo>
                <a:lnTo>
                  <a:pt x="246888" y="53340"/>
                </a:lnTo>
                <a:lnTo>
                  <a:pt x="330708" y="53340"/>
                </a:lnTo>
                <a:lnTo>
                  <a:pt x="413004" y="53340"/>
                </a:lnTo>
                <a:lnTo>
                  <a:pt x="495300" y="70104"/>
                </a:lnTo>
                <a:lnTo>
                  <a:pt x="577596" y="70104"/>
                </a:lnTo>
                <a:lnTo>
                  <a:pt x="659892" y="70104"/>
                </a:lnTo>
                <a:lnTo>
                  <a:pt x="742188" y="70104"/>
                </a:lnTo>
                <a:lnTo>
                  <a:pt x="824484" y="86868"/>
                </a:lnTo>
              </a:path>
            </a:pathLst>
          </a:custGeom>
          <a:ln w="28956">
            <a:solidFill>
              <a:srgbClr val="EEA4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8678" y="4740402"/>
            <a:ext cx="824865" cy="53340"/>
          </a:xfrm>
          <a:custGeom>
            <a:avLst/>
            <a:gdLst/>
            <a:ahLst/>
            <a:cxnLst/>
            <a:rect l="l" t="t" r="r" b="b"/>
            <a:pathLst>
              <a:path w="824865" h="53339">
                <a:moveTo>
                  <a:pt x="0" y="0"/>
                </a:moveTo>
                <a:lnTo>
                  <a:pt x="82296" y="18288"/>
                </a:lnTo>
                <a:lnTo>
                  <a:pt x="164592" y="18288"/>
                </a:lnTo>
                <a:lnTo>
                  <a:pt x="246888" y="35052"/>
                </a:lnTo>
                <a:lnTo>
                  <a:pt x="330708" y="35052"/>
                </a:lnTo>
                <a:lnTo>
                  <a:pt x="413004" y="35052"/>
                </a:lnTo>
                <a:lnTo>
                  <a:pt x="495300" y="53340"/>
                </a:lnTo>
                <a:lnTo>
                  <a:pt x="577596" y="53340"/>
                </a:lnTo>
                <a:lnTo>
                  <a:pt x="659892" y="53340"/>
                </a:lnTo>
                <a:lnTo>
                  <a:pt x="742188" y="35052"/>
                </a:lnTo>
                <a:lnTo>
                  <a:pt x="824484" y="35052"/>
                </a:lnTo>
              </a:path>
            </a:pathLst>
          </a:custGeom>
          <a:ln w="2895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77885" y="3755758"/>
            <a:ext cx="223520" cy="190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630"/>
              </a:spcBef>
            </a:pPr>
            <a:r>
              <a:rPr sz="900" dirty="0">
                <a:latin typeface="Calibri"/>
                <a:cs typeface="Calibri"/>
              </a:rPr>
              <a:t>8%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latin typeface="Calibri"/>
                <a:cs typeface="Calibri"/>
              </a:rPr>
              <a:t>6%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latin typeface="Calibri"/>
                <a:cs typeface="Calibri"/>
              </a:rPr>
              <a:t>4%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latin typeface="Calibri"/>
                <a:cs typeface="Calibri"/>
              </a:rPr>
              <a:t>2%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630"/>
              </a:spcBef>
            </a:pPr>
            <a:r>
              <a:rPr sz="900" dirty="0">
                <a:latin typeface="Calibri"/>
                <a:cs typeface="Calibri"/>
              </a:rPr>
              <a:t>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7885" y="3406686"/>
            <a:ext cx="223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3360" y="5706269"/>
            <a:ext cx="239077" cy="25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3115" y="5710080"/>
            <a:ext cx="246227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2871" y="5708810"/>
            <a:ext cx="246113" cy="247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72626" y="5708810"/>
            <a:ext cx="238683" cy="247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2395" y="5704999"/>
            <a:ext cx="241388" cy="251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32150" y="5703730"/>
            <a:ext cx="238036" cy="252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1905" y="5702460"/>
            <a:ext cx="239839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1661" y="5699919"/>
            <a:ext cx="227965" cy="256540"/>
          </a:xfrm>
          <a:custGeom>
            <a:avLst/>
            <a:gdLst/>
            <a:ahLst/>
            <a:cxnLst/>
            <a:rect l="l" t="t" r="r" b="b"/>
            <a:pathLst>
              <a:path w="227964" h="256539">
                <a:moveTo>
                  <a:pt x="6781" y="189230"/>
                </a:moveTo>
                <a:lnTo>
                  <a:pt x="5918" y="189230"/>
                </a:lnTo>
                <a:lnTo>
                  <a:pt x="5207" y="190500"/>
                </a:lnTo>
                <a:lnTo>
                  <a:pt x="4775" y="190500"/>
                </a:lnTo>
                <a:lnTo>
                  <a:pt x="3771" y="191770"/>
                </a:lnTo>
                <a:lnTo>
                  <a:pt x="3213" y="191770"/>
                </a:lnTo>
                <a:lnTo>
                  <a:pt x="1917" y="193040"/>
                </a:lnTo>
                <a:lnTo>
                  <a:pt x="1397" y="193040"/>
                </a:lnTo>
                <a:lnTo>
                  <a:pt x="635" y="194310"/>
                </a:lnTo>
                <a:lnTo>
                  <a:pt x="368" y="195580"/>
                </a:lnTo>
                <a:lnTo>
                  <a:pt x="0" y="195580"/>
                </a:lnTo>
                <a:lnTo>
                  <a:pt x="101" y="196850"/>
                </a:lnTo>
                <a:lnTo>
                  <a:pt x="39941" y="236220"/>
                </a:lnTo>
                <a:lnTo>
                  <a:pt x="41656" y="238760"/>
                </a:lnTo>
                <a:lnTo>
                  <a:pt x="42176" y="240030"/>
                </a:lnTo>
                <a:lnTo>
                  <a:pt x="42360" y="241300"/>
                </a:lnTo>
                <a:lnTo>
                  <a:pt x="42430" y="243840"/>
                </a:lnTo>
                <a:lnTo>
                  <a:pt x="41617" y="245110"/>
                </a:lnTo>
                <a:lnTo>
                  <a:pt x="40970" y="246380"/>
                </a:lnTo>
                <a:lnTo>
                  <a:pt x="39255" y="247650"/>
                </a:lnTo>
                <a:lnTo>
                  <a:pt x="38442" y="248920"/>
                </a:lnTo>
                <a:lnTo>
                  <a:pt x="36093" y="248920"/>
                </a:lnTo>
                <a:lnTo>
                  <a:pt x="34086" y="250190"/>
                </a:lnTo>
                <a:lnTo>
                  <a:pt x="32664" y="250190"/>
                </a:lnTo>
                <a:lnTo>
                  <a:pt x="32245" y="251460"/>
                </a:lnTo>
                <a:lnTo>
                  <a:pt x="32042" y="251460"/>
                </a:lnTo>
                <a:lnTo>
                  <a:pt x="32270" y="252730"/>
                </a:lnTo>
                <a:lnTo>
                  <a:pt x="32512" y="252730"/>
                </a:lnTo>
                <a:lnTo>
                  <a:pt x="33185" y="254000"/>
                </a:lnTo>
                <a:lnTo>
                  <a:pt x="33655" y="254000"/>
                </a:lnTo>
                <a:lnTo>
                  <a:pt x="35115" y="255270"/>
                </a:lnTo>
                <a:lnTo>
                  <a:pt x="35826" y="256540"/>
                </a:lnTo>
                <a:lnTo>
                  <a:pt x="40944" y="256540"/>
                </a:lnTo>
                <a:lnTo>
                  <a:pt x="42545" y="255270"/>
                </a:lnTo>
                <a:lnTo>
                  <a:pt x="43370" y="255270"/>
                </a:lnTo>
                <a:lnTo>
                  <a:pt x="45059" y="254000"/>
                </a:lnTo>
                <a:lnTo>
                  <a:pt x="45847" y="252730"/>
                </a:lnTo>
                <a:lnTo>
                  <a:pt x="48742" y="250190"/>
                </a:lnTo>
                <a:lnTo>
                  <a:pt x="50228" y="247650"/>
                </a:lnTo>
                <a:lnTo>
                  <a:pt x="51854" y="243840"/>
                </a:lnTo>
                <a:lnTo>
                  <a:pt x="52120" y="241300"/>
                </a:lnTo>
                <a:lnTo>
                  <a:pt x="51536" y="237490"/>
                </a:lnTo>
                <a:lnTo>
                  <a:pt x="50736" y="234950"/>
                </a:lnTo>
                <a:lnTo>
                  <a:pt x="48107" y="231140"/>
                </a:lnTo>
                <a:lnTo>
                  <a:pt x="46443" y="229870"/>
                </a:lnTo>
                <a:lnTo>
                  <a:pt x="44411" y="227330"/>
                </a:lnTo>
                <a:lnTo>
                  <a:pt x="7010" y="190500"/>
                </a:lnTo>
                <a:lnTo>
                  <a:pt x="6781" y="189230"/>
                </a:lnTo>
                <a:close/>
              </a:path>
              <a:path w="227964" h="256539">
                <a:moveTo>
                  <a:pt x="73647" y="177800"/>
                </a:moveTo>
                <a:lnTo>
                  <a:pt x="58991" y="177800"/>
                </a:lnTo>
                <a:lnTo>
                  <a:pt x="60325" y="179070"/>
                </a:lnTo>
                <a:lnTo>
                  <a:pt x="63017" y="180340"/>
                </a:lnTo>
                <a:lnTo>
                  <a:pt x="64363" y="181610"/>
                </a:lnTo>
                <a:lnTo>
                  <a:pt x="68503" y="185420"/>
                </a:lnTo>
                <a:lnTo>
                  <a:pt x="60845" y="193040"/>
                </a:lnTo>
                <a:lnTo>
                  <a:pt x="58597" y="195580"/>
                </a:lnTo>
                <a:lnTo>
                  <a:pt x="55156" y="200660"/>
                </a:lnTo>
                <a:lnTo>
                  <a:pt x="54013" y="203200"/>
                </a:lnTo>
                <a:lnTo>
                  <a:pt x="52908" y="208280"/>
                </a:lnTo>
                <a:lnTo>
                  <a:pt x="52959" y="210820"/>
                </a:lnTo>
                <a:lnTo>
                  <a:pt x="54279" y="215900"/>
                </a:lnTo>
                <a:lnTo>
                  <a:pt x="55613" y="217170"/>
                </a:lnTo>
                <a:lnTo>
                  <a:pt x="59321" y="220980"/>
                </a:lnTo>
                <a:lnTo>
                  <a:pt x="61137" y="222250"/>
                </a:lnTo>
                <a:lnTo>
                  <a:pt x="65011" y="224790"/>
                </a:lnTo>
                <a:lnTo>
                  <a:pt x="70942" y="224790"/>
                </a:lnTo>
                <a:lnTo>
                  <a:pt x="76936" y="220980"/>
                </a:lnTo>
                <a:lnTo>
                  <a:pt x="78867" y="219710"/>
                </a:lnTo>
                <a:lnTo>
                  <a:pt x="82867" y="215900"/>
                </a:lnTo>
                <a:lnTo>
                  <a:pt x="67856" y="215900"/>
                </a:lnTo>
                <a:lnTo>
                  <a:pt x="65798" y="214630"/>
                </a:lnTo>
                <a:lnTo>
                  <a:pt x="62877" y="212090"/>
                </a:lnTo>
                <a:lnTo>
                  <a:pt x="62128" y="210820"/>
                </a:lnTo>
                <a:lnTo>
                  <a:pt x="61290" y="208280"/>
                </a:lnTo>
                <a:lnTo>
                  <a:pt x="61214" y="207010"/>
                </a:lnTo>
                <a:lnTo>
                  <a:pt x="61772" y="203200"/>
                </a:lnTo>
                <a:lnTo>
                  <a:pt x="62420" y="201930"/>
                </a:lnTo>
                <a:lnTo>
                  <a:pt x="64439" y="199390"/>
                </a:lnTo>
                <a:lnTo>
                  <a:pt x="65836" y="196850"/>
                </a:lnTo>
                <a:lnTo>
                  <a:pt x="73190" y="190500"/>
                </a:lnTo>
                <a:lnTo>
                  <a:pt x="86728" y="190500"/>
                </a:lnTo>
                <a:lnTo>
                  <a:pt x="73647" y="177800"/>
                </a:lnTo>
                <a:close/>
              </a:path>
              <a:path w="227964" h="256539">
                <a:moveTo>
                  <a:pt x="86728" y="190500"/>
                </a:moveTo>
                <a:lnTo>
                  <a:pt x="73190" y="190500"/>
                </a:lnTo>
                <a:lnTo>
                  <a:pt x="80733" y="198120"/>
                </a:lnTo>
                <a:lnTo>
                  <a:pt x="80810" y="201930"/>
                </a:lnTo>
                <a:lnTo>
                  <a:pt x="72377" y="215900"/>
                </a:lnTo>
                <a:lnTo>
                  <a:pt x="82867" y="215900"/>
                </a:lnTo>
                <a:lnTo>
                  <a:pt x="84416" y="213360"/>
                </a:lnTo>
                <a:lnTo>
                  <a:pt x="86398" y="208280"/>
                </a:lnTo>
                <a:lnTo>
                  <a:pt x="86842" y="204470"/>
                </a:lnTo>
                <a:lnTo>
                  <a:pt x="86728" y="201930"/>
                </a:lnTo>
                <a:lnTo>
                  <a:pt x="96062" y="201930"/>
                </a:lnTo>
                <a:lnTo>
                  <a:pt x="96227" y="200660"/>
                </a:lnTo>
                <a:lnTo>
                  <a:pt x="95885" y="199390"/>
                </a:lnTo>
                <a:lnTo>
                  <a:pt x="86728" y="190500"/>
                </a:lnTo>
                <a:close/>
              </a:path>
              <a:path w="227964" h="256539">
                <a:moveTo>
                  <a:pt x="95478" y="201930"/>
                </a:moveTo>
                <a:lnTo>
                  <a:pt x="86728" y="201930"/>
                </a:lnTo>
                <a:lnTo>
                  <a:pt x="90601" y="205740"/>
                </a:lnTo>
                <a:lnTo>
                  <a:pt x="92024" y="205740"/>
                </a:lnTo>
                <a:lnTo>
                  <a:pt x="93002" y="204470"/>
                </a:lnTo>
                <a:lnTo>
                  <a:pt x="93586" y="204470"/>
                </a:lnTo>
                <a:lnTo>
                  <a:pt x="94983" y="203200"/>
                </a:lnTo>
                <a:lnTo>
                  <a:pt x="95478" y="201930"/>
                </a:lnTo>
                <a:close/>
              </a:path>
              <a:path w="227964" h="256539">
                <a:moveTo>
                  <a:pt x="41706" y="196850"/>
                </a:moveTo>
                <a:lnTo>
                  <a:pt x="38341" y="196850"/>
                </a:lnTo>
                <a:lnTo>
                  <a:pt x="39103" y="198120"/>
                </a:lnTo>
                <a:lnTo>
                  <a:pt x="41173" y="198120"/>
                </a:lnTo>
                <a:lnTo>
                  <a:pt x="41706" y="196850"/>
                </a:lnTo>
                <a:close/>
              </a:path>
              <a:path w="227964" h="256539">
                <a:moveTo>
                  <a:pt x="61036" y="168910"/>
                </a:moveTo>
                <a:lnTo>
                  <a:pt x="56591" y="168910"/>
                </a:lnTo>
                <a:lnTo>
                  <a:pt x="54292" y="170180"/>
                </a:lnTo>
                <a:lnTo>
                  <a:pt x="49555" y="171450"/>
                </a:lnTo>
                <a:lnTo>
                  <a:pt x="47091" y="173990"/>
                </a:lnTo>
                <a:lnTo>
                  <a:pt x="43180" y="177800"/>
                </a:lnTo>
                <a:lnTo>
                  <a:pt x="41948" y="179070"/>
                </a:lnTo>
                <a:lnTo>
                  <a:pt x="39763" y="182880"/>
                </a:lnTo>
                <a:lnTo>
                  <a:pt x="38836" y="184150"/>
                </a:lnTo>
                <a:lnTo>
                  <a:pt x="37338" y="186690"/>
                </a:lnTo>
                <a:lnTo>
                  <a:pt x="36766" y="187960"/>
                </a:lnTo>
                <a:lnTo>
                  <a:pt x="35953" y="190500"/>
                </a:lnTo>
                <a:lnTo>
                  <a:pt x="35737" y="191770"/>
                </a:lnTo>
                <a:lnTo>
                  <a:pt x="35712" y="193040"/>
                </a:lnTo>
                <a:lnTo>
                  <a:pt x="35852" y="194310"/>
                </a:lnTo>
                <a:lnTo>
                  <a:pt x="36423" y="195580"/>
                </a:lnTo>
                <a:lnTo>
                  <a:pt x="36906" y="195580"/>
                </a:lnTo>
                <a:lnTo>
                  <a:pt x="37553" y="196850"/>
                </a:lnTo>
                <a:lnTo>
                  <a:pt x="41998" y="196850"/>
                </a:lnTo>
                <a:lnTo>
                  <a:pt x="42519" y="194310"/>
                </a:lnTo>
                <a:lnTo>
                  <a:pt x="42900" y="193040"/>
                </a:lnTo>
                <a:lnTo>
                  <a:pt x="43903" y="190500"/>
                </a:lnTo>
                <a:lnTo>
                  <a:pt x="44602" y="189230"/>
                </a:lnTo>
                <a:lnTo>
                  <a:pt x="46380" y="185420"/>
                </a:lnTo>
                <a:lnTo>
                  <a:pt x="47637" y="184150"/>
                </a:lnTo>
                <a:lnTo>
                  <a:pt x="50736" y="180340"/>
                </a:lnTo>
                <a:lnTo>
                  <a:pt x="52184" y="180340"/>
                </a:lnTo>
                <a:lnTo>
                  <a:pt x="54940" y="177800"/>
                </a:lnTo>
                <a:lnTo>
                  <a:pt x="73647" y="177800"/>
                </a:lnTo>
                <a:lnTo>
                  <a:pt x="69723" y="173990"/>
                </a:lnTo>
                <a:lnTo>
                  <a:pt x="67538" y="171450"/>
                </a:lnTo>
                <a:lnTo>
                  <a:pt x="63220" y="170180"/>
                </a:lnTo>
                <a:lnTo>
                  <a:pt x="61036" y="168910"/>
                </a:lnTo>
                <a:close/>
              </a:path>
              <a:path w="227964" h="256539">
                <a:moveTo>
                  <a:pt x="105130" y="127000"/>
                </a:moveTo>
                <a:lnTo>
                  <a:pt x="98069" y="127000"/>
                </a:lnTo>
                <a:lnTo>
                  <a:pt x="93230" y="128270"/>
                </a:lnTo>
                <a:lnTo>
                  <a:pt x="82782" y="148590"/>
                </a:lnTo>
                <a:lnTo>
                  <a:pt x="82943" y="151130"/>
                </a:lnTo>
                <a:lnTo>
                  <a:pt x="72021" y="151130"/>
                </a:lnTo>
                <a:lnTo>
                  <a:pt x="72161" y="152400"/>
                </a:lnTo>
                <a:lnTo>
                  <a:pt x="108102" y="187960"/>
                </a:lnTo>
                <a:lnTo>
                  <a:pt x="110210" y="187960"/>
                </a:lnTo>
                <a:lnTo>
                  <a:pt x="111163" y="186690"/>
                </a:lnTo>
                <a:lnTo>
                  <a:pt x="111709" y="186690"/>
                </a:lnTo>
                <a:lnTo>
                  <a:pt x="113004" y="185420"/>
                </a:lnTo>
                <a:lnTo>
                  <a:pt x="113512" y="184150"/>
                </a:lnTo>
                <a:lnTo>
                  <a:pt x="114249" y="182880"/>
                </a:lnTo>
                <a:lnTo>
                  <a:pt x="114769" y="182880"/>
                </a:lnTo>
                <a:lnTo>
                  <a:pt x="114808" y="181610"/>
                </a:lnTo>
                <a:lnTo>
                  <a:pt x="114604" y="181610"/>
                </a:lnTo>
                <a:lnTo>
                  <a:pt x="89573" y="156210"/>
                </a:lnTo>
                <a:lnTo>
                  <a:pt x="89128" y="152400"/>
                </a:lnTo>
                <a:lnTo>
                  <a:pt x="89141" y="148590"/>
                </a:lnTo>
                <a:lnTo>
                  <a:pt x="90081" y="143510"/>
                </a:lnTo>
                <a:lnTo>
                  <a:pt x="91135" y="140970"/>
                </a:lnTo>
                <a:lnTo>
                  <a:pt x="94030" y="138430"/>
                </a:lnTo>
                <a:lnTo>
                  <a:pt x="95377" y="137160"/>
                </a:lnTo>
                <a:lnTo>
                  <a:pt x="98247" y="135890"/>
                </a:lnTo>
                <a:lnTo>
                  <a:pt x="116821" y="135890"/>
                </a:lnTo>
                <a:lnTo>
                  <a:pt x="114274" y="133350"/>
                </a:lnTo>
                <a:lnTo>
                  <a:pt x="111899" y="130810"/>
                </a:lnTo>
                <a:lnTo>
                  <a:pt x="107429" y="128270"/>
                </a:lnTo>
                <a:lnTo>
                  <a:pt x="105130" y="127000"/>
                </a:lnTo>
                <a:close/>
              </a:path>
              <a:path w="227964" h="256539">
                <a:moveTo>
                  <a:pt x="116821" y="135890"/>
                </a:moveTo>
                <a:lnTo>
                  <a:pt x="99720" y="135890"/>
                </a:lnTo>
                <a:lnTo>
                  <a:pt x="102717" y="137160"/>
                </a:lnTo>
                <a:lnTo>
                  <a:pt x="104241" y="137160"/>
                </a:lnTo>
                <a:lnTo>
                  <a:pt x="107340" y="139700"/>
                </a:lnTo>
                <a:lnTo>
                  <a:pt x="109131" y="140970"/>
                </a:lnTo>
                <a:lnTo>
                  <a:pt x="132168" y="163830"/>
                </a:lnTo>
                <a:lnTo>
                  <a:pt x="134289" y="163830"/>
                </a:lnTo>
                <a:lnTo>
                  <a:pt x="135229" y="162560"/>
                </a:lnTo>
                <a:lnTo>
                  <a:pt x="135801" y="162560"/>
                </a:lnTo>
                <a:lnTo>
                  <a:pt x="137083" y="161290"/>
                </a:lnTo>
                <a:lnTo>
                  <a:pt x="137591" y="160020"/>
                </a:lnTo>
                <a:lnTo>
                  <a:pt x="138328" y="160020"/>
                </a:lnTo>
                <a:lnTo>
                  <a:pt x="138569" y="158750"/>
                </a:lnTo>
                <a:lnTo>
                  <a:pt x="138836" y="158750"/>
                </a:lnTo>
                <a:lnTo>
                  <a:pt x="138887" y="157480"/>
                </a:lnTo>
                <a:lnTo>
                  <a:pt x="138468" y="157480"/>
                </a:lnTo>
                <a:lnTo>
                  <a:pt x="116821" y="135890"/>
                </a:lnTo>
                <a:close/>
              </a:path>
              <a:path w="227964" h="256539">
                <a:moveTo>
                  <a:pt x="78041" y="146050"/>
                </a:moveTo>
                <a:lnTo>
                  <a:pt x="76022" y="146050"/>
                </a:lnTo>
                <a:lnTo>
                  <a:pt x="75184" y="147320"/>
                </a:lnTo>
                <a:lnTo>
                  <a:pt x="74688" y="147320"/>
                </a:lnTo>
                <a:lnTo>
                  <a:pt x="73494" y="148590"/>
                </a:lnTo>
                <a:lnTo>
                  <a:pt x="73037" y="148590"/>
                </a:lnTo>
                <a:lnTo>
                  <a:pt x="72377" y="149860"/>
                </a:lnTo>
                <a:lnTo>
                  <a:pt x="72148" y="149860"/>
                </a:lnTo>
                <a:lnTo>
                  <a:pt x="71920" y="151130"/>
                </a:lnTo>
                <a:lnTo>
                  <a:pt x="82943" y="151130"/>
                </a:lnTo>
                <a:lnTo>
                  <a:pt x="78041" y="146050"/>
                </a:lnTo>
                <a:close/>
              </a:path>
              <a:path w="227964" h="256539">
                <a:moveTo>
                  <a:pt x="145999" y="109220"/>
                </a:moveTo>
                <a:lnTo>
                  <a:pt x="143103" y="109220"/>
                </a:lnTo>
                <a:lnTo>
                  <a:pt x="125920" y="127000"/>
                </a:lnTo>
                <a:lnTo>
                  <a:pt x="125755" y="127000"/>
                </a:lnTo>
                <a:lnTo>
                  <a:pt x="126072" y="128270"/>
                </a:lnTo>
                <a:lnTo>
                  <a:pt x="126657" y="129540"/>
                </a:lnTo>
                <a:lnTo>
                  <a:pt x="128651" y="130810"/>
                </a:lnTo>
                <a:lnTo>
                  <a:pt x="129476" y="132080"/>
                </a:lnTo>
                <a:lnTo>
                  <a:pt x="131330" y="132080"/>
                </a:lnTo>
                <a:lnTo>
                  <a:pt x="148742" y="114300"/>
                </a:lnTo>
                <a:lnTo>
                  <a:pt x="148882" y="114300"/>
                </a:lnTo>
                <a:lnTo>
                  <a:pt x="148577" y="113030"/>
                </a:lnTo>
                <a:lnTo>
                  <a:pt x="147980" y="111760"/>
                </a:lnTo>
                <a:lnTo>
                  <a:pt x="146951" y="110490"/>
                </a:lnTo>
                <a:lnTo>
                  <a:pt x="146456" y="110490"/>
                </a:lnTo>
                <a:lnTo>
                  <a:pt x="145999" y="109220"/>
                </a:lnTo>
                <a:close/>
              </a:path>
              <a:path w="227964" h="256539">
                <a:moveTo>
                  <a:pt x="155486" y="46990"/>
                </a:moveTo>
                <a:lnTo>
                  <a:pt x="152031" y="46990"/>
                </a:lnTo>
                <a:lnTo>
                  <a:pt x="145351" y="49530"/>
                </a:lnTo>
                <a:lnTo>
                  <a:pt x="131114" y="72390"/>
                </a:lnTo>
                <a:lnTo>
                  <a:pt x="132930" y="80010"/>
                </a:lnTo>
                <a:lnTo>
                  <a:pt x="155295" y="106680"/>
                </a:lnTo>
                <a:lnTo>
                  <a:pt x="162928" y="113030"/>
                </a:lnTo>
                <a:lnTo>
                  <a:pt x="166611" y="114300"/>
                </a:lnTo>
                <a:lnTo>
                  <a:pt x="173748" y="115570"/>
                </a:lnTo>
                <a:lnTo>
                  <a:pt x="177203" y="115570"/>
                </a:lnTo>
                <a:lnTo>
                  <a:pt x="183883" y="114300"/>
                </a:lnTo>
                <a:lnTo>
                  <a:pt x="187159" y="111760"/>
                </a:lnTo>
                <a:lnTo>
                  <a:pt x="192443" y="106680"/>
                </a:lnTo>
                <a:lnTo>
                  <a:pt x="174815" y="106680"/>
                </a:lnTo>
                <a:lnTo>
                  <a:pt x="169735" y="105410"/>
                </a:lnTo>
                <a:lnTo>
                  <a:pt x="166928" y="104140"/>
                </a:lnTo>
                <a:lnTo>
                  <a:pt x="160794" y="99060"/>
                </a:lnTo>
                <a:lnTo>
                  <a:pt x="157365" y="96520"/>
                </a:lnTo>
                <a:lnTo>
                  <a:pt x="150710" y="88900"/>
                </a:lnTo>
                <a:lnTo>
                  <a:pt x="148196" y="86360"/>
                </a:lnTo>
                <a:lnTo>
                  <a:pt x="143827" y="81280"/>
                </a:lnTo>
                <a:lnTo>
                  <a:pt x="142214" y="78740"/>
                </a:lnTo>
                <a:lnTo>
                  <a:pt x="140131" y="73660"/>
                </a:lnTo>
                <a:lnTo>
                  <a:pt x="139788" y="71120"/>
                </a:lnTo>
                <a:lnTo>
                  <a:pt x="140474" y="66040"/>
                </a:lnTo>
                <a:lnTo>
                  <a:pt x="141757" y="63500"/>
                </a:lnTo>
                <a:lnTo>
                  <a:pt x="145262" y="59690"/>
                </a:lnTo>
                <a:lnTo>
                  <a:pt x="146558" y="58420"/>
                </a:lnTo>
                <a:lnTo>
                  <a:pt x="149250" y="57150"/>
                </a:lnTo>
                <a:lnTo>
                  <a:pt x="175276" y="57150"/>
                </a:lnTo>
                <a:lnTo>
                  <a:pt x="173939" y="55880"/>
                </a:lnTo>
                <a:lnTo>
                  <a:pt x="166306" y="50800"/>
                </a:lnTo>
                <a:lnTo>
                  <a:pt x="162610" y="49530"/>
                </a:lnTo>
                <a:lnTo>
                  <a:pt x="155486" y="46990"/>
                </a:lnTo>
                <a:close/>
              </a:path>
              <a:path w="227964" h="256539">
                <a:moveTo>
                  <a:pt x="175276" y="57150"/>
                </a:moveTo>
                <a:lnTo>
                  <a:pt x="155295" y="57150"/>
                </a:lnTo>
                <a:lnTo>
                  <a:pt x="158661" y="58420"/>
                </a:lnTo>
                <a:lnTo>
                  <a:pt x="160464" y="59690"/>
                </a:lnTo>
                <a:lnTo>
                  <a:pt x="164274" y="60960"/>
                </a:lnTo>
                <a:lnTo>
                  <a:pt x="166331" y="63500"/>
                </a:lnTo>
                <a:lnTo>
                  <a:pt x="170751" y="67310"/>
                </a:lnTo>
                <a:lnTo>
                  <a:pt x="173139" y="68580"/>
                </a:lnTo>
                <a:lnTo>
                  <a:pt x="175691" y="71120"/>
                </a:lnTo>
                <a:lnTo>
                  <a:pt x="177584" y="73660"/>
                </a:lnTo>
                <a:lnTo>
                  <a:pt x="179336" y="74930"/>
                </a:lnTo>
                <a:lnTo>
                  <a:pt x="182600" y="78740"/>
                </a:lnTo>
                <a:lnTo>
                  <a:pt x="184010" y="81280"/>
                </a:lnTo>
                <a:lnTo>
                  <a:pt x="186385" y="85090"/>
                </a:lnTo>
                <a:lnTo>
                  <a:pt x="187325" y="86360"/>
                </a:lnTo>
                <a:lnTo>
                  <a:pt x="188747" y="90170"/>
                </a:lnTo>
                <a:lnTo>
                  <a:pt x="189141" y="91440"/>
                </a:lnTo>
                <a:lnTo>
                  <a:pt x="189306" y="95250"/>
                </a:lnTo>
                <a:lnTo>
                  <a:pt x="189014" y="96520"/>
                </a:lnTo>
                <a:lnTo>
                  <a:pt x="187731" y="99060"/>
                </a:lnTo>
                <a:lnTo>
                  <a:pt x="186664" y="101600"/>
                </a:lnTo>
                <a:lnTo>
                  <a:pt x="183299" y="104140"/>
                </a:lnTo>
                <a:lnTo>
                  <a:pt x="181305" y="105410"/>
                </a:lnTo>
                <a:lnTo>
                  <a:pt x="177126" y="106680"/>
                </a:lnTo>
                <a:lnTo>
                  <a:pt x="192443" y="106680"/>
                </a:lnTo>
                <a:lnTo>
                  <a:pt x="193763" y="105410"/>
                </a:lnTo>
                <a:lnTo>
                  <a:pt x="195973" y="101600"/>
                </a:lnTo>
                <a:lnTo>
                  <a:pt x="198056" y="93980"/>
                </a:lnTo>
                <a:lnTo>
                  <a:pt x="198132" y="91440"/>
                </a:lnTo>
                <a:lnTo>
                  <a:pt x="196342" y="83820"/>
                </a:lnTo>
                <a:lnTo>
                  <a:pt x="194576" y="80010"/>
                </a:lnTo>
                <a:lnTo>
                  <a:pt x="189344" y="72390"/>
                </a:lnTo>
                <a:lnTo>
                  <a:pt x="186080" y="68580"/>
                </a:lnTo>
                <a:lnTo>
                  <a:pt x="182156" y="63500"/>
                </a:lnTo>
                <a:lnTo>
                  <a:pt x="177952" y="59690"/>
                </a:lnTo>
                <a:lnTo>
                  <a:pt x="175276" y="57150"/>
                </a:lnTo>
                <a:close/>
              </a:path>
              <a:path w="227964" h="256539">
                <a:moveTo>
                  <a:pt x="205000" y="11430"/>
                </a:moveTo>
                <a:lnTo>
                  <a:pt x="195402" y="11430"/>
                </a:lnTo>
                <a:lnTo>
                  <a:pt x="219583" y="74930"/>
                </a:lnTo>
                <a:lnTo>
                  <a:pt x="219786" y="74930"/>
                </a:lnTo>
                <a:lnTo>
                  <a:pt x="220230" y="76200"/>
                </a:lnTo>
                <a:lnTo>
                  <a:pt x="221818" y="76200"/>
                </a:lnTo>
                <a:lnTo>
                  <a:pt x="222973" y="74930"/>
                </a:lnTo>
                <a:lnTo>
                  <a:pt x="223710" y="73660"/>
                </a:lnTo>
                <a:lnTo>
                  <a:pt x="224612" y="73660"/>
                </a:lnTo>
                <a:lnTo>
                  <a:pt x="225844" y="72390"/>
                </a:lnTo>
                <a:lnTo>
                  <a:pt x="226720" y="71120"/>
                </a:lnTo>
                <a:lnTo>
                  <a:pt x="227025" y="71120"/>
                </a:lnTo>
                <a:lnTo>
                  <a:pt x="227393" y="69850"/>
                </a:lnTo>
                <a:lnTo>
                  <a:pt x="227393" y="68580"/>
                </a:lnTo>
                <a:lnTo>
                  <a:pt x="205000" y="11430"/>
                </a:lnTo>
                <a:close/>
              </a:path>
              <a:path w="227964" h="256539">
                <a:moveTo>
                  <a:pt x="198577" y="0"/>
                </a:moveTo>
                <a:lnTo>
                  <a:pt x="195059" y="0"/>
                </a:lnTo>
                <a:lnTo>
                  <a:pt x="164706" y="30480"/>
                </a:lnTo>
                <a:lnTo>
                  <a:pt x="164553" y="30480"/>
                </a:lnTo>
                <a:lnTo>
                  <a:pt x="164414" y="31750"/>
                </a:lnTo>
                <a:lnTo>
                  <a:pt x="164680" y="33020"/>
                </a:lnTo>
                <a:lnTo>
                  <a:pt x="164896" y="33020"/>
                </a:lnTo>
                <a:lnTo>
                  <a:pt x="165493" y="34290"/>
                </a:lnTo>
                <a:lnTo>
                  <a:pt x="165900" y="34290"/>
                </a:lnTo>
                <a:lnTo>
                  <a:pt x="167347" y="35560"/>
                </a:lnTo>
                <a:lnTo>
                  <a:pt x="168211" y="36830"/>
                </a:lnTo>
                <a:lnTo>
                  <a:pt x="170395" y="36830"/>
                </a:lnTo>
                <a:lnTo>
                  <a:pt x="195402" y="11430"/>
                </a:lnTo>
                <a:lnTo>
                  <a:pt x="205000" y="11430"/>
                </a:lnTo>
                <a:lnTo>
                  <a:pt x="203009" y="6350"/>
                </a:lnTo>
                <a:lnTo>
                  <a:pt x="202374" y="5080"/>
                </a:lnTo>
                <a:lnTo>
                  <a:pt x="202120" y="5080"/>
                </a:lnTo>
                <a:lnTo>
                  <a:pt x="201841" y="3810"/>
                </a:lnTo>
                <a:lnTo>
                  <a:pt x="201231" y="3810"/>
                </a:lnTo>
                <a:lnTo>
                  <a:pt x="200545" y="2540"/>
                </a:lnTo>
                <a:lnTo>
                  <a:pt x="199669" y="1270"/>
                </a:lnTo>
                <a:lnTo>
                  <a:pt x="199085" y="1270"/>
                </a:lnTo>
                <a:lnTo>
                  <a:pt x="198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1417" y="5706269"/>
            <a:ext cx="241109" cy="2501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1172" y="5707539"/>
            <a:ext cx="235638" cy="2489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80928" y="5706269"/>
            <a:ext cx="239077" cy="2501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683" y="5710080"/>
            <a:ext cx="246227" cy="246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40451" y="5708810"/>
            <a:ext cx="246113" cy="247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70207" y="5708810"/>
            <a:ext cx="238683" cy="247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99962" y="5704999"/>
            <a:ext cx="241388" cy="251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29718" y="5703730"/>
            <a:ext cx="238036" cy="252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9474" y="5702460"/>
            <a:ext cx="239839" cy="254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89229" y="5699919"/>
            <a:ext cx="227965" cy="256540"/>
          </a:xfrm>
          <a:custGeom>
            <a:avLst/>
            <a:gdLst/>
            <a:ahLst/>
            <a:cxnLst/>
            <a:rect l="l" t="t" r="r" b="b"/>
            <a:pathLst>
              <a:path w="227965" h="256539">
                <a:moveTo>
                  <a:pt x="6781" y="189230"/>
                </a:moveTo>
                <a:lnTo>
                  <a:pt x="5918" y="189230"/>
                </a:lnTo>
                <a:lnTo>
                  <a:pt x="5206" y="190500"/>
                </a:lnTo>
                <a:lnTo>
                  <a:pt x="4775" y="190500"/>
                </a:lnTo>
                <a:lnTo>
                  <a:pt x="3771" y="191770"/>
                </a:lnTo>
                <a:lnTo>
                  <a:pt x="3213" y="191770"/>
                </a:lnTo>
                <a:lnTo>
                  <a:pt x="1917" y="193040"/>
                </a:lnTo>
                <a:lnTo>
                  <a:pt x="1396" y="193040"/>
                </a:lnTo>
                <a:lnTo>
                  <a:pt x="634" y="194310"/>
                </a:lnTo>
                <a:lnTo>
                  <a:pt x="368" y="195580"/>
                </a:lnTo>
                <a:lnTo>
                  <a:pt x="0" y="195580"/>
                </a:lnTo>
                <a:lnTo>
                  <a:pt x="101" y="196850"/>
                </a:lnTo>
                <a:lnTo>
                  <a:pt x="39941" y="236220"/>
                </a:lnTo>
                <a:lnTo>
                  <a:pt x="41655" y="238760"/>
                </a:lnTo>
                <a:lnTo>
                  <a:pt x="42176" y="240030"/>
                </a:lnTo>
                <a:lnTo>
                  <a:pt x="42360" y="241300"/>
                </a:lnTo>
                <a:lnTo>
                  <a:pt x="42430" y="243840"/>
                </a:lnTo>
                <a:lnTo>
                  <a:pt x="41617" y="245110"/>
                </a:lnTo>
                <a:lnTo>
                  <a:pt x="40970" y="246380"/>
                </a:lnTo>
                <a:lnTo>
                  <a:pt x="39255" y="247650"/>
                </a:lnTo>
                <a:lnTo>
                  <a:pt x="38442" y="248920"/>
                </a:lnTo>
                <a:lnTo>
                  <a:pt x="36093" y="248920"/>
                </a:lnTo>
                <a:lnTo>
                  <a:pt x="34086" y="250190"/>
                </a:lnTo>
                <a:lnTo>
                  <a:pt x="32664" y="250190"/>
                </a:lnTo>
                <a:lnTo>
                  <a:pt x="32245" y="251460"/>
                </a:lnTo>
                <a:lnTo>
                  <a:pt x="32042" y="251460"/>
                </a:lnTo>
                <a:lnTo>
                  <a:pt x="32270" y="252730"/>
                </a:lnTo>
                <a:lnTo>
                  <a:pt x="32511" y="252730"/>
                </a:lnTo>
                <a:lnTo>
                  <a:pt x="33185" y="254000"/>
                </a:lnTo>
                <a:lnTo>
                  <a:pt x="33654" y="254000"/>
                </a:lnTo>
                <a:lnTo>
                  <a:pt x="35115" y="255270"/>
                </a:lnTo>
                <a:lnTo>
                  <a:pt x="35826" y="256540"/>
                </a:lnTo>
                <a:lnTo>
                  <a:pt x="40944" y="256540"/>
                </a:lnTo>
                <a:lnTo>
                  <a:pt x="42544" y="255270"/>
                </a:lnTo>
                <a:lnTo>
                  <a:pt x="43370" y="255270"/>
                </a:lnTo>
                <a:lnTo>
                  <a:pt x="45059" y="254000"/>
                </a:lnTo>
                <a:lnTo>
                  <a:pt x="45846" y="252730"/>
                </a:lnTo>
                <a:lnTo>
                  <a:pt x="48742" y="250190"/>
                </a:lnTo>
                <a:lnTo>
                  <a:pt x="50228" y="247650"/>
                </a:lnTo>
                <a:lnTo>
                  <a:pt x="51854" y="243840"/>
                </a:lnTo>
                <a:lnTo>
                  <a:pt x="52120" y="241300"/>
                </a:lnTo>
                <a:lnTo>
                  <a:pt x="51536" y="237490"/>
                </a:lnTo>
                <a:lnTo>
                  <a:pt x="50736" y="234950"/>
                </a:lnTo>
                <a:lnTo>
                  <a:pt x="48107" y="231140"/>
                </a:lnTo>
                <a:lnTo>
                  <a:pt x="46443" y="229870"/>
                </a:lnTo>
                <a:lnTo>
                  <a:pt x="44411" y="227330"/>
                </a:lnTo>
                <a:lnTo>
                  <a:pt x="7010" y="190500"/>
                </a:lnTo>
                <a:lnTo>
                  <a:pt x="6781" y="189230"/>
                </a:lnTo>
                <a:close/>
              </a:path>
              <a:path w="227965" h="256539">
                <a:moveTo>
                  <a:pt x="73647" y="177800"/>
                </a:moveTo>
                <a:lnTo>
                  <a:pt x="58991" y="177800"/>
                </a:lnTo>
                <a:lnTo>
                  <a:pt x="60324" y="179070"/>
                </a:lnTo>
                <a:lnTo>
                  <a:pt x="63017" y="180340"/>
                </a:lnTo>
                <a:lnTo>
                  <a:pt x="64363" y="181610"/>
                </a:lnTo>
                <a:lnTo>
                  <a:pt x="68503" y="185420"/>
                </a:lnTo>
                <a:lnTo>
                  <a:pt x="60845" y="193040"/>
                </a:lnTo>
                <a:lnTo>
                  <a:pt x="58597" y="195580"/>
                </a:lnTo>
                <a:lnTo>
                  <a:pt x="55156" y="200660"/>
                </a:lnTo>
                <a:lnTo>
                  <a:pt x="54013" y="203200"/>
                </a:lnTo>
                <a:lnTo>
                  <a:pt x="52908" y="208280"/>
                </a:lnTo>
                <a:lnTo>
                  <a:pt x="52958" y="210820"/>
                </a:lnTo>
                <a:lnTo>
                  <a:pt x="54279" y="215900"/>
                </a:lnTo>
                <a:lnTo>
                  <a:pt x="55613" y="217170"/>
                </a:lnTo>
                <a:lnTo>
                  <a:pt x="59321" y="220980"/>
                </a:lnTo>
                <a:lnTo>
                  <a:pt x="61137" y="222250"/>
                </a:lnTo>
                <a:lnTo>
                  <a:pt x="65011" y="224790"/>
                </a:lnTo>
                <a:lnTo>
                  <a:pt x="70942" y="224790"/>
                </a:lnTo>
                <a:lnTo>
                  <a:pt x="76936" y="220980"/>
                </a:lnTo>
                <a:lnTo>
                  <a:pt x="78866" y="219710"/>
                </a:lnTo>
                <a:lnTo>
                  <a:pt x="82867" y="215900"/>
                </a:lnTo>
                <a:lnTo>
                  <a:pt x="67856" y="215900"/>
                </a:lnTo>
                <a:lnTo>
                  <a:pt x="65798" y="214630"/>
                </a:lnTo>
                <a:lnTo>
                  <a:pt x="62877" y="212090"/>
                </a:lnTo>
                <a:lnTo>
                  <a:pt x="62128" y="210820"/>
                </a:lnTo>
                <a:lnTo>
                  <a:pt x="61290" y="208280"/>
                </a:lnTo>
                <a:lnTo>
                  <a:pt x="61213" y="207010"/>
                </a:lnTo>
                <a:lnTo>
                  <a:pt x="61772" y="203200"/>
                </a:lnTo>
                <a:lnTo>
                  <a:pt x="62420" y="201930"/>
                </a:lnTo>
                <a:lnTo>
                  <a:pt x="64439" y="199390"/>
                </a:lnTo>
                <a:lnTo>
                  <a:pt x="65836" y="196850"/>
                </a:lnTo>
                <a:lnTo>
                  <a:pt x="73190" y="190500"/>
                </a:lnTo>
                <a:lnTo>
                  <a:pt x="86728" y="190500"/>
                </a:lnTo>
                <a:lnTo>
                  <a:pt x="73647" y="177800"/>
                </a:lnTo>
                <a:close/>
              </a:path>
              <a:path w="227965" h="256539">
                <a:moveTo>
                  <a:pt x="86728" y="190500"/>
                </a:moveTo>
                <a:lnTo>
                  <a:pt x="73190" y="190500"/>
                </a:lnTo>
                <a:lnTo>
                  <a:pt x="80733" y="198120"/>
                </a:lnTo>
                <a:lnTo>
                  <a:pt x="80810" y="201930"/>
                </a:lnTo>
                <a:lnTo>
                  <a:pt x="72377" y="215900"/>
                </a:lnTo>
                <a:lnTo>
                  <a:pt x="82867" y="215900"/>
                </a:lnTo>
                <a:lnTo>
                  <a:pt x="84416" y="213360"/>
                </a:lnTo>
                <a:lnTo>
                  <a:pt x="86398" y="208280"/>
                </a:lnTo>
                <a:lnTo>
                  <a:pt x="86842" y="204470"/>
                </a:lnTo>
                <a:lnTo>
                  <a:pt x="86728" y="201930"/>
                </a:lnTo>
                <a:lnTo>
                  <a:pt x="96062" y="201930"/>
                </a:lnTo>
                <a:lnTo>
                  <a:pt x="96227" y="200660"/>
                </a:lnTo>
                <a:lnTo>
                  <a:pt x="95884" y="199390"/>
                </a:lnTo>
                <a:lnTo>
                  <a:pt x="86728" y="190500"/>
                </a:lnTo>
                <a:close/>
              </a:path>
              <a:path w="227965" h="256539">
                <a:moveTo>
                  <a:pt x="95478" y="201930"/>
                </a:moveTo>
                <a:lnTo>
                  <a:pt x="86728" y="201930"/>
                </a:lnTo>
                <a:lnTo>
                  <a:pt x="90601" y="205740"/>
                </a:lnTo>
                <a:lnTo>
                  <a:pt x="92024" y="205740"/>
                </a:lnTo>
                <a:lnTo>
                  <a:pt x="93002" y="204470"/>
                </a:lnTo>
                <a:lnTo>
                  <a:pt x="93586" y="204470"/>
                </a:lnTo>
                <a:lnTo>
                  <a:pt x="94983" y="203200"/>
                </a:lnTo>
                <a:lnTo>
                  <a:pt x="95478" y="201930"/>
                </a:lnTo>
                <a:close/>
              </a:path>
              <a:path w="227965" h="256539">
                <a:moveTo>
                  <a:pt x="41706" y="196850"/>
                </a:moveTo>
                <a:lnTo>
                  <a:pt x="38341" y="196850"/>
                </a:lnTo>
                <a:lnTo>
                  <a:pt x="39103" y="198120"/>
                </a:lnTo>
                <a:lnTo>
                  <a:pt x="41173" y="198120"/>
                </a:lnTo>
                <a:lnTo>
                  <a:pt x="41706" y="196850"/>
                </a:lnTo>
                <a:close/>
              </a:path>
              <a:path w="227965" h="256539">
                <a:moveTo>
                  <a:pt x="61036" y="168910"/>
                </a:moveTo>
                <a:lnTo>
                  <a:pt x="56591" y="168910"/>
                </a:lnTo>
                <a:lnTo>
                  <a:pt x="54292" y="170180"/>
                </a:lnTo>
                <a:lnTo>
                  <a:pt x="49555" y="171450"/>
                </a:lnTo>
                <a:lnTo>
                  <a:pt x="47091" y="173990"/>
                </a:lnTo>
                <a:lnTo>
                  <a:pt x="43179" y="177800"/>
                </a:lnTo>
                <a:lnTo>
                  <a:pt x="41948" y="179070"/>
                </a:lnTo>
                <a:lnTo>
                  <a:pt x="39763" y="182880"/>
                </a:lnTo>
                <a:lnTo>
                  <a:pt x="38836" y="184150"/>
                </a:lnTo>
                <a:lnTo>
                  <a:pt x="37337" y="186690"/>
                </a:lnTo>
                <a:lnTo>
                  <a:pt x="36766" y="187960"/>
                </a:lnTo>
                <a:lnTo>
                  <a:pt x="35953" y="190500"/>
                </a:lnTo>
                <a:lnTo>
                  <a:pt x="35737" y="191770"/>
                </a:lnTo>
                <a:lnTo>
                  <a:pt x="35712" y="193040"/>
                </a:lnTo>
                <a:lnTo>
                  <a:pt x="35852" y="194310"/>
                </a:lnTo>
                <a:lnTo>
                  <a:pt x="36423" y="195580"/>
                </a:lnTo>
                <a:lnTo>
                  <a:pt x="36906" y="195580"/>
                </a:lnTo>
                <a:lnTo>
                  <a:pt x="37553" y="196850"/>
                </a:lnTo>
                <a:lnTo>
                  <a:pt x="41998" y="196850"/>
                </a:lnTo>
                <a:lnTo>
                  <a:pt x="42519" y="194310"/>
                </a:lnTo>
                <a:lnTo>
                  <a:pt x="42900" y="193040"/>
                </a:lnTo>
                <a:lnTo>
                  <a:pt x="43903" y="190500"/>
                </a:lnTo>
                <a:lnTo>
                  <a:pt x="44602" y="189230"/>
                </a:lnTo>
                <a:lnTo>
                  <a:pt x="46380" y="185420"/>
                </a:lnTo>
                <a:lnTo>
                  <a:pt x="47637" y="184150"/>
                </a:lnTo>
                <a:lnTo>
                  <a:pt x="50736" y="180340"/>
                </a:lnTo>
                <a:lnTo>
                  <a:pt x="52184" y="180340"/>
                </a:lnTo>
                <a:lnTo>
                  <a:pt x="54940" y="177800"/>
                </a:lnTo>
                <a:lnTo>
                  <a:pt x="73647" y="177800"/>
                </a:lnTo>
                <a:lnTo>
                  <a:pt x="69722" y="173990"/>
                </a:lnTo>
                <a:lnTo>
                  <a:pt x="67538" y="171450"/>
                </a:lnTo>
                <a:lnTo>
                  <a:pt x="63220" y="170180"/>
                </a:lnTo>
                <a:lnTo>
                  <a:pt x="61036" y="168910"/>
                </a:lnTo>
                <a:close/>
              </a:path>
              <a:path w="227965" h="256539">
                <a:moveTo>
                  <a:pt x="105130" y="127000"/>
                </a:moveTo>
                <a:lnTo>
                  <a:pt x="98069" y="127000"/>
                </a:lnTo>
                <a:lnTo>
                  <a:pt x="93230" y="128270"/>
                </a:lnTo>
                <a:lnTo>
                  <a:pt x="82782" y="148590"/>
                </a:lnTo>
                <a:lnTo>
                  <a:pt x="82943" y="151130"/>
                </a:lnTo>
                <a:lnTo>
                  <a:pt x="72021" y="151130"/>
                </a:lnTo>
                <a:lnTo>
                  <a:pt x="72161" y="152400"/>
                </a:lnTo>
                <a:lnTo>
                  <a:pt x="108102" y="187960"/>
                </a:lnTo>
                <a:lnTo>
                  <a:pt x="110210" y="187960"/>
                </a:lnTo>
                <a:lnTo>
                  <a:pt x="111163" y="186690"/>
                </a:lnTo>
                <a:lnTo>
                  <a:pt x="111709" y="186690"/>
                </a:lnTo>
                <a:lnTo>
                  <a:pt x="113004" y="185420"/>
                </a:lnTo>
                <a:lnTo>
                  <a:pt x="113512" y="184150"/>
                </a:lnTo>
                <a:lnTo>
                  <a:pt x="114249" y="182880"/>
                </a:lnTo>
                <a:lnTo>
                  <a:pt x="114769" y="182880"/>
                </a:lnTo>
                <a:lnTo>
                  <a:pt x="114807" y="181610"/>
                </a:lnTo>
                <a:lnTo>
                  <a:pt x="114604" y="181610"/>
                </a:lnTo>
                <a:lnTo>
                  <a:pt x="89573" y="156210"/>
                </a:lnTo>
                <a:lnTo>
                  <a:pt x="89128" y="152400"/>
                </a:lnTo>
                <a:lnTo>
                  <a:pt x="89141" y="148590"/>
                </a:lnTo>
                <a:lnTo>
                  <a:pt x="90081" y="143510"/>
                </a:lnTo>
                <a:lnTo>
                  <a:pt x="91135" y="140970"/>
                </a:lnTo>
                <a:lnTo>
                  <a:pt x="94030" y="138430"/>
                </a:lnTo>
                <a:lnTo>
                  <a:pt x="95376" y="137160"/>
                </a:lnTo>
                <a:lnTo>
                  <a:pt x="98247" y="135890"/>
                </a:lnTo>
                <a:lnTo>
                  <a:pt x="116821" y="135890"/>
                </a:lnTo>
                <a:lnTo>
                  <a:pt x="114274" y="133350"/>
                </a:lnTo>
                <a:lnTo>
                  <a:pt x="111899" y="130810"/>
                </a:lnTo>
                <a:lnTo>
                  <a:pt x="107429" y="128270"/>
                </a:lnTo>
                <a:lnTo>
                  <a:pt x="105130" y="127000"/>
                </a:lnTo>
                <a:close/>
              </a:path>
              <a:path w="227965" h="256539">
                <a:moveTo>
                  <a:pt x="116821" y="135890"/>
                </a:moveTo>
                <a:lnTo>
                  <a:pt x="99720" y="135890"/>
                </a:lnTo>
                <a:lnTo>
                  <a:pt x="102717" y="137160"/>
                </a:lnTo>
                <a:lnTo>
                  <a:pt x="104241" y="137160"/>
                </a:lnTo>
                <a:lnTo>
                  <a:pt x="107353" y="139700"/>
                </a:lnTo>
                <a:lnTo>
                  <a:pt x="109131" y="140970"/>
                </a:lnTo>
                <a:lnTo>
                  <a:pt x="132168" y="163830"/>
                </a:lnTo>
                <a:lnTo>
                  <a:pt x="134289" y="163830"/>
                </a:lnTo>
                <a:lnTo>
                  <a:pt x="135229" y="162560"/>
                </a:lnTo>
                <a:lnTo>
                  <a:pt x="135801" y="162560"/>
                </a:lnTo>
                <a:lnTo>
                  <a:pt x="137083" y="161290"/>
                </a:lnTo>
                <a:lnTo>
                  <a:pt x="137591" y="160020"/>
                </a:lnTo>
                <a:lnTo>
                  <a:pt x="138328" y="160020"/>
                </a:lnTo>
                <a:lnTo>
                  <a:pt x="138569" y="158750"/>
                </a:lnTo>
                <a:lnTo>
                  <a:pt x="138836" y="158750"/>
                </a:lnTo>
                <a:lnTo>
                  <a:pt x="138887" y="157480"/>
                </a:lnTo>
                <a:lnTo>
                  <a:pt x="138468" y="157480"/>
                </a:lnTo>
                <a:lnTo>
                  <a:pt x="116821" y="135890"/>
                </a:lnTo>
                <a:close/>
              </a:path>
              <a:path w="227965" h="256539">
                <a:moveTo>
                  <a:pt x="78041" y="146050"/>
                </a:moveTo>
                <a:lnTo>
                  <a:pt x="76022" y="146050"/>
                </a:lnTo>
                <a:lnTo>
                  <a:pt x="75183" y="147320"/>
                </a:lnTo>
                <a:lnTo>
                  <a:pt x="74688" y="147320"/>
                </a:lnTo>
                <a:lnTo>
                  <a:pt x="73494" y="148590"/>
                </a:lnTo>
                <a:lnTo>
                  <a:pt x="73037" y="148590"/>
                </a:lnTo>
                <a:lnTo>
                  <a:pt x="72377" y="149860"/>
                </a:lnTo>
                <a:lnTo>
                  <a:pt x="72148" y="149860"/>
                </a:lnTo>
                <a:lnTo>
                  <a:pt x="71920" y="151130"/>
                </a:lnTo>
                <a:lnTo>
                  <a:pt x="82943" y="151130"/>
                </a:lnTo>
                <a:lnTo>
                  <a:pt x="78041" y="146050"/>
                </a:lnTo>
                <a:close/>
              </a:path>
              <a:path w="227965" h="256539">
                <a:moveTo>
                  <a:pt x="145999" y="109220"/>
                </a:moveTo>
                <a:lnTo>
                  <a:pt x="143103" y="109220"/>
                </a:lnTo>
                <a:lnTo>
                  <a:pt x="125920" y="127000"/>
                </a:lnTo>
                <a:lnTo>
                  <a:pt x="125755" y="127000"/>
                </a:lnTo>
                <a:lnTo>
                  <a:pt x="126072" y="128270"/>
                </a:lnTo>
                <a:lnTo>
                  <a:pt x="126657" y="129540"/>
                </a:lnTo>
                <a:lnTo>
                  <a:pt x="128650" y="130810"/>
                </a:lnTo>
                <a:lnTo>
                  <a:pt x="129476" y="132080"/>
                </a:lnTo>
                <a:lnTo>
                  <a:pt x="131330" y="132080"/>
                </a:lnTo>
                <a:lnTo>
                  <a:pt x="148742" y="114300"/>
                </a:lnTo>
                <a:lnTo>
                  <a:pt x="148882" y="114300"/>
                </a:lnTo>
                <a:lnTo>
                  <a:pt x="148577" y="113030"/>
                </a:lnTo>
                <a:lnTo>
                  <a:pt x="147980" y="111760"/>
                </a:lnTo>
                <a:lnTo>
                  <a:pt x="146951" y="110490"/>
                </a:lnTo>
                <a:lnTo>
                  <a:pt x="146456" y="110490"/>
                </a:lnTo>
                <a:lnTo>
                  <a:pt x="145999" y="109220"/>
                </a:lnTo>
                <a:close/>
              </a:path>
              <a:path w="227965" h="256539">
                <a:moveTo>
                  <a:pt x="157964" y="64770"/>
                </a:moveTo>
                <a:lnTo>
                  <a:pt x="144513" y="64770"/>
                </a:lnTo>
                <a:lnTo>
                  <a:pt x="183337" y="102870"/>
                </a:lnTo>
                <a:lnTo>
                  <a:pt x="172478" y="114300"/>
                </a:lnTo>
                <a:lnTo>
                  <a:pt x="172338" y="114300"/>
                </a:lnTo>
                <a:lnTo>
                  <a:pt x="172237" y="115570"/>
                </a:lnTo>
                <a:lnTo>
                  <a:pt x="172478" y="115570"/>
                </a:lnTo>
                <a:lnTo>
                  <a:pt x="172656" y="116840"/>
                </a:lnTo>
                <a:lnTo>
                  <a:pt x="173189" y="116840"/>
                </a:lnTo>
                <a:lnTo>
                  <a:pt x="173558" y="118110"/>
                </a:lnTo>
                <a:lnTo>
                  <a:pt x="174523" y="118110"/>
                </a:lnTo>
                <a:lnTo>
                  <a:pt x="174993" y="119380"/>
                </a:lnTo>
                <a:lnTo>
                  <a:pt x="177952" y="119380"/>
                </a:lnTo>
                <a:lnTo>
                  <a:pt x="201128" y="96520"/>
                </a:lnTo>
                <a:lnTo>
                  <a:pt x="190131" y="96520"/>
                </a:lnTo>
                <a:lnTo>
                  <a:pt x="157964" y="64770"/>
                </a:lnTo>
                <a:close/>
              </a:path>
              <a:path w="227965" h="256539">
                <a:moveTo>
                  <a:pt x="200761" y="86360"/>
                </a:moveTo>
                <a:lnTo>
                  <a:pt x="199834" y="86360"/>
                </a:lnTo>
                <a:lnTo>
                  <a:pt x="199580" y="87630"/>
                </a:lnTo>
                <a:lnTo>
                  <a:pt x="190131" y="96520"/>
                </a:lnTo>
                <a:lnTo>
                  <a:pt x="201128" y="96520"/>
                </a:lnTo>
                <a:lnTo>
                  <a:pt x="204990" y="92710"/>
                </a:lnTo>
                <a:lnTo>
                  <a:pt x="205130" y="92710"/>
                </a:lnTo>
                <a:lnTo>
                  <a:pt x="205282" y="91440"/>
                </a:lnTo>
                <a:lnTo>
                  <a:pt x="205130" y="90170"/>
                </a:lnTo>
                <a:lnTo>
                  <a:pt x="204431" y="90170"/>
                </a:lnTo>
                <a:lnTo>
                  <a:pt x="204050" y="88900"/>
                </a:lnTo>
                <a:lnTo>
                  <a:pt x="203542" y="88900"/>
                </a:lnTo>
                <a:lnTo>
                  <a:pt x="203072" y="87630"/>
                </a:lnTo>
                <a:lnTo>
                  <a:pt x="201447" y="87630"/>
                </a:lnTo>
                <a:lnTo>
                  <a:pt x="200761" y="86360"/>
                </a:lnTo>
                <a:close/>
              </a:path>
              <a:path w="227965" h="256539">
                <a:moveTo>
                  <a:pt x="140042" y="81280"/>
                </a:moveTo>
                <a:lnTo>
                  <a:pt x="137198" y="81280"/>
                </a:lnTo>
                <a:lnTo>
                  <a:pt x="138125" y="82550"/>
                </a:lnTo>
                <a:lnTo>
                  <a:pt x="139547" y="82550"/>
                </a:lnTo>
                <a:lnTo>
                  <a:pt x="140042" y="81280"/>
                </a:lnTo>
                <a:close/>
              </a:path>
              <a:path w="227965" h="256539">
                <a:moveTo>
                  <a:pt x="144906" y="50800"/>
                </a:moveTo>
                <a:lnTo>
                  <a:pt x="144183" y="50800"/>
                </a:lnTo>
                <a:lnTo>
                  <a:pt x="143535" y="52070"/>
                </a:lnTo>
                <a:lnTo>
                  <a:pt x="142176" y="52070"/>
                </a:lnTo>
                <a:lnTo>
                  <a:pt x="141630" y="53340"/>
                </a:lnTo>
                <a:lnTo>
                  <a:pt x="140131" y="54610"/>
                </a:lnTo>
                <a:lnTo>
                  <a:pt x="139280" y="55880"/>
                </a:lnTo>
                <a:lnTo>
                  <a:pt x="138912" y="55880"/>
                </a:lnTo>
                <a:lnTo>
                  <a:pt x="138556" y="57150"/>
                </a:lnTo>
                <a:lnTo>
                  <a:pt x="134175" y="77470"/>
                </a:lnTo>
                <a:lnTo>
                  <a:pt x="134492" y="78740"/>
                </a:lnTo>
                <a:lnTo>
                  <a:pt x="134696" y="78740"/>
                </a:lnTo>
                <a:lnTo>
                  <a:pt x="135254" y="80010"/>
                </a:lnTo>
                <a:lnTo>
                  <a:pt x="135610" y="80010"/>
                </a:lnTo>
                <a:lnTo>
                  <a:pt x="136664" y="81280"/>
                </a:lnTo>
                <a:lnTo>
                  <a:pt x="140284" y="81280"/>
                </a:lnTo>
                <a:lnTo>
                  <a:pt x="140525" y="80010"/>
                </a:lnTo>
                <a:lnTo>
                  <a:pt x="144513" y="64770"/>
                </a:lnTo>
                <a:lnTo>
                  <a:pt x="157964" y="64770"/>
                </a:lnTo>
                <a:lnTo>
                  <a:pt x="145097" y="52070"/>
                </a:lnTo>
                <a:lnTo>
                  <a:pt x="144906" y="50800"/>
                </a:lnTo>
                <a:close/>
              </a:path>
              <a:path w="227965" h="256539">
                <a:moveTo>
                  <a:pt x="205000" y="11430"/>
                </a:moveTo>
                <a:lnTo>
                  <a:pt x="195402" y="11430"/>
                </a:lnTo>
                <a:lnTo>
                  <a:pt x="219582" y="74930"/>
                </a:lnTo>
                <a:lnTo>
                  <a:pt x="219786" y="74930"/>
                </a:lnTo>
                <a:lnTo>
                  <a:pt x="220230" y="76200"/>
                </a:lnTo>
                <a:lnTo>
                  <a:pt x="221818" y="76200"/>
                </a:lnTo>
                <a:lnTo>
                  <a:pt x="222973" y="74930"/>
                </a:lnTo>
                <a:lnTo>
                  <a:pt x="223710" y="73660"/>
                </a:lnTo>
                <a:lnTo>
                  <a:pt x="224612" y="73660"/>
                </a:lnTo>
                <a:lnTo>
                  <a:pt x="225844" y="72390"/>
                </a:lnTo>
                <a:lnTo>
                  <a:pt x="226720" y="71120"/>
                </a:lnTo>
                <a:lnTo>
                  <a:pt x="227025" y="71120"/>
                </a:lnTo>
                <a:lnTo>
                  <a:pt x="227393" y="69850"/>
                </a:lnTo>
                <a:lnTo>
                  <a:pt x="227393" y="68580"/>
                </a:lnTo>
                <a:lnTo>
                  <a:pt x="205000" y="11430"/>
                </a:lnTo>
                <a:close/>
              </a:path>
              <a:path w="227965" h="256539">
                <a:moveTo>
                  <a:pt x="198577" y="0"/>
                </a:moveTo>
                <a:lnTo>
                  <a:pt x="195059" y="0"/>
                </a:lnTo>
                <a:lnTo>
                  <a:pt x="164706" y="30480"/>
                </a:lnTo>
                <a:lnTo>
                  <a:pt x="164553" y="30480"/>
                </a:lnTo>
                <a:lnTo>
                  <a:pt x="164414" y="31750"/>
                </a:lnTo>
                <a:lnTo>
                  <a:pt x="164680" y="33020"/>
                </a:lnTo>
                <a:lnTo>
                  <a:pt x="164896" y="33020"/>
                </a:lnTo>
                <a:lnTo>
                  <a:pt x="165493" y="34290"/>
                </a:lnTo>
                <a:lnTo>
                  <a:pt x="165900" y="34290"/>
                </a:lnTo>
                <a:lnTo>
                  <a:pt x="167347" y="35560"/>
                </a:lnTo>
                <a:lnTo>
                  <a:pt x="168211" y="36830"/>
                </a:lnTo>
                <a:lnTo>
                  <a:pt x="170395" y="36830"/>
                </a:lnTo>
                <a:lnTo>
                  <a:pt x="195402" y="11430"/>
                </a:lnTo>
                <a:lnTo>
                  <a:pt x="205000" y="11430"/>
                </a:lnTo>
                <a:lnTo>
                  <a:pt x="203009" y="6350"/>
                </a:lnTo>
                <a:lnTo>
                  <a:pt x="202374" y="5080"/>
                </a:lnTo>
                <a:lnTo>
                  <a:pt x="202120" y="5080"/>
                </a:lnTo>
                <a:lnTo>
                  <a:pt x="201841" y="3810"/>
                </a:lnTo>
                <a:lnTo>
                  <a:pt x="201231" y="3810"/>
                </a:lnTo>
                <a:lnTo>
                  <a:pt x="200545" y="2540"/>
                </a:lnTo>
                <a:lnTo>
                  <a:pt x="199669" y="1270"/>
                </a:lnTo>
                <a:lnTo>
                  <a:pt x="199085" y="1270"/>
                </a:lnTo>
                <a:lnTo>
                  <a:pt x="198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18984" y="5706269"/>
            <a:ext cx="241109" cy="2501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8740" y="5707539"/>
            <a:ext cx="235686" cy="2489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95627" y="340614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2398" y="340690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1E406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565376" y="2894165"/>
            <a:ext cx="1520825" cy="57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Unemployment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Unemployment Rate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  <a:p>
            <a:pPr marL="386080">
              <a:lnSpc>
                <a:spcPct val="100000"/>
              </a:lnSpc>
              <a:spcBef>
                <a:spcPts val="350"/>
              </a:spcBef>
              <a:tabLst>
                <a:tab pos="1212850" algn="l"/>
              </a:tabLst>
            </a:pPr>
            <a:r>
              <a:rPr sz="900" spc="-5" dirty="0">
                <a:latin typeface="Calibri"/>
                <a:cs typeface="Calibri"/>
              </a:rPr>
              <a:t>UNRATE	UP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21329" y="340690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A7A8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63721" y="3311309"/>
            <a:ext cx="347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</a:t>
            </a:r>
            <a:r>
              <a:rPr sz="900" dirty="0">
                <a:latin typeface="Calibri"/>
                <a:cs typeface="Calibri"/>
              </a:rPr>
              <a:t>OWN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81805" y="340690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EEA4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124998" y="3311309"/>
            <a:ext cx="204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F</a:t>
            </a:r>
            <a:r>
              <a:rPr sz="900" dirty="0">
                <a:latin typeface="Calibri"/>
                <a:cs typeface="Calibri"/>
              </a:rPr>
              <a:t>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00550" y="340690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743462" y="3311309"/>
            <a:ext cx="258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P</a:t>
            </a:r>
            <a:r>
              <a:rPr sz="900" spc="-10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OJ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60020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Shrinkage of the Labor</a:t>
            </a:r>
            <a:r>
              <a:rPr spc="-25" dirty="0"/>
              <a:t> </a:t>
            </a:r>
            <a:r>
              <a:rPr spc="-5" dirty="0"/>
              <a:t>Force</a:t>
            </a:r>
          </a:p>
        </p:txBody>
      </p:sp>
      <p:sp>
        <p:nvSpPr>
          <p:cNvPr id="3" name="object 3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0160" y="5637276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0160" y="5387340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0160" y="5137403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0160" y="4887467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0160" y="4637532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0160" y="4386071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0160" y="4136135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0160" y="3886200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0160" y="3636264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0160" y="3386328"/>
            <a:ext cx="6689090" cy="0"/>
          </a:xfrm>
          <a:custGeom>
            <a:avLst/>
            <a:gdLst/>
            <a:ahLst/>
            <a:cxnLst/>
            <a:rect l="l" t="t" r="r" b="b"/>
            <a:pathLst>
              <a:path w="6689090">
                <a:moveTo>
                  <a:pt x="0" y="0"/>
                </a:moveTo>
                <a:lnTo>
                  <a:pt x="6688835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5400" y="3561588"/>
            <a:ext cx="6657340" cy="1225550"/>
          </a:xfrm>
          <a:custGeom>
            <a:avLst/>
            <a:gdLst/>
            <a:ahLst/>
            <a:cxnLst/>
            <a:rect l="l" t="t" r="r" b="b"/>
            <a:pathLst>
              <a:path w="6657340" h="1225550">
                <a:moveTo>
                  <a:pt x="0" y="0"/>
                </a:moveTo>
                <a:lnTo>
                  <a:pt x="33528" y="0"/>
                </a:lnTo>
                <a:lnTo>
                  <a:pt x="67056" y="0"/>
                </a:lnTo>
                <a:lnTo>
                  <a:pt x="100584" y="0"/>
                </a:lnTo>
                <a:lnTo>
                  <a:pt x="134112" y="50292"/>
                </a:lnTo>
                <a:lnTo>
                  <a:pt x="167640" y="50292"/>
                </a:lnTo>
                <a:lnTo>
                  <a:pt x="199644" y="100584"/>
                </a:lnTo>
                <a:lnTo>
                  <a:pt x="233172" y="100584"/>
                </a:lnTo>
                <a:lnTo>
                  <a:pt x="266700" y="100584"/>
                </a:lnTo>
                <a:lnTo>
                  <a:pt x="300228" y="124968"/>
                </a:lnTo>
                <a:lnTo>
                  <a:pt x="333756" y="100584"/>
                </a:lnTo>
                <a:lnTo>
                  <a:pt x="367284" y="74676"/>
                </a:lnTo>
                <a:lnTo>
                  <a:pt x="399288" y="24384"/>
                </a:lnTo>
                <a:lnTo>
                  <a:pt x="432816" y="50292"/>
                </a:lnTo>
                <a:lnTo>
                  <a:pt x="466344" y="24384"/>
                </a:lnTo>
                <a:lnTo>
                  <a:pt x="499872" y="100584"/>
                </a:lnTo>
                <a:lnTo>
                  <a:pt x="533400" y="149352"/>
                </a:lnTo>
                <a:lnTo>
                  <a:pt x="566928" y="149352"/>
                </a:lnTo>
                <a:lnTo>
                  <a:pt x="600456" y="124968"/>
                </a:lnTo>
                <a:lnTo>
                  <a:pt x="632460" y="199644"/>
                </a:lnTo>
                <a:lnTo>
                  <a:pt x="665988" y="124968"/>
                </a:lnTo>
                <a:lnTo>
                  <a:pt x="699516" y="149352"/>
                </a:lnTo>
                <a:lnTo>
                  <a:pt x="733044" y="149352"/>
                </a:lnTo>
                <a:lnTo>
                  <a:pt x="766572" y="149352"/>
                </a:lnTo>
                <a:lnTo>
                  <a:pt x="800100" y="199644"/>
                </a:lnTo>
                <a:lnTo>
                  <a:pt x="832104" y="124968"/>
                </a:lnTo>
                <a:lnTo>
                  <a:pt x="865632" y="175260"/>
                </a:lnTo>
                <a:lnTo>
                  <a:pt x="899160" y="149352"/>
                </a:lnTo>
                <a:lnTo>
                  <a:pt x="932688" y="149352"/>
                </a:lnTo>
                <a:lnTo>
                  <a:pt x="966216" y="175260"/>
                </a:lnTo>
                <a:lnTo>
                  <a:pt x="999744" y="199644"/>
                </a:lnTo>
                <a:lnTo>
                  <a:pt x="1031747" y="175260"/>
                </a:lnTo>
                <a:lnTo>
                  <a:pt x="1065276" y="149352"/>
                </a:lnTo>
                <a:lnTo>
                  <a:pt x="1098804" y="175260"/>
                </a:lnTo>
                <a:lnTo>
                  <a:pt x="1132332" y="225552"/>
                </a:lnTo>
                <a:lnTo>
                  <a:pt x="1165860" y="249936"/>
                </a:lnTo>
                <a:lnTo>
                  <a:pt x="1199388" y="225552"/>
                </a:lnTo>
                <a:lnTo>
                  <a:pt x="1231392" y="225552"/>
                </a:lnTo>
                <a:lnTo>
                  <a:pt x="1264920" y="249936"/>
                </a:lnTo>
                <a:lnTo>
                  <a:pt x="1298448" y="225552"/>
                </a:lnTo>
                <a:lnTo>
                  <a:pt x="1331976" y="225552"/>
                </a:lnTo>
                <a:lnTo>
                  <a:pt x="1365504" y="199644"/>
                </a:lnTo>
                <a:lnTo>
                  <a:pt x="1399032" y="274320"/>
                </a:lnTo>
                <a:lnTo>
                  <a:pt x="1431036" y="300228"/>
                </a:lnTo>
                <a:lnTo>
                  <a:pt x="1464564" y="300228"/>
                </a:lnTo>
                <a:lnTo>
                  <a:pt x="1498092" y="300228"/>
                </a:lnTo>
                <a:lnTo>
                  <a:pt x="1531620" y="300228"/>
                </a:lnTo>
                <a:lnTo>
                  <a:pt x="1565148" y="350520"/>
                </a:lnTo>
                <a:lnTo>
                  <a:pt x="1598676" y="300228"/>
                </a:lnTo>
                <a:lnTo>
                  <a:pt x="1630680" y="324612"/>
                </a:lnTo>
                <a:lnTo>
                  <a:pt x="1664208" y="324612"/>
                </a:lnTo>
                <a:lnTo>
                  <a:pt x="1697736" y="350520"/>
                </a:lnTo>
                <a:lnTo>
                  <a:pt x="1731264" y="324612"/>
                </a:lnTo>
                <a:lnTo>
                  <a:pt x="1764792" y="300228"/>
                </a:lnTo>
                <a:lnTo>
                  <a:pt x="1798320" y="300228"/>
                </a:lnTo>
                <a:lnTo>
                  <a:pt x="1830324" y="324612"/>
                </a:lnTo>
                <a:lnTo>
                  <a:pt x="1863852" y="374904"/>
                </a:lnTo>
                <a:lnTo>
                  <a:pt x="1897380" y="350520"/>
                </a:lnTo>
                <a:lnTo>
                  <a:pt x="1930908" y="324612"/>
                </a:lnTo>
                <a:lnTo>
                  <a:pt x="1964436" y="350520"/>
                </a:lnTo>
                <a:lnTo>
                  <a:pt x="1997964" y="374904"/>
                </a:lnTo>
                <a:lnTo>
                  <a:pt x="2029968" y="350520"/>
                </a:lnTo>
                <a:lnTo>
                  <a:pt x="2063495" y="350520"/>
                </a:lnTo>
                <a:lnTo>
                  <a:pt x="2097024" y="300228"/>
                </a:lnTo>
                <a:lnTo>
                  <a:pt x="2130552" y="300228"/>
                </a:lnTo>
                <a:lnTo>
                  <a:pt x="2164080" y="300228"/>
                </a:lnTo>
                <a:lnTo>
                  <a:pt x="2197608" y="300228"/>
                </a:lnTo>
                <a:lnTo>
                  <a:pt x="2231136" y="274320"/>
                </a:lnTo>
                <a:lnTo>
                  <a:pt x="2263140" y="300228"/>
                </a:lnTo>
                <a:lnTo>
                  <a:pt x="2296668" y="300228"/>
                </a:lnTo>
                <a:lnTo>
                  <a:pt x="2330196" y="324612"/>
                </a:lnTo>
                <a:lnTo>
                  <a:pt x="2363724" y="324612"/>
                </a:lnTo>
                <a:lnTo>
                  <a:pt x="2397252" y="324612"/>
                </a:lnTo>
                <a:lnTo>
                  <a:pt x="2430780" y="300228"/>
                </a:lnTo>
                <a:lnTo>
                  <a:pt x="2462784" y="274320"/>
                </a:lnTo>
                <a:lnTo>
                  <a:pt x="2496312" y="300228"/>
                </a:lnTo>
                <a:lnTo>
                  <a:pt x="2529840" y="300228"/>
                </a:lnTo>
                <a:lnTo>
                  <a:pt x="2563368" y="274320"/>
                </a:lnTo>
                <a:lnTo>
                  <a:pt x="2596896" y="300228"/>
                </a:lnTo>
                <a:lnTo>
                  <a:pt x="2630424" y="274320"/>
                </a:lnTo>
                <a:lnTo>
                  <a:pt x="2662428" y="300228"/>
                </a:lnTo>
                <a:lnTo>
                  <a:pt x="2695956" y="274320"/>
                </a:lnTo>
                <a:lnTo>
                  <a:pt x="2729484" y="249936"/>
                </a:lnTo>
                <a:lnTo>
                  <a:pt x="2763012" y="225552"/>
                </a:lnTo>
                <a:lnTo>
                  <a:pt x="2796540" y="225552"/>
                </a:lnTo>
                <a:lnTo>
                  <a:pt x="2830068" y="249936"/>
                </a:lnTo>
                <a:lnTo>
                  <a:pt x="2862072" y="274320"/>
                </a:lnTo>
                <a:lnTo>
                  <a:pt x="2895600" y="350520"/>
                </a:lnTo>
                <a:lnTo>
                  <a:pt x="2929128" y="324612"/>
                </a:lnTo>
                <a:lnTo>
                  <a:pt x="2962656" y="324612"/>
                </a:lnTo>
                <a:lnTo>
                  <a:pt x="2996184" y="324612"/>
                </a:lnTo>
                <a:lnTo>
                  <a:pt x="3029712" y="374904"/>
                </a:lnTo>
                <a:lnTo>
                  <a:pt x="3061716" y="324612"/>
                </a:lnTo>
                <a:lnTo>
                  <a:pt x="3095244" y="374904"/>
                </a:lnTo>
                <a:lnTo>
                  <a:pt x="3128772" y="324612"/>
                </a:lnTo>
                <a:lnTo>
                  <a:pt x="3162300" y="324612"/>
                </a:lnTo>
                <a:lnTo>
                  <a:pt x="3195828" y="274320"/>
                </a:lnTo>
                <a:lnTo>
                  <a:pt x="3229356" y="324612"/>
                </a:lnTo>
                <a:lnTo>
                  <a:pt x="3261360" y="300228"/>
                </a:lnTo>
                <a:lnTo>
                  <a:pt x="3294888" y="350520"/>
                </a:lnTo>
                <a:lnTo>
                  <a:pt x="3328416" y="300228"/>
                </a:lnTo>
                <a:lnTo>
                  <a:pt x="3361944" y="300228"/>
                </a:lnTo>
                <a:lnTo>
                  <a:pt x="3395472" y="300228"/>
                </a:lnTo>
                <a:lnTo>
                  <a:pt x="3429000" y="300228"/>
                </a:lnTo>
                <a:lnTo>
                  <a:pt x="3461004" y="324612"/>
                </a:lnTo>
                <a:lnTo>
                  <a:pt x="3494532" y="324612"/>
                </a:lnTo>
                <a:lnTo>
                  <a:pt x="3528060" y="350520"/>
                </a:lnTo>
                <a:lnTo>
                  <a:pt x="3561588" y="374904"/>
                </a:lnTo>
                <a:lnTo>
                  <a:pt x="3595116" y="399288"/>
                </a:lnTo>
                <a:lnTo>
                  <a:pt x="3628644" y="374904"/>
                </a:lnTo>
                <a:lnTo>
                  <a:pt x="3660648" y="425195"/>
                </a:lnTo>
                <a:lnTo>
                  <a:pt x="3694176" y="399288"/>
                </a:lnTo>
                <a:lnTo>
                  <a:pt x="3727704" y="399288"/>
                </a:lnTo>
                <a:lnTo>
                  <a:pt x="3761232" y="399288"/>
                </a:lnTo>
                <a:lnTo>
                  <a:pt x="3794760" y="449580"/>
                </a:lnTo>
                <a:lnTo>
                  <a:pt x="3828288" y="475488"/>
                </a:lnTo>
                <a:lnTo>
                  <a:pt x="3861816" y="550164"/>
                </a:lnTo>
                <a:lnTo>
                  <a:pt x="3893820" y="574548"/>
                </a:lnTo>
                <a:lnTo>
                  <a:pt x="3927348" y="574548"/>
                </a:lnTo>
                <a:lnTo>
                  <a:pt x="3960876" y="675132"/>
                </a:lnTo>
                <a:lnTo>
                  <a:pt x="3994404" y="624840"/>
                </a:lnTo>
                <a:lnTo>
                  <a:pt x="4027932" y="600456"/>
                </a:lnTo>
                <a:lnTo>
                  <a:pt x="4061460" y="600456"/>
                </a:lnTo>
                <a:lnTo>
                  <a:pt x="4093464" y="525780"/>
                </a:lnTo>
                <a:lnTo>
                  <a:pt x="4126991" y="600456"/>
                </a:lnTo>
                <a:lnTo>
                  <a:pt x="4160520" y="675132"/>
                </a:lnTo>
                <a:lnTo>
                  <a:pt x="4194048" y="675132"/>
                </a:lnTo>
                <a:lnTo>
                  <a:pt x="4227576" y="650748"/>
                </a:lnTo>
                <a:lnTo>
                  <a:pt x="4261104" y="675132"/>
                </a:lnTo>
                <a:lnTo>
                  <a:pt x="4293108" y="725424"/>
                </a:lnTo>
                <a:lnTo>
                  <a:pt x="4326636" y="675132"/>
                </a:lnTo>
                <a:lnTo>
                  <a:pt x="4360164" y="749808"/>
                </a:lnTo>
                <a:lnTo>
                  <a:pt x="4393692" y="775716"/>
                </a:lnTo>
                <a:lnTo>
                  <a:pt x="4427220" y="800100"/>
                </a:lnTo>
                <a:lnTo>
                  <a:pt x="4460748" y="775716"/>
                </a:lnTo>
                <a:lnTo>
                  <a:pt x="4492752" y="775716"/>
                </a:lnTo>
                <a:lnTo>
                  <a:pt x="4526280" y="800100"/>
                </a:lnTo>
                <a:lnTo>
                  <a:pt x="4559808" y="824484"/>
                </a:lnTo>
                <a:lnTo>
                  <a:pt x="4593336" y="824484"/>
                </a:lnTo>
                <a:lnTo>
                  <a:pt x="4626864" y="800100"/>
                </a:lnTo>
                <a:lnTo>
                  <a:pt x="4660392" y="775716"/>
                </a:lnTo>
                <a:lnTo>
                  <a:pt x="4692396" y="800100"/>
                </a:lnTo>
                <a:lnTo>
                  <a:pt x="4725924" y="800100"/>
                </a:lnTo>
                <a:lnTo>
                  <a:pt x="4759452" y="824484"/>
                </a:lnTo>
                <a:lnTo>
                  <a:pt x="4792980" y="900684"/>
                </a:lnTo>
                <a:lnTo>
                  <a:pt x="4826508" y="874776"/>
                </a:lnTo>
                <a:lnTo>
                  <a:pt x="4860036" y="874776"/>
                </a:lnTo>
                <a:lnTo>
                  <a:pt x="4892040" y="900684"/>
                </a:lnTo>
                <a:lnTo>
                  <a:pt x="4925568" y="900684"/>
                </a:lnTo>
                <a:lnTo>
                  <a:pt x="4959096" y="874776"/>
                </a:lnTo>
                <a:lnTo>
                  <a:pt x="4992624" y="900684"/>
                </a:lnTo>
                <a:lnTo>
                  <a:pt x="5026152" y="950976"/>
                </a:lnTo>
                <a:lnTo>
                  <a:pt x="5059680" y="900684"/>
                </a:lnTo>
                <a:lnTo>
                  <a:pt x="5091684" y="874776"/>
                </a:lnTo>
                <a:lnTo>
                  <a:pt x="5125212" y="925068"/>
                </a:lnTo>
                <a:lnTo>
                  <a:pt x="5158740" y="900684"/>
                </a:lnTo>
                <a:lnTo>
                  <a:pt x="5192268" y="925068"/>
                </a:lnTo>
                <a:lnTo>
                  <a:pt x="5225796" y="975360"/>
                </a:lnTo>
                <a:lnTo>
                  <a:pt x="5259324" y="999744"/>
                </a:lnTo>
                <a:lnTo>
                  <a:pt x="5291328" y="975360"/>
                </a:lnTo>
                <a:lnTo>
                  <a:pt x="5324856" y="975360"/>
                </a:lnTo>
                <a:lnTo>
                  <a:pt x="5358384" y="975360"/>
                </a:lnTo>
                <a:lnTo>
                  <a:pt x="5391912" y="999744"/>
                </a:lnTo>
                <a:lnTo>
                  <a:pt x="5425440" y="1025652"/>
                </a:lnTo>
                <a:lnTo>
                  <a:pt x="5458968" y="999744"/>
                </a:lnTo>
                <a:lnTo>
                  <a:pt x="5492496" y="1124712"/>
                </a:lnTo>
                <a:lnTo>
                  <a:pt x="5524500" y="1075944"/>
                </a:lnTo>
                <a:lnTo>
                  <a:pt x="5558028" y="1100328"/>
                </a:lnTo>
                <a:lnTo>
                  <a:pt x="5591556" y="1100328"/>
                </a:lnTo>
                <a:lnTo>
                  <a:pt x="5625084" y="1075944"/>
                </a:lnTo>
                <a:lnTo>
                  <a:pt x="5658612" y="1025652"/>
                </a:lnTo>
                <a:lnTo>
                  <a:pt x="5692140" y="1124712"/>
                </a:lnTo>
                <a:lnTo>
                  <a:pt x="5724144" y="1124712"/>
                </a:lnTo>
                <a:lnTo>
                  <a:pt x="5757672" y="1124712"/>
                </a:lnTo>
                <a:lnTo>
                  <a:pt x="5791200" y="1100328"/>
                </a:lnTo>
                <a:lnTo>
                  <a:pt x="5824728" y="1100328"/>
                </a:lnTo>
                <a:lnTo>
                  <a:pt x="5858256" y="1124712"/>
                </a:lnTo>
                <a:lnTo>
                  <a:pt x="5891784" y="1100328"/>
                </a:lnTo>
                <a:lnTo>
                  <a:pt x="5923788" y="1100328"/>
                </a:lnTo>
                <a:lnTo>
                  <a:pt x="5957316" y="1150620"/>
                </a:lnTo>
                <a:lnTo>
                  <a:pt x="5990844" y="1100328"/>
                </a:lnTo>
                <a:lnTo>
                  <a:pt x="6024372" y="1124712"/>
                </a:lnTo>
                <a:lnTo>
                  <a:pt x="6057900" y="1150620"/>
                </a:lnTo>
                <a:lnTo>
                  <a:pt x="6091428" y="1150620"/>
                </a:lnTo>
                <a:lnTo>
                  <a:pt x="6123432" y="1124712"/>
                </a:lnTo>
                <a:lnTo>
                  <a:pt x="6156960" y="1175004"/>
                </a:lnTo>
                <a:lnTo>
                  <a:pt x="6190488" y="1175004"/>
                </a:lnTo>
                <a:lnTo>
                  <a:pt x="6224016" y="1175004"/>
                </a:lnTo>
                <a:lnTo>
                  <a:pt x="6257544" y="1225296"/>
                </a:lnTo>
                <a:lnTo>
                  <a:pt x="6291072" y="1200912"/>
                </a:lnTo>
                <a:lnTo>
                  <a:pt x="6323076" y="1200912"/>
                </a:lnTo>
                <a:lnTo>
                  <a:pt x="6356604" y="1175004"/>
                </a:lnTo>
                <a:lnTo>
                  <a:pt x="6390132" y="1150620"/>
                </a:lnTo>
                <a:lnTo>
                  <a:pt x="6423660" y="1100328"/>
                </a:lnTo>
                <a:lnTo>
                  <a:pt x="6457188" y="1075944"/>
                </a:lnTo>
                <a:lnTo>
                  <a:pt x="6490716" y="1124712"/>
                </a:lnTo>
                <a:lnTo>
                  <a:pt x="6522720" y="1175004"/>
                </a:lnTo>
                <a:lnTo>
                  <a:pt x="6556248" y="1150620"/>
                </a:lnTo>
                <a:lnTo>
                  <a:pt x="6589776" y="1124712"/>
                </a:lnTo>
                <a:lnTo>
                  <a:pt x="6623304" y="1124712"/>
                </a:lnTo>
                <a:lnTo>
                  <a:pt x="6656832" y="1100328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8146" y="3291789"/>
            <a:ext cx="228600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68.0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67.0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66.0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65.0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64.0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63.0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62.0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61.0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alibri"/>
                <a:cs typeface="Calibri"/>
              </a:rPr>
              <a:t>60.0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59.0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826" y="6477255"/>
            <a:ext cx="2550795" cy="14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00" spc="-5" dirty="0">
                <a:latin typeface="Century Gothic"/>
                <a:cs typeface="Century Gothic"/>
              </a:rPr>
              <a:t>Source: Bureau </a:t>
            </a:r>
            <a:r>
              <a:rPr sz="800" dirty="0">
                <a:latin typeface="Century Gothic"/>
                <a:cs typeface="Century Gothic"/>
              </a:rPr>
              <a:t>of Labor </a:t>
            </a:r>
            <a:r>
              <a:rPr sz="800" spc="-5" dirty="0">
                <a:latin typeface="Century Gothic"/>
                <a:cs typeface="Century Gothic"/>
              </a:rPr>
              <a:t>Statistics,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35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132339" y="5691517"/>
            <a:ext cx="3276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Ja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-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900" dirty="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1708" y="5691517"/>
            <a:ext cx="1126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Jan-01 Jan-02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Jan-03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9801" y="5691517"/>
            <a:ext cx="1525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Jan-04 Jan-05 Jan-06</a:t>
            </a:r>
            <a:r>
              <a:rPr sz="900" spc="7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Jan-07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7258" y="5691517"/>
            <a:ext cx="2723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Jan-08 Jan-09 Jan-10 Jan-11 Jan-12 Jan-13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Jan-14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2807" y="5691517"/>
            <a:ext cx="727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Jan-15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Jan-16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752" y="1043990"/>
            <a:ext cx="803402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currently </a:t>
            </a:r>
            <a:r>
              <a:rPr sz="1800" spc="-5" dirty="0">
                <a:latin typeface="Century Gothic"/>
                <a:cs typeface="Century Gothic"/>
              </a:rPr>
              <a:t>observe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labor force participation </a:t>
            </a:r>
            <a:r>
              <a:rPr sz="1800" spc="-10" dirty="0">
                <a:latin typeface="Century Gothic"/>
                <a:cs typeface="Century Gothic"/>
              </a:rPr>
              <a:t>rate to </a:t>
            </a:r>
            <a:r>
              <a:rPr sz="1800" spc="-5" dirty="0">
                <a:latin typeface="Century Gothic"/>
                <a:cs typeface="Century Gothic"/>
              </a:rPr>
              <a:t>be </a:t>
            </a:r>
            <a:r>
              <a:rPr sz="1800" spc="-10" dirty="0">
                <a:latin typeface="Century Gothic"/>
                <a:cs typeface="Century Gothic"/>
              </a:rPr>
              <a:t>at</a:t>
            </a:r>
            <a:r>
              <a:rPr sz="1800" spc="22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62.9%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Has </a:t>
            </a:r>
            <a:r>
              <a:rPr sz="1600" spc="-10" dirty="0">
                <a:latin typeface="Century Gothic"/>
                <a:cs typeface="Century Gothic"/>
              </a:rPr>
              <a:t>been </a:t>
            </a:r>
            <a:r>
              <a:rPr sz="1600" spc="-5" dirty="0">
                <a:latin typeface="Century Gothic"/>
                <a:cs typeface="Century Gothic"/>
              </a:rPr>
              <a:t>in decline since </a:t>
            </a:r>
            <a:r>
              <a:rPr sz="1600" spc="-10" dirty="0">
                <a:latin typeface="Century Gothic"/>
                <a:cs typeface="Century Gothic"/>
              </a:rPr>
              <a:t>the </a:t>
            </a:r>
            <a:r>
              <a:rPr sz="1600" spc="-5" dirty="0">
                <a:latin typeface="Century Gothic"/>
                <a:cs typeface="Century Gothic"/>
              </a:rPr>
              <a:t>2000s and a </a:t>
            </a:r>
            <a:r>
              <a:rPr sz="1600" spc="-10" dirty="0">
                <a:latin typeface="Century Gothic"/>
                <a:cs typeface="Century Gothic"/>
              </a:rPr>
              <a:t>steeper </a:t>
            </a:r>
            <a:r>
              <a:rPr sz="1600" spc="-5" dirty="0">
                <a:latin typeface="Century Gothic"/>
                <a:cs typeface="Century Gothic"/>
              </a:rPr>
              <a:t>decline since</a:t>
            </a:r>
            <a:r>
              <a:rPr sz="1600" spc="8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2008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Labor force </a:t>
            </a:r>
            <a:r>
              <a:rPr sz="1600" spc="-5" dirty="0">
                <a:latin typeface="Century Gothic"/>
                <a:cs typeface="Century Gothic"/>
              </a:rPr>
              <a:t>is shrinking </a:t>
            </a:r>
            <a:r>
              <a:rPr sz="1600" spc="-10" dirty="0">
                <a:latin typeface="Century Gothic"/>
                <a:cs typeface="Century Gothic"/>
              </a:rPr>
              <a:t>faster than the </a:t>
            </a:r>
            <a:r>
              <a:rPr sz="1600" spc="-5" dirty="0">
                <a:latin typeface="Century Gothic"/>
                <a:cs typeface="Century Gothic"/>
              </a:rPr>
              <a:t>population is</a:t>
            </a:r>
            <a:r>
              <a:rPr sz="1600" spc="100" dirty="0">
                <a:latin typeface="Century Gothic"/>
                <a:cs typeface="Century Gothic"/>
              </a:rPr>
              <a:t> </a:t>
            </a:r>
            <a:r>
              <a:rPr sz="1600" spc="-15" dirty="0">
                <a:latin typeface="Century Gothic"/>
                <a:cs typeface="Century Gothic"/>
              </a:rPr>
              <a:t>growing</a:t>
            </a:r>
            <a:endParaRPr sz="16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Projected to </a:t>
            </a:r>
            <a:r>
              <a:rPr sz="1800" spc="-5" dirty="0">
                <a:latin typeface="Century Gothic"/>
                <a:cs typeface="Century Gothic"/>
              </a:rPr>
              <a:t>fall </a:t>
            </a:r>
            <a:r>
              <a:rPr sz="1800" spc="-10" dirty="0">
                <a:latin typeface="Century Gothic"/>
                <a:cs typeface="Century Gothic"/>
              </a:rPr>
              <a:t>to </a:t>
            </a:r>
            <a:r>
              <a:rPr sz="1800" b="1" dirty="0">
                <a:latin typeface="Century Gothic"/>
                <a:cs typeface="Century Gothic"/>
              </a:rPr>
              <a:t>60.9% </a:t>
            </a:r>
            <a:r>
              <a:rPr sz="1800" spc="-5" dirty="0">
                <a:latin typeface="Century Gothic"/>
                <a:cs typeface="Century Gothic"/>
              </a:rPr>
              <a:t>by</a:t>
            </a:r>
            <a:r>
              <a:rPr sz="1800" spc="6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2024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01282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Labor </a:t>
            </a:r>
            <a:r>
              <a:rPr sz="1400" spc="-15" dirty="0">
                <a:latin typeface="Calibri"/>
                <a:cs typeface="Calibri"/>
              </a:rPr>
              <a:t>Force </a:t>
            </a:r>
            <a:r>
              <a:rPr sz="1400" spc="-5" dirty="0">
                <a:latin typeface="Calibri"/>
                <a:cs typeface="Calibri"/>
              </a:rPr>
              <a:t>Participation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Rate</a:t>
            </a:r>
            <a:endParaRPr sz="1400">
              <a:latin typeface="Calibri"/>
              <a:cs typeface="Calibri"/>
            </a:endParaRPr>
          </a:p>
          <a:p>
            <a:pPr marL="1012825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Calibri"/>
                <a:cs typeface="Calibri"/>
              </a:rPr>
              <a:t>Participation Rate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3476" y="5713476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3476" y="5391911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3476" y="5068823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3476" y="4747259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3476" y="4424171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3476" y="4102608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3476" y="3779520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3476" y="3456432"/>
            <a:ext cx="5139055" cy="0"/>
          </a:xfrm>
          <a:custGeom>
            <a:avLst/>
            <a:gdLst/>
            <a:ahLst/>
            <a:cxnLst/>
            <a:rect l="l" t="t" r="r" b="b"/>
            <a:pathLst>
              <a:path w="5139055">
                <a:moveTo>
                  <a:pt x="0" y="0"/>
                </a:moveTo>
                <a:lnTo>
                  <a:pt x="5138928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7192" y="3785615"/>
            <a:ext cx="5111750" cy="1137285"/>
          </a:xfrm>
          <a:custGeom>
            <a:avLst/>
            <a:gdLst/>
            <a:ahLst/>
            <a:cxnLst/>
            <a:rect l="l" t="t" r="r" b="b"/>
            <a:pathLst>
              <a:path w="5111750" h="1137285">
                <a:moveTo>
                  <a:pt x="0" y="1136904"/>
                </a:moveTo>
                <a:lnTo>
                  <a:pt x="24384" y="1124712"/>
                </a:lnTo>
                <a:lnTo>
                  <a:pt x="50292" y="1126236"/>
                </a:lnTo>
                <a:lnTo>
                  <a:pt x="76200" y="1106424"/>
                </a:lnTo>
                <a:lnTo>
                  <a:pt x="102107" y="1129284"/>
                </a:lnTo>
                <a:lnTo>
                  <a:pt x="126492" y="1117092"/>
                </a:lnTo>
                <a:lnTo>
                  <a:pt x="152400" y="1136904"/>
                </a:lnTo>
                <a:lnTo>
                  <a:pt x="178308" y="1121664"/>
                </a:lnTo>
                <a:lnTo>
                  <a:pt x="204215" y="1121664"/>
                </a:lnTo>
                <a:lnTo>
                  <a:pt x="230124" y="1114044"/>
                </a:lnTo>
                <a:lnTo>
                  <a:pt x="254508" y="1092708"/>
                </a:lnTo>
                <a:lnTo>
                  <a:pt x="280416" y="1074420"/>
                </a:lnTo>
                <a:lnTo>
                  <a:pt x="306324" y="1037844"/>
                </a:lnTo>
                <a:lnTo>
                  <a:pt x="332232" y="1045464"/>
                </a:lnTo>
                <a:lnTo>
                  <a:pt x="356616" y="1030224"/>
                </a:lnTo>
                <a:lnTo>
                  <a:pt x="382524" y="1053084"/>
                </a:lnTo>
                <a:lnTo>
                  <a:pt x="408431" y="1069848"/>
                </a:lnTo>
                <a:lnTo>
                  <a:pt x="434340" y="1066800"/>
                </a:lnTo>
                <a:lnTo>
                  <a:pt x="458723" y="1048512"/>
                </a:lnTo>
                <a:lnTo>
                  <a:pt x="484631" y="1071372"/>
                </a:lnTo>
                <a:lnTo>
                  <a:pt x="510540" y="1025652"/>
                </a:lnTo>
                <a:lnTo>
                  <a:pt x="536448" y="1019556"/>
                </a:lnTo>
                <a:lnTo>
                  <a:pt x="562356" y="1010412"/>
                </a:lnTo>
                <a:lnTo>
                  <a:pt x="586740" y="1005840"/>
                </a:lnTo>
                <a:lnTo>
                  <a:pt x="612648" y="1033272"/>
                </a:lnTo>
                <a:lnTo>
                  <a:pt x="638556" y="982980"/>
                </a:lnTo>
                <a:lnTo>
                  <a:pt x="664464" y="995172"/>
                </a:lnTo>
                <a:lnTo>
                  <a:pt x="688848" y="978408"/>
                </a:lnTo>
                <a:lnTo>
                  <a:pt x="714756" y="964692"/>
                </a:lnTo>
                <a:lnTo>
                  <a:pt x="740664" y="973836"/>
                </a:lnTo>
                <a:lnTo>
                  <a:pt x="766572" y="973836"/>
                </a:lnTo>
                <a:lnTo>
                  <a:pt x="792480" y="960120"/>
                </a:lnTo>
                <a:lnTo>
                  <a:pt x="816863" y="925068"/>
                </a:lnTo>
                <a:lnTo>
                  <a:pt x="842772" y="940308"/>
                </a:lnTo>
                <a:lnTo>
                  <a:pt x="868680" y="958596"/>
                </a:lnTo>
                <a:lnTo>
                  <a:pt x="894588" y="957072"/>
                </a:lnTo>
                <a:lnTo>
                  <a:pt x="918972" y="900684"/>
                </a:lnTo>
                <a:lnTo>
                  <a:pt x="944880" y="890016"/>
                </a:lnTo>
                <a:lnTo>
                  <a:pt x="970788" y="894588"/>
                </a:lnTo>
                <a:lnTo>
                  <a:pt x="996696" y="865632"/>
                </a:lnTo>
                <a:lnTo>
                  <a:pt x="1022604" y="864108"/>
                </a:lnTo>
                <a:lnTo>
                  <a:pt x="1046988" y="829056"/>
                </a:lnTo>
                <a:lnTo>
                  <a:pt x="1072896" y="865632"/>
                </a:lnTo>
                <a:lnTo>
                  <a:pt x="1098804" y="868680"/>
                </a:lnTo>
                <a:lnTo>
                  <a:pt x="1124712" y="862584"/>
                </a:lnTo>
                <a:lnTo>
                  <a:pt x="1149096" y="850392"/>
                </a:lnTo>
                <a:lnTo>
                  <a:pt x="1175004" y="832104"/>
                </a:lnTo>
                <a:lnTo>
                  <a:pt x="1200912" y="848868"/>
                </a:lnTo>
                <a:lnTo>
                  <a:pt x="1226820" y="842772"/>
                </a:lnTo>
                <a:lnTo>
                  <a:pt x="1251204" y="850392"/>
                </a:lnTo>
                <a:lnTo>
                  <a:pt x="1277112" y="835152"/>
                </a:lnTo>
                <a:lnTo>
                  <a:pt x="1303020" y="841248"/>
                </a:lnTo>
                <a:lnTo>
                  <a:pt x="1328928" y="827532"/>
                </a:lnTo>
                <a:lnTo>
                  <a:pt x="1354836" y="803148"/>
                </a:lnTo>
                <a:lnTo>
                  <a:pt x="1379220" y="787908"/>
                </a:lnTo>
                <a:lnTo>
                  <a:pt x="1405128" y="795528"/>
                </a:lnTo>
                <a:lnTo>
                  <a:pt x="1431036" y="804672"/>
                </a:lnTo>
                <a:lnTo>
                  <a:pt x="1456944" y="780288"/>
                </a:lnTo>
                <a:lnTo>
                  <a:pt x="1481328" y="757428"/>
                </a:lnTo>
                <a:lnTo>
                  <a:pt x="1507236" y="763524"/>
                </a:lnTo>
                <a:lnTo>
                  <a:pt x="1533144" y="765048"/>
                </a:lnTo>
                <a:lnTo>
                  <a:pt x="1559052" y="743712"/>
                </a:lnTo>
                <a:lnTo>
                  <a:pt x="1584960" y="742188"/>
                </a:lnTo>
                <a:lnTo>
                  <a:pt x="1609344" y="708660"/>
                </a:lnTo>
                <a:lnTo>
                  <a:pt x="1635252" y="685800"/>
                </a:lnTo>
                <a:lnTo>
                  <a:pt x="1661160" y="687324"/>
                </a:lnTo>
                <a:lnTo>
                  <a:pt x="1687068" y="675132"/>
                </a:lnTo>
                <a:lnTo>
                  <a:pt x="1711452" y="652272"/>
                </a:lnTo>
                <a:lnTo>
                  <a:pt x="1737360" y="641604"/>
                </a:lnTo>
                <a:lnTo>
                  <a:pt x="1763268" y="638556"/>
                </a:lnTo>
                <a:lnTo>
                  <a:pt x="1789176" y="633984"/>
                </a:lnTo>
                <a:lnTo>
                  <a:pt x="1815083" y="637032"/>
                </a:lnTo>
                <a:lnTo>
                  <a:pt x="1839468" y="624840"/>
                </a:lnTo>
                <a:lnTo>
                  <a:pt x="1865376" y="597408"/>
                </a:lnTo>
                <a:lnTo>
                  <a:pt x="1891283" y="586740"/>
                </a:lnTo>
                <a:lnTo>
                  <a:pt x="1917192" y="582168"/>
                </a:lnTo>
                <a:lnTo>
                  <a:pt x="1941576" y="569976"/>
                </a:lnTo>
                <a:lnTo>
                  <a:pt x="1967483" y="551688"/>
                </a:lnTo>
                <a:lnTo>
                  <a:pt x="1993392" y="550164"/>
                </a:lnTo>
                <a:lnTo>
                  <a:pt x="2019300" y="527304"/>
                </a:lnTo>
                <a:lnTo>
                  <a:pt x="2043683" y="531876"/>
                </a:lnTo>
                <a:lnTo>
                  <a:pt x="2069592" y="507492"/>
                </a:lnTo>
                <a:lnTo>
                  <a:pt x="2095500" y="483108"/>
                </a:lnTo>
                <a:lnTo>
                  <a:pt x="2121408" y="463296"/>
                </a:lnTo>
                <a:lnTo>
                  <a:pt x="2147316" y="435864"/>
                </a:lnTo>
                <a:lnTo>
                  <a:pt x="2171700" y="446532"/>
                </a:lnTo>
                <a:lnTo>
                  <a:pt x="2197608" y="441960"/>
                </a:lnTo>
                <a:lnTo>
                  <a:pt x="2223516" y="481584"/>
                </a:lnTo>
                <a:lnTo>
                  <a:pt x="2249424" y="466344"/>
                </a:lnTo>
                <a:lnTo>
                  <a:pt x="2273808" y="441960"/>
                </a:lnTo>
                <a:lnTo>
                  <a:pt x="2299716" y="441960"/>
                </a:lnTo>
                <a:lnTo>
                  <a:pt x="2325624" y="461772"/>
                </a:lnTo>
                <a:lnTo>
                  <a:pt x="2351532" y="419100"/>
                </a:lnTo>
                <a:lnTo>
                  <a:pt x="2377440" y="432816"/>
                </a:lnTo>
                <a:lnTo>
                  <a:pt x="2401824" y="391668"/>
                </a:lnTo>
                <a:lnTo>
                  <a:pt x="2427732" y="385572"/>
                </a:lnTo>
                <a:lnTo>
                  <a:pt x="2453640" y="376428"/>
                </a:lnTo>
                <a:lnTo>
                  <a:pt x="2479548" y="403860"/>
                </a:lnTo>
                <a:lnTo>
                  <a:pt x="2503932" y="387096"/>
                </a:lnTo>
                <a:lnTo>
                  <a:pt x="2529840" y="396240"/>
                </a:lnTo>
                <a:lnTo>
                  <a:pt x="2555748" y="361188"/>
                </a:lnTo>
                <a:lnTo>
                  <a:pt x="2581656" y="361188"/>
                </a:lnTo>
                <a:lnTo>
                  <a:pt x="2607564" y="350520"/>
                </a:lnTo>
                <a:lnTo>
                  <a:pt x="2631948" y="339852"/>
                </a:lnTo>
                <a:lnTo>
                  <a:pt x="2657856" y="344424"/>
                </a:lnTo>
                <a:lnTo>
                  <a:pt x="2683764" y="324612"/>
                </a:lnTo>
                <a:lnTo>
                  <a:pt x="2709672" y="339852"/>
                </a:lnTo>
                <a:lnTo>
                  <a:pt x="2734056" y="338328"/>
                </a:lnTo>
                <a:lnTo>
                  <a:pt x="2759964" y="367284"/>
                </a:lnTo>
                <a:lnTo>
                  <a:pt x="2785872" y="345948"/>
                </a:lnTo>
                <a:lnTo>
                  <a:pt x="2811780" y="371856"/>
                </a:lnTo>
                <a:lnTo>
                  <a:pt x="2836164" y="347472"/>
                </a:lnTo>
                <a:lnTo>
                  <a:pt x="2862072" y="332232"/>
                </a:lnTo>
                <a:lnTo>
                  <a:pt x="2887980" y="335280"/>
                </a:lnTo>
                <a:lnTo>
                  <a:pt x="2913888" y="348996"/>
                </a:lnTo>
                <a:lnTo>
                  <a:pt x="2939796" y="361188"/>
                </a:lnTo>
                <a:lnTo>
                  <a:pt x="2964180" y="391668"/>
                </a:lnTo>
                <a:lnTo>
                  <a:pt x="2990088" y="394716"/>
                </a:lnTo>
                <a:lnTo>
                  <a:pt x="3015996" y="388620"/>
                </a:lnTo>
                <a:lnTo>
                  <a:pt x="3041904" y="437388"/>
                </a:lnTo>
                <a:lnTo>
                  <a:pt x="3066288" y="414528"/>
                </a:lnTo>
                <a:lnTo>
                  <a:pt x="3092196" y="400812"/>
                </a:lnTo>
                <a:lnTo>
                  <a:pt x="3118104" y="384048"/>
                </a:lnTo>
                <a:lnTo>
                  <a:pt x="3144012" y="341376"/>
                </a:lnTo>
                <a:lnTo>
                  <a:pt x="3169920" y="374904"/>
                </a:lnTo>
                <a:lnTo>
                  <a:pt x="3194304" y="405384"/>
                </a:lnTo>
                <a:lnTo>
                  <a:pt x="3220212" y="400812"/>
                </a:lnTo>
                <a:lnTo>
                  <a:pt x="3246120" y="374904"/>
                </a:lnTo>
                <a:lnTo>
                  <a:pt x="3272028" y="382524"/>
                </a:lnTo>
                <a:lnTo>
                  <a:pt x="3296412" y="403860"/>
                </a:lnTo>
                <a:lnTo>
                  <a:pt x="3322320" y="373380"/>
                </a:lnTo>
                <a:lnTo>
                  <a:pt x="3348228" y="403860"/>
                </a:lnTo>
                <a:lnTo>
                  <a:pt x="3374136" y="428244"/>
                </a:lnTo>
                <a:lnTo>
                  <a:pt x="3400044" y="431292"/>
                </a:lnTo>
                <a:lnTo>
                  <a:pt x="3424428" y="420624"/>
                </a:lnTo>
                <a:lnTo>
                  <a:pt x="3450336" y="409956"/>
                </a:lnTo>
                <a:lnTo>
                  <a:pt x="3476244" y="414528"/>
                </a:lnTo>
                <a:lnTo>
                  <a:pt x="3502152" y="423672"/>
                </a:lnTo>
                <a:lnTo>
                  <a:pt x="3526536" y="426720"/>
                </a:lnTo>
                <a:lnTo>
                  <a:pt x="3552444" y="396240"/>
                </a:lnTo>
                <a:lnTo>
                  <a:pt x="3578352" y="371856"/>
                </a:lnTo>
                <a:lnTo>
                  <a:pt x="3604260" y="384048"/>
                </a:lnTo>
                <a:lnTo>
                  <a:pt x="3628644" y="371856"/>
                </a:lnTo>
                <a:lnTo>
                  <a:pt x="3654552" y="381000"/>
                </a:lnTo>
                <a:lnTo>
                  <a:pt x="3680460" y="358140"/>
                </a:lnTo>
                <a:lnTo>
                  <a:pt x="3706367" y="335280"/>
                </a:lnTo>
                <a:lnTo>
                  <a:pt x="3732276" y="330708"/>
                </a:lnTo>
                <a:lnTo>
                  <a:pt x="3756660" y="344424"/>
                </a:lnTo>
                <a:lnTo>
                  <a:pt x="3782567" y="326136"/>
                </a:lnTo>
                <a:lnTo>
                  <a:pt x="3808476" y="310896"/>
                </a:lnTo>
                <a:lnTo>
                  <a:pt x="3834384" y="320040"/>
                </a:lnTo>
                <a:lnTo>
                  <a:pt x="3858767" y="332232"/>
                </a:lnTo>
                <a:lnTo>
                  <a:pt x="3884676" y="304800"/>
                </a:lnTo>
                <a:lnTo>
                  <a:pt x="3910584" y="281940"/>
                </a:lnTo>
                <a:lnTo>
                  <a:pt x="3936491" y="292608"/>
                </a:lnTo>
                <a:lnTo>
                  <a:pt x="3962400" y="277368"/>
                </a:lnTo>
                <a:lnTo>
                  <a:pt x="3986784" y="272796"/>
                </a:lnTo>
                <a:lnTo>
                  <a:pt x="4012691" y="295656"/>
                </a:lnTo>
                <a:lnTo>
                  <a:pt x="4038600" y="313944"/>
                </a:lnTo>
                <a:lnTo>
                  <a:pt x="4064508" y="292608"/>
                </a:lnTo>
                <a:lnTo>
                  <a:pt x="4088891" y="284988"/>
                </a:lnTo>
                <a:lnTo>
                  <a:pt x="4114800" y="268224"/>
                </a:lnTo>
                <a:lnTo>
                  <a:pt x="4140708" y="274320"/>
                </a:lnTo>
                <a:lnTo>
                  <a:pt x="4166616" y="280416"/>
                </a:lnTo>
                <a:lnTo>
                  <a:pt x="4191000" y="268224"/>
                </a:lnTo>
                <a:lnTo>
                  <a:pt x="4216908" y="335280"/>
                </a:lnTo>
                <a:lnTo>
                  <a:pt x="4242816" y="294132"/>
                </a:lnTo>
                <a:lnTo>
                  <a:pt x="4268724" y="310896"/>
                </a:lnTo>
                <a:lnTo>
                  <a:pt x="4294632" y="297180"/>
                </a:lnTo>
                <a:lnTo>
                  <a:pt x="4319016" y="280416"/>
                </a:lnTo>
                <a:lnTo>
                  <a:pt x="4344924" y="239268"/>
                </a:lnTo>
                <a:lnTo>
                  <a:pt x="4370832" y="292608"/>
                </a:lnTo>
                <a:lnTo>
                  <a:pt x="4396740" y="283464"/>
                </a:lnTo>
                <a:lnTo>
                  <a:pt x="4421124" y="272796"/>
                </a:lnTo>
                <a:lnTo>
                  <a:pt x="4447032" y="245364"/>
                </a:lnTo>
                <a:lnTo>
                  <a:pt x="4472940" y="246888"/>
                </a:lnTo>
                <a:lnTo>
                  <a:pt x="4498848" y="243840"/>
                </a:lnTo>
                <a:lnTo>
                  <a:pt x="4524756" y="228600"/>
                </a:lnTo>
                <a:lnTo>
                  <a:pt x="4549140" y="224028"/>
                </a:lnTo>
                <a:lnTo>
                  <a:pt x="4575048" y="242316"/>
                </a:lnTo>
                <a:lnTo>
                  <a:pt x="4600956" y="185928"/>
                </a:lnTo>
                <a:lnTo>
                  <a:pt x="4626864" y="195072"/>
                </a:lnTo>
                <a:lnTo>
                  <a:pt x="4651248" y="195072"/>
                </a:lnTo>
                <a:lnTo>
                  <a:pt x="4677156" y="185928"/>
                </a:lnTo>
                <a:lnTo>
                  <a:pt x="4703064" y="163068"/>
                </a:lnTo>
                <a:lnTo>
                  <a:pt x="4728972" y="188976"/>
                </a:lnTo>
                <a:lnTo>
                  <a:pt x="4754880" y="179832"/>
                </a:lnTo>
                <a:lnTo>
                  <a:pt x="4779264" y="182880"/>
                </a:lnTo>
                <a:lnTo>
                  <a:pt x="4805172" y="196596"/>
                </a:lnTo>
                <a:lnTo>
                  <a:pt x="4831080" y="181356"/>
                </a:lnTo>
                <a:lnTo>
                  <a:pt x="4856988" y="163068"/>
                </a:lnTo>
                <a:lnTo>
                  <a:pt x="4881372" y="134112"/>
                </a:lnTo>
                <a:lnTo>
                  <a:pt x="4907280" y="100584"/>
                </a:lnTo>
                <a:lnTo>
                  <a:pt x="4933188" y="65532"/>
                </a:lnTo>
                <a:lnTo>
                  <a:pt x="4959096" y="39624"/>
                </a:lnTo>
                <a:lnTo>
                  <a:pt x="4983480" y="64008"/>
                </a:lnTo>
                <a:lnTo>
                  <a:pt x="5009388" y="92964"/>
                </a:lnTo>
                <a:lnTo>
                  <a:pt x="5035296" y="65532"/>
                </a:lnTo>
                <a:lnTo>
                  <a:pt x="5061204" y="39624"/>
                </a:lnTo>
                <a:lnTo>
                  <a:pt x="5087112" y="28956"/>
                </a:lnTo>
                <a:lnTo>
                  <a:pt x="5111496" y="0"/>
                </a:lnTo>
              </a:path>
            </a:pathLst>
          </a:custGeom>
          <a:ln w="27431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7192" y="3755135"/>
            <a:ext cx="5111750" cy="1445260"/>
          </a:xfrm>
          <a:custGeom>
            <a:avLst/>
            <a:gdLst/>
            <a:ahLst/>
            <a:cxnLst/>
            <a:rect l="l" t="t" r="r" b="b"/>
            <a:pathLst>
              <a:path w="5111750" h="1445260">
                <a:moveTo>
                  <a:pt x="0" y="1443227"/>
                </a:moveTo>
                <a:lnTo>
                  <a:pt x="24384" y="1444752"/>
                </a:lnTo>
                <a:lnTo>
                  <a:pt x="50292" y="1432559"/>
                </a:lnTo>
                <a:lnTo>
                  <a:pt x="76200" y="1435608"/>
                </a:lnTo>
                <a:lnTo>
                  <a:pt x="102107" y="1403603"/>
                </a:lnTo>
                <a:lnTo>
                  <a:pt x="126492" y="1402080"/>
                </a:lnTo>
                <a:lnTo>
                  <a:pt x="152400" y="1371599"/>
                </a:lnTo>
                <a:lnTo>
                  <a:pt x="178308" y="1371599"/>
                </a:lnTo>
                <a:lnTo>
                  <a:pt x="204215" y="1357883"/>
                </a:lnTo>
                <a:lnTo>
                  <a:pt x="230124" y="1350264"/>
                </a:lnTo>
                <a:lnTo>
                  <a:pt x="254508" y="1362455"/>
                </a:lnTo>
                <a:lnTo>
                  <a:pt x="280416" y="1367027"/>
                </a:lnTo>
                <a:lnTo>
                  <a:pt x="306324" y="1389887"/>
                </a:lnTo>
                <a:lnTo>
                  <a:pt x="332232" y="1371599"/>
                </a:lnTo>
                <a:lnTo>
                  <a:pt x="356616" y="1373123"/>
                </a:lnTo>
                <a:lnTo>
                  <a:pt x="382524" y="1341120"/>
                </a:lnTo>
                <a:lnTo>
                  <a:pt x="408431" y="1315211"/>
                </a:lnTo>
                <a:lnTo>
                  <a:pt x="434340" y="1304543"/>
                </a:lnTo>
                <a:lnTo>
                  <a:pt x="458723" y="1309115"/>
                </a:lnTo>
                <a:lnTo>
                  <a:pt x="484631" y="1274064"/>
                </a:lnTo>
                <a:lnTo>
                  <a:pt x="510540" y="1299971"/>
                </a:lnTo>
                <a:lnTo>
                  <a:pt x="536448" y="1292352"/>
                </a:lnTo>
                <a:lnTo>
                  <a:pt x="562356" y="1289303"/>
                </a:lnTo>
                <a:lnTo>
                  <a:pt x="586740" y="1281683"/>
                </a:lnTo>
                <a:lnTo>
                  <a:pt x="612648" y="1246631"/>
                </a:lnTo>
                <a:lnTo>
                  <a:pt x="638556" y="1281683"/>
                </a:lnTo>
                <a:lnTo>
                  <a:pt x="664464" y="1261871"/>
                </a:lnTo>
                <a:lnTo>
                  <a:pt x="688848" y="1266443"/>
                </a:lnTo>
                <a:lnTo>
                  <a:pt x="714756" y="1266443"/>
                </a:lnTo>
                <a:lnTo>
                  <a:pt x="740664" y="1248155"/>
                </a:lnTo>
                <a:lnTo>
                  <a:pt x="766572" y="1234439"/>
                </a:lnTo>
                <a:lnTo>
                  <a:pt x="792480" y="1232915"/>
                </a:lnTo>
                <a:lnTo>
                  <a:pt x="816863" y="1251203"/>
                </a:lnTo>
                <a:lnTo>
                  <a:pt x="842772" y="1223771"/>
                </a:lnTo>
                <a:lnTo>
                  <a:pt x="868680" y="1196339"/>
                </a:lnTo>
                <a:lnTo>
                  <a:pt x="894588" y="1187195"/>
                </a:lnTo>
                <a:lnTo>
                  <a:pt x="918972" y="1170431"/>
                </a:lnTo>
                <a:lnTo>
                  <a:pt x="944880" y="1167383"/>
                </a:lnTo>
                <a:lnTo>
                  <a:pt x="970788" y="1152143"/>
                </a:lnTo>
                <a:lnTo>
                  <a:pt x="996696" y="1165859"/>
                </a:lnTo>
                <a:lnTo>
                  <a:pt x="1022604" y="1153667"/>
                </a:lnTo>
                <a:lnTo>
                  <a:pt x="1046988" y="1171955"/>
                </a:lnTo>
                <a:lnTo>
                  <a:pt x="1072896" y="1126235"/>
                </a:lnTo>
                <a:lnTo>
                  <a:pt x="1098804" y="1109471"/>
                </a:lnTo>
                <a:lnTo>
                  <a:pt x="1124712" y="1098803"/>
                </a:lnTo>
                <a:lnTo>
                  <a:pt x="1149096" y="1094231"/>
                </a:lnTo>
                <a:lnTo>
                  <a:pt x="1175004" y="1097280"/>
                </a:lnTo>
                <a:lnTo>
                  <a:pt x="1200912" y="1068323"/>
                </a:lnTo>
                <a:lnTo>
                  <a:pt x="1226820" y="1094231"/>
                </a:lnTo>
                <a:lnTo>
                  <a:pt x="1251204" y="1075943"/>
                </a:lnTo>
                <a:lnTo>
                  <a:pt x="1277112" y="1078991"/>
                </a:lnTo>
                <a:lnTo>
                  <a:pt x="1303020" y="1060703"/>
                </a:lnTo>
                <a:lnTo>
                  <a:pt x="1328928" y="1062227"/>
                </a:lnTo>
                <a:lnTo>
                  <a:pt x="1354836" y="1071371"/>
                </a:lnTo>
                <a:lnTo>
                  <a:pt x="1379220" y="1071371"/>
                </a:lnTo>
                <a:lnTo>
                  <a:pt x="1405128" y="1050035"/>
                </a:lnTo>
                <a:lnTo>
                  <a:pt x="1431036" y="1025651"/>
                </a:lnTo>
                <a:lnTo>
                  <a:pt x="1456944" y="1033271"/>
                </a:lnTo>
                <a:lnTo>
                  <a:pt x="1481328" y="1040891"/>
                </a:lnTo>
                <a:lnTo>
                  <a:pt x="1507236" y="1022603"/>
                </a:lnTo>
                <a:lnTo>
                  <a:pt x="1533144" y="1010411"/>
                </a:lnTo>
                <a:lnTo>
                  <a:pt x="1559052" y="1018032"/>
                </a:lnTo>
                <a:lnTo>
                  <a:pt x="1584960" y="1008887"/>
                </a:lnTo>
                <a:lnTo>
                  <a:pt x="1609344" y="1027176"/>
                </a:lnTo>
                <a:lnTo>
                  <a:pt x="1635252" y="1033271"/>
                </a:lnTo>
                <a:lnTo>
                  <a:pt x="1661160" y="1018032"/>
                </a:lnTo>
                <a:lnTo>
                  <a:pt x="1687068" y="1014983"/>
                </a:lnTo>
                <a:lnTo>
                  <a:pt x="1711452" y="1019555"/>
                </a:lnTo>
                <a:lnTo>
                  <a:pt x="1737360" y="1014983"/>
                </a:lnTo>
                <a:lnTo>
                  <a:pt x="1763268" y="1001267"/>
                </a:lnTo>
                <a:lnTo>
                  <a:pt x="1789176" y="992123"/>
                </a:lnTo>
                <a:lnTo>
                  <a:pt x="1815083" y="976883"/>
                </a:lnTo>
                <a:lnTo>
                  <a:pt x="1839468" y="979932"/>
                </a:lnTo>
                <a:lnTo>
                  <a:pt x="1865376" y="992123"/>
                </a:lnTo>
                <a:lnTo>
                  <a:pt x="1891283" y="990599"/>
                </a:lnTo>
                <a:lnTo>
                  <a:pt x="1917192" y="981455"/>
                </a:lnTo>
                <a:lnTo>
                  <a:pt x="1941576" y="979932"/>
                </a:lnTo>
                <a:lnTo>
                  <a:pt x="1967483" y="981455"/>
                </a:lnTo>
                <a:lnTo>
                  <a:pt x="1993392" y="969263"/>
                </a:lnTo>
                <a:lnTo>
                  <a:pt x="2019300" y="973835"/>
                </a:lnTo>
                <a:lnTo>
                  <a:pt x="2043683" y="957071"/>
                </a:lnTo>
                <a:lnTo>
                  <a:pt x="2069592" y="963167"/>
                </a:lnTo>
                <a:lnTo>
                  <a:pt x="2095500" y="970787"/>
                </a:lnTo>
                <a:lnTo>
                  <a:pt x="2121408" y="978407"/>
                </a:lnTo>
                <a:lnTo>
                  <a:pt x="2147316" y="970787"/>
                </a:lnTo>
                <a:lnTo>
                  <a:pt x="2171700" y="950976"/>
                </a:lnTo>
                <a:lnTo>
                  <a:pt x="2197608" y="944879"/>
                </a:lnTo>
                <a:lnTo>
                  <a:pt x="2223516" y="897635"/>
                </a:lnTo>
                <a:lnTo>
                  <a:pt x="2249424" y="897635"/>
                </a:lnTo>
                <a:lnTo>
                  <a:pt x="2273808" y="905255"/>
                </a:lnTo>
                <a:lnTo>
                  <a:pt x="2299716" y="891539"/>
                </a:lnTo>
                <a:lnTo>
                  <a:pt x="2325624" y="861059"/>
                </a:lnTo>
                <a:lnTo>
                  <a:pt x="2351532" y="883919"/>
                </a:lnTo>
                <a:lnTo>
                  <a:pt x="2377440" y="856487"/>
                </a:lnTo>
                <a:lnTo>
                  <a:pt x="2401824" y="880871"/>
                </a:lnTo>
                <a:lnTo>
                  <a:pt x="2427732" y="873251"/>
                </a:lnTo>
                <a:lnTo>
                  <a:pt x="2453640" y="911351"/>
                </a:lnTo>
                <a:lnTo>
                  <a:pt x="2479548" y="877823"/>
                </a:lnTo>
                <a:lnTo>
                  <a:pt x="2503932" y="882395"/>
                </a:lnTo>
                <a:lnTo>
                  <a:pt x="2529840" y="862583"/>
                </a:lnTo>
                <a:lnTo>
                  <a:pt x="2555748" y="880871"/>
                </a:lnTo>
                <a:lnTo>
                  <a:pt x="2581656" y="868679"/>
                </a:lnTo>
                <a:lnTo>
                  <a:pt x="2607564" y="864107"/>
                </a:lnTo>
                <a:lnTo>
                  <a:pt x="2631948" y="861059"/>
                </a:lnTo>
                <a:lnTo>
                  <a:pt x="2657856" y="842771"/>
                </a:lnTo>
                <a:lnTo>
                  <a:pt x="2683764" y="845819"/>
                </a:lnTo>
                <a:lnTo>
                  <a:pt x="2709672" y="819911"/>
                </a:lnTo>
                <a:lnTo>
                  <a:pt x="2734056" y="809243"/>
                </a:lnTo>
                <a:lnTo>
                  <a:pt x="2759964" y="800099"/>
                </a:lnTo>
                <a:lnTo>
                  <a:pt x="2785872" y="809243"/>
                </a:lnTo>
                <a:lnTo>
                  <a:pt x="2811780" y="777239"/>
                </a:lnTo>
                <a:lnTo>
                  <a:pt x="2836164" y="787907"/>
                </a:lnTo>
                <a:lnTo>
                  <a:pt x="2862072" y="790955"/>
                </a:lnTo>
                <a:lnTo>
                  <a:pt x="2887980" y="777239"/>
                </a:lnTo>
                <a:lnTo>
                  <a:pt x="2913888" y="752855"/>
                </a:lnTo>
                <a:lnTo>
                  <a:pt x="2939796" y="729995"/>
                </a:lnTo>
                <a:lnTo>
                  <a:pt x="2964180" y="690371"/>
                </a:lnTo>
                <a:lnTo>
                  <a:pt x="2990088" y="673607"/>
                </a:lnTo>
                <a:lnTo>
                  <a:pt x="3015996" y="669035"/>
                </a:lnTo>
                <a:lnTo>
                  <a:pt x="3041904" y="615695"/>
                </a:lnTo>
                <a:lnTo>
                  <a:pt x="3066288" y="641603"/>
                </a:lnTo>
                <a:lnTo>
                  <a:pt x="3092196" y="644651"/>
                </a:lnTo>
                <a:lnTo>
                  <a:pt x="3118104" y="649223"/>
                </a:lnTo>
                <a:lnTo>
                  <a:pt x="3144012" y="678179"/>
                </a:lnTo>
                <a:lnTo>
                  <a:pt x="3169920" y="638555"/>
                </a:lnTo>
                <a:lnTo>
                  <a:pt x="3194304" y="600455"/>
                </a:lnTo>
                <a:lnTo>
                  <a:pt x="3220212" y="592835"/>
                </a:lnTo>
                <a:lnTo>
                  <a:pt x="3246120" y="603503"/>
                </a:lnTo>
                <a:lnTo>
                  <a:pt x="3272028" y="585215"/>
                </a:lnTo>
                <a:lnTo>
                  <a:pt x="3296412" y="554735"/>
                </a:lnTo>
                <a:lnTo>
                  <a:pt x="3322320" y="571499"/>
                </a:lnTo>
                <a:lnTo>
                  <a:pt x="3348228" y="534923"/>
                </a:lnTo>
                <a:lnTo>
                  <a:pt x="3374136" y="522731"/>
                </a:lnTo>
                <a:lnTo>
                  <a:pt x="3400044" y="512063"/>
                </a:lnTo>
                <a:lnTo>
                  <a:pt x="3424428" y="513587"/>
                </a:lnTo>
                <a:lnTo>
                  <a:pt x="3450336" y="513587"/>
                </a:lnTo>
                <a:lnTo>
                  <a:pt x="3476244" y="501395"/>
                </a:lnTo>
                <a:lnTo>
                  <a:pt x="3502152" y="483107"/>
                </a:lnTo>
                <a:lnTo>
                  <a:pt x="3526536" y="470915"/>
                </a:lnTo>
                <a:lnTo>
                  <a:pt x="3552444" y="486155"/>
                </a:lnTo>
                <a:lnTo>
                  <a:pt x="3578352" y="495299"/>
                </a:lnTo>
                <a:lnTo>
                  <a:pt x="3604260" y="473963"/>
                </a:lnTo>
                <a:lnTo>
                  <a:pt x="3628644" y="473963"/>
                </a:lnTo>
                <a:lnTo>
                  <a:pt x="3654552" y="458723"/>
                </a:lnTo>
                <a:lnTo>
                  <a:pt x="3680460" y="384047"/>
                </a:lnTo>
                <a:lnTo>
                  <a:pt x="3706367" y="393191"/>
                </a:lnTo>
                <a:lnTo>
                  <a:pt x="3732276" y="388619"/>
                </a:lnTo>
                <a:lnTo>
                  <a:pt x="3756660" y="365759"/>
                </a:lnTo>
                <a:lnTo>
                  <a:pt x="3782567" y="373379"/>
                </a:lnTo>
                <a:lnTo>
                  <a:pt x="3808476" y="374903"/>
                </a:lnTo>
                <a:lnTo>
                  <a:pt x="3834384" y="355091"/>
                </a:lnTo>
                <a:lnTo>
                  <a:pt x="3858767" y="333755"/>
                </a:lnTo>
                <a:lnTo>
                  <a:pt x="3884676" y="344423"/>
                </a:lnTo>
                <a:lnTo>
                  <a:pt x="3910584" y="353567"/>
                </a:lnTo>
                <a:lnTo>
                  <a:pt x="3936491" y="332231"/>
                </a:lnTo>
                <a:lnTo>
                  <a:pt x="3962400" y="336803"/>
                </a:lnTo>
                <a:lnTo>
                  <a:pt x="3986784" y="323087"/>
                </a:lnTo>
                <a:lnTo>
                  <a:pt x="4012691" y="294131"/>
                </a:lnTo>
                <a:lnTo>
                  <a:pt x="4038600" y="268223"/>
                </a:lnTo>
                <a:lnTo>
                  <a:pt x="4064508" y="277367"/>
                </a:lnTo>
                <a:lnTo>
                  <a:pt x="4088891" y="272795"/>
                </a:lnTo>
                <a:lnTo>
                  <a:pt x="4114800" y="277367"/>
                </a:lnTo>
                <a:lnTo>
                  <a:pt x="4140708" y="260603"/>
                </a:lnTo>
                <a:lnTo>
                  <a:pt x="4166616" y="243839"/>
                </a:lnTo>
                <a:lnTo>
                  <a:pt x="4191000" y="242315"/>
                </a:lnTo>
                <a:lnTo>
                  <a:pt x="4216908" y="170687"/>
                </a:lnTo>
                <a:lnTo>
                  <a:pt x="4242816" y="198119"/>
                </a:lnTo>
                <a:lnTo>
                  <a:pt x="4268724" y="172211"/>
                </a:lnTo>
                <a:lnTo>
                  <a:pt x="4294632" y="173735"/>
                </a:lnTo>
                <a:lnTo>
                  <a:pt x="4319016" y="179831"/>
                </a:lnTo>
                <a:lnTo>
                  <a:pt x="4344924" y="205739"/>
                </a:lnTo>
                <a:lnTo>
                  <a:pt x="4370832" y="149351"/>
                </a:lnTo>
                <a:lnTo>
                  <a:pt x="4396740" y="147827"/>
                </a:lnTo>
                <a:lnTo>
                  <a:pt x="4421124" y="146303"/>
                </a:lnTo>
                <a:lnTo>
                  <a:pt x="4447032" y="156971"/>
                </a:lnTo>
                <a:lnTo>
                  <a:pt x="4472940" y="144779"/>
                </a:lnTo>
                <a:lnTo>
                  <a:pt x="4498848" y="135635"/>
                </a:lnTo>
                <a:lnTo>
                  <a:pt x="4524756" y="137159"/>
                </a:lnTo>
                <a:lnTo>
                  <a:pt x="4549140" y="131063"/>
                </a:lnTo>
                <a:lnTo>
                  <a:pt x="4575048" y="103631"/>
                </a:lnTo>
                <a:lnTo>
                  <a:pt x="4600956" y="114299"/>
                </a:lnTo>
                <a:lnTo>
                  <a:pt x="4626864" y="96011"/>
                </a:lnTo>
                <a:lnTo>
                  <a:pt x="4651248" y="86867"/>
                </a:lnTo>
                <a:lnTo>
                  <a:pt x="4677156" y="83819"/>
                </a:lnTo>
                <a:lnTo>
                  <a:pt x="4703064" y="91439"/>
                </a:lnTo>
                <a:lnTo>
                  <a:pt x="4728972" y="57911"/>
                </a:lnTo>
                <a:lnTo>
                  <a:pt x="4754880" y="53339"/>
                </a:lnTo>
                <a:lnTo>
                  <a:pt x="4779264" y="38099"/>
                </a:lnTo>
                <a:lnTo>
                  <a:pt x="4805172" y="15239"/>
                </a:lnTo>
                <a:lnTo>
                  <a:pt x="4831080" y="15239"/>
                </a:lnTo>
                <a:lnTo>
                  <a:pt x="4856988" y="18287"/>
                </a:lnTo>
                <a:lnTo>
                  <a:pt x="4881372" y="35051"/>
                </a:lnTo>
                <a:lnTo>
                  <a:pt x="4907280" y="36575"/>
                </a:lnTo>
                <a:lnTo>
                  <a:pt x="4933188" y="57911"/>
                </a:lnTo>
                <a:lnTo>
                  <a:pt x="4959096" y="70103"/>
                </a:lnTo>
                <a:lnTo>
                  <a:pt x="4983480" y="38099"/>
                </a:lnTo>
                <a:lnTo>
                  <a:pt x="5009388" y="0"/>
                </a:lnTo>
                <a:lnTo>
                  <a:pt x="5035296" y="10667"/>
                </a:lnTo>
                <a:lnTo>
                  <a:pt x="5061204" y="21335"/>
                </a:lnTo>
                <a:lnTo>
                  <a:pt x="5087112" y="18287"/>
                </a:lnTo>
                <a:lnTo>
                  <a:pt x="5111496" y="30479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35355" y="5619105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60,000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5355" y="5337009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65,000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5355" y="5054917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70,000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5355" y="4772824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75,000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5355" y="4490732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80,000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5355" y="4208640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85,000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35355" y="3926547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90,000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5355" y="3644455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95,000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9039" y="5619219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130,000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9039" y="5296776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135,000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9039" y="4974335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140,000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9039" y="4651895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145,000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9039" y="4329455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9039" y="4007015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155,000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9039" y="3684574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160,000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91906" y="5824260"/>
            <a:ext cx="239077" cy="25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8675" y="5826800"/>
            <a:ext cx="852208" cy="2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18967" y="5822990"/>
            <a:ext cx="241388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5736" y="5821720"/>
            <a:ext cx="238036" cy="252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32504" y="5820450"/>
            <a:ext cx="239839" cy="25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39260" y="5817910"/>
            <a:ext cx="227965" cy="256540"/>
          </a:xfrm>
          <a:custGeom>
            <a:avLst/>
            <a:gdLst/>
            <a:ahLst/>
            <a:cxnLst/>
            <a:rect l="l" t="t" r="r" b="b"/>
            <a:pathLst>
              <a:path w="227964" h="256539">
                <a:moveTo>
                  <a:pt x="6781" y="189229"/>
                </a:moveTo>
                <a:lnTo>
                  <a:pt x="5918" y="189229"/>
                </a:lnTo>
                <a:lnTo>
                  <a:pt x="5207" y="190499"/>
                </a:lnTo>
                <a:lnTo>
                  <a:pt x="4775" y="190499"/>
                </a:lnTo>
                <a:lnTo>
                  <a:pt x="3771" y="191769"/>
                </a:lnTo>
                <a:lnTo>
                  <a:pt x="3213" y="191769"/>
                </a:lnTo>
                <a:lnTo>
                  <a:pt x="1917" y="193039"/>
                </a:lnTo>
                <a:lnTo>
                  <a:pt x="1397" y="193039"/>
                </a:lnTo>
                <a:lnTo>
                  <a:pt x="635" y="194309"/>
                </a:lnTo>
                <a:lnTo>
                  <a:pt x="368" y="195579"/>
                </a:lnTo>
                <a:lnTo>
                  <a:pt x="0" y="195579"/>
                </a:lnTo>
                <a:lnTo>
                  <a:pt x="101" y="196849"/>
                </a:lnTo>
                <a:lnTo>
                  <a:pt x="39941" y="236219"/>
                </a:lnTo>
                <a:lnTo>
                  <a:pt x="41656" y="238759"/>
                </a:lnTo>
                <a:lnTo>
                  <a:pt x="42176" y="240029"/>
                </a:lnTo>
                <a:lnTo>
                  <a:pt x="42360" y="241299"/>
                </a:lnTo>
                <a:lnTo>
                  <a:pt x="42430" y="243839"/>
                </a:lnTo>
                <a:lnTo>
                  <a:pt x="41617" y="245109"/>
                </a:lnTo>
                <a:lnTo>
                  <a:pt x="40970" y="246379"/>
                </a:lnTo>
                <a:lnTo>
                  <a:pt x="39255" y="247649"/>
                </a:lnTo>
                <a:lnTo>
                  <a:pt x="38442" y="248919"/>
                </a:lnTo>
                <a:lnTo>
                  <a:pt x="36093" y="248919"/>
                </a:lnTo>
                <a:lnTo>
                  <a:pt x="34086" y="250189"/>
                </a:lnTo>
                <a:lnTo>
                  <a:pt x="32664" y="250189"/>
                </a:lnTo>
                <a:lnTo>
                  <a:pt x="32245" y="251459"/>
                </a:lnTo>
                <a:lnTo>
                  <a:pt x="32042" y="251459"/>
                </a:lnTo>
                <a:lnTo>
                  <a:pt x="32270" y="252729"/>
                </a:lnTo>
                <a:lnTo>
                  <a:pt x="32512" y="252729"/>
                </a:lnTo>
                <a:lnTo>
                  <a:pt x="33185" y="253999"/>
                </a:lnTo>
                <a:lnTo>
                  <a:pt x="33655" y="253999"/>
                </a:lnTo>
                <a:lnTo>
                  <a:pt x="35115" y="255269"/>
                </a:lnTo>
                <a:lnTo>
                  <a:pt x="35826" y="256539"/>
                </a:lnTo>
                <a:lnTo>
                  <a:pt x="40944" y="256539"/>
                </a:lnTo>
                <a:lnTo>
                  <a:pt x="42545" y="255269"/>
                </a:lnTo>
                <a:lnTo>
                  <a:pt x="43370" y="255269"/>
                </a:lnTo>
                <a:lnTo>
                  <a:pt x="45059" y="253999"/>
                </a:lnTo>
                <a:lnTo>
                  <a:pt x="45847" y="252729"/>
                </a:lnTo>
                <a:lnTo>
                  <a:pt x="48742" y="250189"/>
                </a:lnTo>
                <a:lnTo>
                  <a:pt x="50228" y="247649"/>
                </a:lnTo>
                <a:lnTo>
                  <a:pt x="51854" y="243839"/>
                </a:lnTo>
                <a:lnTo>
                  <a:pt x="52120" y="241299"/>
                </a:lnTo>
                <a:lnTo>
                  <a:pt x="51536" y="237489"/>
                </a:lnTo>
                <a:lnTo>
                  <a:pt x="50736" y="234949"/>
                </a:lnTo>
                <a:lnTo>
                  <a:pt x="48107" y="231139"/>
                </a:lnTo>
                <a:lnTo>
                  <a:pt x="46443" y="229869"/>
                </a:lnTo>
                <a:lnTo>
                  <a:pt x="44411" y="227329"/>
                </a:lnTo>
                <a:lnTo>
                  <a:pt x="7010" y="190499"/>
                </a:lnTo>
                <a:lnTo>
                  <a:pt x="6781" y="189229"/>
                </a:lnTo>
                <a:close/>
              </a:path>
              <a:path w="227964" h="256539">
                <a:moveTo>
                  <a:pt x="73647" y="177799"/>
                </a:moveTo>
                <a:lnTo>
                  <a:pt x="58991" y="177799"/>
                </a:lnTo>
                <a:lnTo>
                  <a:pt x="60325" y="179069"/>
                </a:lnTo>
                <a:lnTo>
                  <a:pt x="63017" y="180339"/>
                </a:lnTo>
                <a:lnTo>
                  <a:pt x="64363" y="181609"/>
                </a:lnTo>
                <a:lnTo>
                  <a:pt x="68503" y="185419"/>
                </a:lnTo>
                <a:lnTo>
                  <a:pt x="60845" y="193039"/>
                </a:lnTo>
                <a:lnTo>
                  <a:pt x="58597" y="195579"/>
                </a:lnTo>
                <a:lnTo>
                  <a:pt x="55156" y="200659"/>
                </a:lnTo>
                <a:lnTo>
                  <a:pt x="54013" y="203199"/>
                </a:lnTo>
                <a:lnTo>
                  <a:pt x="52908" y="208279"/>
                </a:lnTo>
                <a:lnTo>
                  <a:pt x="52959" y="210819"/>
                </a:lnTo>
                <a:lnTo>
                  <a:pt x="54279" y="215899"/>
                </a:lnTo>
                <a:lnTo>
                  <a:pt x="55613" y="217169"/>
                </a:lnTo>
                <a:lnTo>
                  <a:pt x="59321" y="220979"/>
                </a:lnTo>
                <a:lnTo>
                  <a:pt x="61137" y="222249"/>
                </a:lnTo>
                <a:lnTo>
                  <a:pt x="65011" y="224789"/>
                </a:lnTo>
                <a:lnTo>
                  <a:pt x="70942" y="224789"/>
                </a:lnTo>
                <a:lnTo>
                  <a:pt x="76936" y="220979"/>
                </a:lnTo>
                <a:lnTo>
                  <a:pt x="78867" y="219709"/>
                </a:lnTo>
                <a:lnTo>
                  <a:pt x="82867" y="215899"/>
                </a:lnTo>
                <a:lnTo>
                  <a:pt x="67856" y="215899"/>
                </a:lnTo>
                <a:lnTo>
                  <a:pt x="65798" y="214629"/>
                </a:lnTo>
                <a:lnTo>
                  <a:pt x="62877" y="212089"/>
                </a:lnTo>
                <a:lnTo>
                  <a:pt x="62128" y="210819"/>
                </a:lnTo>
                <a:lnTo>
                  <a:pt x="61290" y="208279"/>
                </a:lnTo>
                <a:lnTo>
                  <a:pt x="61214" y="207009"/>
                </a:lnTo>
                <a:lnTo>
                  <a:pt x="61772" y="203199"/>
                </a:lnTo>
                <a:lnTo>
                  <a:pt x="62420" y="201929"/>
                </a:lnTo>
                <a:lnTo>
                  <a:pt x="64439" y="199389"/>
                </a:lnTo>
                <a:lnTo>
                  <a:pt x="65836" y="196849"/>
                </a:lnTo>
                <a:lnTo>
                  <a:pt x="73190" y="190499"/>
                </a:lnTo>
                <a:lnTo>
                  <a:pt x="86728" y="190499"/>
                </a:lnTo>
                <a:lnTo>
                  <a:pt x="73647" y="177799"/>
                </a:lnTo>
                <a:close/>
              </a:path>
              <a:path w="227964" h="256539">
                <a:moveTo>
                  <a:pt x="86728" y="190499"/>
                </a:moveTo>
                <a:lnTo>
                  <a:pt x="73190" y="190499"/>
                </a:lnTo>
                <a:lnTo>
                  <a:pt x="80733" y="198119"/>
                </a:lnTo>
                <a:lnTo>
                  <a:pt x="80810" y="201929"/>
                </a:lnTo>
                <a:lnTo>
                  <a:pt x="72377" y="215899"/>
                </a:lnTo>
                <a:lnTo>
                  <a:pt x="82867" y="215899"/>
                </a:lnTo>
                <a:lnTo>
                  <a:pt x="84416" y="213359"/>
                </a:lnTo>
                <a:lnTo>
                  <a:pt x="86398" y="208279"/>
                </a:lnTo>
                <a:lnTo>
                  <a:pt x="86842" y="204469"/>
                </a:lnTo>
                <a:lnTo>
                  <a:pt x="86728" y="201929"/>
                </a:lnTo>
                <a:lnTo>
                  <a:pt x="96062" y="201929"/>
                </a:lnTo>
                <a:lnTo>
                  <a:pt x="96227" y="200659"/>
                </a:lnTo>
                <a:lnTo>
                  <a:pt x="95885" y="199389"/>
                </a:lnTo>
                <a:lnTo>
                  <a:pt x="86728" y="190499"/>
                </a:lnTo>
                <a:close/>
              </a:path>
              <a:path w="227964" h="256539">
                <a:moveTo>
                  <a:pt x="95478" y="201929"/>
                </a:moveTo>
                <a:lnTo>
                  <a:pt x="86728" y="201929"/>
                </a:lnTo>
                <a:lnTo>
                  <a:pt x="90601" y="205739"/>
                </a:lnTo>
                <a:lnTo>
                  <a:pt x="92024" y="205739"/>
                </a:lnTo>
                <a:lnTo>
                  <a:pt x="93002" y="204469"/>
                </a:lnTo>
                <a:lnTo>
                  <a:pt x="93586" y="204469"/>
                </a:lnTo>
                <a:lnTo>
                  <a:pt x="94983" y="203199"/>
                </a:lnTo>
                <a:lnTo>
                  <a:pt x="95478" y="201929"/>
                </a:lnTo>
                <a:close/>
              </a:path>
              <a:path w="227964" h="256539">
                <a:moveTo>
                  <a:pt x="41706" y="196849"/>
                </a:moveTo>
                <a:lnTo>
                  <a:pt x="38341" y="196849"/>
                </a:lnTo>
                <a:lnTo>
                  <a:pt x="39103" y="198119"/>
                </a:lnTo>
                <a:lnTo>
                  <a:pt x="41173" y="198119"/>
                </a:lnTo>
                <a:lnTo>
                  <a:pt x="41706" y="196849"/>
                </a:lnTo>
                <a:close/>
              </a:path>
              <a:path w="227964" h="256539">
                <a:moveTo>
                  <a:pt x="61036" y="168909"/>
                </a:moveTo>
                <a:lnTo>
                  <a:pt x="56591" y="168909"/>
                </a:lnTo>
                <a:lnTo>
                  <a:pt x="54292" y="170179"/>
                </a:lnTo>
                <a:lnTo>
                  <a:pt x="49555" y="171449"/>
                </a:lnTo>
                <a:lnTo>
                  <a:pt x="47091" y="173989"/>
                </a:lnTo>
                <a:lnTo>
                  <a:pt x="43180" y="177799"/>
                </a:lnTo>
                <a:lnTo>
                  <a:pt x="41948" y="179069"/>
                </a:lnTo>
                <a:lnTo>
                  <a:pt x="39763" y="182879"/>
                </a:lnTo>
                <a:lnTo>
                  <a:pt x="38836" y="184149"/>
                </a:lnTo>
                <a:lnTo>
                  <a:pt x="37338" y="186689"/>
                </a:lnTo>
                <a:lnTo>
                  <a:pt x="36766" y="187959"/>
                </a:lnTo>
                <a:lnTo>
                  <a:pt x="35953" y="190499"/>
                </a:lnTo>
                <a:lnTo>
                  <a:pt x="35737" y="191769"/>
                </a:lnTo>
                <a:lnTo>
                  <a:pt x="35712" y="193039"/>
                </a:lnTo>
                <a:lnTo>
                  <a:pt x="35852" y="194309"/>
                </a:lnTo>
                <a:lnTo>
                  <a:pt x="36423" y="195579"/>
                </a:lnTo>
                <a:lnTo>
                  <a:pt x="36906" y="195579"/>
                </a:lnTo>
                <a:lnTo>
                  <a:pt x="37553" y="196849"/>
                </a:lnTo>
                <a:lnTo>
                  <a:pt x="41998" y="196849"/>
                </a:lnTo>
                <a:lnTo>
                  <a:pt x="42519" y="194309"/>
                </a:lnTo>
                <a:lnTo>
                  <a:pt x="42900" y="193039"/>
                </a:lnTo>
                <a:lnTo>
                  <a:pt x="43903" y="190499"/>
                </a:lnTo>
                <a:lnTo>
                  <a:pt x="44602" y="189229"/>
                </a:lnTo>
                <a:lnTo>
                  <a:pt x="46380" y="185419"/>
                </a:lnTo>
                <a:lnTo>
                  <a:pt x="47637" y="184149"/>
                </a:lnTo>
                <a:lnTo>
                  <a:pt x="50736" y="180339"/>
                </a:lnTo>
                <a:lnTo>
                  <a:pt x="52184" y="180339"/>
                </a:lnTo>
                <a:lnTo>
                  <a:pt x="54940" y="177799"/>
                </a:lnTo>
                <a:lnTo>
                  <a:pt x="73647" y="177799"/>
                </a:lnTo>
                <a:lnTo>
                  <a:pt x="69723" y="173989"/>
                </a:lnTo>
                <a:lnTo>
                  <a:pt x="67538" y="171449"/>
                </a:lnTo>
                <a:lnTo>
                  <a:pt x="63220" y="170179"/>
                </a:lnTo>
                <a:lnTo>
                  <a:pt x="61036" y="168909"/>
                </a:lnTo>
                <a:close/>
              </a:path>
              <a:path w="227964" h="256539">
                <a:moveTo>
                  <a:pt x="105130" y="126999"/>
                </a:moveTo>
                <a:lnTo>
                  <a:pt x="98069" y="126999"/>
                </a:lnTo>
                <a:lnTo>
                  <a:pt x="93230" y="128269"/>
                </a:lnTo>
                <a:lnTo>
                  <a:pt x="82782" y="148589"/>
                </a:lnTo>
                <a:lnTo>
                  <a:pt x="82943" y="151129"/>
                </a:lnTo>
                <a:lnTo>
                  <a:pt x="72021" y="151129"/>
                </a:lnTo>
                <a:lnTo>
                  <a:pt x="72161" y="152399"/>
                </a:lnTo>
                <a:lnTo>
                  <a:pt x="108102" y="187959"/>
                </a:lnTo>
                <a:lnTo>
                  <a:pt x="110210" y="187959"/>
                </a:lnTo>
                <a:lnTo>
                  <a:pt x="111163" y="186689"/>
                </a:lnTo>
                <a:lnTo>
                  <a:pt x="111709" y="186689"/>
                </a:lnTo>
                <a:lnTo>
                  <a:pt x="113004" y="185419"/>
                </a:lnTo>
                <a:lnTo>
                  <a:pt x="113512" y="184149"/>
                </a:lnTo>
                <a:lnTo>
                  <a:pt x="114249" y="182879"/>
                </a:lnTo>
                <a:lnTo>
                  <a:pt x="114769" y="182879"/>
                </a:lnTo>
                <a:lnTo>
                  <a:pt x="114808" y="181609"/>
                </a:lnTo>
                <a:lnTo>
                  <a:pt x="114604" y="181609"/>
                </a:lnTo>
                <a:lnTo>
                  <a:pt x="89573" y="156209"/>
                </a:lnTo>
                <a:lnTo>
                  <a:pt x="89128" y="152399"/>
                </a:lnTo>
                <a:lnTo>
                  <a:pt x="89141" y="148589"/>
                </a:lnTo>
                <a:lnTo>
                  <a:pt x="90081" y="143509"/>
                </a:lnTo>
                <a:lnTo>
                  <a:pt x="91135" y="140969"/>
                </a:lnTo>
                <a:lnTo>
                  <a:pt x="94030" y="138429"/>
                </a:lnTo>
                <a:lnTo>
                  <a:pt x="95377" y="137159"/>
                </a:lnTo>
                <a:lnTo>
                  <a:pt x="98247" y="135889"/>
                </a:lnTo>
                <a:lnTo>
                  <a:pt x="116821" y="135889"/>
                </a:lnTo>
                <a:lnTo>
                  <a:pt x="114274" y="133349"/>
                </a:lnTo>
                <a:lnTo>
                  <a:pt x="111899" y="130809"/>
                </a:lnTo>
                <a:lnTo>
                  <a:pt x="107429" y="128269"/>
                </a:lnTo>
                <a:lnTo>
                  <a:pt x="105130" y="126999"/>
                </a:lnTo>
                <a:close/>
              </a:path>
              <a:path w="227964" h="256539">
                <a:moveTo>
                  <a:pt x="116821" y="135889"/>
                </a:moveTo>
                <a:lnTo>
                  <a:pt x="99720" y="135889"/>
                </a:lnTo>
                <a:lnTo>
                  <a:pt x="102717" y="137159"/>
                </a:lnTo>
                <a:lnTo>
                  <a:pt x="104241" y="137159"/>
                </a:lnTo>
                <a:lnTo>
                  <a:pt x="107340" y="139699"/>
                </a:lnTo>
                <a:lnTo>
                  <a:pt x="109131" y="140969"/>
                </a:lnTo>
                <a:lnTo>
                  <a:pt x="132168" y="163829"/>
                </a:lnTo>
                <a:lnTo>
                  <a:pt x="134289" y="163829"/>
                </a:lnTo>
                <a:lnTo>
                  <a:pt x="135229" y="162559"/>
                </a:lnTo>
                <a:lnTo>
                  <a:pt x="135801" y="162559"/>
                </a:lnTo>
                <a:lnTo>
                  <a:pt x="137083" y="161289"/>
                </a:lnTo>
                <a:lnTo>
                  <a:pt x="137591" y="160019"/>
                </a:lnTo>
                <a:lnTo>
                  <a:pt x="138328" y="160019"/>
                </a:lnTo>
                <a:lnTo>
                  <a:pt x="138569" y="158749"/>
                </a:lnTo>
                <a:lnTo>
                  <a:pt x="138836" y="158749"/>
                </a:lnTo>
                <a:lnTo>
                  <a:pt x="138887" y="157479"/>
                </a:lnTo>
                <a:lnTo>
                  <a:pt x="138468" y="157479"/>
                </a:lnTo>
                <a:lnTo>
                  <a:pt x="116821" y="135889"/>
                </a:lnTo>
                <a:close/>
              </a:path>
              <a:path w="227964" h="256539">
                <a:moveTo>
                  <a:pt x="78041" y="146049"/>
                </a:moveTo>
                <a:lnTo>
                  <a:pt x="76022" y="146049"/>
                </a:lnTo>
                <a:lnTo>
                  <a:pt x="75184" y="147319"/>
                </a:lnTo>
                <a:lnTo>
                  <a:pt x="74688" y="147319"/>
                </a:lnTo>
                <a:lnTo>
                  <a:pt x="73494" y="148589"/>
                </a:lnTo>
                <a:lnTo>
                  <a:pt x="73037" y="148589"/>
                </a:lnTo>
                <a:lnTo>
                  <a:pt x="72377" y="149859"/>
                </a:lnTo>
                <a:lnTo>
                  <a:pt x="72148" y="149859"/>
                </a:lnTo>
                <a:lnTo>
                  <a:pt x="71920" y="151129"/>
                </a:lnTo>
                <a:lnTo>
                  <a:pt x="82943" y="151129"/>
                </a:lnTo>
                <a:lnTo>
                  <a:pt x="78041" y="146049"/>
                </a:lnTo>
                <a:close/>
              </a:path>
              <a:path w="227964" h="256539">
                <a:moveTo>
                  <a:pt x="145999" y="109219"/>
                </a:moveTo>
                <a:lnTo>
                  <a:pt x="143103" y="109219"/>
                </a:lnTo>
                <a:lnTo>
                  <a:pt x="125920" y="126999"/>
                </a:lnTo>
                <a:lnTo>
                  <a:pt x="125755" y="126999"/>
                </a:lnTo>
                <a:lnTo>
                  <a:pt x="126072" y="128269"/>
                </a:lnTo>
                <a:lnTo>
                  <a:pt x="126657" y="129539"/>
                </a:lnTo>
                <a:lnTo>
                  <a:pt x="128651" y="130809"/>
                </a:lnTo>
                <a:lnTo>
                  <a:pt x="129476" y="132079"/>
                </a:lnTo>
                <a:lnTo>
                  <a:pt x="131330" y="132079"/>
                </a:lnTo>
                <a:lnTo>
                  <a:pt x="148742" y="114299"/>
                </a:lnTo>
                <a:lnTo>
                  <a:pt x="148882" y="114299"/>
                </a:lnTo>
                <a:lnTo>
                  <a:pt x="148577" y="113029"/>
                </a:lnTo>
                <a:lnTo>
                  <a:pt x="147980" y="111759"/>
                </a:lnTo>
                <a:lnTo>
                  <a:pt x="146951" y="110489"/>
                </a:lnTo>
                <a:lnTo>
                  <a:pt x="146456" y="110489"/>
                </a:lnTo>
                <a:lnTo>
                  <a:pt x="145999" y="109219"/>
                </a:lnTo>
                <a:close/>
              </a:path>
              <a:path w="227964" h="256539">
                <a:moveTo>
                  <a:pt x="155486" y="46989"/>
                </a:moveTo>
                <a:lnTo>
                  <a:pt x="152031" y="46989"/>
                </a:lnTo>
                <a:lnTo>
                  <a:pt x="145351" y="49529"/>
                </a:lnTo>
                <a:lnTo>
                  <a:pt x="131114" y="72389"/>
                </a:lnTo>
                <a:lnTo>
                  <a:pt x="132930" y="80009"/>
                </a:lnTo>
                <a:lnTo>
                  <a:pt x="155295" y="106679"/>
                </a:lnTo>
                <a:lnTo>
                  <a:pt x="162928" y="113029"/>
                </a:lnTo>
                <a:lnTo>
                  <a:pt x="166611" y="114299"/>
                </a:lnTo>
                <a:lnTo>
                  <a:pt x="173748" y="115569"/>
                </a:lnTo>
                <a:lnTo>
                  <a:pt x="177203" y="115569"/>
                </a:lnTo>
                <a:lnTo>
                  <a:pt x="183883" y="114299"/>
                </a:lnTo>
                <a:lnTo>
                  <a:pt x="187159" y="111759"/>
                </a:lnTo>
                <a:lnTo>
                  <a:pt x="192443" y="106679"/>
                </a:lnTo>
                <a:lnTo>
                  <a:pt x="174815" y="106679"/>
                </a:lnTo>
                <a:lnTo>
                  <a:pt x="169735" y="105409"/>
                </a:lnTo>
                <a:lnTo>
                  <a:pt x="166928" y="104139"/>
                </a:lnTo>
                <a:lnTo>
                  <a:pt x="160794" y="99059"/>
                </a:lnTo>
                <a:lnTo>
                  <a:pt x="157365" y="96519"/>
                </a:lnTo>
                <a:lnTo>
                  <a:pt x="150710" y="88899"/>
                </a:lnTo>
                <a:lnTo>
                  <a:pt x="148196" y="86359"/>
                </a:lnTo>
                <a:lnTo>
                  <a:pt x="143827" y="81279"/>
                </a:lnTo>
                <a:lnTo>
                  <a:pt x="142214" y="78739"/>
                </a:lnTo>
                <a:lnTo>
                  <a:pt x="140131" y="73659"/>
                </a:lnTo>
                <a:lnTo>
                  <a:pt x="139788" y="71119"/>
                </a:lnTo>
                <a:lnTo>
                  <a:pt x="140474" y="66039"/>
                </a:lnTo>
                <a:lnTo>
                  <a:pt x="141757" y="63499"/>
                </a:lnTo>
                <a:lnTo>
                  <a:pt x="145262" y="59689"/>
                </a:lnTo>
                <a:lnTo>
                  <a:pt x="146558" y="58419"/>
                </a:lnTo>
                <a:lnTo>
                  <a:pt x="149250" y="57149"/>
                </a:lnTo>
                <a:lnTo>
                  <a:pt x="175276" y="57149"/>
                </a:lnTo>
                <a:lnTo>
                  <a:pt x="173939" y="55879"/>
                </a:lnTo>
                <a:lnTo>
                  <a:pt x="166306" y="50799"/>
                </a:lnTo>
                <a:lnTo>
                  <a:pt x="162610" y="49529"/>
                </a:lnTo>
                <a:lnTo>
                  <a:pt x="155486" y="46989"/>
                </a:lnTo>
                <a:close/>
              </a:path>
              <a:path w="227964" h="256539">
                <a:moveTo>
                  <a:pt x="175276" y="57149"/>
                </a:moveTo>
                <a:lnTo>
                  <a:pt x="155295" y="57149"/>
                </a:lnTo>
                <a:lnTo>
                  <a:pt x="158661" y="58419"/>
                </a:lnTo>
                <a:lnTo>
                  <a:pt x="160464" y="59689"/>
                </a:lnTo>
                <a:lnTo>
                  <a:pt x="164274" y="60959"/>
                </a:lnTo>
                <a:lnTo>
                  <a:pt x="166331" y="63499"/>
                </a:lnTo>
                <a:lnTo>
                  <a:pt x="170751" y="67309"/>
                </a:lnTo>
                <a:lnTo>
                  <a:pt x="173139" y="68579"/>
                </a:lnTo>
                <a:lnTo>
                  <a:pt x="175691" y="71119"/>
                </a:lnTo>
                <a:lnTo>
                  <a:pt x="177584" y="73659"/>
                </a:lnTo>
                <a:lnTo>
                  <a:pt x="179336" y="74929"/>
                </a:lnTo>
                <a:lnTo>
                  <a:pt x="182600" y="78739"/>
                </a:lnTo>
                <a:lnTo>
                  <a:pt x="184010" y="81279"/>
                </a:lnTo>
                <a:lnTo>
                  <a:pt x="186385" y="85089"/>
                </a:lnTo>
                <a:lnTo>
                  <a:pt x="187325" y="86359"/>
                </a:lnTo>
                <a:lnTo>
                  <a:pt x="188747" y="90169"/>
                </a:lnTo>
                <a:lnTo>
                  <a:pt x="189141" y="91439"/>
                </a:lnTo>
                <a:lnTo>
                  <a:pt x="189306" y="95249"/>
                </a:lnTo>
                <a:lnTo>
                  <a:pt x="189014" y="96519"/>
                </a:lnTo>
                <a:lnTo>
                  <a:pt x="187731" y="99059"/>
                </a:lnTo>
                <a:lnTo>
                  <a:pt x="186664" y="101599"/>
                </a:lnTo>
                <a:lnTo>
                  <a:pt x="183299" y="104139"/>
                </a:lnTo>
                <a:lnTo>
                  <a:pt x="181305" y="105409"/>
                </a:lnTo>
                <a:lnTo>
                  <a:pt x="177126" y="106679"/>
                </a:lnTo>
                <a:lnTo>
                  <a:pt x="192443" y="106679"/>
                </a:lnTo>
                <a:lnTo>
                  <a:pt x="193763" y="105409"/>
                </a:lnTo>
                <a:lnTo>
                  <a:pt x="195973" y="101599"/>
                </a:lnTo>
                <a:lnTo>
                  <a:pt x="198056" y="93979"/>
                </a:lnTo>
                <a:lnTo>
                  <a:pt x="198132" y="91439"/>
                </a:lnTo>
                <a:lnTo>
                  <a:pt x="196342" y="83819"/>
                </a:lnTo>
                <a:lnTo>
                  <a:pt x="194576" y="80009"/>
                </a:lnTo>
                <a:lnTo>
                  <a:pt x="189344" y="72389"/>
                </a:lnTo>
                <a:lnTo>
                  <a:pt x="186080" y="68579"/>
                </a:lnTo>
                <a:lnTo>
                  <a:pt x="182156" y="63499"/>
                </a:lnTo>
                <a:lnTo>
                  <a:pt x="177952" y="59689"/>
                </a:lnTo>
                <a:lnTo>
                  <a:pt x="175276" y="57149"/>
                </a:lnTo>
                <a:close/>
              </a:path>
              <a:path w="227964" h="256539">
                <a:moveTo>
                  <a:pt x="205000" y="11429"/>
                </a:moveTo>
                <a:lnTo>
                  <a:pt x="195402" y="11429"/>
                </a:lnTo>
                <a:lnTo>
                  <a:pt x="219583" y="74929"/>
                </a:lnTo>
                <a:lnTo>
                  <a:pt x="219786" y="74929"/>
                </a:lnTo>
                <a:lnTo>
                  <a:pt x="220230" y="76199"/>
                </a:lnTo>
                <a:lnTo>
                  <a:pt x="221818" y="76199"/>
                </a:lnTo>
                <a:lnTo>
                  <a:pt x="222973" y="74929"/>
                </a:lnTo>
                <a:lnTo>
                  <a:pt x="223710" y="73659"/>
                </a:lnTo>
                <a:lnTo>
                  <a:pt x="224612" y="73659"/>
                </a:lnTo>
                <a:lnTo>
                  <a:pt x="225844" y="72389"/>
                </a:lnTo>
                <a:lnTo>
                  <a:pt x="226720" y="71119"/>
                </a:lnTo>
                <a:lnTo>
                  <a:pt x="227025" y="71119"/>
                </a:lnTo>
                <a:lnTo>
                  <a:pt x="227393" y="69849"/>
                </a:lnTo>
                <a:lnTo>
                  <a:pt x="227393" y="68579"/>
                </a:lnTo>
                <a:lnTo>
                  <a:pt x="205000" y="11429"/>
                </a:lnTo>
                <a:close/>
              </a:path>
              <a:path w="227964" h="256539">
                <a:moveTo>
                  <a:pt x="198577" y="0"/>
                </a:moveTo>
                <a:lnTo>
                  <a:pt x="195059" y="0"/>
                </a:lnTo>
                <a:lnTo>
                  <a:pt x="164706" y="30479"/>
                </a:lnTo>
                <a:lnTo>
                  <a:pt x="164553" y="30479"/>
                </a:lnTo>
                <a:lnTo>
                  <a:pt x="164414" y="31749"/>
                </a:lnTo>
                <a:lnTo>
                  <a:pt x="164680" y="33019"/>
                </a:lnTo>
                <a:lnTo>
                  <a:pt x="164896" y="33019"/>
                </a:lnTo>
                <a:lnTo>
                  <a:pt x="165493" y="34289"/>
                </a:lnTo>
                <a:lnTo>
                  <a:pt x="165900" y="34289"/>
                </a:lnTo>
                <a:lnTo>
                  <a:pt x="167347" y="35559"/>
                </a:lnTo>
                <a:lnTo>
                  <a:pt x="168211" y="36829"/>
                </a:lnTo>
                <a:lnTo>
                  <a:pt x="170395" y="36829"/>
                </a:lnTo>
                <a:lnTo>
                  <a:pt x="195402" y="11429"/>
                </a:lnTo>
                <a:lnTo>
                  <a:pt x="205000" y="11429"/>
                </a:lnTo>
                <a:lnTo>
                  <a:pt x="203009" y="6349"/>
                </a:lnTo>
                <a:lnTo>
                  <a:pt x="202374" y="5079"/>
                </a:lnTo>
                <a:lnTo>
                  <a:pt x="202120" y="5079"/>
                </a:lnTo>
                <a:lnTo>
                  <a:pt x="201841" y="3809"/>
                </a:lnTo>
                <a:lnTo>
                  <a:pt x="201231" y="3809"/>
                </a:lnTo>
                <a:lnTo>
                  <a:pt x="200545" y="2539"/>
                </a:lnTo>
                <a:lnTo>
                  <a:pt x="199669" y="1269"/>
                </a:lnTo>
                <a:lnTo>
                  <a:pt x="199085" y="1269"/>
                </a:lnTo>
                <a:lnTo>
                  <a:pt x="198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6029" y="5824260"/>
            <a:ext cx="241109" cy="2501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2797" y="5825530"/>
            <a:ext cx="235638" cy="248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9566" y="5824260"/>
            <a:ext cx="239077" cy="2501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66322" y="5826800"/>
            <a:ext cx="852220" cy="2476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86627" y="5822990"/>
            <a:ext cx="241388" cy="2514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3383" y="5821720"/>
            <a:ext cx="238036" cy="252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00152" y="5820450"/>
            <a:ext cx="239839" cy="254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46148" y="333146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2176" y="333146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09039" y="3236709"/>
            <a:ext cx="6128385" cy="28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>
              <a:lnSpc>
                <a:spcPts val="1035"/>
              </a:lnSpc>
              <a:spcBef>
                <a:spcPts val="100"/>
              </a:spcBef>
              <a:tabLst>
                <a:tab pos="1791335" algn="l"/>
              </a:tabLst>
            </a:pPr>
            <a:r>
              <a:rPr sz="900" spc="-5" dirty="0">
                <a:latin typeface="Calibri"/>
                <a:cs typeface="Calibri"/>
              </a:rPr>
              <a:t>Labor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Force	Not in Labor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Force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035"/>
              </a:lnSpc>
              <a:tabLst>
                <a:tab pos="5738495" algn="l"/>
              </a:tabLst>
            </a:pPr>
            <a:r>
              <a:rPr sz="900" dirty="0">
                <a:latin typeface="Calibri"/>
                <a:cs typeface="Calibri"/>
              </a:rPr>
              <a:t>165,000	100,000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23374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70" dirty="0"/>
              <a:t> </a:t>
            </a:r>
            <a:r>
              <a:rPr spc="-10" dirty="0"/>
              <a:t>Exodus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05752" y="1043990"/>
            <a:ext cx="7801609" cy="216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labor force </a:t>
            </a:r>
            <a:r>
              <a:rPr sz="1800" spc="-10" dirty="0">
                <a:latin typeface="Century Gothic"/>
                <a:cs typeface="Century Gothic"/>
              </a:rPr>
              <a:t>between </a:t>
            </a:r>
            <a:r>
              <a:rPr sz="1800" spc="-5" dirty="0">
                <a:latin typeface="Century Gothic"/>
                <a:cs typeface="Century Gothic"/>
              </a:rPr>
              <a:t>2008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2015 </a:t>
            </a:r>
            <a:r>
              <a:rPr sz="1800" spc="-10" dirty="0">
                <a:latin typeface="Century Gothic"/>
                <a:cs typeface="Century Gothic"/>
              </a:rPr>
              <a:t>stayed </a:t>
            </a:r>
            <a:r>
              <a:rPr sz="1800" spc="-5" dirty="0">
                <a:latin typeface="Century Gothic"/>
                <a:cs typeface="Century Gothic"/>
              </a:rPr>
              <a:t>roughly</a:t>
            </a:r>
            <a:r>
              <a:rPr sz="1800" spc="204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constant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Demonstrates that the new entries </a:t>
            </a:r>
            <a:r>
              <a:rPr sz="1600" spc="-15" dirty="0">
                <a:latin typeface="Century Gothic"/>
                <a:cs typeface="Century Gothic"/>
              </a:rPr>
              <a:t>were </a:t>
            </a:r>
            <a:r>
              <a:rPr sz="1600" spc="-10" dirty="0">
                <a:latin typeface="Century Gothic"/>
                <a:cs typeface="Century Gothic"/>
              </a:rPr>
              <a:t>counteracted </a:t>
            </a:r>
            <a:r>
              <a:rPr sz="1600" spc="-5" dirty="0">
                <a:latin typeface="Century Gothic"/>
                <a:cs typeface="Century Gothic"/>
              </a:rPr>
              <a:t>by </a:t>
            </a:r>
            <a:r>
              <a:rPr sz="1600" spc="-10" dirty="0">
                <a:latin typeface="Century Gothic"/>
                <a:cs typeface="Century Gothic"/>
              </a:rPr>
              <a:t>those</a:t>
            </a:r>
            <a:r>
              <a:rPr sz="1600" spc="27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leaving</a:t>
            </a:r>
            <a:endParaRPr sz="1600">
              <a:latin typeface="Century Gothic"/>
              <a:cs typeface="Century Gothic"/>
            </a:endParaRPr>
          </a:p>
          <a:p>
            <a:pPr marL="756285" marR="4000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latin typeface="Century Gothic"/>
                <a:cs typeface="Century Gothic"/>
              </a:rPr>
              <a:t>The </a:t>
            </a:r>
            <a:r>
              <a:rPr sz="1600" spc="-5" dirty="0">
                <a:latin typeface="Century Gothic"/>
                <a:cs typeface="Century Gothic"/>
              </a:rPr>
              <a:t>population </a:t>
            </a:r>
            <a:r>
              <a:rPr sz="1600" spc="-10" dirty="0">
                <a:latin typeface="Century Gothic"/>
                <a:cs typeface="Century Gothic"/>
              </a:rPr>
              <a:t>not </a:t>
            </a:r>
            <a:r>
              <a:rPr sz="1600" spc="-5" dirty="0">
                <a:latin typeface="Century Gothic"/>
                <a:cs typeface="Century Gothic"/>
              </a:rPr>
              <a:t>in </a:t>
            </a:r>
            <a:r>
              <a:rPr sz="1600" spc="-10" dirty="0">
                <a:latin typeface="Century Gothic"/>
                <a:cs typeface="Century Gothic"/>
              </a:rPr>
              <a:t>the </a:t>
            </a:r>
            <a:r>
              <a:rPr sz="1600" spc="-5" dirty="0">
                <a:latin typeface="Century Gothic"/>
                <a:cs typeface="Century Gothic"/>
              </a:rPr>
              <a:t>labor </a:t>
            </a:r>
            <a:r>
              <a:rPr sz="1600" spc="-10" dirty="0">
                <a:latin typeface="Century Gothic"/>
                <a:cs typeface="Century Gothic"/>
              </a:rPr>
              <a:t>force continued to </a:t>
            </a:r>
            <a:r>
              <a:rPr sz="1600" spc="-5" dirty="0">
                <a:latin typeface="Century Gothic"/>
                <a:cs typeface="Century Gothic"/>
              </a:rPr>
              <a:t>rise </a:t>
            </a:r>
            <a:r>
              <a:rPr sz="1600" spc="-10" dirty="0">
                <a:latin typeface="Century Gothic"/>
                <a:cs typeface="Century Gothic"/>
              </a:rPr>
              <a:t>through the time  </a:t>
            </a:r>
            <a:r>
              <a:rPr sz="1600" spc="-5" dirty="0">
                <a:latin typeface="Century Gothic"/>
                <a:cs typeface="Century Gothic"/>
              </a:rPr>
              <a:t>frame</a:t>
            </a:r>
            <a:endParaRPr sz="16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There </a:t>
            </a:r>
            <a:r>
              <a:rPr sz="1800" spc="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available </a:t>
            </a:r>
            <a:r>
              <a:rPr sz="1800" dirty="0">
                <a:latin typeface="Century Gothic"/>
                <a:cs typeface="Century Gothic"/>
              </a:rPr>
              <a:t>skilled </a:t>
            </a:r>
            <a:r>
              <a:rPr sz="1800" spc="-5" dirty="0">
                <a:latin typeface="Century Gothic"/>
                <a:cs typeface="Century Gothic"/>
              </a:rPr>
              <a:t>labor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form of discouraged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spc="-15" dirty="0">
                <a:latin typeface="Century Gothic"/>
                <a:cs typeface="Century Gothic"/>
              </a:rPr>
              <a:t>workers</a:t>
            </a:r>
            <a:endParaRPr sz="1800">
              <a:latin typeface="Century Gothic"/>
              <a:cs typeface="Century Gothic"/>
            </a:endParaRPr>
          </a:p>
          <a:p>
            <a:pPr marL="160591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latin typeface="Calibri"/>
                <a:cs typeface="Calibri"/>
              </a:rPr>
              <a:t>Labor </a:t>
            </a:r>
            <a:r>
              <a:rPr sz="1400" spc="-15" dirty="0">
                <a:latin typeface="Calibri"/>
                <a:cs typeface="Calibri"/>
              </a:rPr>
              <a:t>Force </a:t>
            </a:r>
            <a:r>
              <a:rPr sz="1400" dirty="0">
                <a:latin typeface="Calibri"/>
                <a:cs typeface="Calibri"/>
              </a:rPr>
              <a:t>&amp; Not </a:t>
            </a:r>
            <a:r>
              <a:rPr sz="1400" spc="-5" dirty="0">
                <a:latin typeface="Calibri"/>
                <a:cs typeface="Calibri"/>
              </a:rPr>
              <a:t>In Labor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Force</a:t>
            </a:r>
            <a:endParaRPr sz="1400">
              <a:latin typeface="Calibri"/>
              <a:cs typeface="Calibri"/>
            </a:endParaRPr>
          </a:p>
          <a:p>
            <a:pPr marL="1605915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Calibri"/>
                <a:cs typeface="Calibri"/>
              </a:rPr>
              <a:t>Labor Force Participants | Non Labor Force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Particpants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27220" y="3342132"/>
            <a:ext cx="2161031" cy="1798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8847" y="3390900"/>
            <a:ext cx="2018030" cy="1655445"/>
          </a:xfrm>
          <a:custGeom>
            <a:avLst/>
            <a:gdLst/>
            <a:ahLst/>
            <a:cxnLst/>
            <a:rect l="l" t="t" r="r" b="b"/>
            <a:pathLst>
              <a:path w="2018029" h="1655445">
                <a:moveTo>
                  <a:pt x="0" y="827532"/>
                </a:moveTo>
                <a:lnTo>
                  <a:pt x="1398" y="783582"/>
                </a:lnTo>
                <a:lnTo>
                  <a:pt x="5547" y="740230"/>
                </a:lnTo>
                <a:lnTo>
                  <a:pt x="12376" y="697533"/>
                </a:lnTo>
                <a:lnTo>
                  <a:pt x="21817" y="655547"/>
                </a:lnTo>
                <a:lnTo>
                  <a:pt x="33798" y="614331"/>
                </a:lnTo>
                <a:lnTo>
                  <a:pt x="48252" y="573941"/>
                </a:lnTo>
                <a:lnTo>
                  <a:pt x="65107" y="534434"/>
                </a:lnTo>
                <a:lnTo>
                  <a:pt x="84294" y="495868"/>
                </a:lnTo>
                <a:lnTo>
                  <a:pt x="105743" y="458300"/>
                </a:lnTo>
                <a:lnTo>
                  <a:pt x="129385" y="421786"/>
                </a:lnTo>
                <a:lnTo>
                  <a:pt x="155150" y="386385"/>
                </a:lnTo>
                <a:lnTo>
                  <a:pt x="182968" y="352154"/>
                </a:lnTo>
                <a:lnTo>
                  <a:pt x="212770" y="319149"/>
                </a:lnTo>
                <a:lnTo>
                  <a:pt x="244485" y="287427"/>
                </a:lnTo>
                <a:lnTo>
                  <a:pt x="278044" y="257047"/>
                </a:lnTo>
                <a:lnTo>
                  <a:pt x="313378" y="228065"/>
                </a:lnTo>
                <a:lnTo>
                  <a:pt x="350416" y="200538"/>
                </a:lnTo>
                <a:lnTo>
                  <a:pt x="389089" y="174523"/>
                </a:lnTo>
                <a:lnTo>
                  <a:pt x="429327" y="150079"/>
                </a:lnTo>
                <a:lnTo>
                  <a:pt x="471061" y="127261"/>
                </a:lnTo>
                <a:lnTo>
                  <a:pt x="514220" y="106128"/>
                </a:lnTo>
                <a:lnTo>
                  <a:pt x="558735" y="86735"/>
                </a:lnTo>
                <a:lnTo>
                  <a:pt x="604537" y="69142"/>
                </a:lnTo>
                <a:lnTo>
                  <a:pt x="651555" y="53403"/>
                </a:lnTo>
                <a:lnTo>
                  <a:pt x="699720" y="39578"/>
                </a:lnTo>
                <a:lnTo>
                  <a:pt x="748962" y="27723"/>
                </a:lnTo>
                <a:lnTo>
                  <a:pt x="799211" y="17895"/>
                </a:lnTo>
                <a:lnTo>
                  <a:pt x="850398" y="10152"/>
                </a:lnTo>
                <a:lnTo>
                  <a:pt x="902453" y="4550"/>
                </a:lnTo>
                <a:lnTo>
                  <a:pt x="955306" y="1147"/>
                </a:lnTo>
                <a:lnTo>
                  <a:pt x="1008888" y="0"/>
                </a:lnTo>
                <a:lnTo>
                  <a:pt x="1062469" y="1147"/>
                </a:lnTo>
                <a:lnTo>
                  <a:pt x="1115322" y="4550"/>
                </a:lnTo>
                <a:lnTo>
                  <a:pt x="1167377" y="10152"/>
                </a:lnTo>
                <a:lnTo>
                  <a:pt x="1218564" y="17895"/>
                </a:lnTo>
                <a:lnTo>
                  <a:pt x="1268813" y="27723"/>
                </a:lnTo>
                <a:lnTo>
                  <a:pt x="1318055" y="39578"/>
                </a:lnTo>
                <a:lnTo>
                  <a:pt x="1366220" y="53403"/>
                </a:lnTo>
                <a:lnTo>
                  <a:pt x="1413238" y="69142"/>
                </a:lnTo>
                <a:lnTo>
                  <a:pt x="1459040" y="86735"/>
                </a:lnTo>
                <a:lnTo>
                  <a:pt x="1503555" y="106128"/>
                </a:lnTo>
                <a:lnTo>
                  <a:pt x="1546714" y="127261"/>
                </a:lnTo>
                <a:lnTo>
                  <a:pt x="1588448" y="150079"/>
                </a:lnTo>
                <a:lnTo>
                  <a:pt x="1628686" y="174523"/>
                </a:lnTo>
                <a:lnTo>
                  <a:pt x="1667359" y="200538"/>
                </a:lnTo>
                <a:lnTo>
                  <a:pt x="1704397" y="228065"/>
                </a:lnTo>
                <a:lnTo>
                  <a:pt x="1739731" y="257047"/>
                </a:lnTo>
                <a:lnTo>
                  <a:pt x="1773290" y="287427"/>
                </a:lnTo>
                <a:lnTo>
                  <a:pt x="1805005" y="319149"/>
                </a:lnTo>
                <a:lnTo>
                  <a:pt x="1834807" y="352154"/>
                </a:lnTo>
                <a:lnTo>
                  <a:pt x="1862625" y="386385"/>
                </a:lnTo>
                <a:lnTo>
                  <a:pt x="1888390" y="421786"/>
                </a:lnTo>
                <a:lnTo>
                  <a:pt x="1912032" y="458300"/>
                </a:lnTo>
                <a:lnTo>
                  <a:pt x="1933481" y="495868"/>
                </a:lnTo>
                <a:lnTo>
                  <a:pt x="1952668" y="534434"/>
                </a:lnTo>
                <a:lnTo>
                  <a:pt x="1969523" y="573941"/>
                </a:lnTo>
                <a:lnTo>
                  <a:pt x="1983977" y="614331"/>
                </a:lnTo>
                <a:lnTo>
                  <a:pt x="1995958" y="655547"/>
                </a:lnTo>
                <a:lnTo>
                  <a:pt x="2005399" y="697533"/>
                </a:lnTo>
                <a:lnTo>
                  <a:pt x="2012228" y="740230"/>
                </a:lnTo>
                <a:lnTo>
                  <a:pt x="2016377" y="783582"/>
                </a:lnTo>
                <a:lnTo>
                  <a:pt x="2017776" y="827532"/>
                </a:lnTo>
                <a:lnTo>
                  <a:pt x="2016377" y="871481"/>
                </a:lnTo>
                <a:lnTo>
                  <a:pt x="2012228" y="914833"/>
                </a:lnTo>
                <a:lnTo>
                  <a:pt x="2005399" y="957530"/>
                </a:lnTo>
                <a:lnTo>
                  <a:pt x="1995958" y="999516"/>
                </a:lnTo>
                <a:lnTo>
                  <a:pt x="1983977" y="1040732"/>
                </a:lnTo>
                <a:lnTo>
                  <a:pt x="1969523" y="1081122"/>
                </a:lnTo>
                <a:lnTo>
                  <a:pt x="1952668" y="1120629"/>
                </a:lnTo>
                <a:lnTo>
                  <a:pt x="1933481" y="1159195"/>
                </a:lnTo>
                <a:lnTo>
                  <a:pt x="1912032" y="1196763"/>
                </a:lnTo>
                <a:lnTo>
                  <a:pt x="1888390" y="1233277"/>
                </a:lnTo>
                <a:lnTo>
                  <a:pt x="1862625" y="1268678"/>
                </a:lnTo>
                <a:lnTo>
                  <a:pt x="1834807" y="1302909"/>
                </a:lnTo>
                <a:lnTo>
                  <a:pt x="1805005" y="1335914"/>
                </a:lnTo>
                <a:lnTo>
                  <a:pt x="1773290" y="1367636"/>
                </a:lnTo>
                <a:lnTo>
                  <a:pt x="1739731" y="1398016"/>
                </a:lnTo>
                <a:lnTo>
                  <a:pt x="1704397" y="1426998"/>
                </a:lnTo>
                <a:lnTo>
                  <a:pt x="1667359" y="1454525"/>
                </a:lnTo>
                <a:lnTo>
                  <a:pt x="1628686" y="1480540"/>
                </a:lnTo>
                <a:lnTo>
                  <a:pt x="1588448" y="1504984"/>
                </a:lnTo>
                <a:lnTo>
                  <a:pt x="1546714" y="1527802"/>
                </a:lnTo>
                <a:lnTo>
                  <a:pt x="1503555" y="1548935"/>
                </a:lnTo>
                <a:lnTo>
                  <a:pt x="1459040" y="1568328"/>
                </a:lnTo>
                <a:lnTo>
                  <a:pt x="1413238" y="1585921"/>
                </a:lnTo>
                <a:lnTo>
                  <a:pt x="1366220" y="1601660"/>
                </a:lnTo>
                <a:lnTo>
                  <a:pt x="1318055" y="1615485"/>
                </a:lnTo>
                <a:lnTo>
                  <a:pt x="1268813" y="1627340"/>
                </a:lnTo>
                <a:lnTo>
                  <a:pt x="1218564" y="1637168"/>
                </a:lnTo>
                <a:lnTo>
                  <a:pt x="1167377" y="1644911"/>
                </a:lnTo>
                <a:lnTo>
                  <a:pt x="1115322" y="1650513"/>
                </a:lnTo>
                <a:lnTo>
                  <a:pt x="1062469" y="1653916"/>
                </a:lnTo>
                <a:lnTo>
                  <a:pt x="1008888" y="1655064"/>
                </a:lnTo>
                <a:lnTo>
                  <a:pt x="955306" y="1653916"/>
                </a:lnTo>
                <a:lnTo>
                  <a:pt x="902453" y="1650513"/>
                </a:lnTo>
                <a:lnTo>
                  <a:pt x="850398" y="1644911"/>
                </a:lnTo>
                <a:lnTo>
                  <a:pt x="799211" y="1637168"/>
                </a:lnTo>
                <a:lnTo>
                  <a:pt x="748962" y="1627340"/>
                </a:lnTo>
                <a:lnTo>
                  <a:pt x="699720" y="1615485"/>
                </a:lnTo>
                <a:lnTo>
                  <a:pt x="651555" y="1601660"/>
                </a:lnTo>
                <a:lnTo>
                  <a:pt x="604537" y="1585921"/>
                </a:lnTo>
                <a:lnTo>
                  <a:pt x="558735" y="1568328"/>
                </a:lnTo>
                <a:lnTo>
                  <a:pt x="514220" y="1548935"/>
                </a:lnTo>
                <a:lnTo>
                  <a:pt x="471061" y="1527802"/>
                </a:lnTo>
                <a:lnTo>
                  <a:pt x="429327" y="1504984"/>
                </a:lnTo>
                <a:lnTo>
                  <a:pt x="389089" y="1480540"/>
                </a:lnTo>
                <a:lnTo>
                  <a:pt x="350416" y="1454525"/>
                </a:lnTo>
                <a:lnTo>
                  <a:pt x="313378" y="1426998"/>
                </a:lnTo>
                <a:lnTo>
                  <a:pt x="278044" y="1398016"/>
                </a:lnTo>
                <a:lnTo>
                  <a:pt x="244485" y="1367636"/>
                </a:lnTo>
                <a:lnTo>
                  <a:pt x="212770" y="1335914"/>
                </a:lnTo>
                <a:lnTo>
                  <a:pt x="182968" y="1302909"/>
                </a:lnTo>
                <a:lnTo>
                  <a:pt x="155150" y="1268678"/>
                </a:lnTo>
                <a:lnTo>
                  <a:pt x="129385" y="1233277"/>
                </a:lnTo>
                <a:lnTo>
                  <a:pt x="105743" y="1196763"/>
                </a:lnTo>
                <a:lnTo>
                  <a:pt x="84294" y="1159195"/>
                </a:lnTo>
                <a:lnTo>
                  <a:pt x="65107" y="1120629"/>
                </a:lnTo>
                <a:lnTo>
                  <a:pt x="48252" y="1081122"/>
                </a:lnTo>
                <a:lnTo>
                  <a:pt x="33798" y="1040732"/>
                </a:lnTo>
                <a:lnTo>
                  <a:pt x="21817" y="999516"/>
                </a:lnTo>
                <a:lnTo>
                  <a:pt x="12376" y="957530"/>
                </a:lnTo>
                <a:lnTo>
                  <a:pt x="5547" y="914833"/>
                </a:lnTo>
                <a:lnTo>
                  <a:pt x="1398" y="871481"/>
                </a:lnTo>
                <a:lnTo>
                  <a:pt x="0" y="827532"/>
                </a:lnTo>
                <a:close/>
              </a:path>
            </a:pathLst>
          </a:custGeom>
          <a:ln w="5791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5826" y="6477255"/>
            <a:ext cx="2550795" cy="14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00" spc="-5" dirty="0">
                <a:latin typeface="Century Gothic"/>
                <a:cs typeface="Century Gothic"/>
              </a:rPr>
              <a:t>Source: Bureau </a:t>
            </a:r>
            <a:r>
              <a:rPr sz="800" dirty="0">
                <a:latin typeface="Century Gothic"/>
                <a:cs typeface="Century Gothic"/>
              </a:rPr>
              <a:t>of Labor </a:t>
            </a:r>
            <a:r>
              <a:rPr sz="800" spc="-5" dirty="0">
                <a:latin typeface="Century Gothic"/>
                <a:cs typeface="Century Gothic"/>
              </a:rPr>
              <a:t>Statistics,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35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64560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Freefall Due to </a:t>
            </a:r>
            <a:r>
              <a:rPr spc="-10" dirty="0"/>
              <a:t>Extreme</a:t>
            </a:r>
            <a:r>
              <a:rPr dirty="0"/>
              <a:t> </a:t>
            </a:r>
            <a:r>
              <a:rPr spc="-5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7047" y="4152950"/>
            <a:ext cx="45840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0730" algn="l"/>
              </a:tabLst>
            </a:pPr>
            <a:r>
              <a:rPr sz="1600" u="sng" spc="-5" dirty="0">
                <a:uFill>
                  <a:solidFill>
                    <a:srgbClr val="DADADA"/>
                  </a:solidFill>
                </a:uFill>
                <a:latin typeface="Century Gothic"/>
                <a:cs typeface="Century Gothic"/>
              </a:rPr>
              <a:t> 	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4570730" algn="l"/>
              </a:tabLst>
            </a:pPr>
            <a:r>
              <a:rPr sz="1600" u="sng" spc="-5" dirty="0">
                <a:uFill>
                  <a:solidFill>
                    <a:srgbClr val="DADADA"/>
                  </a:solidFill>
                </a:uFill>
                <a:latin typeface="Century Gothic"/>
                <a:cs typeface="Century Gothic"/>
              </a:rPr>
              <a:t> 	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4570730" algn="l"/>
              </a:tabLst>
            </a:pPr>
            <a:r>
              <a:rPr sz="1600" u="sng" spc="-5" dirty="0">
                <a:uFill>
                  <a:solidFill>
                    <a:srgbClr val="DADADA"/>
                  </a:solidFill>
                </a:uFill>
                <a:latin typeface="Century Gothic"/>
                <a:cs typeface="Century Gothic"/>
              </a:rPr>
              <a:t> 	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4570730" algn="l"/>
              </a:tabLst>
            </a:pPr>
            <a:r>
              <a:rPr sz="1600" u="sng" spc="-5" dirty="0">
                <a:uFill>
                  <a:solidFill>
                    <a:srgbClr val="DADADA"/>
                  </a:solidFill>
                </a:uFill>
                <a:latin typeface="Century Gothic"/>
                <a:cs typeface="Century Gothic"/>
              </a:rPr>
              <a:t> 	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52" y="1043990"/>
            <a:ext cx="3119755" cy="499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096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The number </a:t>
            </a:r>
            <a:r>
              <a:rPr sz="1800" spc="-5" dirty="0">
                <a:latin typeface="Century Gothic"/>
                <a:cs typeface="Century Gothic"/>
              </a:rPr>
              <a:t>of  discouraged </a:t>
            </a:r>
            <a:r>
              <a:rPr sz="1800" spc="-10" dirty="0">
                <a:latin typeface="Century Gothic"/>
                <a:cs typeface="Century Gothic"/>
              </a:rPr>
              <a:t>workers has  </a:t>
            </a:r>
            <a:r>
              <a:rPr sz="1800" spc="-5" dirty="0">
                <a:latin typeface="Century Gothic"/>
                <a:cs typeface="Century Gothic"/>
              </a:rPr>
              <a:t>fallen significantly since  </a:t>
            </a:r>
            <a:r>
              <a:rPr sz="1800" spc="-10" dirty="0">
                <a:latin typeface="Century Gothic"/>
                <a:cs typeface="Century Gothic"/>
              </a:rPr>
              <a:t>the onset </a:t>
            </a:r>
            <a:r>
              <a:rPr sz="1800" spc="-5" dirty="0">
                <a:latin typeface="Century Gothic"/>
                <a:cs typeface="Century Gothic"/>
              </a:rPr>
              <a:t>of </a:t>
            </a:r>
            <a:r>
              <a:rPr sz="1800" spc="-10" dirty="0">
                <a:latin typeface="Century Gothic"/>
                <a:cs typeface="Century Gothic"/>
              </a:rPr>
              <a:t>the</a:t>
            </a:r>
            <a:r>
              <a:rPr sz="1800" spc="7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crisis</a:t>
            </a:r>
            <a:endParaRPr sz="1800">
              <a:latin typeface="Century Gothic"/>
              <a:cs typeface="Century Gothic"/>
            </a:endParaRPr>
          </a:p>
          <a:p>
            <a:pPr marL="756285" marR="1333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Left </a:t>
            </a:r>
            <a:r>
              <a:rPr sz="1600" spc="-10" dirty="0">
                <a:latin typeface="Century Gothic"/>
                <a:cs typeface="Century Gothic"/>
              </a:rPr>
              <a:t>the workforce </a:t>
            </a:r>
            <a:r>
              <a:rPr sz="1600" spc="-5" dirty="0">
                <a:latin typeface="Century Gothic"/>
                <a:cs typeface="Century Gothic"/>
              </a:rPr>
              <a:t>since  </a:t>
            </a:r>
            <a:r>
              <a:rPr sz="1600" spc="-10" dirty="0">
                <a:latin typeface="Century Gothic"/>
                <a:cs typeface="Century Gothic"/>
              </a:rPr>
              <a:t>constant </a:t>
            </a:r>
            <a:r>
              <a:rPr sz="1600" spc="-5" dirty="0">
                <a:latin typeface="Century Gothic"/>
                <a:cs typeface="Century Gothic"/>
              </a:rPr>
              <a:t>labor </a:t>
            </a:r>
            <a:r>
              <a:rPr sz="1600" spc="-10" dirty="0">
                <a:latin typeface="Century Gothic"/>
                <a:cs typeface="Century Gothic"/>
              </a:rPr>
              <a:t>force  numbers</a:t>
            </a:r>
            <a:endParaRPr sz="1600">
              <a:latin typeface="Century Gothic"/>
              <a:cs typeface="Century Gothic"/>
            </a:endParaRPr>
          </a:p>
          <a:p>
            <a:pPr marL="299085" marR="74930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Core </a:t>
            </a:r>
            <a:r>
              <a:rPr sz="1800" spc="-10" dirty="0">
                <a:latin typeface="Century Gothic"/>
                <a:cs typeface="Century Gothic"/>
              </a:rPr>
              <a:t>youth generation </a:t>
            </a:r>
            <a:r>
              <a:rPr sz="1800" spc="0" dirty="0">
                <a:latin typeface="Century Gothic"/>
                <a:cs typeface="Century Gothic"/>
              </a:rPr>
              <a:t>is  </a:t>
            </a:r>
            <a:r>
              <a:rPr sz="1800" spc="-10" dirty="0">
                <a:latin typeface="Century Gothic"/>
                <a:cs typeface="Century Gothic"/>
              </a:rPr>
              <a:t>the growth factor </a:t>
            </a:r>
            <a:r>
              <a:rPr sz="1800" spc="-5" dirty="0">
                <a:latin typeface="Century Gothic"/>
                <a:cs typeface="Century Gothic"/>
              </a:rPr>
              <a:t>for  employment</a:t>
            </a:r>
            <a:r>
              <a:rPr sz="1800" spc="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numbers</a:t>
            </a:r>
            <a:endParaRPr sz="1800">
              <a:latin typeface="Century Gothic"/>
              <a:cs typeface="Century Gothic"/>
            </a:endParaRPr>
          </a:p>
          <a:p>
            <a:pPr marL="756285" marR="23812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Baby </a:t>
            </a:r>
            <a:r>
              <a:rPr sz="1600" spc="-10" dirty="0">
                <a:latin typeface="Century Gothic"/>
                <a:cs typeface="Century Gothic"/>
              </a:rPr>
              <a:t>boomers </a:t>
            </a:r>
            <a:r>
              <a:rPr sz="1600" spc="-5" dirty="0">
                <a:latin typeface="Century Gothic"/>
                <a:cs typeface="Century Gothic"/>
              </a:rPr>
              <a:t>are  </a:t>
            </a:r>
            <a:r>
              <a:rPr sz="1600" spc="-10" dirty="0">
                <a:latin typeface="Century Gothic"/>
                <a:cs typeface="Century Gothic"/>
              </a:rPr>
              <a:t>beginning to retire en  </a:t>
            </a:r>
            <a:r>
              <a:rPr sz="1600" spc="-5" dirty="0">
                <a:latin typeface="Century Gothic"/>
                <a:cs typeface="Century Gothic"/>
              </a:rPr>
              <a:t>masse from </a:t>
            </a:r>
            <a:r>
              <a:rPr sz="1600" spc="-10" dirty="0">
                <a:latin typeface="Century Gothic"/>
                <a:cs typeface="Century Gothic"/>
              </a:rPr>
              <a:t>the  workforce</a:t>
            </a:r>
            <a:endParaRPr sz="1600">
              <a:latin typeface="Century Gothic"/>
              <a:cs typeface="Century Gothic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Most </a:t>
            </a:r>
            <a:r>
              <a:rPr sz="1600" spc="-10" dirty="0">
                <a:latin typeface="Century Gothic"/>
                <a:cs typeface="Century Gothic"/>
              </a:rPr>
              <a:t>students </a:t>
            </a:r>
            <a:r>
              <a:rPr sz="1600" spc="-5" dirty="0">
                <a:latin typeface="Century Gothic"/>
                <a:cs typeface="Century Gothic"/>
              </a:rPr>
              <a:t>are </a:t>
            </a:r>
            <a:r>
              <a:rPr sz="1600" spc="-10" dirty="0">
                <a:latin typeface="Century Gothic"/>
                <a:cs typeface="Century Gothic"/>
              </a:rPr>
              <a:t>going  to </a:t>
            </a:r>
            <a:r>
              <a:rPr sz="1600" spc="-5" dirty="0">
                <a:latin typeface="Century Gothic"/>
                <a:cs typeface="Century Gothic"/>
              </a:rPr>
              <a:t>college </a:t>
            </a:r>
            <a:r>
              <a:rPr sz="1600" spc="-10" dirty="0">
                <a:latin typeface="Century Gothic"/>
                <a:cs typeface="Century Gothic"/>
              </a:rPr>
              <a:t>to further  expand </a:t>
            </a:r>
            <a:r>
              <a:rPr sz="1600" dirty="0">
                <a:latin typeface="Century Gothic"/>
                <a:cs typeface="Century Gothic"/>
              </a:rPr>
              <a:t>skill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sets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3276" y="3073907"/>
            <a:ext cx="4650105" cy="0"/>
          </a:xfrm>
          <a:custGeom>
            <a:avLst/>
            <a:gdLst/>
            <a:ahLst/>
            <a:cxnLst/>
            <a:rect l="l" t="t" r="r" b="b"/>
            <a:pathLst>
              <a:path w="4650105">
                <a:moveTo>
                  <a:pt x="0" y="0"/>
                </a:moveTo>
                <a:lnTo>
                  <a:pt x="46497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3276" y="2845307"/>
            <a:ext cx="4650105" cy="0"/>
          </a:xfrm>
          <a:custGeom>
            <a:avLst/>
            <a:gdLst/>
            <a:ahLst/>
            <a:cxnLst/>
            <a:rect l="l" t="t" r="r" b="b"/>
            <a:pathLst>
              <a:path w="4650105">
                <a:moveTo>
                  <a:pt x="0" y="0"/>
                </a:moveTo>
                <a:lnTo>
                  <a:pt x="46497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3276" y="2616707"/>
            <a:ext cx="4650105" cy="0"/>
          </a:xfrm>
          <a:custGeom>
            <a:avLst/>
            <a:gdLst/>
            <a:ahLst/>
            <a:cxnLst/>
            <a:rect l="l" t="t" r="r" b="b"/>
            <a:pathLst>
              <a:path w="4650105">
                <a:moveTo>
                  <a:pt x="0" y="0"/>
                </a:moveTo>
                <a:lnTo>
                  <a:pt x="46497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3276" y="2388107"/>
            <a:ext cx="4650105" cy="0"/>
          </a:xfrm>
          <a:custGeom>
            <a:avLst/>
            <a:gdLst/>
            <a:ahLst/>
            <a:cxnLst/>
            <a:rect l="l" t="t" r="r" b="b"/>
            <a:pathLst>
              <a:path w="4650105">
                <a:moveTo>
                  <a:pt x="0" y="0"/>
                </a:moveTo>
                <a:lnTo>
                  <a:pt x="46497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3276" y="1929383"/>
            <a:ext cx="4650105" cy="0"/>
          </a:xfrm>
          <a:custGeom>
            <a:avLst/>
            <a:gdLst/>
            <a:ahLst/>
            <a:cxnLst/>
            <a:rect l="l" t="t" r="r" b="b"/>
            <a:pathLst>
              <a:path w="4650105">
                <a:moveTo>
                  <a:pt x="0" y="0"/>
                </a:moveTo>
                <a:lnTo>
                  <a:pt x="46497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3276" y="1700783"/>
            <a:ext cx="4650105" cy="0"/>
          </a:xfrm>
          <a:custGeom>
            <a:avLst/>
            <a:gdLst/>
            <a:ahLst/>
            <a:cxnLst/>
            <a:rect l="l" t="t" r="r" b="b"/>
            <a:pathLst>
              <a:path w="4650105">
                <a:moveTo>
                  <a:pt x="0" y="0"/>
                </a:moveTo>
                <a:lnTo>
                  <a:pt x="46497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3276" y="1472183"/>
            <a:ext cx="4650105" cy="0"/>
          </a:xfrm>
          <a:custGeom>
            <a:avLst/>
            <a:gdLst/>
            <a:ahLst/>
            <a:cxnLst/>
            <a:rect l="l" t="t" r="r" b="b"/>
            <a:pathLst>
              <a:path w="4650105">
                <a:moveTo>
                  <a:pt x="0" y="0"/>
                </a:moveTo>
                <a:lnTo>
                  <a:pt x="46497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3944" y="1566672"/>
            <a:ext cx="4627245" cy="1275715"/>
          </a:xfrm>
          <a:custGeom>
            <a:avLst/>
            <a:gdLst/>
            <a:ahLst/>
            <a:cxnLst/>
            <a:rect l="l" t="t" r="r" b="b"/>
            <a:pathLst>
              <a:path w="4627245" h="1275714">
                <a:moveTo>
                  <a:pt x="0" y="1237488"/>
                </a:moveTo>
                <a:lnTo>
                  <a:pt x="22860" y="1202436"/>
                </a:lnTo>
                <a:lnTo>
                  <a:pt x="47244" y="1213104"/>
                </a:lnTo>
                <a:lnTo>
                  <a:pt x="70104" y="1129284"/>
                </a:lnTo>
                <a:lnTo>
                  <a:pt x="92964" y="1187196"/>
                </a:lnTo>
                <a:lnTo>
                  <a:pt x="115823" y="1153668"/>
                </a:lnTo>
                <a:lnTo>
                  <a:pt x="138684" y="1203960"/>
                </a:lnTo>
                <a:lnTo>
                  <a:pt x="161544" y="1275588"/>
                </a:lnTo>
                <a:lnTo>
                  <a:pt x="185928" y="1217676"/>
                </a:lnTo>
                <a:lnTo>
                  <a:pt x="208788" y="1242060"/>
                </a:lnTo>
                <a:lnTo>
                  <a:pt x="231647" y="1237488"/>
                </a:lnTo>
                <a:lnTo>
                  <a:pt x="254508" y="1199388"/>
                </a:lnTo>
                <a:lnTo>
                  <a:pt x="277368" y="1162812"/>
                </a:lnTo>
                <a:lnTo>
                  <a:pt x="301752" y="1179576"/>
                </a:lnTo>
                <a:lnTo>
                  <a:pt x="324612" y="1107948"/>
                </a:lnTo>
                <a:lnTo>
                  <a:pt x="347472" y="1107948"/>
                </a:lnTo>
                <a:lnTo>
                  <a:pt x="370332" y="1132332"/>
                </a:lnTo>
                <a:lnTo>
                  <a:pt x="393192" y="1171956"/>
                </a:lnTo>
                <a:lnTo>
                  <a:pt x="416052" y="1153668"/>
                </a:lnTo>
                <a:lnTo>
                  <a:pt x="440436" y="1121664"/>
                </a:lnTo>
                <a:lnTo>
                  <a:pt x="463295" y="1181100"/>
                </a:lnTo>
                <a:lnTo>
                  <a:pt x="486156" y="1129284"/>
                </a:lnTo>
                <a:lnTo>
                  <a:pt x="509016" y="1132332"/>
                </a:lnTo>
                <a:lnTo>
                  <a:pt x="531876" y="1109472"/>
                </a:lnTo>
                <a:lnTo>
                  <a:pt x="556260" y="1132332"/>
                </a:lnTo>
                <a:lnTo>
                  <a:pt x="579120" y="1078992"/>
                </a:lnTo>
                <a:lnTo>
                  <a:pt x="601980" y="1129284"/>
                </a:lnTo>
                <a:lnTo>
                  <a:pt x="624840" y="1141476"/>
                </a:lnTo>
                <a:lnTo>
                  <a:pt x="647700" y="1033272"/>
                </a:lnTo>
                <a:lnTo>
                  <a:pt x="670560" y="1115568"/>
                </a:lnTo>
                <a:lnTo>
                  <a:pt x="694944" y="1043940"/>
                </a:lnTo>
                <a:lnTo>
                  <a:pt x="717804" y="1074420"/>
                </a:lnTo>
                <a:lnTo>
                  <a:pt x="740664" y="1059180"/>
                </a:lnTo>
                <a:lnTo>
                  <a:pt x="763524" y="1097280"/>
                </a:lnTo>
                <a:lnTo>
                  <a:pt x="786384" y="1066800"/>
                </a:lnTo>
                <a:lnTo>
                  <a:pt x="810768" y="1046988"/>
                </a:lnTo>
                <a:lnTo>
                  <a:pt x="833628" y="993647"/>
                </a:lnTo>
                <a:lnTo>
                  <a:pt x="856488" y="992124"/>
                </a:lnTo>
                <a:lnTo>
                  <a:pt x="879347" y="964691"/>
                </a:lnTo>
                <a:lnTo>
                  <a:pt x="902208" y="1007363"/>
                </a:lnTo>
                <a:lnTo>
                  <a:pt x="925068" y="955547"/>
                </a:lnTo>
                <a:lnTo>
                  <a:pt x="949452" y="960119"/>
                </a:lnTo>
                <a:lnTo>
                  <a:pt x="972312" y="969263"/>
                </a:lnTo>
                <a:lnTo>
                  <a:pt x="995172" y="932688"/>
                </a:lnTo>
                <a:lnTo>
                  <a:pt x="1018032" y="1063752"/>
                </a:lnTo>
                <a:lnTo>
                  <a:pt x="1040891" y="978407"/>
                </a:lnTo>
                <a:lnTo>
                  <a:pt x="1063752" y="984504"/>
                </a:lnTo>
                <a:lnTo>
                  <a:pt x="1088136" y="1011935"/>
                </a:lnTo>
                <a:lnTo>
                  <a:pt x="1110996" y="1013460"/>
                </a:lnTo>
                <a:lnTo>
                  <a:pt x="1133856" y="954024"/>
                </a:lnTo>
                <a:lnTo>
                  <a:pt x="1156716" y="918972"/>
                </a:lnTo>
                <a:lnTo>
                  <a:pt x="1179576" y="944880"/>
                </a:lnTo>
                <a:lnTo>
                  <a:pt x="1203960" y="963168"/>
                </a:lnTo>
                <a:lnTo>
                  <a:pt x="1226820" y="960119"/>
                </a:lnTo>
                <a:lnTo>
                  <a:pt x="1249680" y="931163"/>
                </a:lnTo>
                <a:lnTo>
                  <a:pt x="1272540" y="896112"/>
                </a:lnTo>
                <a:lnTo>
                  <a:pt x="1295400" y="1036319"/>
                </a:lnTo>
                <a:lnTo>
                  <a:pt x="1318260" y="1016507"/>
                </a:lnTo>
                <a:lnTo>
                  <a:pt x="1342644" y="1059180"/>
                </a:lnTo>
                <a:lnTo>
                  <a:pt x="1365504" y="1001268"/>
                </a:lnTo>
                <a:lnTo>
                  <a:pt x="1388364" y="918972"/>
                </a:lnTo>
                <a:lnTo>
                  <a:pt x="1411224" y="952500"/>
                </a:lnTo>
                <a:lnTo>
                  <a:pt x="1434084" y="958595"/>
                </a:lnTo>
                <a:lnTo>
                  <a:pt x="1458468" y="1057656"/>
                </a:lnTo>
                <a:lnTo>
                  <a:pt x="1481328" y="1059180"/>
                </a:lnTo>
                <a:lnTo>
                  <a:pt x="1504188" y="963168"/>
                </a:lnTo>
                <a:lnTo>
                  <a:pt x="1527048" y="937260"/>
                </a:lnTo>
                <a:lnTo>
                  <a:pt x="1549908" y="1068324"/>
                </a:lnTo>
                <a:lnTo>
                  <a:pt x="1572768" y="1092708"/>
                </a:lnTo>
                <a:lnTo>
                  <a:pt x="1597152" y="1059180"/>
                </a:lnTo>
                <a:lnTo>
                  <a:pt x="1620012" y="1045463"/>
                </a:lnTo>
                <a:lnTo>
                  <a:pt x="1642872" y="992124"/>
                </a:lnTo>
                <a:lnTo>
                  <a:pt x="1665732" y="1054608"/>
                </a:lnTo>
                <a:lnTo>
                  <a:pt x="1688592" y="1065276"/>
                </a:lnTo>
                <a:lnTo>
                  <a:pt x="1712976" y="992124"/>
                </a:lnTo>
                <a:lnTo>
                  <a:pt x="1735836" y="1071372"/>
                </a:lnTo>
                <a:lnTo>
                  <a:pt x="1758695" y="1138428"/>
                </a:lnTo>
                <a:lnTo>
                  <a:pt x="1781556" y="957072"/>
                </a:lnTo>
                <a:lnTo>
                  <a:pt x="1804416" y="1018032"/>
                </a:lnTo>
                <a:lnTo>
                  <a:pt x="1827276" y="995172"/>
                </a:lnTo>
                <a:lnTo>
                  <a:pt x="1851660" y="1135380"/>
                </a:lnTo>
                <a:lnTo>
                  <a:pt x="1874520" y="1129284"/>
                </a:lnTo>
                <a:lnTo>
                  <a:pt x="1897380" y="1107948"/>
                </a:lnTo>
                <a:lnTo>
                  <a:pt x="1920239" y="1194816"/>
                </a:lnTo>
                <a:lnTo>
                  <a:pt x="1943100" y="1001268"/>
                </a:lnTo>
                <a:lnTo>
                  <a:pt x="1967483" y="1078992"/>
                </a:lnTo>
                <a:lnTo>
                  <a:pt x="1990344" y="1071372"/>
                </a:lnTo>
                <a:lnTo>
                  <a:pt x="2013204" y="1051560"/>
                </a:lnTo>
                <a:lnTo>
                  <a:pt x="2036064" y="1086612"/>
                </a:lnTo>
                <a:lnTo>
                  <a:pt x="2058924" y="1048512"/>
                </a:lnTo>
                <a:lnTo>
                  <a:pt x="2081783" y="1088136"/>
                </a:lnTo>
                <a:lnTo>
                  <a:pt x="2106168" y="1059180"/>
                </a:lnTo>
                <a:lnTo>
                  <a:pt x="2129028" y="1191768"/>
                </a:lnTo>
                <a:lnTo>
                  <a:pt x="2151888" y="1141476"/>
                </a:lnTo>
                <a:lnTo>
                  <a:pt x="2174748" y="1107948"/>
                </a:lnTo>
                <a:lnTo>
                  <a:pt x="2197608" y="1092708"/>
                </a:lnTo>
                <a:lnTo>
                  <a:pt x="2221992" y="973835"/>
                </a:lnTo>
                <a:lnTo>
                  <a:pt x="2244852" y="1054608"/>
                </a:lnTo>
                <a:lnTo>
                  <a:pt x="2267712" y="1048512"/>
                </a:lnTo>
                <a:lnTo>
                  <a:pt x="2290572" y="1036319"/>
                </a:lnTo>
                <a:lnTo>
                  <a:pt x="2313432" y="1050036"/>
                </a:lnTo>
                <a:lnTo>
                  <a:pt x="2336292" y="1027176"/>
                </a:lnTo>
                <a:lnTo>
                  <a:pt x="2360676" y="979932"/>
                </a:lnTo>
                <a:lnTo>
                  <a:pt x="2383536" y="1071372"/>
                </a:lnTo>
                <a:lnTo>
                  <a:pt x="2406396" y="973835"/>
                </a:lnTo>
                <a:lnTo>
                  <a:pt x="2429256" y="954024"/>
                </a:lnTo>
                <a:lnTo>
                  <a:pt x="2452116" y="812292"/>
                </a:lnTo>
                <a:lnTo>
                  <a:pt x="2476500" y="772668"/>
                </a:lnTo>
                <a:lnTo>
                  <a:pt x="2499360" y="667511"/>
                </a:lnTo>
                <a:lnTo>
                  <a:pt x="2522220" y="670560"/>
                </a:lnTo>
                <a:lnTo>
                  <a:pt x="2545080" y="723900"/>
                </a:lnTo>
                <a:lnTo>
                  <a:pt x="2567940" y="661416"/>
                </a:lnTo>
                <a:lnTo>
                  <a:pt x="2590800" y="601980"/>
                </a:lnTo>
                <a:lnTo>
                  <a:pt x="2615184" y="600456"/>
                </a:lnTo>
                <a:lnTo>
                  <a:pt x="2638044" y="597408"/>
                </a:lnTo>
                <a:lnTo>
                  <a:pt x="2660904" y="640080"/>
                </a:lnTo>
                <a:lnTo>
                  <a:pt x="2683764" y="699516"/>
                </a:lnTo>
                <a:lnTo>
                  <a:pt x="2706624" y="583692"/>
                </a:lnTo>
                <a:lnTo>
                  <a:pt x="2729484" y="522731"/>
                </a:lnTo>
                <a:lnTo>
                  <a:pt x="2753868" y="445008"/>
                </a:lnTo>
                <a:lnTo>
                  <a:pt x="2776728" y="289559"/>
                </a:lnTo>
                <a:lnTo>
                  <a:pt x="2799588" y="129540"/>
                </a:lnTo>
                <a:lnTo>
                  <a:pt x="2822448" y="370331"/>
                </a:lnTo>
                <a:lnTo>
                  <a:pt x="2845308" y="137159"/>
                </a:lnTo>
                <a:lnTo>
                  <a:pt x="2869692" y="268224"/>
                </a:lnTo>
                <a:lnTo>
                  <a:pt x="2892552" y="126491"/>
                </a:lnTo>
                <a:lnTo>
                  <a:pt x="2915412" y="150875"/>
                </a:lnTo>
                <a:lnTo>
                  <a:pt x="2938272" y="237744"/>
                </a:lnTo>
                <a:lnTo>
                  <a:pt x="2961132" y="123443"/>
                </a:lnTo>
                <a:lnTo>
                  <a:pt x="2983992" y="112775"/>
                </a:lnTo>
                <a:lnTo>
                  <a:pt x="3008376" y="41147"/>
                </a:lnTo>
                <a:lnTo>
                  <a:pt x="3031236" y="0"/>
                </a:lnTo>
                <a:lnTo>
                  <a:pt x="3054096" y="371856"/>
                </a:lnTo>
                <a:lnTo>
                  <a:pt x="3076956" y="339851"/>
                </a:lnTo>
                <a:lnTo>
                  <a:pt x="3099816" y="454152"/>
                </a:lnTo>
                <a:lnTo>
                  <a:pt x="3124200" y="376428"/>
                </a:lnTo>
                <a:lnTo>
                  <a:pt x="3147060" y="566928"/>
                </a:lnTo>
                <a:lnTo>
                  <a:pt x="3169920" y="384047"/>
                </a:lnTo>
                <a:lnTo>
                  <a:pt x="3192780" y="227075"/>
                </a:lnTo>
                <a:lnTo>
                  <a:pt x="3215640" y="390144"/>
                </a:lnTo>
                <a:lnTo>
                  <a:pt x="3238500" y="321563"/>
                </a:lnTo>
                <a:lnTo>
                  <a:pt x="3262884" y="400812"/>
                </a:lnTo>
                <a:lnTo>
                  <a:pt x="3285744" y="252984"/>
                </a:lnTo>
                <a:lnTo>
                  <a:pt x="3308604" y="426719"/>
                </a:lnTo>
                <a:lnTo>
                  <a:pt x="3331464" y="295656"/>
                </a:lnTo>
                <a:lnTo>
                  <a:pt x="3354324" y="356616"/>
                </a:lnTo>
                <a:lnTo>
                  <a:pt x="3378708" y="518159"/>
                </a:lnTo>
                <a:lnTo>
                  <a:pt x="3401567" y="399288"/>
                </a:lnTo>
                <a:lnTo>
                  <a:pt x="3424428" y="557783"/>
                </a:lnTo>
                <a:lnTo>
                  <a:pt x="3447288" y="568452"/>
                </a:lnTo>
                <a:lnTo>
                  <a:pt x="3470148" y="533400"/>
                </a:lnTo>
                <a:lnTo>
                  <a:pt x="3493008" y="542544"/>
                </a:lnTo>
                <a:lnTo>
                  <a:pt x="3517391" y="589788"/>
                </a:lnTo>
                <a:lnTo>
                  <a:pt x="3540252" y="577596"/>
                </a:lnTo>
                <a:lnTo>
                  <a:pt x="3563112" y="387096"/>
                </a:lnTo>
                <a:lnTo>
                  <a:pt x="3585972" y="284988"/>
                </a:lnTo>
                <a:lnTo>
                  <a:pt x="3608832" y="588264"/>
                </a:lnTo>
                <a:lnTo>
                  <a:pt x="3633216" y="495300"/>
                </a:lnTo>
                <a:lnTo>
                  <a:pt x="3656076" y="588264"/>
                </a:lnTo>
                <a:lnTo>
                  <a:pt x="3678936" y="551688"/>
                </a:lnTo>
                <a:lnTo>
                  <a:pt x="3701796" y="615696"/>
                </a:lnTo>
                <a:lnTo>
                  <a:pt x="3724655" y="332231"/>
                </a:lnTo>
                <a:lnTo>
                  <a:pt x="3747516" y="376428"/>
                </a:lnTo>
                <a:lnTo>
                  <a:pt x="3771900" y="516636"/>
                </a:lnTo>
                <a:lnTo>
                  <a:pt x="3794760" y="533400"/>
                </a:lnTo>
                <a:lnTo>
                  <a:pt x="3817620" y="574547"/>
                </a:lnTo>
                <a:lnTo>
                  <a:pt x="3840479" y="635508"/>
                </a:lnTo>
                <a:lnTo>
                  <a:pt x="3863340" y="458723"/>
                </a:lnTo>
                <a:lnTo>
                  <a:pt x="3887724" y="550164"/>
                </a:lnTo>
                <a:lnTo>
                  <a:pt x="3910584" y="643128"/>
                </a:lnTo>
                <a:lnTo>
                  <a:pt x="3933444" y="708660"/>
                </a:lnTo>
                <a:lnTo>
                  <a:pt x="3956304" y="611124"/>
                </a:lnTo>
                <a:lnTo>
                  <a:pt x="3979164" y="710183"/>
                </a:lnTo>
                <a:lnTo>
                  <a:pt x="4002024" y="734568"/>
                </a:lnTo>
                <a:lnTo>
                  <a:pt x="4026408" y="659892"/>
                </a:lnTo>
                <a:lnTo>
                  <a:pt x="4049267" y="620268"/>
                </a:lnTo>
                <a:lnTo>
                  <a:pt x="4072128" y="708660"/>
                </a:lnTo>
                <a:lnTo>
                  <a:pt x="4094988" y="626364"/>
                </a:lnTo>
                <a:lnTo>
                  <a:pt x="4117848" y="708660"/>
                </a:lnTo>
                <a:lnTo>
                  <a:pt x="4142232" y="661416"/>
                </a:lnTo>
                <a:lnTo>
                  <a:pt x="4165091" y="726947"/>
                </a:lnTo>
                <a:lnTo>
                  <a:pt x="4187952" y="670560"/>
                </a:lnTo>
                <a:lnTo>
                  <a:pt x="4210812" y="662940"/>
                </a:lnTo>
                <a:lnTo>
                  <a:pt x="4233672" y="643128"/>
                </a:lnTo>
                <a:lnTo>
                  <a:pt x="4256532" y="864107"/>
                </a:lnTo>
                <a:lnTo>
                  <a:pt x="4280916" y="760476"/>
                </a:lnTo>
                <a:lnTo>
                  <a:pt x="4303776" y="743711"/>
                </a:lnTo>
                <a:lnTo>
                  <a:pt x="4326636" y="794004"/>
                </a:lnTo>
                <a:lnTo>
                  <a:pt x="4349496" y="780288"/>
                </a:lnTo>
                <a:lnTo>
                  <a:pt x="4372356" y="746760"/>
                </a:lnTo>
                <a:lnTo>
                  <a:pt x="4396740" y="827532"/>
                </a:lnTo>
                <a:lnTo>
                  <a:pt x="4419600" y="748283"/>
                </a:lnTo>
                <a:lnTo>
                  <a:pt x="4442460" y="794004"/>
                </a:lnTo>
                <a:lnTo>
                  <a:pt x="4465320" y="821436"/>
                </a:lnTo>
                <a:lnTo>
                  <a:pt x="4488180" y="838200"/>
                </a:lnTo>
                <a:lnTo>
                  <a:pt x="4511040" y="858012"/>
                </a:lnTo>
                <a:lnTo>
                  <a:pt x="4535424" y="891540"/>
                </a:lnTo>
                <a:lnTo>
                  <a:pt x="4558284" y="932688"/>
                </a:lnTo>
                <a:lnTo>
                  <a:pt x="4581144" y="830580"/>
                </a:lnTo>
                <a:lnTo>
                  <a:pt x="4604004" y="848868"/>
                </a:lnTo>
                <a:lnTo>
                  <a:pt x="4626864" y="874776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6022" y="297950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0236" y="275068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0236" y="252185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0236" y="2293023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0236" y="206419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2286" y="1606537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2286" y="1835365"/>
            <a:ext cx="5013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0625" algn="l"/>
              </a:tabLst>
            </a:pPr>
            <a:r>
              <a:rPr sz="900" dirty="0">
                <a:latin typeface="Calibri"/>
                <a:cs typeface="Calibri"/>
              </a:rPr>
              <a:t>1000   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u="sng" dirty="0"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62286" y="1377708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99649" y="3178314"/>
            <a:ext cx="4681804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03687" y="881443"/>
            <a:ext cx="15538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Discouraged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Workers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3687" y="1102423"/>
            <a:ext cx="1711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Number of Workers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(Thousands)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79747" y="5881115"/>
            <a:ext cx="4558665" cy="0"/>
          </a:xfrm>
          <a:custGeom>
            <a:avLst/>
            <a:gdLst/>
            <a:ahLst/>
            <a:cxnLst/>
            <a:rect l="l" t="t" r="r" b="b"/>
            <a:pathLst>
              <a:path w="4558665">
                <a:moveTo>
                  <a:pt x="0" y="0"/>
                </a:moveTo>
                <a:lnTo>
                  <a:pt x="455828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79747" y="5635752"/>
            <a:ext cx="4558665" cy="0"/>
          </a:xfrm>
          <a:custGeom>
            <a:avLst/>
            <a:gdLst/>
            <a:ahLst/>
            <a:cxnLst/>
            <a:rect l="l" t="t" r="r" b="b"/>
            <a:pathLst>
              <a:path w="4558665">
                <a:moveTo>
                  <a:pt x="0" y="0"/>
                </a:moveTo>
                <a:lnTo>
                  <a:pt x="455828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9747" y="5390388"/>
            <a:ext cx="4558665" cy="0"/>
          </a:xfrm>
          <a:custGeom>
            <a:avLst/>
            <a:gdLst/>
            <a:ahLst/>
            <a:cxnLst/>
            <a:rect l="l" t="t" r="r" b="b"/>
            <a:pathLst>
              <a:path w="4558665">
                <a:moveTo>
                  <a:pt x="0" y="0"/>
                </a:moveTo>
                <a:lnTo>
                  <a:pt x="455828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79747" y="4168140"/>
            <a:ext cx="4558665" cy="0"/>
          </a:xfrm>
          <a:custGeom>
            <a:avLst/>
            <a:gdLst/>
            <a:ahLst/>
            <a:cxnLst/>
            <a:rect l="l" t="t" r="r" b="b"/>
            <a:pathLst>
              <a:path w="4558665">
                <a:moveTo>
                  <a:pt x="0" y="0"/>
                </a:moveTo>
                <a:lnTo>
                  <a:pt x="455828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91940" y="4424171"/>
            <a:ext cx="4533900" cy="868680"/>
          </a:xfrm>
          <a:custGeom>
            <a:avLst/>
            <a:gdLst/>
            <a:ahLst/>
            <a:cxnLst/>
            <a:rect l="l" t="t" r="r" b="b"/>
            <a:pathLst>
              <a:path w="4533900" h="868679">
                <a:moveTo>
                  <a:pt x="0" y="12191"/>
                </a:moveTo>
                <a:lnTo>
                  <a:pt x="21336" y="12191"/>
                </a:lnTo>
                <a:lnTo>
                  <a:pt x="44196" y="24383"/>
                </a:lnTo>
                <a:lnTo>
                  <a:pt x="67056" y="0"/>
                </a:lnTo>
                <a:lnTo>
                  <a:pt x="89916" y="48767"/>
                </a:lnTo>
                <a:lnTo>
                  <a:pt x="112776" y="48767"/>
                </a:lnTo>
                <a:lnTo>
                  <a:pt x="135636" y="73151"/>
                </a:lnTo>
                <a:lnTo>
                  <a:pt x="158496" y="99059"/>
                </a:lnTo>
                <a:lnTo>
                  <a:pt x="181356" y="99059"/>
                </a:lnTo>
                <a:lnTo>
                  <a:pt x="202692" y="99059"/>
                </a:lnTo>
                <a:lnTo>
                  <a:pt x="225552" y="73151"/>
                </a:lnTo>
                <a:lnTo>
                  <a:pt x="248411" y="60959"/>
                </a:lnTo>
                <a:lnTo>
                  <a:pt x="271272" y="60959"/>
                </a:lnTo>
                <a:lnTo>
                  <a:pt x="294132" y="73151"/>
                </a:lnTo>
                <a:lnTo>
                  <a:pt x="316992" y="73151"/>
                </a:lnTo>
                <a:lnTo>
                  <a:pt x="339852" y="123443"/>
                </a:lnTo>
                <a:lnTo>
                  <a:pt x="362712" y="135635"/>
                </a:lnTo>
                <a:lnTo>
                  <a:pt x="384048" y="160019"/>
                </a:lnTo>
                <a:lnTo>
                  <a:pt x="406908" y="172211"/>
                </a:lnTo>
                <a:lnTo>
                  <a:pt x="429768" y="208787"/>
                </a:lnTo>
                <a:lnTo>
                  <a:pt x="452628" y="208787"/>
                </a:lnTo>
                <a:lnTo>
                  <a:pt x="475488" y="245363"/>
                </a:lnTo>
                <a:lnTo>
                  <a:pt x="498348" y="269747"/>
                </a:lnTo>
                <a:lnTo>
                  <a:pt x="521208" y="257555"/>
                </a:lnTo>
                <a:lnTo>
                  <a:pt x="544068" y="281939"/>
                </a:lnTo>
                <a:lnTo>
                  <a:pt x="565404" y="257555"/>
                </a:lnTo>
                <a:lnTo>
                  <a:pt x="588264" y="281939"/>
                </a:lnTo>
                <a:lnTo>
                  <a:pt x="611124" y="294131"/>
                </a:lnTo>
                <a:lnTo>
                  <a:pt x="633984" y="306323"/>
                </a:lnTo>
                <a:lnTo>
                  <a:pt x="656844" y="330707"/>
                </a:lnTo>
                <a:lnTo>
                  <a:pt x="679704" y="342899"/>
                </a:lnTo>
                <a:lnTo>
                  <a:pt x="702564" y="318515"/>
                </a:lnTo>
                <a:lnTo>
                  <a:pt x="725424" y="306323"/>
                </a:lnTo>
                <a:lnTo>
                  <a:pt x="748284" y="330707"/>
                </a:lnTo>
                <a:lnTo>
                  <a:pt x="769620" y="379475"/>
                </a:lnTo>
                <a:lnTo>
                  <a:pt x="792480" y="355091"/>
                </a:lnTo>
                <a:lnTo>
                  <a:pt x="815340" y="367283"/>
                </a:lnTo>
                <a:lnTo>
                  <a:pt x="838200" y="367283"/>
                </a:lnTo>
                <a:lnTo>
                  <a:pt x="861060" y="355091"/>
                </a:lnTo>
                <a:lnTo>
                  <a:pt x="883919" y="342899"/>
                </a:lnTo>
                <a:lnTo>
                  <a:pt x="906780" y="367283"/>
                </a:lnTo>
                <a:lnTo>
                  <a:pt x="929640" y="367283"/>
                </a:lnTo>
                <a:lnTo>
                  <a:pt x="950976" y="379475"/>
                </a:lnTo>
                <a:lnTo>
                  <a:pt x="973836" y="391667"/>
                </a:lnTo>
                <a:lnTo>
                  <a:pt x="996696" y="403859"/>
                </a:lnTo>
                <a:lnTo>
                  <a:pt x="1019556" y="403859"/>
                </a:lnTo>
                <a:lnTo>
                  <a:pt x="1042416" y="391667"/>
                </a:lnTo>
                <a:lnTo>
                  <a:pt x="1065276" y="379475"/>
                </a:lnTo>
                <a:lnTo>
                  <a:pt x="1088136" y="367283"/>
                </a:lnTo>
                <a:lnTo>
                  <a:pt x="1110996" y="379475"/>
                </a:lnTo>
                <a:lnTo>
                  <a:pt x="1132332" y="391667"/>
                </a:lnTo>
                <a:lnTo>
                  <a:pt x="1155192" y="367283"/>
                </a:lnTo>
                <a:lnTo>
                  <a:pt x="1178052" y="355091"/>
                </a:lnTo>
                <a:lnTo>
                  <a:pt x="1200912" y="342899"/>
                </a:lnTo>
                <a:lnTo>
                  <a:pt x="1223772" y="330707"/>
                </a:lnTo>
                <a:lnTo>
                  <a:pt x="1246632" y="355091"/>
                </a:lnTo>
                <a:lnTo>
                  <a:pt x="1269492" y="355091"/>
                </a:lnTo>
                <a:lnTo>
                  <a:pt x="1292352" y="355091"/>
                </a:lnTo>
                <a:lnTo>
                  <a:pt x="1313688" y="342899"/>
                </a:lnTo>
                <a:lnTo>
                  <a:pt x="1336548" y="367283"/>
                </a:lnTo>
                <a:lnTo>
                  <a:pt x="1359408" y="330707"/>
                </a:lnTo>
                <a:lnTo>
                  <a:pt x="1382268" y="330707"/>
                </a:lnTo>
                <a:lnTo>
                  <a:pt x="1405128" y="330707"/>
                </a:lnTo>
                <a:lnTo>
                  <a:pt x="1427988" y="306323"/>
                </a:lnTo>
                <a:lnTo>
                  <a:pt x="1450848" y="294131"/>
                </a:lnTo>
                <a:lnTo>
                  <a:pt x="1473708" y="330707"/>
                </a:lnTo>
                <a:lnTo>
                  <a:pt x="1495044" y="306323"/>
                </a:lnTo>
                <a:lnTo>
                  <a:pt x="1517904" y="281939"/>
                </a:lnTo>
                <a:lnTo>
                  <a:pt x="1540764" y="306323"/>
                </a:lnTo>
                <a:lnTo>
                  <a:pt x="1563624" y="318515"/>
                </a:lnTo>
                <a:lnTo>
                  <a:pt x="1586484" y="330707"/>
                </a:lnTo>
                <a:lnTo>
                  <a:pt x="1609344" y="318515"/>
                </a:lnTo>
                <a:lnTo>
                  <a:pt x="1632204" y="281939"/>
                </a:lnTo>
                <a:lnTo>
                  <a:pt x="1655064" y="269747"/>
                </a:lnTo>
                <a:lnTo>
                  <a:pt x="1677924" y="257555"/>
                </a:lnTo>
                <a:lnTo>
                  <a:pt x="1699260" y="281939"/>
                </a:lnTo>
                <a:lnTo>
                  <a:pt x="1722120" y="269747"/>
                </a:lnTo>
                <a:lnTo>
                  <a:pt x="1744980" y="257555"/>
                </a:lnTo>
                <a:lnTo>
                  <a:pt x="1767839" y="257555"/>
                </a:lnTo>
                <a:lnTo>
                  <a:pt x="1790700" y="257555"/>
                </a:lnTo>
                <a:lnTo>
                  <a:pt x="1813560" y="245363"/>
                </a:lnTo>
                <a:lnTo>
                  <a:pt x="1836420" y="220979"/>
                </a:lnTo>
                <a:lnTo>
                  <a:pt x="1859280" y="233171"/>
                </a:lnTo>
                <a:lnTo>
                  <a:pt x="1880616" y="220979"/>
                </a:lnTo>
                <a:lnTo>
                  <a:pt x="1903476" y="196595"/>
                </a:lnTo>
                <a:lnTo>
                  <a:pt x="1926336" y="220979"/>
                </a:lnTo>
                <a:lnTo>
                  <a:pt x="1949195" y="208787"/>
                </a:lnTo>
                <a:lnTo>
                  <a:pt x="1972056" y="233171"/>
                </a:lnTo>
                <a:lnTo>
                  <a:pt x="1994916" y="233171"/>
                </a:lnTo>
                <a:lnTo>
                  <a:pt x="2017776" y="245363"/>
                </a:lnTo>
                <a:lnTo>
                  <a:pt x="2040636" y="257555"/>
                </a:lnTo>
                <a:lnTo>
                  <a:pt x="2061972" y="257555"/>
                </a:lnTo>
                <a:lnTo>
                  <a:pt x="2084832" y="269747"/>
                </a:lnTo>
                <a:lnTo>
                  <a:pt x="2107692" y="281939"/>
                </a:lnTo>
                <a:lnTo>
                  <a:pt x="2130552" y="269747"/>
                </a:lnTo>
                <a:lnTo>
                  <a:pt x="2153412" y="269747"/>
                </a:lnTo>
                <a:lnTo>
                  <a:pt x="2176272" y="233171"/>
                </a:lnTo>
                <a:lnTo>
                  <a:pt x="2199132" y="245363"/>
                </a:lnTo>
                <a:lnTo>
                  <a:pt x="2221992" y="257555"/>
                </a:lnTo>
                <a:lnTo>
                  <a:pt x="2243328" y="281939"/>
                </a:lnTo>
                <a:lnTo>
                  <a:pt x="2266188" y="294131"/>
                </a:lnTo>
                <a:lnTo>
                  <a:pt x="2289048" y="306323"/>
                </a:lnTo>
                <a:lnTo>
                  <a:pt x="2311908" y="330707"/>
                </a:lnTo>
                <a:lnTo>
                  <a:pt x="2334768" y="379475"/>
                </a:lnTo>
                <a:lnTo>
                  <a:pt x="2357628" y="379475"/>
                </a:lnTo>
                <a:lnTo>
                  <a:pt x="2380488" y="428243"/>
                </a:lnTo>
                <a:lnTo>
                  <a:pt x="2403348" y="464819"/>
                </a:lnTo>
                <a:lnTo>
                  <a:pt x="2426208" y="525779"/>
                </a:lnTo>
                <a:lnTo>
                  <a:pt x="2447544" y="600455"/>
                </a:lnTo>
                <a:lnTo>
                  <a:pt x="2470404" y="637031"/>
                </a:lnTo>
                <a:lnTo>
                  <a:pt x="2493264" y="697991"/>
                </a:lnTo>
                <a:lnTo>
                  <a:pt x="2516124" y="697991"/>
                </a:lnTo>
                <a:lnTo>
                  <a:pt x="2538984" y="734567"/>
                </a:lnTo>
                <a:lnTo>
                  <a:pt x="2561844" y="734567"/>
                </a:lnTo>
                <a:lnTo>
                  <a:pt x="2584704" y="746759"/>
                </a:lnTo>
                <a:lnTo>
                  <a:pt x="2607564" y="771143"/>
                </a:lnTo>
                <a:lnTo>
                  <a:pt x="2628900" y="832103"/>
                </a:lnTo>
                <a:lnTo>
                  <a:pt x="2651760" y="844295"/>
                </a:lnTo>
                <a:lnTo>
                  <a:pt x="2674620" y="819911"/>
                </a:lnTo>
                <a:lnTo>
                  <a:pt x="2697480" y="868679"/>
                </a:lnTo>
                <a:lnTo>
                  <a:pt x="2720340" y="832103"/>
                </a:lnTo>
                <a:lnTo>
                  <a:pt x="2743200" y="832103"/>
                </a:lnTo>
                <a:lnTo>
                  <a:pt x="2766060" y="832103"/>
                </a:lnTo>
                <a:lnTo>
                  <a:pt x="2788920" y="795527"/>
                </a:lnTo>
                <a:lnTo>
                  <a:pt x="2810256" y="832103"/>
                </a:lnTo>
                <a:lnTo>
                  <a:pt x="2833116" y="819911"/>
                </a:lnTo>
                <a:lnTo>
                  <a:pt x="2855976" y="832103"/>
                </a:lnTo>
                <a:lnTo>
                  <a:pt x="2878836" y="844295"/>
                </a:lnTo>
                <a:lnTo>
                  <a:pt x="2901696" y="832103"/>
                </a:lnTo>
                <a:lnTo>
                  <a:pt x="2924556" y="844295"/>
                </a:lnTo>
                <a:lnTo>
                  <a:pt x="2947416" y="868679"/>
                </a:lnTo>
                <a:lnTo>
                  <a:pt x="2970276" y="844295"/>
                </a:lnTo>
                <a:lnTo>
                  <a:pt x="2991612" y="819911"/>
                </a:lnTo>
                <a:lnTo>
                  <a:pt x="3014472" y="832103"/>
                </a:lnTo>
                <a:lnTo>
                  <a:pt x="3037332" y="807719"/>
                </a:lnTo>
                <a:lnTo>
                  <a:pt x="3060192" y="832103"/>
                </a:lnTo>
                <a:lnTo>
                  <a:pt x="3083052" y="819911"/>
                </a:lnTo>
                <a:lnTo>
                  <a:pt x="3105912" y="844295"/>
                </a:lnTo>
                <a:lnTo>
                  <a:pt x="3128772" y="844295"/>
                </a:lnTo>
                <a:lnTo>
                  <a:pt x="3151632" y="832103"/>
                </a:lnTo>
                <a:lnTo>
                  <a:pt x="3174492" y="856487"/>
                </a:lnTo>
                <a:lnTo>
                  <a:pt x="3195828" y="856487"/>
                </a:lnTo>
                <a:lnTo>
                  <a:pt x="3218688" y="807719"/>
                </a:lnTo>
                <a:lnTo>
                  <a:pt x="3241548" y="795527"/>
                </a:lnTo>
                <a:lnTo>
                  <a:pt x="3264408" y="783335"/>
                </a:lnTo>
                <a:lnTo>
                  <a:pt x="3287267" y="771143"/>
                </a:lnTo>
                <a:lnTo>
                  <a:pt x="3310128" y="758951"/>
                </a:lnTo>
                <a:lnTo>
                  <a:pt x="3332988" y="758951"/>
                </a:lnTo>
                <a:lnTo>
                  <a:pt x="3355848" y="758951"/>
                </a:lnTo>
                <a:lnTo>
                  <a:pt x="3377184" y="771143"/>
                </a:lnTo>
                <a:lnTo>
                  <a:pt x="3400044" y="771143"/>
                </a:lnTo>
                <a:lnTo>
                  <a:pt x="3422904" y="758951"/>
                </a:lnTo>
                <a:lnTo>
                  <a:pt x="3445764" y="734567"/>
                </a:lnTo>
                <a:lnTo>
                  <a:pt x="3468624" y="710183"/>
                </a:lnTo>
                <a:lnTo>
                  <a:pt x="3491484" y="746759"/>
                </a:lnTo>
                <a:lnTo>
                  <a:pt x="3514344" y="734567"/>
                </a:lnTo>
                <a:lnTo>
                  <a:pt x="3537204" y="771143"/>
                </a:lnTo>
                <a:lnTo>
                  <a:pt x="3558540" y="746759"/>
                </a:lnTo>
                <a:lnTo>
                  <a:pt x="3581400" y="734567"/>
                </a:lnTo>
                <a:lnTo>
                  <a:pt x="3604260" y="734567"/>
                </a:lnTo>
                <a:lnTo>
                  <a:pt x="3627120" y="722375"/>
                </a:lnTo>
                <a:lnTo>
                  <a:pt x="3649979" y="734567"/>
                </a:lnTo>
                <a:lnTo>
                  <a:pt x="3672840" y="722375"/>
                </a:lnTo>
                <a:lnTo>
                  <a:pt x="3695700" y="734567"/>
                </a:lnTo>
                <a:lnTo>
                  <a:pt x="3718560" y="722375"/>
                </a:lnTo>
                <a:lnTo>
                  <a:pt x="3739896" y="771143"/>
                </a:lnTo>
                <a:lnTo>
                  <a:pt x="3762755" y="722375"/>
                </a:lnTo>
                <a:lnTo>
                  <a:pt x="3785616" y="710183"/>
                </a:lnTo>
                <a:lnTo>
                  <a:pt x="3808476" y="661415"/>
                </a:lnTo>
                <a:lnTo>
                  <a:pt x="3831336" y="661415"/>
                </a:lnTo>
                <a:lnTo>
                  <a:pt x="3854196" y="649223"/>
                </a:lnTo>
                <a:lnTo>
                  <a:pt x="3877055" y="661415"/>
                </a:lnTo>
                <a:lnTo>
                  <a:pt x="3899916" y="673607"/>
                </a:lnTo>
                <a:lnTo>
                  <a:pt x="3922776" y="624839"/>
                </a:lnTo>
                <a:lnTo>
                  <a:pt x="3944112" y="637031"/>
                </a:lnTo>
                <a:lnTo>
                  <a:pt x="3966972" y="624839"/>
                </a:lnTo>
                <a:lnTo>
                  <a:pt x="3989832" y="624839"/>
                </a:lnTo>
                <a:lnTo>
                  <a:pt x="4012691" y="612647"/>
                </a:lnTo>
                <a:lnTo>
                  <a:pt x="4035552" y="612647"/>
                </a:lnTo>
                <a:lnTo>
                  <a:pt x="4058412" y="588263"/>
                </a:lnTo>
                <a:lnTo>
                  <a:pt x="4081272" y="576071"/>
                </a:lnTo>
                <a:lnTo>
                  <a:pt x="4104132" y="563879"/>
                </a:lnTo>
                <a:lnTo>
                  <a:pt x="4125467" y="576071"/>
                </a:lnTo>
                <a:lnTo>
                  <a:pt x="4148328" y="576071"/>
                </a:lnTo>
                <a:lnTo>
                  <a:pt x="4171188" y="576071"/>
                </a:lnTo>
                <a:lnTo>
                  <a:pt x="4194048" y="576071"/>
                </a:lnTo>
                <a:lnTo>
                  <a:pt x="4216908" y="588263"/>
                </a:lnTo>
                <a:lnTo>
                  <a:pt x="4239768" y="576071"/>
                </a:lnTo>
                <a:lnTo>
                  <a:pt x="4262628" y="563879"/>
                </a:lnTo>
                <a:lnTo>
                  <a:pt x="4285488" y="576071"/>
                </a:lnTo>
                <a:lnTo>
                  <a:pt x="4306824" y="551687"/>
                </a:lnTo>
                <a:lnTo>
                  <a:pt x="4329684" y="551687"/>
                </a:lnTo>
                <a:lnTo>
                  <a:pt x="4352544" y="513587"/>
                </a:lnTo>
                <a:lnTo>
                  <a:pt x="4375404" y="501395"/>
                </a:lnTo>
                <a:lnTo>
                  <a:pt x="4398264" y="477011"/>
                </a:lnTo>
                <a:lnTo>
                  <a:pt x="4421124" y="513587"/>
                </a:lnTo>
                <a:lnTo>
                  <a:pt x="4443984" y="501395"/>
                </a:lnTo>
                <a:lnTo>
                  <a:pt x="4466844" y="501395"/>
                </a:lnTo>
                <a:lnTo>
                  <a:pt x="4488180" y="477011"/>
                </a:lnTo>
                <a:lnTo>
                  <a:pt x="4511040" y="501395"/>
                </a:lnTo>
                <a:lnTo>
                  <a:pt x="4533900" y="477011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45293" y="5785525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5293" y="554080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72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5293" y="529609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45293" y="505148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76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45293" y="4806772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78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5293" y="4562055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45293" y="431733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82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45293" y="407273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84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66603" y="5984333"/>
            <a:ext cx="4593437" cy="256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43514" y="3612756"/>
            <a:ext cx="248793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BLS </a:t>
            </a:r>
            <a:r>
              <a:rPr sz="1400" spc="-10" dirty="0">
                <a:latin typeface="Calibri"/>
                <a:cs typeface="Calibri"/>
              </a:rPr>
              <a:t>Employment-Population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Ratio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000" spc="-10" dirty="0">
                <a:latin typeface="Calibri"/>
                <a:cs typeface="Calibri"/>
              </a:rPr>
              <a:t>Ages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25-54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5826" y="6477255"/>
            <a:ext cx="2550795" cy="14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00" spc="-5" dirty="0">
                <a:latin typeface="Century Gothic"/>
                <a:cs typeface="Century Gothic"/>
              </a:rPr>
              <a:t>Source: Bureau </a:t>
            </a:r>
            <a:r>
              <a:rPr sz="800" dirty="0">
                <a:latin typeface="Century Gothic"/>
                <a:cs typeface="Century Gothic"/>
              </a:rPr>
              <a:t>of Labor </a:t>
            </a:r>
            <a:r>
              <a:rPr sz="800" spc="-5" dirty="0">
                <a:latin typeface="Century Gothic"/>
                <a:cs typeface="Century Gothic"/>
              </a:rPr>
              <a:t>Statistics,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35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31083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Steady</a:t>
            </a:r>
            <a:r>
              <a:rPr spc="-65" dirty="0"/>
              <a:t> </a:t>
            </a:r>
            <a:r>
              <a:rPr spc="-5" dirty="0"/>
              <a:t>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2535" y="5311178"/>
            <a:ext cx="4154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0835" algn="l"/>
              </a:tabLst>
            </a:pPr>
            <a:r>
              <a:rPr sz="1600" u="sng" spc="-5" dirty="0">
                <a:uFill>
                  <a:solidFill>
                    <a:srgbClr val="DADADA"/>
                  </a:solidFill>
                </a:uFill>
                <a:latin typeface="Century Gothic"/>
                <a:cs typeface="Century Gothic"/>
              </a:rPr>
              <a:t> 	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52" y="1043990"/>
            <a:ext cx="321119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447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latin typeface="Century Gothic"/>
                <a:cs typeface="Century Gothic"/>
              </a:rPr>
              <a:t>In </a:t>
            </a:r>
            <a:r>
              <a:rPr sz="1800" spc="-5" dirty="0">
                <a:latin typeface="Century Gothic"/>
                <a:cs typeface="Century Gothic"/>
              </a:rPr>
              <a:t>August, </a:t>
            </a:r>
            <a:r>
              <a:rPr sz="1800" spc="-20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saw </a:t>
            </a:r>
            <a:r>
              <a:rPr sz="1800" spc="-5" dirty="0">
                <a:latin typeface="Century Gothic"/>
                <a:cs typeface="Century Gothic"/>
              </a:rPr>
              <a:t>Non  Farm Payrolls grow by  </a:t>
            </a:r>
            <a:r>
              <a:rPr sz="1800" b="1" spc="-5" dirty="0">
                <a:latin typeface="Century Gothic"/>
                <a:cs typeface="Century Gothic"/>
              </a:rPr>
              <a:t>151,000 </a:t>
            </a:r>
            <a:r>
              <a:rPr sz="1800" spc="-5" dirty="0">
                <a:latin typeface="Century Gothic"/>
                <a:cs typeface="Century Gothic"/>
              </a:rPr>
              <a:t>jobs, </a:t>
            </a:r>
            <a:r>
              <a:rPr sz="1800" spc="-10" dirty="0">
                <a:latin typeface="Century Gothic"/>
                <a:cs typeface="Century Gothic"/>
              </a:rPr>
              <a:t>short </a:t>
            </a:r>
            <a:r>
              <a:rPr sz="1800" spc="-5" dirty="0">
                <a:latin typeface="Century Gothic"/>
                <a:cs typeface="Century Gothic"/>
              </a:rPr>
              <a:t>of </a:t>
            </a:r>
            <a:r>
              <a:rPr sz="1800" spc="-10" dirty="0">
                <a:latin typeface="Century Gothic"/>
                <a:cs typeface="Century Gothic"/>
              </a:rPr>
              <a:t>the  180,000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target</a:t>
            </a:r>
            <a:endParaRPr sz="1800">
              <a:latin typeface="Century Gothic"/>
              <a:cs typeface="Century Gothic"/>
            </a:endParaRPr>
          </a:p>
          <a:p>
            <a:pPr marL="756285" marR="191770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August is traditionally a  </a:t>
            </a:r>
            <a:r>
              <a:rPr sz="1600" dirty="0">
                <a:latin typeface="Century Gothic"/>
                <a:cs typeface="Century Gothic"/>
              </a:rPr>
              <a:t>volatile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month</a:t>
            </a:r>
            <a:endParaRPr sz="1600">
              <a:latin typeface="Century Gothic"/>
              <a:cs typeface="Century Gothic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Jobs </a:t>
            </a:r>
            <a:r>
              <a:rPr sz="1600" dirty="0">
                <a:latin typeface="Century Gothic"/>
                <a:cs typeface="Century Gothic"/>
              </a:rPr>
              <a:t>have </a:t>
            </a:r>
            <a:r>
              <a:rPr sz="1600" spc="-10" dirty="0">
                <a:latin typeface="Century Gothic"/>
                <a:cs typeface="Century Gothic"/>
              </a:rPr>
              <a:t>been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spc="-15" dirty="0">
                <a:latin typeface="Century Gothic"/>
                <a:cs typeface="Century Gothic"/>
              </a:rPr>
              <a:t>growing  </a:t>
            </a:r>
            <a:r>
              <a:rPr sz="1600" spc="-5" dirty="0">
                <a:latin typeface="Century Gothic"/>
                <a:cs typeface="Century Gothic"/>
              </a:rPr>
              <a:t>at roughly </a:t>
            </a:r>
            <a:r>
              <a:rPr sz="1600" b="1" spc="-10" dirty="0">
                <a:latin typeface="Century Gothic"/>
                <a:cs typeface="Century Gothic"/>
              </a:rPr>
              <a:t>2% </a:t>
            </a:r>
            <a:r>
              <a:rPr sz="1600" spc="-5" dirty="0">
                <a:latin typeface="Century Gothic"/>
                <a:cs typeface="Century Gothic"/>
              </a:rPr>
              <a:t>per year  since </a:t>
            </a:r>
            <a:r>
              <a:rPr sz="1600" spc="-10" dirty="0">
                <a:latin typeface="Century Gothic"/>
                <a:cs typeface="Century Gothic"/>
              </a:rPr>
              <a:t>the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recovery</a:t>
            </a:r>
            <a:endParaRPr sz="1600">
              <a:latin typeface="Century Gothic"/>
              <a:cs typeface="Century Gothic"/>
            </a:endParaRPr>
          </a:p>
          <a:p>
            <a:pPr marL="299085" marR="212090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Steady </a:t>
            </a:r>
            <a:r>
              <a:rPr sz="1800" b="1" dirty="0">
                <a:latin typeface="Century Gothic"/>
                <a:cs typeface="Century Gothic"/>
              </a:rPr>
              <a:t>2% </a:t>
            </a:r>
            <a:r>
              <a:rPr sz="1800" spc="-10" dirty="0">
                <a:latin typeface="Century Gothic"/>
                <a:cs typeface="Century Gothic"/>
              </a:rPr>
              <a:t>growth </a:t>
            </a:r>
            <a:r>
              <a:rPr sz="1800" spc="0" dirty="0">
                <a:latin typeface="Century Gothic"/>
                <a:cs typeface="Century Gothic"/>
              </a:rPr>
              <a:t>in  </a:t>
            </a:r>
            <a:r>
              <a:rPr sz="1800" spc="-5" dirty="0">
                <a:latin typeface="Century Gothic"/>
                <a:cs typeface="Century Gothic"/>
              </a:rPr>
              <a:t>average hourly earnings  </a:t>
            </a:r>
            <a:r>
              <a:rPr sz="1800" spc="-15" dirty="0">
                <a:latin typeface="Century Gothic"/>
                <a:cs typeface="Century Gothic"/>
              </a:rPr>
              <a:t>shows </a:t>
            </a:r>
            <a:r>
              <a:rPr sz="1800" dirty="0">
                <a:latin typeface="Century Gothic"/>
                <a:cs typeface="Century Gothic"/>
              </a:rPr>
              <a:t>high </a:t>
            </a:r>
            <a:r>
              <a:rPr sz="1800" spc="-5" dirty="0">
                <a:latin typeface="Century Gothic"/>
                <a:cs typeface="Century Gothic"/>
              </a:rPr>
              <a:t>demand for  jobs</a:t>
            </a:r>
            <a:endParaRPr sz="1800">
              <a:latin typeface="Century Gothic"/>
              <a:cs typeface="Century Gothic"/>
            </a:endParaRPr>
          </a:p>
          <a:p>
            <a:pPr marL="756285" marR="102870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Employers </a:t>
            </a:r>
            <a:r>
              <a:rPr sz="1600" spc="-10" dirty="0">
                <a:latin typeface="Century Gothic"/>
                <a:cs typeface="Century Gothic"/>
              </a:rPr>
              <a:t>need to </a:t>
            </a:r>
            <a:r>
              <a:rPr sz="1600" spc="-5" dirty="0">
                <a:latin typeface="Century Gothic"/>
                <a:cs typeface="Century Gothic"/>
              </a:rPr>
              <a:t>raise  </a:t>
            </a:r>
            <a:r>
              <a:rPr sz="1600" spc="-15" dirty="0">
                <a:latin typeface="Century Gothic"/>
                <a:cs typeface="Century Gothic"/>
              </a:rPr>
              <a:t>wages </a:t>
            </a:r>
            <a:r>
              <a:rPr sz="1600" spc="-10" dirty="0">
                <a:latin typeface="Century Gothic"/>
                <a:cs typeface="Century Gothic"/>
              </a:rPr>
              <a:t>to entice  candidates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2188" y="3049523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2188" y="2851404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2188" y="2651760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2188" y="2453639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2188" y="2253995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2188" y="2055876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2188" y="1658111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2188" y="1459991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2188" y="1260347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2188" y="1857755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2188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1267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0347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9428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6984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6064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05144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64223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3304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82383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41464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00543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9623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17180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76259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35340" y="185775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2855" y="1403603"/>
            <a:ext cx="4057015" cy="1438910"/>
          </a:xfrm>
          <a:custGeom>
            <a:avLst/>
            <a:gdLst/>
            <a:ahLst/>
            <a:cxnLst/>
            <a:rect l="l" t="t" r="r" b="b"/>
            <a:pathLst>
              <a:path w="4057015" h="1438910">
                <a:moveTo>
                  <a:pt x="0" y="196596"/>
                </a:moveTo>
                <a:lnTo>
                  <a:pt x="21336" y="205740"/>
                </a:lnTo>
                <a:lnTo>
                  <a:pt x="42672" y="280416"/>
                </a:lnTo>
                <a:lnTo>
                  <a:pt x="64008" y="367284"/>
                </a:lnTo>
                <a:lnTo>
                  <a:pt x="86868" y="406908"/>
                </a:lnTo>
                <a:lnTo>
                  <a:pt x="108204" y="419100"/>
                </a:lnTo>
                <a:lnTo>
                  <a:pt x="129539" y="463296"/>
                </a:lnTo>
                <a:lnTo>
                  <a:pt x="150876" y="484632"/>
                </a:lnTo>
                <a:lnTo>
                  <a:pt x="172212" y="541020"/>
                </a:lnTo>
                <a:lnTo>
                  <a:pt x="193548" y="588264"/>
                </a:lnTo>
                <a:lnTo>
                  <a:pt x="216408" y="665988"/>
                </a:lnTo>
                <a:lnTo>
                  <a:pt x="237744" y="711708"/>
                </a:lnTo>
                <a:lnTo>
                  <a:pt x="259079" y="728472"/>
                </a:lnTo>
                <a:lnTo>
                  <a:pt x="280416" y="758952"/>
                </a:lnTo>
                <a:lnTo>
                  <a:pt x="301752" y="758952"/>
                </a:lnTo>
                <a:lnTo>
                  <a:pt x="323088" y="728472"/>
                </a:lnTo>
                <a:lnTo>
                  <a:pt x="345948" y="723900"/>
                </a:lnTo>
                <a:lnTo>
                  <a:pt x="367284" y="696468"/>
                </a:lnTo>
                <a:lnTo>
                  <a:pt x="388620" y="693420"/>
                </a:lnTo>
                <a:lnTo>
                  <a:pt x="409956" y="672084"/>
                </a:lnTo>
                <a:lnTo>
                  <a:pt x="431292" y="644652"/>
                </a:lnTo>
                <a:lnTo>
                  <a:pt x="452628" y="577596"/>
                </a:lnTo>
                <a:lnTo>
                  <a:pt x="473964" y="531876"/>
                </a:lnTo>
                <a:lnTo>
                  <a:pt x="496823" y="528828"/>
                </a:lnTo>
                <a:lnTo>
                  <a:pt x="518159" y="493776"/>
                </a:lnTo>
                <a:lnTo>
                  <a:pt x="539496" y="496824"/>
                </a:lnTo>
                <a:lnTo>
                  <a:pt x="560832" y="525780"/>
                </a:lnTo>
                <a:lnTo>
                  <a:pt x="582168" y="519684"/>
                </a:lnTo>
                <a:lnTo>
                  <a:pt x="603504" y="521208"/>
                </a:lnTo>
                <a:lnTo>
                  <a:pt x="626364" y="527304"/>
                </a:lnTo>
                <a:lnTo>
                  <a:pt x="647700" y="510540"/>
                </a:lnTo>
                <a:lnTo>
                  <a:pt x="669036" y="515112"/>
                </a:lnTo>
                <a:lnTo>
                  <a:pt x="690372" y="490728"/>
                </a:lnTo>
                <a:lnTo>
                  <a:pt x="711708" y="480060"/>
                </a:lnTo>
                <a:lnTo>
                  <a:pt x="733044" y="478536"/>
                </a:lnTo>
                <a:lnTo>
                  <a:pt x="754380" y="435864"/>
                </a:lnTo>
                <a:lnTo>
                  <a:pt x="777240" y="425196"/>
                </a:lnTo>
                <a:lnTo>
                  <a:pt x="798576" y="396240"/>
                </a:lnTo>
                <a:lnTo>
                  <a:pt x="819912" y="312420"/>
                </a:lnTo>
                <a:lnTo>
                  <a:pt x="841247" y="268224"/>
                </a:lnTo>
                <a:lnTo>
                  <a:pt x="862584" y="219456"/>
                </a:lnTo>
                <a:lnTo>
                  <a:pt x="883919" y="210312"/>
                </a:lnTo>
                <a:lnTo>
                  <a:pt x="906780" y="207264"/>
                </a:lnTo>
                <a:lnTo>
                  <a:pt x="928116" y="181356"/>
                </a:lnTo>
                <a:lnTo>
                  <a:pt x="949452" y="172212"/>
                </a:lnTo>
                <a:lnTo>
                  <a:pt x="970788" y="150876"/>
                </a:lnTo>
                <a:lnTo>
                  <a:pt x="992124" y="143256"/>
                </a:lnTo>
                <a:lnTo>
                  <a:pt x="1013460" y="143256"/>
                </a:lnTo>
                <a:lnTo>
                  <a:pt x="1036319" y="147828"/>
                </a:lnTo>
                <a:lnTo>
                  <a:pt x="1057656" y="117348"/>
                </a:lnTo>
                <a:lnTo>
                  <a:pt x="1078992" y="147828"/>
                </a:lnTo>
                <a:lnTo>
                  <a:pt x="1100328" y="131064"/>
                </a:lnTo>
                <a:lnTo>
                  <a:pt x="1121664" y="152400"/>
                </a:lnTo>
                <a:lnTo>
                  <a:pt x="1143000" y="126492"/>
                </a:lnTo>
                <a:lnTo>
                  <a:pt x="1164336" y="77724"/>
                </a:lnTo>
                <a:lnTo>
                  <a:pt x="1187196" y="67056"/>
                </a:lnTo>
                <a:lnTo>
                  <a:pt x="1208532" y="80772"/>
                </a:lnTo>
                <a:lnTo>
                  <a:pt x="1229868" y="121920"/>
                </a:lnTo>
                <a:lnTo>
                  <a:pt x="1251204" y="80772"/>
                </a:lnTo>
                <a:lnTo>
                  <a:pt x="1272540" y="76200"/>
                </a:lnTo>
                <a:lnTo>
                  <a:pt x="1293876" y="54864"/>
                </a:lnTo>
                <a:lnTo>
                  <a:pt x="1316736" y="44196"/>
                </a:lnTo>
                <a:lnTo>
                  <a:pt x="1338072" y="22860"/>
                </a:lnTo>
                <a:lnTo>
                  <a:pt x="1359408" y="51816"/>
                </a:lnTo>
                <a:lnTo>
                  <a:pt x="1380744" y="74676"/>
                </a:lnTo>
                <a:lnTo>
                  <a:pt x="1402080" y="100584"/>
                </a:lnTo>
                <a:lnTo>
                  <a:pt x="1423416" y="126492"/>
                </a:lnTo>
                <a:lnTo>
                  <a:pt x="1446276" y="128016"/>
                </a:lnTo>
                <a:lnTo>
                  <a:pt x="1467612" y="115824"/>
                </a:lnTo>
                <a:lnTo>
                  <a:pt x="1488948" y="128016"/>
                </a:lnTo>
                <a:lnTo>
                  <a:pt x="1510284" y="147828"/>
                </a:lnTo>
                <a:lnTo>
                  <a:pt x="1531620" y="146304"/>
                </a:lnTo>
                <a:lnTo>
                  <a:pt x="1552956" y="152400"/>
                </a:lnTo>
                <a:lnTo>
                  <a:pt x="1574292" y="185928"/>
                </a:lnTo>
                <a:lnTo>
                  <a:pt x="1597152" y="199644"/>
                </a:lnTo>
                <a:lnTo>
                  <a:pt x="1618488" y="214884"/>
                </a:lnTo>
                <a:lnTo>
                  <a:pt x="1639824" y="198120"/>
                </a:lnTo>
                <a:lnTo>
                  <a:pt x="1661160" y="198120"/>
                </a:lnTo>
                <a:lnTo>
                  <a:pt x="1682495" y="233172"/>
                </a:lnTo>
                <a:lnTo>
                  <a:pt x="1703832" y="263652"/>
                </a:lnTo>
                <a:lnTo>
                  <a:pt x="1726692" y="274320"/>
                </a:lnTo>
                <a:lnTo>
                  <a:pt x="1748027" y="262128"/>
                </a:lnTo>
                <a:lnTo>
                  <a:pt x="1769364" y="275844"/>
                </a:lnTo>
                <a:lnTo>
                  <a:pt x="1790700" y="288036"/>
                </a:lnTo>
                <a:lnTo>
                  <a:pt x="1812036" y="320040"/>
                </a:lnTo>
                <a:lnTo>
                  <a:pt x="1833372" y="344424"/>
                </a:lnTo>
                <a:lnTo>
                  <a:pt x="1854708" y="384048"/>
                </a:lnTo>
                <a:lnTo>
                  <a:pt x="1877568" y="425196"/>
                </a:lnTo>
                <a:lnTo>
                  <a:pt x="1898904" y="472440"/>
                </a:lnTo>
                <a:lnTo>
                  <a:pt x="1920239" y="507492"/>
                </a:lnTo>
                <a:lnTo>
                  <a:pt x="1941576" y="533400"/>
                </a:lnTo>
                <a:lnTo>
                  <a:pt x="1962912" y="568452"/>
                </a:lnTo>
                <a:lnTo>
                  <a:pt x="1984248" y="646176"/>
                </a:lnTo>
                <a:lnTo>
                  <a:pt x="2007108" y="725424"/>
                </a:lnTo>
                <a:lnTo>
                  <a:pt x="2028444" y="851916"/>
                </a:lnTo>
                <a:lnTo>
                  <a:pt x="2049780" y="966216"/>
                </a:lnTo>
                <a:lnTo>
                  <a:pt x="2071116" y="1082040"/>
                </a:lnTo>
                <a:lnTo>
                  <a:pt x="2092452" y="1171956"/>
                </a:lnTo>
                <a:lnTo>
                  <a:pt x="2113788" y="1278636"/>
                </a:lnTo>
                <a:lnTo>
                  <a:pt x="2136648" y="1348740"/>
                </a:lnTo>
                <a:lnTo>
                  <a:pt x="2157984" y="1374648"/>
                </a:lnTo>
                <a:lnTo>
                  <a:pt x="2179320" y="1418844"/>
                </a:lnTo>
                <a:lnTo>
                  <a:pt x="2200656" y="1438656"/>
                </a:lnTo>
                <a:lnTo>
                  <a:pt x="2221992" y="1432560"/>
                </a:lnTo>
                <a:lnTo>
                  <a:pt x="2243328" y="1402080"/>
                </a:lnTo>
                <a:lnTo>
                  <a:pt x="2264664" y="1365504"/>
                </a:lnTo>
                <a:lnTo>
                  <a:pt x="2287524" y="1258824"/>
                </a:lnTo>
                <a:lnTo>
                  <a:pt x="2308860" y="1200912"/>
                </a:lnTo>
                <a:lnTo>
                  <a:pt x="2330196" y="1083564"/>
                </a:lnTo>
                <a:lnTo>
                  <a:pt x="2351532" y="992124"/>
                </a:lnTo>
                <a:lnTo>
                  <a:pt x="2372868" y="848868"/>
                </a:lnTo>
                <a:lnTo>
                  <a:pt x="2394204" y="710184"/>
                </a:lnTo>
                <a:lnTo>
                  <a:pt x="2417064" y="579120"/>
                </a:lnTo>
                <a:lnTo>
                  <a:pt x="2438400" y="528828"/>
                </a:lnTo>
                <a:lnTo>
                  <a:pt x="2459736" y="489204"/>
                </a:lnTo>
                <a:lnTo>
                  <a:pt x="2502408" y="435864"/>
                </a:lnTo>
                <a:lnTo>
                  <a:pt x="2523744" y="365760"/>
                </a:lnTo>
                <a:lnTo>
                  <a:pt x="2546604" y="345948"/>
                </a:lnTo>
                <a:lnTo>
                  <a:pt x="2567940" y="289560"/>
                </a:lnTo>
                <a:lnTo>
                  <a:pt x="2589276" y="288036"/>
                </a:lnTo>
                <a:lnTo>
                  <a:pt x="2610612" y="248412"/>
                </a:lnTo>
                <a:lnTo>
                  <a:pt x="2631948" y="239268"/>
                </a:lnTo>
                <a:lnTo>
                  <a:pt x="2653284" y="224028"/>
                </a:lnTo>
                <a:lnTo>
                  <a:pt x="2674620" y="292608"/>
                </a:lnTo>
                <a:lnTo>
                  <a:pt x="2697480" y="237744"/>
                </a:lnTo>
                <a:lnTo>
                  <a:pt x="2718816" y="214884"/>
                </a:lnTo>
                <a:lnTo>
                  <a:pt x="2740152" y="193548"/>
                </a:lnTo>
                <a:lnTo>
                  <a:pt x="2761488" y="147828"/>
                </a:lnTo>
                <a:lnTo>
                  <a:pt x="2782824" y="156972"/>
                </a:lnTo>
                <a:lnTo>
                  <a:pt x="2804160" y="153924"/>
                </a:lnTo>
                <a:lnTo>
                  <a:pt x="2827020" y="135636"/>
                </a:lnTo>
                <a:lnTo>
                  <a:pt x="2848356" y="91440"/>
                </a:lnTo>
                <a:lnTo>
                  <a:pt x="2869692" y="80772"/>
                </a:lnTo>
                <a:lnTo>
                  <a:pt x="2891028" y="79248"/>
                </a:lnTo>
                <a:lnTo>
                  <a:pt x="2912364" y="121920"/>
                </a:lnTo>
                <a:lnTo>
                  <a:pt x="2933700" y="115824"/>
                </a:lnTo>
                <a:lnTo>
                  <a:pt x="2956560" y="138684"/>
                </a:lnTo>
                <a:lnTo>
                  <a:pt x="2977896" y="128016"/>
                </a:lnTo>
                <a:lnTo>
                  <a:pt x="2999232" y="115824"/>
                </a:lnTo>
                <a:lnTo>
                  <a:pt x="3020568" y="126492"/>
                </a:lnTo>
                <a:lnTo>
                  <a:pt x="3041904" y="137160"/>
                </a:lnTo>
                <a:lnTo>
                  <a:pt x="3063240" y="137160"/>
                </a:lnTo>
                <a:lnTo>
                  <a:pt x="3084576" y="132588"/>
                </a:lnTo>
                <a:lnTo>
                  <a:pt x="3107436" y="155448"/>
                </a:lnTo>
                <a:lnTo>
                  <a:pt x="3128772" y="147828"/>
                </a:lnTo>
                <a:lnTo>
                  <a:pt x="3150108" y="163068"/>
                </a:lnTo>
                <a:lnTo>
                  <a:pt x="3171444" y="146304"/>
                </a:lnTo>
                <a:lnTo>
                  <a:pt x="3192780" y="131064"/>
                </a:lnTo>
                <a:lnTo>
                  <a:pt x="3214116" y="121920"/>
                </a:lnTo>
                <a:lnTo>
                  <a:pt x="3236976" y="123444"/>
                </a:lnTo>
                <a:lnTo>
                  <a:pt x="3258312" y="112776"/>
                </a:lnTo>
                <a:lnTo>
                  <a:pt x="3279648" y="112776"/>
                </a:lnTo>
                <a:lnTo>
                  <a:pt x="3300984" y="103632"/>
                </a:lnTo>
                <a:lnTo>
                  <a:pt x="3322320" y="83820"/>
                </a:lnTo>
                <a:lnTo>
                  <a:pt x="3343655" y="112776"/>
                </a:lnTo>
                <a:lnTo>
                  <a:pt x="3364991" y="114300"/>
                </a:lnTo>
                <a:lnTo>
                  <a:pt x="3387852" y="135636"/>
                </a:lnTo>
                <a:lnTo>
                  <a:pt x="3409188" y="115824"/>
                </a:lnTo>
                <a:lnTo>
                  <a:pt x="3430524" y="99060"/>
                </a:lnTo>
                <a:lnTo>
                  <a:pt x="3451860" y="100584"/>
                </a:lnTo>
                <a:lnTo>
                  <a:pt x="3473196" y="77724"/>
                </a:lnTo>
                <a:lnTo>
                  <a:pt x="3494532" y="64008"/>
                </a:lnTo>
                <a:lnTo>
                  <a:pt x="3517391" y="73152"/>
                </a:lnTo>
                <a:lnTo>
                  <a:pt x="3538728" y="59436"/>
                </a:lnTo>
                <a:lnTo>
                  <a:pt x="3560064" y="57912"/>
                </a:lnTo>
                <a:lnTo>
                  <a:pt x="3581400" y="53340"/>
                </a:lnTo>
                <a:lnTo>
                  <a:pt x="3602736" y="16764"/>
                </a:lnTo>
                <a:lnTo>
                  <a:pt x="3624072" y="12192"/>
                </a:lnTo>
                <a:lnTo>
                  <a:pt x="3646932" y="0"/>
                </a:lnTo>
                <a:lnTo>
                  <a:pt x="3668267" y="27432"/>
                </a:lnTo>
                <a:lnTo>
                  <a:pt x="3689604" y="36576"/>
                </a:lnTo>
                <a:lnTo>
                  <a:pt x="3710940" y="28956"/>
                </a:lnTo>
                <a:lnTo>
                  <a:pt x="3732276" y="41148"/>
                </a:lnTo>
                <a:lnTo>
                  <a:pt x="3753612" y="35052"/>
                </a:lnTo>
                <a:lnTo>
                  <a:pt x="3774948" y="45720"/>
                </a:lnTo>
                <a:lnTo>
                  <a:pt x="3797808" y="65532"/>
                </a:lnTo>
                <a:lnTo>
                  <a:pt x="3819144" y="53340"/>
                </a:lnTo>
                <a:lnTo>
                  <a:pt x="3840479" y="60960"/>
                </a:lnTo>
                <a:lnTo>
                  <a:pt x="3861816" y="65532"/>
                </a:lnTo>
                <a:lnTo>
                  <a:pt x="3883152" y="73152"/>
                </a:lnTo>
                <a:lnTo>
                  <a:pt x="3904488" y="77724"/>
                </a:lnTo>
                <a:lnTo>
                  <a:pt x="3927348" y="64008"/>
                </a:lnTo>
                <a:lnTo>
                  <a:pt x="3948684" y="79248"/>
                </a:lnTo>
                <a:lnTo>
                  <a:pt x="3970020" y="115824"/>
                </a:lnTo>
                <a:lnTo>
                  <a:pt x="3991355" y="109728"/>
                </a:lnTo>
                <a:lnTo>
                  <a:pt x="4012691" y="114300"/>
                </a:lnTo>
                <a:lnTo>
                  <a:pt x="4034028" y="112776"/>
                </a:lnTo>
                <a:lnTo>
                  <a:pt x="4056888" y="111252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58703" y="1302410"/>
            <a:ext cx="200660" cy="181546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latin typeface="Calibri"/>
                <a:cs typeface="Calibri"/>
              </a:rPr>
              <a:t>2%</a:t>
            </a:r>
            <a:endParaRPr sz="9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latin typeface="Calibri"/>
                <a:cs typeface="Calibri"/>
              </a:rPr>
              <a:t>1%</a:t>
            </a:r>
            <a:endParaRPr sz="9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latin typeface="Calibri"/>
                <a:cs typeface="Calibri"/>
              </a:rPr>
              <a:t>0%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900" dirty="0">
                <a:latin typeface="Calibri"/>
                <a:cs typeface="Calibri"/>
              </a:rPr>
              <a:t>-1%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latin typeface="Calibri"/>
                <a:cs typeface="Calibri"/>
              </a:rPr>
              <a:t>-2%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latin typeface="Calibri"/>
                <a:cs typeface="Calibri"/>
              </a:rPr>
              <a:t>-3%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latin typeface="Calibri"/>
                <a:cs typeface="Calibri"/>
              </a:rPr>
              <a:t>-4%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latin typeface="Calibri"/>
                <a:cs typeface="Calibri"/>
              </a:rPr>
              <a:t>-5%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900" dirty="0">
                <a:latin typeface="Calibri"/>
                <a:cs typeface="Calibri"/>
              </a:rPr>
              <a:t>-6%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38269" y="3154006"/>
            <a:ext cx="4123372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93679" y="822210"/>
            <a:ext cx="1489075" cy="506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Non </a:t>
            </a:r>
            <a:r>
              <a:rPr sz="1400" spc="-10" dirty="0">
                <a:latin typeface="Calibri"/>
                <a:cs typeface="Calibri"/>
              </a:rPr>
              <a:t>Farm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Payroll</a:t>
            </a:r>
            <a:endParaRPr sz="1400">
              <a:latin typeface="Calibri"/>
              <a:cs typeface="Calibri"/>
            </a:endParaRPr>
          </a:p>
          <a:p>
            <a:pPr marL="240029">
              <a:lnSpc>
                <a:spcPts val="1085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Change </a:t>
            </a:r>
            <a:r>
              <a:rPr sz="1000" spc="-10" dirty="0">
                <a:latin typeface="Calibri"/>
                <a:cs typeface="Calibri"/>
              </a:rPr>
              <a:t>YoY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Calibri"/>
                <a:cs typeface="Calibri"/>
              </a:rPr>
              <a:t>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55235" y="5763767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516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55235" y="5117591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516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5235" y="4902708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516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55235" y="4687823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516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55235" y="4472940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516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55235" y="4256532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516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55235" y="4041647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516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3523" y="4210811"/>
            <a:ext cx="4093845" cy="885825"/>
          </a:xfrm>
          <a:custGeom>
            <a:avLst/>
            <a:gdLst/>
            <a:ahLst/>
            <a:cxnLst/>
            <a:rect l="l" t="t" r="r" b="b"/>
            <a:pathLst>
              <a:path w="4093845" h="885825">
                <a:moveTo>
                  <a:pt x="0" y="70104"/>
                </a:moveTo>
                <a:lnTo>
                  <a:pt x="35052" y="207264"/>
                </a:lnTo>
                <a:lnTo>
                  <a:pt x="71628" y="35052"/>
                </a:lnTo>
                <a:lnTo>
                  <a:pt x="106680" y="0"/>
                </a:lnTo>
                <a:lnTo>
                  <a:pt x="143256" y="153924"/>
                </a:lnTo>
                <a:lnTo>
                  <a:pt x="178308" y="112776"/>
                </a:lnTo>
                <a:lnTo>
                  <a:pt x="214884" y="224028"/>
                </a:lnTo>
                <a:lnTo>
                  <a:pt x="249936" y="246888"/>
                </a:lnTo>
                <a:lnTo>
                  <a:pt x="286512" y="230124"/>
                </a:lnTo>
                <a:lnTo>
                  <a:pt x="323088" y="298704"/>
                </a:lnTo>
                <a:lnTo>
                  <a:pt x="358140" y="298704"/>
                </a:lnTo>
                <a:lnTo>
                  <a:pt x="394716" y="324612"/>
                </a:lnTo>
                <a:lnTo>
                  <a:pt x="429768" y="245364"/>
                </a:lnTo>
                <a:lnTo>
                  <a:pt x="466344" y="309372"/>
                </a:lnTo>
                <a:lnTo>
                  <a:pt x="501395" y="231648"/>
                </a:lnTo>
                <a:lnTo>
                  <a:pt x="537972" y="402336"/>
                </a:lnTo>
                <a:lnTo>
                  <a:pt x="574548" y="239268"/>
                </a:lnTo>
                <a:lnTo>
                  <a:pt x="609600" y="117348"/>
                </a:lnTo>
                <a:lnTo>
                  <a:pt x="646176" y="141732"/>
                </a:lnTo>
                <a:lnTo>
                  <a:pt x="681228" y="121920"/>
                </a:lnTo>
                <a:lnTo>
                  <a:pt x="717804" y="45720"/>
                </a:lnTo>
                <a:lnTo>
                  <a:pt x="752856" y="7620"/>
                </a:lnTo>
                <a:lnTo>
                  <a:pt x="789432" y="9144"/>
                </a:lnTo>
                <a:lnTo>
                  <a:pt x="824484" y="76200"/>
                </a:lnTo>
                <a:lnTo>
                  <a:pt x="861060" y="141732"/>
                </a:lnTo>
                <a:lnTo>
                  <a:pt x="897636" y="103632"/>
                </a:lnTo>
                <a:lnTo>
                  <a:pt x="932688" y="291084"/>
                </a:lnTo>
                <a:lnTo>
                  <a:pt x="969263" y="312420"/>
                </a:lnTo>
                <a:lnTo>
                  <a:pt x="1004316" y="397764"/>
                </a:lnTo>
                <a:lnTo>
                  <a:pt x="1040891" y="501396"/>
                </a:lnTo>
                <a:lnTo>
                  <a:pt x="1075944" y="502920"/>
                </a:lnTo>
                <a:lnTo>
                  <a:pt x="1112520" y="464820"/>
                </a:lnTo>
                <a:lnTo>
                  <a:pt x="1149096" y="627888"/>
                </a:lnTo>
                <a:lnTo>
                  <a:pt x="1184148" y="710184"/>
                </a:lnTo>
                <a:lnTo>
                  <a:pt x="1220724" y="650748"/>
                </a:lnTo>
                <a:lnTo>
                  <a:pt x="1255776" y="653796"/>
                </a:lnTo>
                <a:lnTo>
                  <a:pt x="1292352" y="772668"/>
                </a:lnTo>
                <a:lnTo>
                  <a:pt x="1327404" y="774192"/>
                </a:lnTo>
                <a:lnTo>
                  <a:pt x="1363980" y="736092"/>
                </a:lnTo>
                <a:lnTo>
                  <a:pt x="1399032" y="795528"/>
                </a:lnTo>
                <a:lnTo>
                  <a:pt x="1435608" y="757428"/>
                </a:lnTo>
                <a:lnTo>
                  <a:pt x="1472184" y="798576"/>
                </a:lnTo>
                <a:lnTo>
                  <a:pt x="1507236" y="760476"/>
                </a:lnTo>
                <a:lnTo>
                  <a:pt x="1543812" y="723900"/>
                </a:lnTo>
                <a:lnTo>
                  <a:pt x="1578864" y="781812"/>
                </a:lnTo>
                <a:lnTo>
                  <a:pt x="1615440" y="803148"/>
                </a:lnTo>
                <a:lnTo>
                  <a:pt x="1650492" y="726948"/>
                </a:lnTo>
                <a:lnTo>
                  <a:pt x="1687068" y="768096"/>
                </a:lnTo>
                <a:lnTo>
                  <a:pt x="1723644" y="768096"/>
                </a:lnTo>
                <a:lnTo>
                  <a:pt x="1758695" y="749808"/>
                </a:lnTo>
                <a:lnTo>
                  <a:pt x="1795272" y="673608"/>
                </a:lnTo>
                <a:lnTo>
                  <a:pt x="1830324" y="635508"/>
                </a:lnTo>
                <a:lnTo>
                  <a:pt x="1866900" y="562356"/>
                </a:lnTo>
                <a:lnTo>
                  <a:pt x="1901952" y="716280"/>
                </a:lnTo>
                <a:lnTo>
                  <a:pt x="1938527" y="717804"/>
                </a:lnTo>
                <a:lnTo>
                  <a:pt x="1973580" y="662940"/>
                </a:lnTo>
                <a:lnTo>
                  <a:pt x="2010156" y="701040"/>
                </a:lnTo>
                <a:lnTo>
                  <a:pt x="2046732" y="664464"/>
                </a:lnTo>
                <a:lnTo>
                  <a:pt x="2081783" y="800100"/>
                </a:lnTo>
                <a:lnTo>
                  <a:pt x="2118360" y="781812"/>
                </a:lnTo>
                <a:lnTo>
                  <a:pt x="2153412" y="630936"/>
                </a:lnTo>
                <a:lnTo>
                  <a:pt x="2189988" y="670560"/>
                </a:lnTo>
                <a:lnTo>
                  <a:pt x="2225040" y="784860"/>
                </a:lnTo>
                <a:lnTo>
                  <a:pt x="2261616" y="711708"/>
                </a:lnTo>
                <a:lnTo>
                  <a:pt x="2298192" y="789432"/>
                </a:lnTo>
                <a:lnTo>
                  <a:pt x="2333244" y="749808"/>
                </a:lnTo>
                <a:lnTo>
                  <a:pt x="2369820" y="678180"/>
                </a:lnTo>
                <a:lnTo>
                  <a:pt x="2404872" y="885444"/>
                </a:lnTo>
                <a:lnTo>
                  <a:pt x="2441448" y="717804"/>
                </a:lnTo>
                <a:lnTo>
                  <a:pt x="2476500" y="626364"/>
                </a:lnTo>
                <a:lnTo>
                  <a:pt x="2513076" y="627888"/>
                </a:lnTo>
                <a:lnTo>
                  <a:pt x="2548128" y="627888"/>
                </a:lnTo>
                <a:lnTo>
                  <a:pt x="2584704" y="723900"/>
                </a:lnTo>
                <a:lnTo>
                  <a:pt x="2621280" y="669036"/>
                </a:lnTo>
                <a:lnTo>
                  <a:pt x="2656332" y="652272"/>
                </a:lnTo>
                <a:lnTo>
                  <a:pt x="2692908" y="598932"/>
                </a:lnTo>
                <a:lnTo>
                  <a:pt x="2727960" y="711708"/>
                </a:lnTo>
                <a:lnTo>
                  <a:pt x="2764536" y="563880"/>
                </a:lnTo>
                <a:lnTo>
                  <a:pt x="2799588" y="658368"/>
                </a:lnTo>
                <a:lnTo>
                  <a:pt x="2836164" y="585216"/>
                </a:lnTo>
                <a:lnTo>
                  <a:pt x="2872740" y="588264"/>
                </a:lnTo>
                <a:lnTo>
                  <a:pt x="2907792" y="701040"/>
                </a:lnTo>
                <a:lnTo>
                  <a:pt x="2944368" y="682752"/>
                </a:lnTo>
                <a:lnTo>
                  <a:pt x="2979420" y="557784"/>
                </a:lnTo>
                <a:lnTo>
                  <a:pt x="3015996" y="612648"/>
                </a:lnTo>
                <a:lnTo>
                  <a:pt x="3051048" y="705612"/>
                </a:lnTo>
                <a:lnTo>
                  <a:pt x="3087624" y="633984"/>
                </a:lnTo>
                <a:lnTo>
                  <a:pt x="3122676" y="673608"/>
                </a:lnTo>
                <a:lnTo>
                  <a:pt x="3159252" y="655320"/>
                </a:lnTo>
                <a:lnTo>
                  <a:pt x="3195828" y="621792"/>
                </a:lnTo>
                <a:lnTo>
                  <a:pt x="3230880" y="676656"/>
                </a:lnTo>
                <a:lnTo>
                  <a:pt x="3267455" y="696468"/>
                </a:lnTo>
                <a:lnTo>
                  <a:pt x="3302508" y="644652"/>
                </a:lnTo>
                <a:lnTo>
                  <a:pt x="3339084" y="824484"/>
                </a:lnTo>
                <a:lnTo>
                  <a:pt x="3374136" y="611124"/>
                </a:lnTo>
                <a:lnTo>
                  <a:pt x="3410712" y="720852"/>
                </a:lnTo>
                <a:lnTo>
                  <a:pt x="3447288" y="597408"/>
                </a:lnTo>
                <a:lnTo>
                  <a:pt x="3482340" y="545592"/>
                </a:lnTo>
                <a:lnTo>
                  <a:pt x="3518916" y="547116"/>
                </a:lnTo>
                <a:lnTo>
                  <a:pt x="3553967" y="691896"/>
                </a:lnTo>
                <a:lnTo>
                  <a:pt x="3590544" y="585216"/>
                </a:lnTo>
                <a:lnTo>
                  <a:pt x="3625596" y="553212"/>
                </a:lnTo>
                <a:lnTo>
                  <a:pt x="3662172" y="536448"/>
                </a:lnTo>
                <a:lnTo>
                  <a:pt x="3697224" y="449580"/>
                </a:lnTo>
                <a:lnTo>
                  <a:pt x="3733800" y="524256"/>
                </a:lnTo>
                <a:lnTo>
                  <a:pt x="3770376" y="416052"/>
                </a:lnTo>
                <a:lnTo>
                  <a:pt x="3805428" y="475488"/>
                </a:lnTo>
                <a:lnTo>
                  <a:pt x="3842004" y="528828"/>
                </a:lnTo>
                <a:lnTo>
                  <a:pt x="3877055" y="548640"/>
                </a:lnTo>
                <a:lnTo>
                  <a:pt x="3913632" y="481584"/>
                </a:lnTo>
                <a:lnTo>
                  <a:pt x="3948684" y="484632"/>
                </a:lnTo>
                <a:lnTo>
                  <a:pt x="3985260" y="414528"/>
                </a:lnTo>
                <a:lnTo>
                  <a:pt x="4021836" y="384048"/>
                </a:lnTo>
                <a:lnTo>
                  <a:pt x="4056888" y="507492"/>
                </a:lnTo>
                <a:lnTo>
                  <a:pt x="4093464" y="440436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296536" y="5669343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5826" y="6477255"/>
            <a:ext cx="2550795" cy="14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00" spc="-5" dirty="0">
                <a:latin typeface="Century Gothic"/>
                <a:cs typeface="Century Gothic"/>
              </a:rPr>
              <a:t>Source: Bureau </a:t>
            </a:r>
            <a:r>
              <a:rPr sz="800" dirty="0">
                <a:latin typeface="Century Gothic"/>
                <a:cs typeface="Century Gothic"/>
              </a:rPr>
              <a:t>of Labor </a:t>
            </a:r>
            <a:r>
              <a:rPr sz="800" spc="-5" dirty="0">
                <a:latin typeface="Century Gothic"/>
                <a:cs typeface="Century Gothic"/>
              </a:rPr>
              <a:t>Statistics,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35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4296536" y="5454002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96536" y="5238660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96536" y="4807978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96536" y="5023319"/>
            <a:ext cx="4399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6580" algn="l"/>
              </a:tabLst>
            </a:pPr>
            <a:r>
              <a:rPr sz="900" dirty="0">
                <a:latin typeface="Calibri"/>
                <a:cs typeface="Calibri"/>
              </a:rPr>
              <a:t>2%   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u="sng" dirty="0"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96536" y="4592637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96536" y="4377296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96536" y="4161955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4%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96536" y="3946614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4%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88548" y="5817590"/>
            <a:ext cx="424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Mar-07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Mar-08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Mar-09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Mar-10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Mar-11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Mar-12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Mar-13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Mar-14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Mar-15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Mar-16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93043" y="3590810"/>
            <a:ext cx="1780539" cy="39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libri"/>
                <a:cs typeface="Calibri"/>
              </a:rPr>
              <a:t>Average </a:t>
            </a:r>
            <a:r>
              <a:rPr sz="1400" dirty="0">
                <a:latin typeface="Calibri"/>
                <a:cs typeface="Calibri"/>
              </a:rPr>
              <a:t>Hourly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Earnings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Change </a:t>
            </a:r>
            <a:r>
              <a:rPr sz="1000" spc="-10" dirty="0">
                <a:latin typeface="Calibri"/>
                <a:cs typeface="Calibri"/>
              </a:rPr>
              <a:t>YOY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28295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GDP</a:t>
            </a:r>
            <a:r>
              <a:rPr spc="-85" dirty="0"/>
              <a:t> </a:t>
            </a:r>
            <a:r>
              <a:rPr spc="-5" dirty="0"/>
              <a:t>Forecast</a:t>
            </a:r>
          </a:p>
        </p:txBody>
      </p:sp>
      <p:sp>
        <p:nvSpPr>
          <p:cNvPr id="3" name="object 3"/>
          <p:cNvSpPr/>
          <p:nvPr/>
        </p:nvSpPr>
        <p:spPr>
          <a:xfrm>
            <a:off x="1114044" y="5850635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4044" y="5617464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044" y="5382767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044" y="5149596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4044" y="4681728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4044" y="4448555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4044" y="4213859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4044" y="3980688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4044" y="3745991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7520" y="4307763"/>
            <a:ext cx="1452245" cy="608330"/>
          </a:xfrm>
          <a:custGeom>
            <a:avLst/>
            <a:gdLst/>
            <a:ahLst/>
            <a:cxnLst/>
            <a:rect l="l" t="t" r="r" b="b"/>
            <a:pathLst>
              <a:path w="1452245" h="608329">
                <a:moveTo>
                  <a:pt x="362991" y="0"/>
                </a:moveTo>
                <a:lnTo>
                  <a:pt x="0" y="607771"/>
                </a:lnTo>
                <a:lnTo>
                  <a:pt x="1451990" y="607771"/>
                </a:lnTo>
                <a:lnTo>
                  <a:pt x="1451990" y="190512"/>
                </a:lnTo>
                <a:lnTo>
                  <a:pt x="725995" y="190512"/>
                </a:lnTo>
                <a:lnTo>
                  <a:pt x="362991" y="0"/>
                </a:lnTo>
                <a:close/>
              </a:path>
              <a:path w="1452245" h="608329">
                <a:moveTo>
                  <a:pt x="1451990" y="11696"/>
                </a:moveTo>
                <a:lnTo>
                  <a:pt x="1088999" y="111036"/>
                </a:lnTo>
                <a:lnTo>
                  <a:pt x="725995" y="190512"/>
                </a:lnTo>
                <a:lnTo>
                  <a:pt x="1451990" y="190512"/>
                </a:lnTo>
                <a:lnTo>
                  <a:pt x="1451990" y="11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0512" y="4109072"/>
            <a:ext cx="1089025" cy="389255"/>
          </a:xfrm>
          <a:custGeom>
            <a:avLst/>
            <a:gdLst/>
            <a:ahLst/>
            <a:cxnLst/>
            <a:rect l="l" t="t" r="r" b="b"/>
            <a:pathLst>
              <a:path w="1089025" h="389254">
                <a:moveTo>
                  <a:pt x="0" y="198691"/>
                </a:moveTo>
                <a:lnTo>
                  <a:pt x="363004" y="389204"/>
                </a:lnTo>
                <a:lnTo>
                  <a:pt x="726008" y="309727"/>
                </a:lnTo>
                <a:lnTo>
                  <a:pt x="973725" y="241935"/>
                </a:lnTo>
                <a:lnTo>
                  <a:pt x="363004" y="241935"/>
                </a:lnTo>
                <a:lnTo>
                  <a:pt x="0" y="198691"/>
                </a:lnTo>
                <a:close/>
              </a:path>
              <a:path w="1089025" h="389254">
                <a:moveTo>
                  <a:pt x="1088999" y="0"/>
                </a:moveTo>
                <a:lnTo>
                  <a:pt x="726008" y="134416"/>
                </a:lnTo>
                <a:lnTo>
                  <a:pt x="363004" y="241935"/>
                </a:lnTo>
                <a:lnTo>
                  <a:pt x="973725" y="241935"/>
                </a:lnTo>
                <a:lnTo>
                  <a:pt x="1088999" y="210388"/>
                </a:lnTo>
                <a:lnTo>
                  <a:pt x="1088999" y="0"/>
                </a:lnTo>
                <a:close/>
              </a:path>
            </a:pathLst>
          </a:custGeom>
          <a:solidFill>
            <a:srgbClr val="C5D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4044" y="4914900"/>
            <a:ext cx="6898005" cy="0"/>
          </a:xfrm>
          <a:custGeom>
            <a:avLst/>
            <a:gdLst/>
            <a:ahLst/>
            <a:cxnLst/>
            <a:rect l="l" t="t" r="r" b="b"/>
            <a:pathLst>
              <a:path w="6898005">
                <a:moveTo>
                  <a:pt x="0" y="0"/>
                </a:moveTo>
                <a:lnTo>
                  <a:pt x="6897624" y="0"/>
                </a:lnTo>
              </a:path>
            </a:pathLst>
          </a:custGeom>
          <a:ln w="9144">
            <a:solidFill>
              <a:srgbClr val="1E40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5400" y="3959352"/>
            <a:ext cx="5445760" cy="1605280"/>
          </a:xfrm>
          <a:custGeom>
            <a:avLst/>
            <a:gdLst/>
            <a:ahLst/>
            <a:cxnLst/>
            <a:rect l="l" t="t" r="r" b="b"/>
            <a:pathLst>
              <a:path w="5445759" h="1605279">
                <a:moveTo>
                  <a:pt x="0" y="0"/>
                </a:moveTo>
                <a:lnTo>
                  <a:pt x="362712" y="728472"/>
                </a:lnTo>
                <a:lnTo>
                  <a:pt x="725424" y="537972"/>
                </a:lnTo>
                <a:lnTo>
                  <a:pt x="1089660" y="300228"/>
                </a:lnTo>
                <a:lnTo>
                  <a:pt x="1452372" y="71628"/>
                </a:lnTo>
                <a:lnTo>
                  <a:pt x="1815083" y="173736"/>
                </a:lnTo>
                <a:lnTo>
                  <a:pt x="2177796" y="332232"/>
                </a:lnTo>
                <a:lnTo>
                  <a:pt x="2540508" y="541020"/>
                </a:lnTo>
                <a:lnTo>
                  <a:pt x="2904744" y="1024128"/>
                </a:lnTo>
                <a:lnTo>
                  <a:pt x="3267455" y="1604772"/>
                </a:lnTo>
                <a:lnTo>
                  <a:pt x="3630167" y="364236"/>
                </a:lnTo>
                <a:lnTo>
                  <a:pt x="3992879" y="582168"/>
                </a:lnTo>
                <a:lnTo>
                  <a:pt x="4355592" y="435864"/>
                </a:lnTo>
                <a:lnTo>
                  <a:pt x="4719828" y="563880"/>
                </a:lnTo>
                <a:lnTo>
                  <a:pt x="5082540" y="402336"/>
                </a:lnTo>
                <a:lnTo>
                  <a:pt x="5445252" y="348996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9890" y="4214621"/>
            <a:ext cx="1089660" cy="210820"/>
          </a:xfrm>
          <a:custGeom>
            <a:avLst/>
            <a:gdLst/>
            <a:ahLst/>
            <a:cxnLst/>
            <a:rect l="l" t="t" r="r" b="b"/>
            <a:pathLst>
              <a:path w="1089659" h="210820">
                <a:moveTo>
                  <a:pt x="0" y="92963"/>
                </a:moveTo>
                <a:lnTo>
                  <a:pt x="364236" y="210311"/>
                </a:lnTo>
                <a:lnTo>
                  <a:pt x="726948" y="115823"/>
                </a:lnTo>
                <a:lnTo>
                  <a:pt x="1089660" y="0"/>
                </a:lnTo>
              </a:path>
            </a:pathLst>
          </a:custGeom>
          <a:ln w="28956">
            <a:solidFill>
              <a:srgbClr val="1E406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7746" y="3652024"/>
            <a:ext cx="7200900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0.05</a:t>
            </a:r>
            <a:endParaRPr sz="9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0.04</a:t>
            </a:r>
            <a:endParaRPr sz="9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0.03</a:t>
            </a:r>
            <a:endParaRPr sz="9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0.02</a:t>
            </a:r>
            <a:endParaRPr sz="9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0.01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-0.01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-0.02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-0.03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-0.04</a:t>
            </a:r>
            <a:endParaRPr sz="900">
              <a:latin typeface="Calibri"/>
              <a:cs typeface="Calibri"/>
            </a:endParaRPr>
          </a:p>
          <a:p>
            <a:pPr marL="421640">
              <a:lnSpc>
                <a:spcPct val="100000"/>
              </a:lnSpc>
              <a:spcBef>
                <a:spcPts val="90"/>
              </a:spcBef>
              <a:tabLst>
                <a:tab pos="784225" algn="l"/>
                <a:tab pos="1147445" algn="l"/>
                <a:tab pos="1510665" algn="l"/>
                <a:tab pos="1873885" algn="l"/>
                <a:tab pos="2236470" algn="l"/>
                <a:tab pos="2599690" algn="l"/>
                <a:tab pos="2962910" algn="l"/>
                <a:tab pos="3325495" algn="l"/>
                <a:tab pos="3688715" algn="l"/>
                <a:tab pos="4051935" algn="l"/>
                <a:tab pos="4414520" algn="l"/>
                <a:tab pos="4777740" algn="l"/>
                <a:tab pos="5140960" algn="l"/>
                <a:tab pos="5503545" algn="l"/>
                <a:tab pos="5866765" algn="l"/>
                <a:tab pos="6229985" algn="l"/>
                <a:tab pos="6592570" algn="l"/>
                <a:tab pos="6955790" algn="l"/>
              </a:tabLst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2000	2001	2002	2003	2004	2005	2006	2007	2008	2009	2010	2011	2012	2013	2014	2015	2016	2017	2018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752" y="1250581"/>
            <a:ext cx="318643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GDP </a:t>
            </a:r>
            <a:r>
              <a:rPr sz="1800" spc="-10" dirty="0">
                <a:latin typeface="Century Gothic"/>
                <a:cs typeface="Century Gothic"/>
              </a:rPr>
              <a:t>affected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by: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Gross Private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Investment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Household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Consumption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Net</a:t>
            </a:r>
            <a:r>
              <a:rPr sz="1600" spc="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Exports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Government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Purchases</a:t>
            </a:r>
            <a:endParaRPr sz="16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  <a:spcBef>
                <a:spcPts val="470"/>
              </a:spcBef>
            </a:pPr>
            <a:r>
              <a:rPr sz="1400" spc="-5" dirty="0">
                <a:latin typeface="Calibri"/>
                <a:cs typeface="Calibri"/>
              </a:rPr>
              <a:t>Real Gross Domestic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</a:t>
            </a:r>
            <a:endParaRPr sz="1400">
              <a:latin typeface="Calibri"/>
              <a:cs typeface="Calibri"/>
            </a:endParaRPr>
          </a:p>
          <a:p>
            <a:pPr marL="845819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Calibri"/>
                <a:cs typeface="Calibri"/>
              </a:rPr>
              <a:t>Percent Growth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7752" y="1250581"/>
            <a:ext cx="3304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are forecasting </a:t>
            </a:r>
            <a:r>
              <a:rPr sz="1800" spc="-5" dirty="0">
                <a:latin typeface="Century Gothic"/>
                <a:cs typeface="Century Gothic"/>
              </a:rPr>
              <a:t>GDP  </a:t>
            </a:r>
            <a:r>
              <a:rPr sz="1800" spc="-10" dirty="0">
                <a:latin typeface="Century Gothic"/>
                <a:cs typeface="Century Gothic"/>
              </a:rPr>
              <a:t>growth to weaken, </a:t>
            </a:r>
            <a:r>
              <a:rPr sz="1800" b="1" dirty="0">
                <a:latin typeface="Century Gothic"/>
                <a:cs typeface="Century Gothic"/>
              </a:rPr>
              <a:t>2.1%</a:t>
            </a:r>
            <a:r>
              <a:rPr sz="1800" dirty="0">
                <a:latin typeface="Century Gothic"/>
                <a:cs typeface="Century Gothic"/>
              </a:rPr>
              <a:t>, </a:t>
            </a:r>
            <a:r>
              <a:rPr sz="1800" spc="0" dirty="0">
                <a:latin typeface="Century Gothic"/>
                <a:cs typeface="Century Gothic"/>
              </a:rPr>
              <a:t>in  </a:t>
            </a:r>
            <a:r>
              <a:rPr sz="1800" spc="-5" dirty="0">
                <a:latin typeface="Century Gothic"/>
                <a:cs typeface="Century Gothic"/>
              </a:rPr>
              <a:t>2016 </a:t>
            </a:r>
            <a:r>
              <a:rPr sz="1800" spc="-10" dirty="0">
                <a:latin typeface="Century Gothic"/>
                <a:cs typeface="Century Gothic"/>
              </a:rPr>
              <a:t>while strengthening </a:t>
            </a:r>
            <a:r>
              <a:rPr sz="1800" spc="0" dirty="0">
                <a:latin typeface="Century Gothic"/>
                <a:cs typeface="Century Gothic"/>
              </a:rPr>
              <a:t>in 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long </a:t>
            </a:r>
            <a:r>
              <a:rPr sz="1800" spc="-10" dirty="0">
                <a:latin typeface="Century Gothic"/>
                <a:cs typeface="Century Gothic"/>
              </a:rPr>
              <a:t>term,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3.0%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50228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Low Oil Holding Us</a:t>
            </a:r>
            <a:r>
              <a:rPr spc="-40" dirty="0"/>
              <a:t> </a:t>
            </a:r>
            <a:r>
              <a:rPr spc="-10"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16" y="1169352"/>
            <a:ext cx="840422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Low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10" dirty="0">
                <a:latin typeface="Century Gothic"/>
                <a:cs typeface="Century Gothic"/>
              </a:rPr>
              <a:t>has squeezed </a:t>
            </a:r>
            <a:r>
              <a:rPr sz="1800" spc="-5" dirty="0">
                <a:latin typeface="Century Gothic"/>
                <a:cs typeface="Century Gothic"/>
              </a:rPr>
              <a:t>spending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10" dirty="0">
                <a:latin typeface="Century Gothic"/>
                <a:cs typeface="Century Gothic"/>
              </a:rPr>
              <a:t>energy sector therefore </a:t>
            </a:r>
            <a:r>
              <a:rPr sz="1800" spc="-5" dirty="0">
                <a:latin typeface="Century Gothic"/>
                <a:cs typeface="Century Gothic"/>
              </a:rPr>
              <a:t>reducing Gross  Private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Investment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Remain low for remainder of 2016 </a:t>
            </a:r>
            <a:r>
              <a:rPr sz="1800" dirty="0">
                <a:latin typeface="Century Gothic"/>
                <a:cs typeface="Century Gothic"/>
              </a:rPr>
              <a:t>amid</a:t>
            </a:r>
            <a:r>
              <a:rPr sz="1800" spc="-10" dirty="0">
                <a:latin typeface="Century Gothic"/>
                <a:cs typeface="Century Gothic"/>
              </a:rPr>
              <a:t> uncertainty</a:t>
            </a:r>
            <a:endParaRPr sz="1800">
              <a:latin typeface="Century Gothic"/>
              <a:cs typeface="Century Gothic"/>
            </a:endParaRPr>
          </a:p>
          <a:p>
            <a:pPr marL="299085" marR="52387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Rebound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5" dirty="0">
                <a:latin typeface="Century Gothic"/>
                <a:cs typeface="Century Gothic"/>
              </a:rPr>
              <a:t>2017 due to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5" dirty="0">
                <a:latin typeface="Century Gothic"/>
                <a:cs typeface="Century Gothic"/>
              </a:rPr>
              <a:t>stabilizing </a:t>
            </a:r>
            <a:r>
              <a:rPr sz="1800" spc="-10" dirty="0">
                <a:latin typeface="Century Gothic"/>
                <a:cs typeface="Century Gothic"/>
              </a:rPr>
              <a:t>at $65/barrel and </a:t>
            </a:r>
            <a:r>
              <a:rPr sz="1800" spc="-5" dirty="0">
                <a:latin typeface="Century Gothic"/>
                <a:cs typeface="Century Gothic"/>
              </a:rPr>
              <a:t>post election  </a:t>
            </a:r>
            <a:r>
              <a:rPr sz="1800" spc="-10" dirty="0">
                <a:latin typeface="Century Gothic"/>
                <a:cs typeface="Century Gothic"/>
              </a:rPr>
              <a:t>uncertainty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612" y="5350764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612" y="5138928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612" y="4927091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612" y="4716779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612" y="4504944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2" y="4294632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2" y="4082796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612" y="3870959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612" y="5561076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055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804" y="4069079"/>
            <a:ext cx="3473450" cy="504825"/>
          </a:xfrm>
          <a:custGeom>
            <a:avLst/>
            <a:gdLst/>
            <a:ahLst/>
            <a:cxnLst/>
            <a:rect l="l" t="t" r="r" b="b"/>
            <a:pathLst>
              <a:path w="3473450" h="504825">
                <a:moveTo>
                  <a:pt x="0" y="434340"/>
                </a:moveTo>
                <a:lnTo>
                  <a:pt x="22860" y="406908"/>
                </a:lnTo>
                <a:lnTo>
                  <a:pt x="45720" y="330708"/>
                </a:lnTo>
                <a:lnTo>
                  <a:pt x="68580" y="393192"/>
                </a:lnTo>
                <a:lnTo>
                  <a:pt x="91440" y="388620"/>
                </a:lnTo>
                <a:lnTo>
                  <a:pt x="114300" y="367284"/>
                </a:lnTo>
                <a:lnTo>
                  <a:pt x="137160" y="355092"/>
                </a:lnTo>
                <a:lnTo>
                  <a:pt x="160020" y="393192"/>
                </a:lnTo>
                <a:lnTo>
                  <a:pt x="182880" y="303276"/>
                </a:lnTo>
                <a:lnTo>
                  <a:pt x="205740" y="352044"/>
                </a:lnTo>
                <a:lnTo>
                  <a:pt x="230124" y="333756"/>
                </a:lnTo>
                <a:lnTo>
                  <a:pt x="252984" y="292608"/>
                </a:lnTo>
                <a:lnTo>
                  <a:pt x="275844" y="274320"/>
                </a:lnTo>
                <a:lnTo>
                  <a:pt x="298704" y="271272"/>
                </a:lnTo>
                <a:lnTo>
                  <a:pt x="321564" y="291084"/>
                </a:lnTo>
                <a:lnTo>
                  <a:pt x="344424" y="268224"/>
                </a:lnTo>
                <a:lnTo>
                  <a:pt x="367284" y="281940"/>
                </a:lnTo>
                <a:lnTo>
                  <a:pt x="390144" y="252984"/>
                </a:lnTo>
                <a:lnTo>
                  <a:pt x="413004" y="269748"/>
                </a:lnTo>
                <a:lnTo>
                  <a:pt x="435864" y="224028"/>
                </a:lnTo>
                <a:lnTo>
                  <a:pt x="458723" y="249936"/>
                </a:lnTo>
                <a:lnTo>
                  <a:pt x="483108" y="239268"/>
                </a:lnTo>
                <a:lnTo>
                  <a:pt x="505968" y="219456"/>
                </a:lnTo>
                <a:lnTo>
                  <a:pt x="528828" y="196596"/>
                </a:lnTo>
                <a:lnTo>
                  <a:pt x="551688" y="164592"/>
                </a:lnTo>
                <a:lnTo>
                  <a:pt x="574548" y="169164"/>
                </a:lnTo>
                <a:lnTo>
                  <a:pt x="597408" y="108204"/>
                </a:lnTo>
                <a:lnTo>
                  <a:pt x="620268" y="164592"/>
                </a:lnTo>
                <a:lnTo>
                  <a:pt x="643128" y="138684"/>
                </a:lnTo>
                <a:lnTo>
                  <a:pt x="665988" y="146304"/>
                </a:lnTo>
                <a:lnTo>
                  <a:pt x="688848" y="150876"/>
                </a:lnTo>
                <a:lnTo>
                  <a:pt x="711708" y="131064"/>
                </a:lnTo>
                <a:lnTo>
                  <a:pt x="736092" y="68580"/>
                </a:lnTo>
                <a:lnTo>
                  <a:pt x="758952" y="86868"/>
                </a:lnTo>
                <a:lnTo>
                  <a:pt x="781812" y="92964"/>
                </a:lnTo>
                <a:lnTo>
                  <a:pt x="804672" y="94488"/>
                </a:lnTo>
                <a:lnTo>
                  <a:pt x="827532" y="135636"/>
                </a:lnTo>
                <a:lnTo>
                  <a:pt x="850391" y="138684"/>
                </a:lnTo>
                <a:lnTo>
                  <a:pt x="873252" y="86868"/>
                </a:lnTo>
                <a:lnTo>
                  <a:pt x="896112" y="71628"/>
                </a:lnTo>
                <a:lnTo>
                  <a:pt x="918972" y="126492"/>
                </a:lnTo>
                <a:lnTo>
                  <a:pt x="941832" y="120396"/>
                </a:lnTo>
                <a:lnTo>
                  <a:pt x="964691" y="112776"/>
                </a:lnTo>
                <a:lnTo>
                  <a:pt x="989076" y="97536"/>
                </a:lnTo>
                <a:lnTo>
                  <a:pt x="1011936" y="115824"/>
                </a:lnTo>
                <a:lnTo>
                  <a:pt x="1034796" y="114300"/>
                </a:lnTo>
                <a:lnTo>
                  <a:pt x="1057656" y="112776"/>
                </a:lnTo>
                <a:lnTo>
                  <a:pt x="1080516" y="71628"/>
                </a:lnTo>
                <a:lnTo>
                  <a:pt x="1103376" y="44196"/>
                </a:lnTo>
                <a:lnTo>
                  <a:pt x="1126236" y="88392"/>
                </a:lnTo>
                <a:lnTo>
                  <a:pt x="1149096" y="111252"/>
                </a:lnTo>
                <a:lnTo>
                  <a:pt x="1171956" y="27432"/>
                </a:lnTo>
                <a:lnTo>
                  <a:pt x="1194816" y="50292"/>
                </a:lnTo>
                <a:lnTo>
                  <a:pt x="1217676" y="53340"/>
                </a:lnTo>
                <a:lnTo>
                  <a:pt x="1242060" y="67056"/>
                </a:lnTo>
                <a:lnTo>
                  <a:pt x="1264920" y="79248"/>
                </a:lnTo>
                <a:lnTo>
                  <a:pt x="1287780" y="146304"/>
                </a:lnTo>
                <a:lnTo>
                  <a:pt x="1310640" y="240792"/>
                </a:lnTo>
                <a:lnTo>
                  <a:pt x="1333500" y="205740"/>
                </a:lnTo>
                <a:lnTo>
                  <a:pt x="1356360" y="309372"/>
                </a:lnTo>
                <a:lnTo>
                  <a:pt x="1379220" y="448056"/>
                </a:lnTo>
                <a:lnTo>
                  <a:pt x="1402080" y="434340"/>
                </a:lnTo>
                <a:lnTo>
                  <a:pt x="1424940" y="446532"/>
                </a:lnTo>
                <a:lnTo>
                  <a:pt x="1447800" y="504444"/>
                </a:lnTo>
                <a:lnTo>
                  <a:pt x="1472184" y="464820"/>
                </a:lnTo>
                <a:lnTo>
                  <a:pt x="1495044" y="425196"/>
                </a:lnTo>
                <a:lnTo>
                  <a:pt x="1517904" y="417576"/>
                </a:lnTo>
                <a:lnTo>
                  <a:pt x="1540764" y="434340"/>
                </a:lnTo>
                <a:lnTo>
                  <a:pt x="1563624" y="374904"/>
                </a:lnTo>
                <a:lnTo>
                  <a:pt x="1586484" y="384048"/>
                </a:lnTo>
                <a:lnTo>
                  <a:pt x="1609344" y="365760"/>
                </a:lnTo>
                <a:lnTo>
                  <a:pt x="1632204" y="355092"/>
                </a:lnTo>
                <a:lnTo>
                  <a:pt x="1655064" y="394716"/>
                </a:lnTo>
                <a:lnTo>
                  <a:pt x="1677924" y="373380"/>
                </a:lnTo>
                <a:lnTo>
                  <a:pt x="1700783" y="307848"/>
                </a:lnTo>
                <a:lnTo>
                  <a:pt x="1725168" y="339852"/>
                </a:lnTo>
                <a:lnTo>
                  <a:pt x="1748027" y="300228"/>
                </a:lnTo>
                <a:lnTo>
                  <a:pt x="1770888" y="233172"/>
                </a:lnTo>
                <a:lnTo>
                  <a:pt x="1793748" y="297180"/>
                </a:lnTo>
                <a:lnTo>
                  <a:pt x="1816608" y="251460"/>
                </a:lnTo>
                <a:lnTo>
                  <a:pt x="1839468" y="228600"/>
                </a:lnTo>
                <a:lnTo>
                  <a:pt x="1862327" y="272796"/>
                </a:lnTo>
                <a:lnTo>
                  <a:pt x="1885188" y="217932"/>
                </a:lnTo>
                <a:lnTo>
                  <a:pt x="1908048" y="196596"/>
                </a:lnTo>
                <a:lnTo>
                  <a:pt x="1930908" y="220980"/>
                </a:lnTo>
                <a:lnTo>
                  <a:pt x="1953768" y="245364"/>
                </a:lnTo>
                <a:lnTo>
                  <a:pt x="1978152" y="175260"/>
                </a:lnTo>
                <a:lnTo>
                  <a:pt x="2001012" y="188976"/>
                </a:lnTo>
                <a:lnTo>
                  <a:pt x="2023872" y="144780"/>
                </a:lnTo>
                <a:lnTo>
                  <a:pt x="2046732" y="160020"/>
                </a:lnTo>
                <a:lnTo>
                  <a:pt x="2069592" y="120396"/>
                </a:lnTo>
                <a:lnTo>
                  <a:pt x="2092452" y="120396"/>
                </a:lnTo>
                <a:lnTo>
                  <a:pt x="2115312" y="91440"/>
                </a:lnTo>
                <a:lnTo>
                  <a:pt x="2138172" y="71628"/>
                </a:lnTo>
                <a:lnTo>
                  <a:pt x="2161032" y="115824"/>
                </a:lnTo>
                <a:lnTo>
                  <a:pt x="2183892" y="38100"/>
                </a:lnTo>
                <a:lnTo>
                  <a:pt x="2206752" y="65532"/>
                </a:lnTo>
                <a:lnTo>
                  <a:pt x="2231136" y="28956"/>
                </a:lnTo>
                <a:lnTo>
                  <a:pt x="2253996" y="12192"/>
                </a:lnTo>
                <a:lnTo>
                  <a:pt x="2276856" y="48768"/>
                </a:lnTo>
                <a:lnTo>
                  <a:pt x="2299716" y="41148"/>
                </a:lnTo>
                <a:lnTo>
                  <a:pt x="2322576" y="85344"/>
                </a:lnTo>
                <a:lnTo>
                  <a:pt x="2345436" y="114300"/>
                </a:lnTo>
                <a:lnTo>
                  <a:pt x="2368296" y="141732"/>
                </a:lnTo>
                <a:lnTo>
                  <a:pt x="2391156" y="155448"/>
                </a:lnTo>
                <a:lnTo>
                  <a:pt x="2414016" y="92964"/>
                </a:lnTo>
                <a:lnTo>
                  <a:pt x="2436876" y="76200"/>
                </a:lnTo>
                <a:lnTo>
                  <a:pt x="2459736" y="100584"/>
                </a:lnTo>
                <a:lnTo>
                  <a:pt x="2484120" y="10668"/>
                </a:lnTo>
                <a:lnTo>
                  <a:pt x="2506980" y="86868"/>
                </a:lnTo>
                <a:lnTo>
                  <a:pt x="2529840" y="97536"/>
                </a:lnTo>
                <a:lnTo>
                  <a:pt x="2552700" y="70104"/>
                </a:lnTo>
                <a:lnTo>
                  <a:pt x="2575560" y="41148"/>
                </a:lnTo>
                <a:lnTo>
                  <a:pt x="2598420" y="50292"/>
                </a:lnTo>
                <a:lnTo>
                  <a:pt x="2621280" y="94488"/>
                </a:lnTo>
                <a:lnTo>
                  <a:pt x="2644140" y="97536"/>
                </a:lnTo>
                <a:lnTo>
                  <a:pt x="2667000" y="97536"/>
                </a:lnTo>
                <a:lnTo>
                  <a:pt x="2689860" y="137160"/>
                </a:lnTo>
                <a:lnTo>
                  <a:pt x="2712720" y="45720"/>
                </a:lnTo>
                <a:lnTo>
                  <a:pt x="2737104" y="74676"/>
                </a:lnTo>
                <a:lnTo>
                  <a:pt x="2759964" y="57912"/>
                </a:lnTo>
                <a:lnTo>
                  <a:pt x="2782824" y="74676"/>
                </a:lnTo>
                <a:lnTo>
                  <a:pt x="2805684" y="47244"/>
                </a:lnTo>
                <a:lnTo>
                  <a:pt x="2828544" y="88392"/>
                </a:lnTo>
                <a:lnTo>
                  <a:pt x="2851404" y="105156"/>
                </a:lnTo>
                <a:lnTo>
                  <a:pt x="2874264" y="28956"/>
                </a:lnTo>
                <a:lnTo>
                  <a:pt x="2897124" y="59436"/>
                </a:lnTo>
                <a:lnTo>
                  <a:pt x="2919984" y="25908"/>
                </a:lnTo>
                <a:lnTo>
                  <a:pt x="2942844" y="0"/>
                </a:lnTo>
                <a:lnTo>
                  <a:pt x="2965704" y="108204"/>
                </a:lnTo>
                <a:lnTo>
                  <a:pt x="2990088" y="108204"/>
                </a:lnTo>
                <a:lnTo>
                  <a:pt x="3012948" y="65532"/>
                </a:lnTo>
                <a:lnTo>
                  <a:pt x="3035808" y="59436"/>
                </a:lnTo>
                <a:lnTo>
                  <a:pt x="3058668" y="118872"/>
                </a:lnTo>
                <a:lnTo>
                  <a:pt x="3081528" y="94488"/>
                </a:lnTo>
                <a:lnTo>
                  <a:pt x="3104388" y="106680"/>
                </a:lnTo>
                <a:lnTo>
                  <a:pt x="3127248" y="124968"/>
                </a:lnTo>
                <a:lnTo>
                  <a:pt x="3150108" y="124968"/>
                </a:lnTo>
                <a:lnTo>
                  <a:pt x="3172968" y="83820"/>
                </a:lnTo>
                <a:lnTo>
                  <a:pt x="3195828" y="111252"/>
                </a:lnTo>
                <a:lnTo>
                  <a:pt x="3220212" y="105156"/>
                </a:lnTo>
                <a:lnTo>
                  <a:pt x="3243072" y="105156"/>
                </a:lnTo>
                <a:lnTo>
                  <a:pt x="3265932" y="109728"/>
                </a:lnTo>
                <a:lnTo>
                  <a:pt x="3288791" y="166116"/>
                </a:lnTo>
                <a:lnTo>
                  <a:pt x="3311652" y="134112"/>
                </a:lnTo>
                <a:lnTo>
                  <a:pt x="3334512" y="163068"/>
                </a:lnTo>
                <a:lnTo>
                  <a:pt x="3357372" y="158496"/>
                </a:lnTo>
                <a:lnTo>
                  <a:pt x="3380232" y="170688"/>
                </a:lnTo>
                <a:lnTo>
                  <a:pt x="3403091" y="179832"/>
                </a:lnTo>
                <a:lnTo>
                  <a:pt x="3425952" y="173736"/>
                </a:lnTo>
                <a:lnTo>
                  <a:pt x="3448812" y="163068"/>
                </a:lnTo>
                <a:lnTo>
                  <a:pt x="3473196" y="150876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9085" y="546644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939" y="4336249"/>
            <a:ext cx="344170" cy="10820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939" y="3702570"/>
            <a:ext cx="344170" cy="6591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2648" y="5665255"/>
            <a:ext cx="3551857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9707" y="3101835"/>
            <a:ext cx="2987675" cy="6146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Manufacturers'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New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Orders: Nondefense 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Capital </a:t>
            </a:r>
            <a:r>
              <a:rPr sz="1400" dirty="0">
                <a:solidFill>
                  <a:srgbClr val="595958"/>
                </a:solidFill>
                <a:latin typeface="Calibri"/>
                <a:cs typeface="Calibri"/>
              </a:rPr>
              <a:t>Goods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Excluding</a:t>
            </a:r>
            <a:r>
              <a:rPr sz="14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Aircraft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New Orders (Millions –</a:t>
            </a:r>
            <a:r>
              <a:rPr sz="10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USD)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3188" y="536752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188" y="515416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3188" y="494080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3188" y="472744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33188" y="45125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3188" y="4299203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33188" y="408584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33188" y="387095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3188" y="558241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82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7384" y="4014215"/>
            <a:ext cx="3837940" cy="909955"/>
          </a:xfrm>
          <a:custGeom>
            <a:avLst/>
            <a:gdLst/>
            <a:ahLst/>
            <a:cxnLst/>
            <a:rect l="l" t="t" r="r" b="b"/>
            <a:pathLst>
              <a:path w="3837940" h="909954">
                <a:moveTo>
                  <a:pt x="0" y="57912"/>
                </a:moveTo>
                <a:lnTo>
                  <a:pt x="89916" y="441959"/>
                </a:lnTo>
                <a:lnTo>
                  <a:pt x="178308" y="495300"/>
                </a:lnTo>
                <a:lnTo>
                  <a:pt x="268224" y="355092"/>
                </a:lnTo>
                <a:lnTo>
                  <a:pt x="356616" y="211836"/>
                </a:lnTo>
                <a:lnTo>
                  <a:pt x="446531" y="252984"/>
                </a:lnTo>
                <a:lnTo>
                  <a:pt x="536448" y="477012"/>
                </a:lnTo>
                <a:lnTo>
                  <a:pt x="624840" y="492252"/>
                </a:lnTo>
                <a:lnTo>
                  <a:pt x="714756" y="495300"/>
                </a:lnTo>
                <a:lnTo>
                  <a:pt x="803148" y="699516"/>
                </a:lnTo>
                <a:lnTo>
                  <a:pt x="893063" y="236220"/>
                </a:lnTo>
                <a:lnTo>
                  <a:pt x="981456" y="377952"/>
                </a:lnTo>
                <a:lnTo>
                  <a:pt x="1071372" y="292608"/>
                </a:lnTo>
                <a:lnTo>
                  <a:pt x="1159764" y="382524"/>
                </a:lnTo>
                <a:lnTo>
                  <a:pt x="1249680" y="239268"/>
                </a:lnTo>
                <a:lnTo>
                  <a:pt x="1338072" y="451104"/>
                </a:lnTo>
                <a:lnTo>
                  <a:pt x="1427988" y="536448"/>
                </a:lnTo>
                <a:lnTo>
                  <a:pt x="1517904" y="149352"/>
                </a:lnTo>
                <a:lnTo>
                  <a:pt x="1606296" y="304800"/>
                </a:lnTo>
                <a:lnTo>
                  <a:pt x="1696212" y="134112"/>
                </a:lnTo>
                <a:lnTo>
                  <a:pt x="1784604" y="0"/>
                </a:lnTo>
                <a:lnTo>
                  <a:pt x="1874520" y="551688"/>
                </a:lnTo>
                <a:lnTo>
                  <a:pt x="1962912" y="551688"/>
                </a:lnTo>
                <a:lnTo>
                  <a:pt x="2052827" y="335280"/>
                </a:lnTo>
                <a:lnTo>
                  <a:pt x="2141220" y="303276"/>
                </a:lnTo>
                <a:lnTo>
                  <a:pt x="2231136" y="600456"/>
                </a:lnTo>
                <a:lnTo>
                  <a:pt x="2319528" y="483108"/>
                </a:lnTo>
                <a:lnTo>
                  <a:pt x="2409444" y="541020"/>
                </a:lnTo>
                <a:lnTo>
                  <a:pt x="2499360" y="633984"/>
                </a:lnTo>
                <a:lnTo>
                  <a:pt x="2587752" y="637032"/>
                </a:lnTo>
                <a:lnTo>
                  <a:pt x="2677668" y="425196"/>
                </a:lnTo>
                <a:lnTo>
                  <a:pt x="2766060" y="568452"/>
                </a:lnTo>
                <a:lnTo>
                  <a:pt x="2855976" y="536448"/>
                </a:lnTo>
                <a:lnTo>
                  <a:pt x="2944368" y="533400"/>
                </a:lnTo>
                <a:lnTo>
                  <a:pt x="3034284" y="557784"/>
                </a:lnTo>
                <a:lnTo>
                  <a:pt x="3122676" y="845819"/>
                </a:lnTo>
                <a:lnTo>
                  <a:pt x="3212592" y="682752"/>
                </a:lnTo>
                <a:lnTo>
                  <a:pt x="3300984" y="827532"/>
                </a:lnTo>
                <a:lnTo>
                  <a:pt x="3390900" y="807720"/>
                </a:lnTo>
                <a:lnTo>
                  <a:pt x="3479291" y="868680"/>
                </a:lnTo>
                <a:lnTo>
                  <a:pt x="3569208" y="909828"/>
                </a:lnTo>
                <a:lnTo>
                  <a:pt x="3659124" y="879348"/>
                </a:lnTo>
                <a:lnTo>
                  <a:pt x="3747516" y="827532"/>
                </a:lnTo>
                <a:lnTo>
                  <a:pt x="3837432" y="763524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6460" y="4982756"/>
            <a:ext cx="344170" cy="6673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58,000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56,000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6460" y="4845596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62,000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96460" y="4631740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64,000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96460" y="3699624"/>
            <a:ext cx="344170" cy="8813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72,000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68,000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66,000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17909" y="5640961"/>
            <a:ext cx="3886835" cy="381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5405">
              <a:lnSpc>
                <a:spcPts val="955"/>
              </a:lnSpc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Jan-13</a:t>
            </a:r>
            <a:endParaRPr sz="900">
              <a:latin typeface="Calibri"/>
              <a:cs typeface="Calibri"/>
            </a:endParaRPr>
          </a:p>
          <a:p>
            <a:pPr marL="12700" marR="5080" indent="11430" algn="r">
              <a:lnSpc>
                <a:spcPct val="130100"/>
              </a:lnSpc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ay-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J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v-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ay-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J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v-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ay-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J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v-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ay-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  J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7886" y="3101835"/>
            <a:ext cx="3523615" cy="6146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Manufacturers'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New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Orders: Nondefense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Capital  </a:t>
            </a:r>
            <a:r>
              <a:rPr sz="1400" dirty="0">
                <a:solidFill>
                  <a:srgbClr val="595958"/>
                </a:solidFill>
                <a:latin typeface="Calibri"/>
                <a:cs typeface="Calibri"/>
              </a:rPr>
              <a:t>Goods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Excluding</a:t>
            </a:r>
            <a:r>
              <a:rPr sz="14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Aircraft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New Orders (Millions –</a:t>
            </a:r>
            <a:r>
              <a:rPr sz="10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USD)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5832" y="6530340"/>
            <a:ext cx="2286000" cy="10795"/>
          </a:xfrm>
          <a:custGeom>
            <a:avLst/>
            <a:gdLst/>
            <a:ahLst/>
            <a:cxnLst/>
            <a:rect l="l" t="t" r="r" b="b"/>
            <a:pathLst>
              <a:path w="2286000" h="10795">
                <a:moveTo>
                  <a:pt x="0" y="10667"/>
                </a:moveTo>
                <a:lnTo>
                  <a:pt x="2286000" y="10667"/>
                </a:lnTo>
                <a:lnTo>
                  <a:pt x="2286000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63519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New </a:t>
            </a:r>
            <a:r>
              <a:rPr spc="-5" dirty="0"/>
              <a:t>Generation - </a:t>
            </a:r>
            <a:r>
              <a:rPr spc="-10" dirty="0"/>
              <a:t>New</a:t>
            </a:r>
            <a:r>
              <a:rPr spc="5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16" y="1169352"/>
            <a:ext cx="735584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Shift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5" dirty="0">
                <a:latin typeface="Century Gothic"/>
                <a:cs typeface="Century Gothic"/>
              </a:rPr>
              <a:t>housing </a:t>
            </a:r>
            <a:r>
              <a:rPr sz="1800" spc="-10" dirty="0">
                <a:latin typeface="Century Gothic"/>
                <a:cs typeface="Century Gothic"/>
              </a:rPr>
              <a:t>preference </a:t>
            </a:r>
            <a:r>
              <a:rPr sz="1800" spc="-5" dirty="0">
                <a:latin typeface="Century Gothic"/>
                <a:cs typeface="Century Gothic"/>
              </a:rPr>
              <a:t>from </a:t>
            </a:r>
            <a:r>
              <a:rPr sz="1800" spc="-10" dirty="0">
                <a:latin typeface="Century Gothic"/>
                <a:cs typeface="Century Gothic"/>
              </a:rPr>
              <a:t>baby </a:t>
            </a:r>
            <a:r>
              <a:rPr sz="1800" spc="-5" dirty="0">
                <a:latin typeface="Century Gothic"/>
                <a:cs typeface="Century Gothic"/>
              </a:rPr>
              <a:t>boomers to</a:t>
            </a:r>
            <a:r>
              <a:rPr sz="1800" spc="9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millennials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Millennials </a:t>
            </a:r>
            <a:r>
              <a:rPr sz="1600" spc="-10" dirty="0">
                <a:latin typeface="Century Gothic"/>
                <a:cs typeface="Century Gothic"/>
              </a:rPr>
              <a:t>not </a:t>
            </a:r>
            <a:r>
              <a:rPr sz="1600" spc="-5" dirty="0">
                <a:latin typeface="Century Gothic"/>
                <a:cs typeface="Century Gothic"/>
              </a:rPr>
              <a:t>rushing </a:t>
            </a:r>
            <a:r>
              <a:rPr sz="1600" spc="-10" dirty="0">
                <a:latin typeface="Century Gothic"/>
                <a:cs typeface="Century Gothic"/>
              </a:rPr>
              <a:t>to </a:t>
            </a:r>
            <a:r>
              <a:rPr sz="1600" spc="-5" dirty="0">
                <a:latin typeface="Century Gothic"/>
                <a:cs typeface="Century Gothic"/>
              </a:rPr>
              <a:t>buy single family</a:t>
            </a:r>
            <a:r>
              <a:rPr sz="1600" spc="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homes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Baby </a:t>
            </a:r>
            <a:r>
              <a:rPr sz="1600" spc="-10" dirty="0">
                <a:latin typeface="Century Gothic"/>
                <a:cs typeface="Century Gothic"/>
              </a:rPr>
              <a:t>boomers </a:t>
            </a:r>
            <a:r>
              <a:rPr sz="1600" spc="-5" dirty="0">
                <a:latin typeface="Century Gothic"/>
                <a:cs typeface="Century Gothic"/>
              </a:rPr>
              <a:t>moving </a:t>
            </a:r>
            <a:r>
              <a:rPr sz="1600" spc="-10" dirty="0">
                <a:latin typeface="Century Gothic"/>
                <a:cs typeface="Century Gothic"/>
              </a:rPr>
              <a:t>into retirement</a:t>
            </a:r>
            <a:r>
              <a:rPr sz="1600" spc="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homes</a:t>
            </a:r>
            <a:endParaRPr sz="16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Strong </a:t>
            </a:r>
            <a:r>
              <a:rPr sz="1800" spc="-5" dirty="0">
                <a:latin typeface="Century Gothic"/>
                <a:cs typeface="Century Gothic"/>
              </a:rPr>
              <a:t>employment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15" dirty="0">
                <a:latin typeface="Century Gothic"/>
                <a:cs typeface="Century Gothic"/>
              </a:rPr>
              <a:t>wage </a:t>
            </a:r>
            <a:r>
              <a:rPr sz="1800" spc="-10" dirty="0">
                <a:latin typeface="Century Gothic"/>
                <a:cs typeface="Century Gothic"/>
              </a:rPr>
              <a:t>growth has spurred </a:t>
            </a:r>
            <a:r>
              <a:rPr sz="1800" spc="-5" dirty="0">
                <a:latin typeface="Century Gothic"/>
                <a:cs typeface="Century Gothic"/>
              </a:rPr>
              <a:t>this</a:t>
            </a:r>
            <a:r>
              <a:rPr sz="1800" spc="27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demand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523" y="5458967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523" y="5241035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523" y="5023103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80669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523" y="4588764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523" y="4370832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23" y="4152900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3934967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3523" y="3717035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523" y="3499103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523" y="5676900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7" y="3995928"/>
            <a:ext cx="3455035" cy="1257300"/>
          </a:xfrm>
          <a:custGeom>
            <a:avLst/>
            <a:gdLst/>
            <a:ahLst/>
            <a:cxnLst/>
            <a:rect l="l" t="t" r="r" b="b"/>
            <a:pathLst>
              <a:path w="3455035" h="1257300">
                <a:moveTo>
                  <a:pt x="0" y="377952"/>
                </a:moveTo>
                <a:lnTo>
                  <a:pt x="230124" y="405384"/>
                </a:lnTo>
                <a:lnTo>
                  <a:pt x="460248" y="339852"/>
                </a:lnTo>
                <a:lnTo>
                  <a:pt x="690372" y="307848"/>
                </a:lnTo>
                <a:lnTo>
                  <a:pt x="920496" y="361188"/>
                </a:lnTo>
                <a:lnTo>
                  <a:pt x="1150620" y="324612"/>
                </a:lnTo>
                <a:lnTo>
                  <a:pt x="1380744" y="405384"/>
                </a:lnTo>
                <a:lnTo>
                  <a:pt x="1612392" y="473964"/>
                </a:lnTo>
                <a:lnTo>
                  <a:pt x="1842516" y="522732"/>
                </a:lnTo>
                <a:lnTo>
                  <a:pt x="2072639" y="1257300"/>
                </a:lnTo>
                <a:lnTo>
                  <a:pt x="2302764" y="1226820"/>
                </a:lnTo>
                <a:lnTo>
                  <a:pt x="2532888" y="952500"/>
                </a:lnTo>
                <a:lnTo>
                  <a:pt x="2763012" y="662940"/>
                </a:lnTo>
                <a:lnTo>
                  <a:pt x="2993136" y="402336"/>
                </a:lnTo>
                <a:lnTo>
                  <a:pt x="3224784" y="193548"/>
                </a:lnTo>
                <a:lnTo>
                  <a:pt x="3454908" y="0"/>
                </a:lnTo>
              </a:path>
            </a:pathLst>
          </a:custGeom>
          <a:ln w="27432">
            <a:solidFill>
              <a:srgbClr val="1E40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347" y="4325111"/>
            <a:ext cx="3455035" cy="786765"/>
          </a:xfrm>
          <a:custGeom>
            <a:avLst/>
            <a:gdLst/>
            <a:ahLst/>
            <a:cxnLst/>
            <a:rect l="l" t="t" r="r" b="b"/>
            <a:pathLst>
              <a:path w="3455035" h="786764">
                <a:moveTo>
                  <a:pt x="0" y="24383"/>
                </a:moveTo>
                <a:lnTo>
                  <a:pt x="230124" y="128015"/>
                </a:lnTo>
                <a:lnTo>
                  <a:pt x="460248" y="96011"/>
                </a:lnTo>
                <a:lnTo>
                  <a:pt x="690372" y="216407"/>
                </a:lnTo>
                <a:lnTo>
                  <a:pt x="920496" y="102107"/>
                </a:lnTo>
                <a:lnTo>
                  <a:pt x="1150620" y="228599"/>
                </a:lnTo>
                <a:lnTo>
                  <a:pt x="1380744" y="114299"/>
                </a:lnTo>
                <a:lnTo>
                  <a:pt x="1612392" y="249935"/>
                </a:lnTo>
                <a:lnTo>
                  <a:pt x="1842516" y="144779"/>
                </a:lnTo>
                <a:lnTo>
                  <a:pt x="2072639" y="220979"/>
                </a:lnTo>
                <a:lnTo>
                  <a:pt x="2302764" y="713231"/>
                </a:lnTo>
                <a:lnTo>
                  <a:pt x="2532888" y="786383"/>
                </a:lnTo>
                <a:lnTo>
                  <a:pt x="2763012" y="665987"/>
                </a:lnTo>
                <a:lnTo>
                  <a:pt x="2993136" y="541019"/>
                </a:lnTo>
                <a:lnTo>
                  <a:pt x="3224784" y="239267"/>
                </a:lnTo>
                <a:lnTo>
                  <a:pt x="3454908" y="0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9347" y="3697223"/>
            <a:ext cx="3455035" cy="1452880"/>
          </a:xfrm>
          <a:custGeom>
            <a:avLst/>
            <a:gdLst/>
            <a:ahLst/>
            <a:cxnLst/>
            <a:rect l="l" t="t" r="r" b="b"/>
            <a:pathLst>
              <a:path w="3455035" h="1452879">
                <a:moveTo>
                  <a:pt x="0" y="545592"/>
                </a:moveTo>
                <a:lnTo>
                  <a:pt x="230124" y="519684"/>
                </a:lnTo>
                <a:lnTo>
                  <a:pt x="460248" y="492252"/>
                </a:lnTo>
                <a:lnTo>
                  <a:pt x="690372" y="473964"/>
                </a:lnTo>
                <a:lnTo>
                  <a:pt x="920496" y="384048"/>
                </a:lnTo>
                <a:lnTo>
                  <a:pt x="1150620" y="283464"/>
                </a:lnTo>
                <a:lnTo>
                  <a:pt x="1380744" y="306324"/>
                </a:lnTo>
                <a:lnTo>
                  <a:pt x="1612392" y="416052"/>
                </a:lnTo>
                <a:lnTo>
                  <a:pt x="1842516" y="693420"/>
                </a:lnTo>
                <a:lnTo>
                  <a:pt x="2072639" y="1452372"/>
                </a:lnTo>
                <a:lnTo>
                  <a:pt x="2302764" y="1389888"/>
                </a:lnTo>
                <a:lnTo>
                  <a:pt x="2532888" y="1178052"/>
                </a:lnTo>
                <a:lnTo>
                  <a:pt x="2763012" y="737616"/>
                </a:lnTo>
                <a:lnTo>
                  <a:pt x="2993136" y="493776"/>
                </a:lnTo>
                <a:lnTo>
                  <a:pt x="3224784" y="315468"/>
                </a:lnTo>
                <a:lnTo>
                  <a:pt x="3454908" y="0"/>
                </a:lnTo>
              </a:path>
            </a:pathLst>
          </a:custGeom>
          <a:ln w="27432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6997" y="558225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851" y="5364518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900" y="5146776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900" y="4630711"/>
            <a:ext cx="402590" cy="4610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900" y="449355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900" y="4275810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900" y="4058069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900" y="3840327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900" y="3324262"/>
            <a:ext cx="402590" cy="4610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500,000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1018" y="5779853"/>
            <a:ext cx="3646559" cy="204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3336" y="338480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1E40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33955" y="338480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68040" y="338480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40370" y="3298050"/>
            <a:ext cx="3395979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3320" algn="l"/>
                <a:tab pos="2595880" algn="l"/>
              </a:tabLst>
            </a:pP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Number</a:t>
            </a:r>
            <a:r>
              <a:rPr sz="8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of</a:t>
            </a:r>
            <a:r>
              <a:rPr sz="8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Starts	Number</a:t>
            </a:r>
            <a:r>
              <a:rPr sz="8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of</a:t>
            </a:r>
            <a:r>
              <a:rPr sz="8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Completions	Number of</a:t>
            </a:r>
            <a:r>
              <a:rPr sz="800" spc="-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Permits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52644" y="5465064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52644" y="5222747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52644" y="4980432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2644" y="4738115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2644" y="4495800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2644" y="4253484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2644" y="4011167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52644" y="3768852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52644" y="3526535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2644" y="5707379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45608" y="3838955"/>
            <a:ext cx="2749550" cy="1397635"/>
          </a:xfrm>
          <a:custGeom>
            <a:avLst/>
            <a:gdLst/>
            <a:ahLst/>
            <a:cxnLst/>
            <a:rect l="l" t="t" r="r" b="b"/>
            <a:pathLst>
              <a:path w="2749550" h="1397635">
                <a:moveTo>
                  <a:pt x="0" y="419100"/>
                </a:moveTo>
                <a:lnTo>
                  <a:pt x="182880" y="449580"/>
                </a:lnTo>
                <a:lnTo>
                  <a:pt x="365760" y="376428"/>
                </a:lnTo>
                <a:lnTo>
                  <a:pt x="548640" y="341376"/>
                </a:lnTo>
                <a:lnTo>
                  <a:pt x="733044" y="400812"/>
                </a:lnTo>
                <a:lnTo>
                  <a:pt x="915924" y="359664"/>
                </a:lnTo>
                <a:lnTo>
                  <a:pt x="1098804" y="449580"/>
                </a:lnTo>
                <a:lnTo>
                  <a:pt x="1281684" y="525780"/>
                </a:lnTo>
                <a:lnTo>
                  <a:pt x="1466088" y="580644"/>
                </a:lnTo>
                <a:lnTo>
                  <a:pt x="1648968" y="1397508"/>
                </a:lnTo>
                <a:lnTo>
                  <a:pt x="1831848" y="1363980"/>
                </a:lnTo>
                <a:lnTo>
                  <a:pt x="2014727" y="1057656"/>
                </a:lnTo>
                <a:lnTo>
                  <a:pt x="2199132" y="736092"/>
                </a:lnTo>
                <a:lnTo>
                  <a:pt x="2382012" y="445008"/>
                </a:lnTo>
                <a:lnTo>
                  <a:pt x="2564892" y="213360"/>
                </a:lnTo>
                <a:lnTo>
                  <a:pt x="2749296" y="0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45608" y="3904488"/>
            <a:ext cx="2749550" cy="1320165"/>
          </a:xfrm>
          <a:custGeom>
            <a:avLst/>
            <a:gdLst/>
            <a:ahLst/>
            <a:cxnLst/>
            <a:rect l="l" t="t" r="r" b="b"/>
            <a:pathLst>
              <a:path w="2749550" h="1320164">
                <a:moveTo>
                  <a:pt x="0" y="435863"/>
                </a:moveTo>
                <a:lnTo>
                  <a:pt x="182880" y="405383"/>
                </a:lnTo>
                <a:lnTo>
                  <a:pt x="365760" y="316991"/>
                </a:lnTo>
                <a:lnTo>
                  <a:pt x="548640" y="192023"/>
                </a:lnTo>
                <a:lnTo>
                  <a:pt x="733044" y="97535"/>
                </a:lnTo>
                <a:lnTo>
                  <a:pt x="915924" y="0"/>
                </a:lnTo>
                <a:lnTo>
                  <a:pt x="1098804" y="233171"/>
                </a:lnTo>
                <a:lnTo>
                  <a:pt x="1281684" y="621791"/>
                </a:lnTo>
                <a:lnTo>
                  <a:pt x="1466088" y="1013459"/>
                </a:lnTo>
                <a:lnTo>
                  <a:pt x="1648968" y="1319783"/>
                </a:lnTo>
                <a:lnTo>
                  <a:pt x="1831848" y="1290827"/>
                </a:lnTo>
                <a:lnTo>
                  <a:pt x="2014727" y="1272539"/>
                </a:lnTo>
                <a:lnTo>
                  <a:pt x="2199132" y="1123188"/>
                </a:lnTo>
                <a:lnTo>
                  <a:pt x="2382012" y="996695"/>
                </a:lnTo>
                <a:lnTo>
                  <a:pt x="2564892" y="928115"/>
                </a:lnTo>
                <a:lnTo>
                  <a:pt x="2749296" y="833627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79181" y="5613054"/>
            <a:ext cx="170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79181" y="5176888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79181" y="4740719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1,000.0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79181" y="4304550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1,500.0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79181" y="3868381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2,000.0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76723" y="561282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16576" y="5370512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58626" y="5128196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58626" y="4885880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58626" y="4643564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58626" y="4401248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58626" y="415893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58626" y="3916616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350,000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58626" y="3674300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58626" y="3432212"/>
            <a:ext cx="389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3140" algn="l"/>
              </a:tabLst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450,000	2,500.0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85016" y="5767613"/>
            <a:ext cx="2889885" cy="2578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2003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2004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2006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2007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2008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2009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2013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2014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9908" y="2884947"/>
            <a:ext cx="7540625" cy="43878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4327525" algn="l"/>
              </a:tabLst>
            </a:pPr>
            <a:r>
              <a:rPr sz="2100" spc="-7" baseline="-3968" dirty="0">
                <a:solidFill>
                  <a:srgbClr val="595958"/>
                </a:solidFill>
                <a:latin typeface="Calibri"/>
                <a:cs typeface="Calibri"/>
              </a:rPr>
              <a:t>Multi-Family</a:t>
            </a:r>
            <a:r>
              <a:rPr sz="2100" spc="-15" baseline="-3968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100" spc="-7" baseline="-3968" dirty="0">
                <a:solidFill>
                  <a:srgbClr val="595958"/>
                </a:solidFill>
                <a:latin typeface="Calibri"/>
                <a:cs typeface="Calibri"/>
              </a:rPr>
              <a:t>Construction	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Multi-Family </a:t>
            </a:r>
            <a:r>
              <a:rPr sz="1400" dirty="0">
                <a:solidFill>
                  <a:srgbClr val="595958"/>
                </a:solidFill>
                <a:latin typeface="Calibri"/>
                <a:cs typeface="Calibri"/>
              </a:rPr>
              <a:t>vs.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Single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Family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Housing</a:t>
            </a:r>
            <a:r>
              <a:rPr sz="1400" spc="-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Starts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Number of Permits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81600" y="340461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35206" y="3106629"/>
            <a:ext cx="1205865" cy="36639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1134110" algn="l"/>
              </a:tabLst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Mu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i</a:t>
            </a:r>
            <a:r>
              <a:rPr sz="1000" spc="-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mil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10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tarts</a:t>
            </a:r>
            <a:r>
              <a:rPr sz="1000" dirty="0">
                <a:solidFill>
                  <a:srgbClr val="595958"/>
                </a:solidFill>
                <a:latin typeface="Calibri"/>
                <a:cs typeface="Calibri"/>
              </a:rPr>
              <a:t>	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|</a:t>
            </a:r>
            <a:endParaRPr sz="1000">
              <a:latin typeface="Calibri"/>
              <a:cs typeface="Calibri"/>
            </a:endParaRPr>
          </a:p>
          <a:p>
            <a:pPr marL="41529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Multi-Family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92011" y="340461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59575" y="3106629"/>
            <a:ext cx="1684020" cy="36639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Single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Family 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Starts (Thousands)</a:t>
            </a:r>
            <a:endParaRPr sz="100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Single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Family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43865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Savings </a:t>
            </a:r>
            <a:r>
              <a:rPr spc="-10" dirty="0"/>
              <a:t>vs.</a:t>
            </a:r>
            <a:r>
              <a:rPr spc="-40" dirty="0"/>
              <a:t> </a:t>
            </a:r>
            <a:r>
              <a:rPr spc="-5" dirty="0"/>
              <a:t>Spending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16" y="1181354"/>
            <a:ext cx="7503795" cy="8794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Baby </a:t>
            </a:r>
            <a:r>
              <a:rPr sz="1800" spc="-5" dirty="0">
                <a:latin typeface="Century Gothic"/>
                <a:cs typeface="Century Gothic"/>
              </a:rPr>
              <a:t>boomers </a:t>
            </a:r>
            <a:r>
              <a:rPr sz="1800" spc="-10" dirty="0">
                <a:latin typeface="Century Gothic"/>
                <a:cs typeface="Century Gothic"/>
              </a:rPr>
              <a:t>are </a:t>
            </a:r>
            <a:r>
              <a:rPr sz="1800" spc="-5" dirty="0">
                <a:latin typeface="Century Gothic"/>
                <a:cs typeface="Century Gothic"/>
              </a:rPr>
              <a:t>putting more into </a:t>
            </a:r>
            <a:r>
              <a:rPr sz="1800" dirty="0">
                <a:latin typeface="Century Gothic"/>
                <a:cs typeface="Century Gothic"/>
              </a:rPr>
              <a:t>savings </a:t>
            </a:r>
            <a:r>
              <a:rPr sz="1800" spc="-5" dirty="0">
                <a:latin typeface="Century Gothic"/>
                <a:cs typeface="Century Gothic"/>
              </a:rPr>
              <a:t>for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retirement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Student </a:t>
            </a:r>
            <a:r>
              <a:rPr sz="1800" spc="-5" dirty="0">
                <a:latin typeface="Century Gothic"/>
                <a:cs typeface="Century Gothic"/>
              </a:rPr>
              <a:t>loans </a:t>
            </a:r>
            <a:r>
              <a:rPr sz="1800" spc="-10" dirty="0">
                <a:latin typeface="Century Gothic"/>
                <a:cs typeface="Century Gothic"/>
              </a:rPr>
              <a:t>are growing </a:t>
            </a:r>
            <a:r>
              <a:rPr sz="1800" spc="-5" dirty="0">
                <a:latin typeface="Century Gothic"/>
                <a:cs typeface="Century Gothic"/>
              </a:rPr>
              <a:t>very </a:t>
            </a:r>
            <a:r>
              <a:rPr sz="1800" spc="-10" dirty="0">
                <a:latin typeface="Century Gothic"/>
                <a:cs typeface="Century Gothic"/>
              </a:rPr>
              <a:t>fast which </a:t>
            </a:r>
            <a:r>
              <a:rPr sz="1800" spc="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hampering</a:t>
            </a:r>
            <a:r>
              <a:rPr sz="1800" spc="18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spending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276" y="4975859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276" y="4629911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276" y="4283964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276" y="3592067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276" y="3246120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276" y="5321808"/>
            <a:ext cx="3215640" cy="0"/>
          </a:xfrm>
          <a:custGeom>
            <a:avLst/>
            <a:gdLst/>
            <a:ahLst/>
            <a:cxnLst/>
            <a:rect l="l" t="t" r="r" b="b"/>
            <a:pathLst>
              <a:path w="321564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19" y="3590544"/>
            <a:ext cx="3197860" cy="1641475"/>
          </a:xfrm>
          <a:custGeom>
            <a:avLst/>
            <a:gdLst/>
            <a:ahLst/>
            <a:cxnLst/>
            <a:rect l="l" t="t" r="r" b="b"/>
            <a:pathLst>
              <a:path w="3197860" h="1641475">
                <a:moveTo>
                  <a:pt x="0" y="1641347"/>
                </a:moveTo>
                <a:lnTo>
                  <a:pt x="48768" y="1636775"/>
                </a:lnTo>
                <a:lnTo>
                  <a:pt x="97536" y="1629155"/>
                </a:lnTo>
                <a:lnTo>
                  <a:pt x="146304" y="1627631"/>
                </a:lnTo>
                <a:lnTo>
                  <a:pt x="196596" y="1620011"/>
                </a:lnTo>
                <a:lnTo>
                  <a:pt x="245364" y="1615439"/>
                </a:lnTo>
                <a:lnTo>
                  <a:pt x="294132" y="1609343"/>
                </a:lnTo>
                <a:lnTo>
                  <a:pt x="344424" y="1606295"/>
                </a:lnTo>
                <a:lnTo>
                  <a:pt x="393192" y="1598675"/>
                </a:lnTo>
                <a:lnTo>
                  <a:pt x="441959" y="1598675"/>
                </a:lnTo>
                <a:lnTo>
                  <a:pt x="490728" y="1592579"/>
                </a:lnTo>
                <a:lnTo>
                  <a:pt x="541020" y="1591055"/>
                </a:lnTo>
                <a:lnTo>
                  <a:pt x="589788" y="1588007"/>
                </a:lnTo>
                <a:lnTo>
                  <a:pt x="638556" y="1589531"/>
                </a:lnTo>
                <a:lnTo>
                  <a:pt x="688848" y="1586483"/>
                </a:lnTo>
                <a:lnTo>
                  <a:pt x="737616" y="1588007"/>
                </a:lnTo>
                <a:lnTo>
                  <a:pt x="786384" y="1583435"/>
                </a:lnTo>
                <a:lnTo>
                  <a:pt x="835152" y="1584959"/>
                </a:lnTo>
                <a:lnTo>
                  <a:pt x="885444" y="1580387"/>
                </a:lnTo>
                <a:lnTo>
                  <a:pt x="934212" y="1581911"/>
                </a:lnTo>
                <a:lnTo>
                  <a:pt x="982980" y="1575815"/>
                </a:lnTo>
                <a:lnTo>
                  <a:pt x="1033272" y="1577339"/>
                </a:lnTo>
                <a:lnTo>
                  <a:pt x="1082040" y="1572767"/>
                </a:lnTo>
                <a:lnTo>
                  <a:pt x="1130808" y="1575815"/>
                </a:lnTo>
                <a:lnTo>
                  <a:pt x="1179576" y="1540763"/>
                </a:lnTo>
                <a:lnTo>
                  <a:pt x="1229868" y="1540763"/>
                </a:lnTo>
                <a:lnTo>
                  <a:pt x="1278636" y="1540763"/>
                </a:lnTo>
                <a:lnTo>
                  <a:pt x="1327404" y="1543811"/>
                </a:lnTo>
                <a:lnTo>
                  <a:pt x="1377696" y="1537715"/>
                </a:lnTo>
                <a:lnTo>
                  <a:pt x="1426464" y="1537715"/>
                </a:lnTo>
                <a:lnTo>
                  <a:pt x="1475232" y="1531619"/>
                </a:lnTo>
                <a:lnTo>
                  <a:pt x="1524000" y="1531619"/>
                </a:lnTo>
                <a:lnTo>
                  <a:pt x="1574292" y="1520951"/>
                </a:lnTo>
                <a:lnTo>
                  <a:pt x="1623060" y="1519427"/>
                </a:lnTo>
                <a:lnTo>
                  <a:pt x="1671827" y="1504187"/>
                </a:lnTo>
                <a:lnTo>
                  <a:pt x="1722120" y="1496567"/>
                </a:lnTo>
                <a:lnTo>
                  <a:pt x="1770888" y="1476755"/>
                </a:lnTo>
                <a:lnTo>
                  <a:pt x="1819656" y="1464563"/>
                </a:lnTo>
                <a:lnTo>
                  <a:pt x="1869948" y="1414271"/>
                </a:lnTo>
                <a:lnTo>
                  <a:pt x="1918716" y="1328927"/>
                </a:lnTo>
                <a:lnTo>
                  <a:pt x="1967483" y="1303019"/>
                </a:lnTo>
                <a:lnTo>
                  <a:pt x="2016252" y="1272539"/>
                </a:lnTo>
                <a:lnTo>
                  <a:pt x="2066544" y="1170431"/>
                </a:lnTo>
                <a:lnTo>
                  <a:pt x="2115312" y="1101852"/>
                </a:lnTo>
                <a:lnTo>
                  <a:pt x="2164080" y="1014983"/>
                </a:lnTo>
                <a:lnTo>
                  <a:pt x="2214372" y="986027"/>
                </a:lnTo>
                <a:lnTo>
                  <a:pt x="2263140" y="912875"/>
                </a:lnTo>
                <a:lnTo>
                  <a:pt x="2311908" y="876299"/>
                </a:lnTo>
                <a:lnTo>
                  <a:pt x="2360676" y="812291"/>
                </a:lnTo>
                <a:lnTo>
                  <a:pt x="2410968" y="765047"/>
                </a:lnTo>
                <a:lnTo>
                  <a:pt x="2459736" y="690371"/>
                </a:lnTo>
                <a:lnTo>
                  <a:pt x="2508504" y="655319"/>
                </a:lnTo>
                <a:lnTo>
                  <a:pt x="2558796" y="580643"/>
                </a:lnTo>
                <a:lnTo>
                  <a:pt x="2607564" y="554735"/>
                </a:lnTo>
                <a:lnTo>
                  <a:pt x="2656332" y="486155"/>
                </a:lnTo>
                <a:lnTo>
                  <a:pt x="2705100" y="458723"/>
                </a:lnTo>
                <a:lnTo>
                  <a:pt x="2755392" y="388619"/>
                </a:lnTo>
                <a:lnTo>
                  <a:pt x="2804160" y="362711"/>
                </a:lnTo>
                <a:lnTo>
                  <a:pt x="2852928" y="291083"/>
                </a:lnTo>
                <a:lnTo>
                  <a:pt x="2903220" y="268223"/>
                </a:lnTo>
                <a:lnTo>
                  <a:pt x="2951988" y="196595"/>
                </a:lnTo>
                <a:lnTo>
                  <a:pt x="3000756" y="172211"/>
                </a:lnTo>
                <a:lnTo>
                  <a:pt x="3049524" y="111251"/>
                </a:lnTo>
                <a:lnTo>
                  <a:pt x="3099816" y="88391"/>
                </a:lnTo>
                <a:lnTo>
                  <a:pt x="3148584" y="19811"/>
                </a:lnTo>
                <a:lnTo>
                  <a:pt x="3197352" y="0"/>
                </a:lnTo>
              </a:path>
            </a:pathLst>
          </a:custGeom>
          <a:ln w="2743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19" y="3403091"/>
            <a:ext cx="3197860" cy="1099185"/>
          </a:xfrm>
          <a:custGeom>
            <a:avLst/>
            <a:gdLst/>
            <a:ahLst/>
            <a:cxnLst/>
            <a:rect l="l" t="t" r="r" b="b"/>
            <a:pathLst>
              <a:path w="3197860" h="1099185">
                <a:moveTo>
                  <a:pt x="0" y="1098804"/>
                </a:moveTo>
                <a:lnTo>
                  <a:pt x="48768" y="1078992"/>
                </a:lnTo>
                <a:lnTo>
                  <a:pt x="97536" y="1059180"/>
                </a:lnTo>
                <a:lnTo>
                  <a:pt x="146304" y="1040892"/>
                </a:lnTo>
                <a:lnTo>
                  <a:pt x="196596" y="1030224"/>
                </a:lnTo>
                <a:lnTo>
                  <a:pt x="245364" y="1002792"/>
                </a:lnTo>
                <a:lnTo>
                  <a:pt x="294132" y="976884"/>
                </a:lnTo>
                <a:lnTo>
                  <a:pt x="344424" y="952500"/>
                </a:lnTo>
                <a:lnTo>
                  <a:pt x="393192" y="929640"/>
                </a:lnTo>
                <a:lnTo>
                  <a:pt x="441959" y="900684"/>
                </a:lnTo>
                <a:lnTo>
                  <a:pt x="490728" y="868680"/>
                </a:lnTo>
                <a:lnTo>
                  <a:pt x="541020" y="833628"/>
                </a:lnTo>
                <a:lnTo>
                  <a:pt x="589788" y="807720"/>
                </a:lnTo>
                <a:lnTo>
                  <a:pt x="638556" y="769620"/>
                </a:lnTo>
                <a:lnTo>
                  <a:pt x="688848" y="734568"/>
                </a:lnTo>
                <a:lnTo>
                  <a:pt x="737616" y="704088"/>
                </a:lnTo>
                <a:lnTo>
                  <a:pt x="786384" y="669036"/>
                </a:lnTo>
                <a:lnTo>
                  <a:pt x="835152" y="623316"/>
                </a:lnTo>
                <a:lnTo>
                  <a:pt x="885444" y="582168"/>
                </a:lnTo>
                <a:lnTo>
                  <a:pt x="934212" y="536448"/>
                </a:lnTo>
                <a:lnTo>
                  <a:pt x="982980" y="499872"/>
                </a:lnTo>
                <a:lnTo>
                  <a:pt x="1033272" y="449580"/>
                </a:lnTo>
                <a:lnTo>
                  <a:pt x="1082040" y="399288"/>
                </a:lnTo>
                <a:lnTo>
                  <a:pt x="1130808" y="350520"/>
                </a:lnTo>
                <a:lnTo>
                  <a:pt x="1179576" y="297180"/>
                </a:lnTo>
                <a:lnTo>
                  <a:pt x="1229868" y="246888"/>
                </a:lnTo>
                <a:lnTo>
                  <a:pt x="1278636" y="202692"/>
                </a:lnTo>
                <a:lnTo>
                  <a:pt x="1327404" y="167640"/>
                </a:lnTo>
                <a:lnTo>
                  <a:pt x="1377696" y="129540"/>
                </a:lnTo>
                <a:lnTo>
                  <a:pt x="1426464" y="89916"/>
                </a:lnTo>
                <a:lnTo>
                  <a:pt x="1475232" y="50292"/>
                </a:lnTo>
                <a:lnTo>
                  <a:pt x="1524000" y="24384"/>
                </a:lnTo>
                <a:lnTo>
                  <a:pt x="1574292" y="6096"/>
                </a:lnTo>
                <a:lnTo>
                  <a:pt x="1623060" y="0"/>
                </a:lnTo>
                <a:lnTo>
                  <a:pt x="1671827" y="1524"/>
                </a:lnTo>
                <a:lnTo>
                  <a:pt x="1722120" y="10668"/>
                </a:lnTo>
                <a:lnTo>
                  <a:pt x="1770888" y="12192"/>
                </a:lnTo>
                <a:lnTo>
                  <a:pt x="1819656" y="19812"/>
                </a:lnTo>
                <a:lnTo>
                  <a:pt x="1869948" y="33528"/>
                </a:lnTo>
                <a:lnTo>
                  <a:pt x="1918716" y="45720"/>
                </a:lnTo>
                <a:lnTo>
                  <a:pt x="1967483" y="67056"/>
                </a:lnTo>
                <a:lnTo>
                  <a:pt x="2016252" y="82296"/>
                </a:lnTo>
                <a:lnTo>
                  <a:pt x="2066544" y="97536"/>
                </a:lnTo>
                <a:lnTo>
                  <a:pt x="2115312" y="124968"/>
                </a:lnTo>
                <a:lnTo>
                  <a:pt x="2164080" y="137160"/>
                </a:lnTo>
                <a:lnTo>
                  <a:pt x="2214372" y="149352"/>
                </a:lnTo>
                <a:lnTo>
                  <a:pt x="2263140" y="160020"/>
                </a:lnTo>
                <a:lnTo>
                  <a:pt x="2311908" y="167640"/>
                </a:lnTo>
                <a:lnTo>
                  <a:pt x="2360676" y="178308"/>
                </a:lnTo>
                <a:lnTo>
                  <a:pt x="2410968" y="187452"/>
                </a:lnTo>
                <a:lnTo>
                  <a:pt x="2459736" y="193548"/>
                </a:lnTo>
                <a:lnTo>
                  <a:pt x="2508504" y="198120"/>
                </a:lnTo>
                <a:lnTo>
                  <a:pt x="2558796" y="204216"/>
                </a:lnTo>
                <a:lnTo>
                  <a:pt x="2607564" y="204216"/>
                </a:lnTo>
                <a:lnTo>
                  <a:pt x="2656332" y="199644"/>
                </a:lnTo>
                <a:lnTo>
                  <a:pt x="2705100" y="198120"/>
                </a:lnTo>
                <a:lnTo>
                  <a:pt x="2755392" y="198120"/>
                </a:lnTo>
                <a:lnTo>
                  <a:pt x="2804160" y="193548"/>
                </a:lnTo>
                <a:lnTo>
                  <a:pt x="2852928" y="184404"/>
                </a:lnTo>
                <a:lnTo>
                  <a:pt x="2903220" y="175260"/>
                </a:lnTo>
                <a:lnTo>
                  <a:pt x="2951988" y="172212"/>
                </a:lnTo>
                <a:lnTo>
                  <a:pt x="3000756" y="158496"/>
                </a:lnTo>
                <a:lnTo>
                  <a:pt x="3049524" y="144780"/>
                </a:lnTo>
                <a:lnTo>
                  <a:pt x="3099816" y="131064"/>
                </a:lnTo>
                <a:lnTo>
                  <a:pt x="3148584" y="123444"/>
                </a:lnTo>
                <a:lnTo>
                  <a:pt x="3197352" y="106680"/>
                </a:lnTo>
              </a:path>
            </a:pathLst>
          </a:custGeom>
          <a:ln w="2743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92791" y="522667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2791" y="4967325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2,000,000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2791" y="4707978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4,000,000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2791" y="4448632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6,000,000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92791" y="3670592"/>
            <a:ext cx="545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12,000,000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2791" y="3411245"/>
            <a:ext cx="545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14,000,000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2791" y="3151898"/>
            <a:ext cx="545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16,000,000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894" y="522655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797" y="4880800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797" y="453504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9797" y="3843528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386" y="3497770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1,000,000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386" y="3152013"/>
            <a:ext cx="487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1,200,000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717" y="5380581"/>
            <a:ext cx="3208020" cy="381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5405">
              <a:lnSpc>
                <a:spcPts val="955"/>
              </a:lnSpc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Jan-00</a:t>
            </a:r>
            <a:endParaRPr sz="900">
              <a:latin typeface="Calibri"/>
              <a:cs typeface="Calibri"/>
            </a:endParaRPr>
          </a:p>
          <a:p>
            <a:pPr marL="12700" marR="5080" indent="28575" algn="just">
              <a:lnSpc>
                <a:spcPct val="131600"/>
              </a:lnSpc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c-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Nov-01  Oct-02  Sep-03  Aug-04  Jul-05  Jun-06  M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ay-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Apr-08  Mar-09  Feb-10  Jan-11  Dec-11  Nov-12  Oct-13  Sep-14  Aug-15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3608" y="308610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76983" y="308610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521" y="2540012"/>
            <a:ext cx="3314700" cy="61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Mortgages </a:t>
            </a:r>
            <a:r>
              <a:rPr sz="1400" dirty="0">
                <a:solidFill>
                  <a:srgbClr val="595958"/>
                </a:solidFill>
                <a:latin typeface="Calibri"/>
                <a:cs typeface="Calibri"/>
              </a:rPr>
              <a:t>vs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Student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Loans</a:t>
            </a:r>
            <a:r>
              <a:rPr sz="14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Outstanding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1717675" algn="l"/>
                <a:tab pos="1918970" algn="l"/>
              </a:tabLst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Student Loans (Millions</a:t>
            </a:r>
            <a:r>
              <a:rPr sz="1000" spc="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USD)	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|	Mortgages (Millions -</a:t>
            </a:r>
            <a:r>
              <a:rPr sz="10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USD)</a:t>
            </a:r>
            <a:endParaRPr sz="10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615"/>
              </a:spcBef>
              <a:tabLst>
                <a:tab pos="1436370" algn="l"/>
              </a:tabLst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Student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Loans	Mortgage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Debt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62728" y="5074920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728" y="4820411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2728" y="4565903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2728" y="4311396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62728" y="4056888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62728" y="3803903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62728" y="3549396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2728" y="3294888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2728" y="5327903"/>
            <a:ext cx="3874135" cy="0"/>
          </a:xfrm>
          <a:custGeom>
            <a:avLst/>
            <a:gdLst/>
            <a:ahLst/>
            <a:cxnLst/>
            <a:rect l="l" t="t" r="r" b="b"/>
            <a:pathLst>
              <a:path w="3874134">
                <a:moveTo>
                  <a:pt x="0" y="0"/>
                </a:moveTo>
                <a:lnTo>
                  <a:pt x="3874008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71871" y="3767328"/>
            <a:ext cx="3855720" cy="652780"/>
          </a:xfrm>
          <a:custGeom>
            <a:avLst/>
            <a:gdLst/>
            <a:ahLst/>
            <a:cxnLst/>
            <a:rect l="l" t="t" r="r" b="b"/>
            <a:pathLst>
              <a:path w="3855720" h="652779">
                <a:moveTo>
                  <a:pt x="0" y="571500"/>
                </a:moveTo>
                <a:lnTo>
                  <a:pt x="59436" y="507492"/>
                </a:lnTo>
                <a:lnTo>
                  <a:pt x="118872" y="516636"/>
                </a:lnTo>
                <a:lnTo>
                  <a:pt x="178308" y="513588"/>
                </a:lnTo>
                <a:lnTo>
                  <a:pt x="237744" y="560832"/>
                </a:lnTo>
                <a:lnTo>
                  <a:pt x="297180" y="560832"/>
                </a:lnTo>
                <a:lnTo>
                  <a:pt x="356616" y="576072"/>
                </a:lnTo>
                <a:lnTo>
                  <a:pt x="416052" y="624840"/>
                </a:lnTo>
                <a:lnTo>
                  <a:pt x="475488" y="589788"/>
                </a:lnTo>
                <a:lnTo>
                  <a:pt x="534924" y="582168"/>
                </a:lnTo>
                <a:lnTo>
                  <a:pt x="594360" y="580644"/>
                </a:lnTo>
                <a:lnTo>
                  <a:pt x="652272" y="576072"/>
                </a:lnTo>
                <a:lnTo>
                  <a:pt x="711708" y="563880"/>
                </a:lnTo>
                <a:lnTo>
                  <a:pt x="771144" y="559308"/>
                </a:lnTo>
                <a:lnTo>
                  <a:pt x="830580" y="519684"/>
                </a:lnTo>
                <a:lnTo>
                  <a:pt x="890016" y="477012"/>
                </a:lnTo>
                <a:lnTo>
                  <a:pt x="949452" y="464820"/>
                </a:lnTo>
                <a:lnTo>
                  <a:pt x="1008888" y="413003"/>
                </a:lnTo>
                <a:lnTo>
                  <a:pt x="1068324" y="385572"/>
                </a:lnTo>
                <a:lnTo>
                  <a:pt x="1127760" y="350520"/>
                </a:lnTo>
                <a:lnTo>
                  <a:pt x="1187196" y="303276"/>
                </a:lnTo>
                <a:lnTo>
                  <a:pt x="1246632" y="306324"/>
                </a:lnTo>
                <a:lnTo>
                  <a:pt x="1304544" y="275844"/>
                </a:lnTo>
                <a:lnTo>
                  <a:pt x="1363980" y="220979"/>
                </a:lnTo>
                <a:lnTo>
                  <a:pt x="1423416" y="188976"/>
                </a:lnTo>
                <a:lnTo>
                  <a:pt x="1482852" y="190500"/>
                </a:lnTo>
                <a:lnTo>
                  <a:pt x="1542288" y="196596"/>
                </a:lnTo>
                <a:lnTo>
                  <a:pt x="1601724" y="217932"/>
                </a:lnTo>
                <a:lnTo>
                  <a:pt x="1661160" y="222504"/>
                </a:lnTo>
                <a:lnTo>
                  <a:pt x="1720595" y="202692"/>
                </a:lnTo>
                <a:lnTo>
                  <a:pt x="1780032" y="210311"/>
                </a:lnTo>
                <a:lnTo>
                  <a:pt x="1839468" y="234696"/>
                </a:lnTo>
                <a:lnTo>
                  <a:pt x="1898904" y="275844"/>
                </a:lnTo>
                <a:lnTo>
                  <a:pt x="1958339" y="294132"/>
                </a:lnTo>
                <a:lnTo>
                  <a:pt x="2016252" y="323088"/>
                </a:lnTo>
                <a:lnTo>
                  <a:pt x="2075688" y="420623"/>
                </a:lnTo>
                <a:lnTo>
                  <a:pt x="2135124" y="559308"/>
                </a:lnTo>
                <a:lnTo>
                  <a:pt x="2194560" y="632460"/>
                </a:lnTo>
                <a:lnTo>
                  <a:pt x="2253996" y="652272"/>
                </a:lnTo>
                <a:lnTo>
                  <a:pt x="2313432" y="580644"/>
                </a:lnTo>
                <a:lnTo>
                  <a:pt x="2372868" y="550164"/>
                </a:lnTo>
                <a:lnTo>
                  <a:pt x="2432304" y="496823"/>
                </a:lnTo>
                <a:lnTo>
                  <a:pt x="2491740" y="460248"/>
                </a:lnTo>
                <a:lnTo>
                  <a:pt x="2551176" y="464820"/>
                </a:lnTo>
                <a:lnTo>
                  <a:pt x="2610612" y="481584"/>
                </a:lnTo>
                <a:lnTo>
                  <a:pt x="2670048" y="435864"/>
                </a:lnTo>
                <a:lnTo>
                  <a:pt x="2727960" y="428244"/>
                </a:lnTo>
                <a:lnTo>
                  <a:pt x="2787396" y="342900"/>
                </a:lnTo>
                <a:lnTo>
                  <a:pt x="2846832" y="310896"/>
                </a:lnTo>
                <a:lnTo>
                  <a:pt x="2906268" y="272796"/>
                </a:lnTo>
                <a:lnTo>
                  <a:pt x="2965704" y="274320"/>
                </a:lnTo>
                <a:lnTo>
                  <a:pt x="3025140" y="278892"/>
                </a:lnTo>
                <a:lnTo>
                  <a:pt x="3084576" y="230124"/>
                </a:lnTo>
                <a:lnTo>
                  <a:pt x="3144012" y="210311"/>
                </a:lnTo>
                <a:lnTo>
                  <a:pt x="3203448" y="163068"/>
                </a:lnTo>
                <a:lnTo>
                  <a:pt x="3262884" y="138684"/>
                </a:lnTo>
                <a:lnTo>
                  <a:pt x="3322320" y="150876"/>
                </a:lnTo>
                <a:lnTo>
                  <a:pt x="3380232" y="106679"/>
                </a:lnTo>
                <a:lnTo>
                  <a:pt x="3439667" y="67056"/>
                </a:lnTo>
                <a:lnTo>
                  <a:pt x="3499104" y="51815"/>
                </a:lnTo>
                <a:lnTo>
                  <a:pt x="3558540" y="13715"/>
                </a:lnTo>
                <a:lnTo>
                  <a:pt x="3617976" y="10668"/>
                </a:lnTo>
                <a:lnTo>
                  <a:pt x="3677412" y="0"/>
                </a:lnTo>
                <a:lnTo>
                  <a:pt x="3736848" y="6095"/>
                </a:lnTo>
                <a:lnTo>
                  <a:pt x="3796284" y="16764"/>
                </a:lnTo>
                <a:lnTo>
                  <a:pt x="3855720" y="42671"/>
                </a:lnTo>
              </a:path>
            </a:pathLst>
          </a:custGeom>
          <a:ln w="2743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71871" y="3421379"/>
            <a:ext cx="3855720" cy="1068705"/>
          </a:xfrm>
          <a:custGeom>
            <a:avLst/>
            <a:gdLst/>
            <a:ahLst/>
            <a:cxnLst/>
            <a:rect l="l" t="t" r="r" b="b"/>
            <a:pathLst>
              <a:path w="3855720" h="1068704">
                <a:moveTo>
                  <a:pt x="0" y="1057656"/>
                </a:moveTo>
                <a:lnTo>
                  <a:pt x="59436" y="1053084"/>
                </a:lnTo>
                <a:lnTo>
                  <a:pt x="118872" y="1040892"/>
                </a:lnTo>
                <a:lnTo>
                  <a:pt x="178308" y="1068324"/>
                </a:lnTo>
                <a:lnTo>
                  <a:pt x="237744" y="1014984"/>
                </a:lnTo>
                <a:lnTo>
                  <a:pt x="297180" y="990600"/>
                </a:lnTo>
                <a:lnTo>
                  <a:pt x="356616" y="906780"/>
                </a:lnTo>
                <a:lnTo>
                  <a:pt x="416052" y="987552"/>
                </a:lnTo>
                <a:lnTo>
                  <a:pt x="475488" y="858012"/>
                </a:lnTo>
                <a:lnTo>
                  <a:pt x="534924" y="844296"/>
                </a:lnTo>
                <a:lnTo>
                  <a:pt x="594360" y="859536"/>
                </a:lnTo>
                <a:lnTo>
                  <a:pt x="652272" y="821436"/>
                </a:lnTo>
                <a:lnTo>
                  <a:pt x="711708" y="824484"/>
                </a:lnTo>
                <a:lnTo>
                  <a:pt x="771144" y="781812"/>
                </a:lnTo>
                <a:lnTo>
                  <a:pt x="830580" y="758952"/>
                </a:lnTo>
                <a:lnTo>
                  <a:pt x="890016" y="768096"/>
                </a:lnTo>
                <a:lnTo>
                  <a:pt x="949452" y="731520"/>
                </a:lnTo>
                <a:lnTo>
                  <a:pt x="1008888" y="711708"/>
                </a:lnTo>
                <a:lnTo>
                  <a:pt x="1068324" y="702564"/>
                </a:lnTo>
                <a:lnTo>
                  <a:pt x="1127760" y="740664"/>
                </a:lnTo>
                <a:lnTo>
                  <a:pt x="1187196" y="725424"/>
                </a:lnTo>
                <a:lnTo>
                  <a:pt x="1246632" y="725424"/>
                </a:lnTo>
                <a:lnTo>
                  <a:pt x="1304544" y="708660"/>
                </a:lnTo>
                <a:lnTo>
                  <a:pt x="1363980" y="662940"/>
                </a:lnTo>
                <a:lnTo>
                  <a:pt x="1423416" y="597408"/>
                </a:lnTo>
                <a:lnTo>
                  <a:pt x="1482852" y="615696"/>
                </a:lnTo>
                <a:lnTo>
                  <a:pt x="1542288" y="615696"/>
                </a:lnTo>
                <a:lnTo>
                  <a:pt x="1601724" y="626364"/>
                </a:lnTo>
                <a:lnTo>
                  <a:pt x="1661160" y="661416"/>
                </a:lnTo>
                <a:lnTo>
                  <a:pt x="1720595" y="646176"/>
                </a:lnTo>
                <a:lnTo>
                  <a:pt x="1780032" y="678180"/>
                </a:lnTo>
                <a:lnTo>
                  <a:pt x="1839468" y="681228"/>
                </a:lnTo>
                <a:lnTo>
                  <a:pt x="1898904" y="650748"/>
                </a:lnTo>
                <a:lnTo>
                  <a:pt x="1958339" y="505968"/>
                </a:lnTo>
                <a:lnTo>
                  <a:pt x="2016252" y="551688"/>
                </a:lnTo>
                <a:lnTo>
                  <a:pt x="2075688" y="550164"/>
                </a:lnTo>
                <a:lnTo>
                  <a:pt x="2135124" y="396240"/>
                </a:lnTo>
                <a:lnTo>
                  <a:pt x="2194560" y="291084"/>
                </a:lnTo>
                <a:lnTo>
                  <a:pt x="2253996" y="292608"/>
                </a:lnTo>
                <a:lnTo>
                  <a:pt x="2313432" y="251460"/>
                </a:lnTo>
                <a:lnTo>
                  <a:pt x="2372868" y="233172"/>
                </a:lnTo>
                <a:lnTo>
                  <a:pt x="2432304" y="205740"/>
                </a:lnTo>
                <a:lnTo>
                  <a:pt x="2491740" y="166116"/>
                </a:lnTo>
                <a:lnTo>
                  <a:pt x="2551176" y="179832"/>
                </a:lnTo>
                <a:lnTo>
                  <a:pt x="2610612" y="230124"/>
                </a:lnTo>
                <a:lnTo>
                  <a:pt x="2670048" y="184404"/>
                </a:lnTo>
                <a:lnTo>
                  <a:pt x="2727960" y="150876"/>
                </a:lnTo>
                <a:lnTo>
                  <a:pt x="2787396" y="118872"/>
                </a:lnTo>
                <a:lnTo>
                  <a:pt x="2846832" y="60960"/>
                </a:lnTo>
                <a:lnTo>
                  <a:pt x="2906268" y="42672"/>
                </a:lnTo>
                <a:lnTo>
                  <a:pt x="2965704" y="50292"/>
                </a:lnTo>
                <a:lnTo>
                  <a:pt x="3025140" y="0"/>
                </a:lnTo>
                <a:lnTo>
                  <a:pt x="3084576" y="169164"/>
                </a:lnTo>
                <a:lnTo>
                  <a:pt x="3144012" y="254508"/>
                </a:lnTo>
                <a:lnTo>
                  <a:pt x="3203448" y="137160"/>
                </a:lnTo>
                <a:lnTo>
                  <a:pt x="3262884" y="198120"/>
                </a:lnTo>
                <a:lnTo>
                  <a:pt x="3322320" y="169164"/>
                </a:lnTo>
                <a:lnTo>
                  <a:pt x="3380232" y="80772"/>
                </a:lnTo>
                <a:lnTo>
                  <a:pt x="3439667" y="36576"/>
                </a:lnTo>
                <a:lnTo>
                  <a:pt x="3499104" y="16764"/>
                </a:lnTo>
                <a:lnTo>
                  <a:pt x="3558540" y="59436"/>
                </a:lnTo>
                <a:lnTo>
                  <a:pt x="3617976" y="39624"/>
                </a:lnTo>
                <a:lnTo>
                  <a:pt x="3677412" y="22860"/>
                </a:lnTo>
                <a:lnTo>
                  <a:pt x="3736848" y="76200"/>
                </a:lnTo>
                <a:lnTo>
                  <a:pt x="3796284" y="6096"/>
                </a:lnTo>
                <a:lnTo>
                  <a:pt x="3855720" y="30480"/>
                </a:lnTo>
              </a:path>
            </a:pathLst>
          </a:custGeom>
          <a:ln w="27431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885893" y="523351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0107" y="497931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83696" y="4725111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83696" y="4470907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1,500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70747" y="3938015"/>
          <a:ext cx="6808470" cy="46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15"/>
                <a:gridCol w="3215640"/>
                <a:gridCol w="711200"/>
                <a:gridCol w="2367914"/>
              </a:tblGrid>
              <a:tr h="2362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5" dirty="0">
                          <a:solidFill>
                            <a:srgbClr val="595958"/>
                          </a:solidFill>
                          <a:latin typeface="Calibri"/>
                          <a:cs typeface="Calibri"/>
                        </a:rPr>
                        <a:t>10,000,000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dirty="0">
                          <a:solidFill>
                            <a:srgbClr val="595958"/>
                          </a:solidFill>
                          <a:latin typeface="Calibri"/>
                          <a:cs typeface="Calibri"/>
                        </a:rPr>
                        <a:t>2,500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6830" marB="0"/>
                </a:tc>
              </a:tr>
              <a:tr h="229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solidFill>
                            <a:srgbClr val="595958"/>
                          </a:solidFill>
                          <a:latin typeface="Calibri"/>
                          <a:cs typeface="Calibri"/>
                        </a:rPr>
                        <a:t>600,000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solidFill>
                            <a:srgbClr val="595958"/>
                          </a:solidFill>
                          <a:latin typeface="Calibri"/>
                          <a:cs typeface="Calibri"/>
                        </a:rPr>
                        <a:t>8,000,000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dirty="0">
                          <a:solidFill>
                            <a:srgbClr val="595958"/>
                          </a:solidFill>
                          <a:latin typeface="Calibri"/>
                          <a:cs typeface="Calibri"/>
                        </a:rPr>
                        <a:t>2,000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4610" marB="0"/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4683696" y="3708298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83696" y="3454095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3,500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83696" y="3199891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12448" y="5387428"/>
            <a:ext cx="3877310" cy="3435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305">
              <a:lnSpc>
                <a:spcPts val="955"/>
              </a:lnSpc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Jan-00</a:t>
            </a:r>
            <a:endParaRPr sz="900">
              <a:latin typeface="Calibri"/>
              <a:cs typeface="Calibri"/>
            </a:endParaRPr>
          </a:p>
          <a:p>
            <a:pPr marL="12700" marR="5080" indent="3175" algn="just">
              <a:lnSpc>
                <a:spcPct val="129800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Jul-01  A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Jan-03 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Jul-04  A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Jan-06 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Jul-07  A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Jan-09 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9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Jul-10  A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Jan-12 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Jul-13  A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Jan-15 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81015" y="307543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03139" y="2546057"/>
            <a:ext cx="1990089" cy="59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Savings </a:t>
            </a:r>
            <a:r>
              <a:rPr sz="1400" dirty="0">
                <a:solidFill>
                  <a:srgbClr val="595958"/>
                </a:solidFill>
                <a:latin typeface="Calibri"/>
                <a:cs typeface="Calibri"/>
              </a:rPr>
              <a:t>vs</a:t>
            </a:r>
            <a:r>
              <a:rPr sz="1400" spc="-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Investment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Billions</a:t>
            </a:r>
            <a:r>
              <a:rPr sz="10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(USD)</a:t>
            </a:r>
            <a:endParaRPr sz="100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  <a:spcBef>
                <a:spcPts val="48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Gross Private Domestic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Investment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33843" y="307543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391324" y="2980156"/>
            <a:ext cx="1009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Gross Private</a:t>
            </a:r>
            <a:r>
              <a:rPr sz="9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Savings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16827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Outl</a:t>
            </a:r>
            <a:r>
              <a:rPr spc="-10" dirty="0"/>
              <a:t>oo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1043990"/>
            <a:ext cx="8400415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see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5" dirty="0">
                <a:latin typeface="Century Gothic"/>
                <a:cs typeface="Century Gothic"/>
              </a:rPr>
              <a:t>stabilizing </a:t>
            </a:r>
            <a:r>
              <a:rPr sz="1800" spc="-10" dirty="0">
                <a:latin typeface="Century Gothic"/>
                <a:cs typeface="Century Gothic"/>
              </a:rPr>
              <a:t>at </a:t>
            </a:r>
            <a:r>
              <a:rPr sz="1800" b="1" spc="-5" dirty="0">
                <a:latin typeface="Century Gothic"/>
                <a:cs typeface="Century Gothic"/>
              </a:rPr>
              <a:t>$65/barrel </a:t>
            </a:r>
            <a:r>
              <a:rPr sz="1800" spc="-10" dirty="0">
                <a:latin typeface="Century Gothic"/>
                <a:cs typeface="Century Gothic"/>
              </a:rPr>
              <a:t>and as </a:t>
            </a:r>
            <a:r>
              <a:rPr sz="1800" spc="-5" dirty="0">
                <a:latin typeface="Century Gothic"/>
                <a:cs typeface="Century Gothic"/>
              </a:rPr>
              <a:t>a</a:t>
            </a:r>
            <a:r>
              <a:rPr sz="1800" spc="1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result: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Gross private investment should </a:t>
            </a:r>
            <a:r>
              <a:rPr sz="1600" spc="-10" dirty="0">
                <a:latin typeface="Century Gothic"/>
                <a:cs typeface="Century Gothic"/>
              </a:rPr>
              <a:t>increase therefore </a:t>
            </a:r>
            <a:r>
              <a:rPr sz="1600" b="1" spc="-5" dirty="0">
                <a:latin typeface="Century Gothic"/>
                <a:cs typeface="Century Gothic"/>
              </a:rPr>
              <a:t>strengthening GDP</a:t>
            </a:r>
            <a:r>
              <a:rPr sz="1600" b="1" spc="160" dirty="0">
                <a:latin typeface="Century Gothic"/>
                <a:cs typeface="Century Gothic"/>
              </a:rPr>
              <a:t> </a:t>
            </a:r>
            <a:r>
              <a:rPr sz="1600" b="1" spc="-5" dirty="0">
                <a:latin typeface="Century Gothic"/>
                <a:cs typeface="Century Gothic"/>
              </a:rPr>
              <a:t>growth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Core </a:t>
            </a:r>
            <a:r>
              <a:rPr sz="1600" b="1" spc="-5" dirty="0">
                <a:latin typeface="Century Gothic"/>
                <a:cs typeface="Century Gothic"/>
              </a:rPr>
              <a:t>inflation should rise </a:t>
            </a:r>
            <a:r>
              <a:rPr sz="1600" spc="-15" dirty="0">
                <a:latin typeface="Century Gothic"/>
                <a:cs typeface="Century Gothic"/>
              </a:rPr>
              <a:t>towards </a:t>
            </a:r>
            <a:r>
              <a:rPr sz="1600" b="1" spc="-10" dirty="0">
                <a:latin typeface="Century Gothic"/>
                <a:cs typeface="Century Gothic"/>
              </a:rPr>
              <a:t>2% </a:t>
            </a:r>
            <a:r>
              <a:rPr sz="1600" spc="-10" dirty="0">
                <a:latin typeface="Century Gothic"/>
                <a:cs typeface="Century Gothic"/>
              </a:rPr>
              <a:t>target</a:t>
            </a:r>
            <a:r>
              <a:rPr sz="1600" spc="1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level</a:t>
            </a:r>
            <a:endParaRPr sz="1600">
              <a:latin typeface="Century Gothic"/>
              <a:cs typeface="Century Gothic"/>
            </a:endParaRPr>
          </a:p>
          <a:p>
            <a:pPr marL="298450" marR="5080" indent="-28575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Increasing employment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25 </a:t>
            </a:r>
            <a:r>
              <a:rPr sz="1800" dirty="0">
                <a:latin typeface="Century Gothic"/>
                <a:cs typeface="Century Gothic"/>
              </a:rPr>
              <a:t>– </a:t>
            </a:r>
            <a:r>
              <a:rPr sz="1800" spc="-5" dirty="0">
                <a:latin typeface="Century Gothic"/>
                <a:cs typeface="Century Gothic"/>
              </a:rPr>
              <a:t>54 </a:t>
            </a:r>
            <a:r>
              <a:rPr sz="1800" spc="-10" dirty="0">
                <a:latin typeface="Century Gothic"/>
                <a:cs typeface="Century Gothic"/>
              </a:rPr>
              <a:t>year </a:t>
            </a:r>
            <a:r>
              <a:rPr sz="1800" spc="-5" dirty="0">
                <a:latin typeface="Century Gothic"/>
                <a:cs typeface="Century Gothic"/>
              </a:rPr>
              <a:t>old </a:t>
            </a:r>
            <a:r>
              <a:rPr sz="1800" spc="-10" dirty="0">
                <a:latin typeface="Century Gothic"/>
                <a:cs typeface="Century Gothic"/>
              </a:rPr>
              <a:t>bracket with </a:t>
            </a:r>
            <a:r>
              <a:rPr sz="1800" spc="-15" dirty="0">
                <a:latin typeface="Century Gothic"/>
                <a:cs typeface="Century Gothic"/>
              </a:rPr>
              <a:t>wage </a:t>
            </a:r>
            <a:r>
              <a:rPr sz="1800" spc="-10" dirty="0">
                <a:latin typeface="Century Gothic"/>
                <a:cs typeface="Century Gothic"/>
              </a:rPr>
              <a:t>growth  demonstrates the </a:t>
            </a:r>
            <a:r>
              <a:rPr sz="1800" b="1" spc="-5" dirty="0">
                <a:latin typeface="Century Gothic"/>
                <a:cs typeface="Century Gothic"/>
              </a:rPr>
              <a:t>strong demand for US</a:t>
            </a:r>
            <a:r>
              <a:rPr sz="1800" b="1" spc="4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workers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Unemployment will continue to </a:t>
            </a:r>
            <a:r>
              <a:rPr sz="1600" spc="-5" dirty="0">
                <a:latin typeface="Century Gothic"/>
                <a:cs typeface="Century Gothic"/>
              </a:rPr>
              <a:t>decline at </a:t>
            </a:r>
            <a:r>
              <a:rPr sz="1600" spc="-10" dirty="0">
                <a:latin typeface="Century Gothic"/>
                <a:cs typeface="Century Gothic"/>
              </a:rPr>
              <a:t>the </a:t>
            </a:r>
            <a:r>
              <a:rPr sz="1600" spc="-5" dirty="0">
                <a:latin typeface="Century Gothic"/>
                <a:cs typeface="Century Gothic"/>
              </a:rPr>
              <a:t>same pace </a:t>
            </a:r>
            <a:r>
              <a:rPr sz="1600" spc="-10" dirty="0">
                <a:latin typeface="Century Gothic"/>
                <a:cs typeface="Century Gothic"/>
              </a:rPr>
              <a:t>through</a:t>
            </a:r>
            <a:r>
              <a:rPr sz="1600" spc="15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2017</a:t>
            </a:r>
            <a:endParaRPr sz="16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dirty="0">
                <a:latin typeface="Century Gothic"/>
                <a:cs typeface="Century Gothic"/>
              </a:rPr>
              <a:t>believe </a:t>
            </a:r>
            <a:r>
              <a:rPr sz="1800" spc="-10" dirty="0">
                <a:latin typeface="Century Gothic"/>
                <a:cs typeface="Century Gothic"/>
              </a:rPr>
              <a:t>the Federal </a:t>
            </a:r>
            <a:r>
              <a:rPr sz="1800" spc="-5" dirty="0">
                <a:latin typeface="Century Gothic"/>
                <a:cs typeface="Century Gothic"/>
              </a:rPr>
              <a:t>Reserve should increase </a:t>
            </a:r>
            <a:r>
              <a:rPr sz="1800" spc="-10" dirty="0">
                <a:latin typeface="Century Gothic"/>
                <a:cs typeface="Century Gothic"/>
              </a:rPr>
              <a:t>rates </a:t>
            </a:r>
            <a:r>
              <a:rPr sz="1800" spc="-5" dirty="0">
                <a:latin typeface="Century Gothic"/>
                <a:cs typeface="Century Gothic"/>
              </a:rPr>
              <a:t>by </a:t>
            </a:r>
            <a:r>
              <a:rPr sz="1800" b="1" spc="-5" dirty="0">
                <a:latin typeface="Century Gothic"/>
                <a:cs typeface="Century Gothic"/>
              </a:rPr>
              <a:t>150 basis</a:t>
            </a:r>
            <a:r>
              <a:rPr sz="1800" b="1" spc="27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points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</a:pP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b="1" spc="-5" dirty="0">
                <a:latin typeface="Century Gothic"/>
                <a:cs typeface="Century Gothic"/>
              </a:rPr>
              <a:t>increments of 25 bps </a:t>
            </a:r>
            <a:r>
              <a:rPr sz="1800" spc="-10" dirty="0">
                <a:latin typeface="Century Gothic"/>
                <a:cs typeface="Century Gothic"/>
              </a:rPr>
              <a:t>throughout </a:t>
            </a:r>
            <a:r>
              <a:rPr sz="1800" spc="-5" dirty="0">
                <a:latin typeface="Century Gothic"/>
                <a:cs typeface="Century Gothic"/>
              </a:rPr>
              <a:t>2017 </a:t>
            </a:r>
            <a:r>
              <a:rPr sz="1800" dirty="0">
                <a:latin typeface="Century Gothic"/>
                <a:cs typeface="Century Gothic"/>
              </a:rPr>
              <a:t>&amp;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826" y="6474314"/>
            <a:ext cx="25507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entury Gothic"/>
                <a:cs typeface="Century Gothic"/>
              </a:rPr>
              <a:t>Source: Bureau </a:t>
            </a:r>
            <a:r>
              <a:rPr sz="800" dirty="0">
                <a:latin typeface="Century Gothic"/>
                <a:cs typeface="Century Gothic"/>
              </a:rPr>
              <a:t>of Labor </a:t>
            </a:r>
            <a:r>
              <a:rPr sz="800" spc="-5" dirty="0">
                <a:latin typeface="Century Gothic"/>
                <a:cs typeface="Century Gothic"/>
              </a:rPr>
              <a:t>Statistics,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35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2840" y="6591823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73907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Strong Momentum in the</a:t>
            </a:r>
            <a:r>
              <a:rPr spc="-40" dirty="0"/>
              <a:t> </a:t>
            </a:r>
            <a:r>
              <a:rPr spc="-5" dirty="0"/>
              <a:t>Consumer</a:t>
            </a:r>
          </a:p>
        </p:txBody>
      </p:sp>
      <p:sp>
        <p:nvSpPr>
          <p:cNvPr id="3" name="object 3"/>
          <p:cNvSpPr/>
          <p:nvPr/>
        </p:nvSpPr>
        <p:spPr>
          <a:xfrm>
            <a:off x="659891" y="5897879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891" y="5515355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891" y="5134355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891" y="4369308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891" y="3988308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891" y="3605784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891" y="3224783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891" y="4751832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>
                <a:moveTo>
                  <a:pt x="0" y="0"/>
                </a:moveTo>
                <a:lnTo>
                  <a:pt x="7999476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704" y="3549396"/>
            <a:ext cx="7958455" cy="2100580"/>
          </a:xfrm>
          <a:custGeom>
            <a:avLst/>
            <a:gdLst/>
            <a:ahLst/>
            <a:cxnLst/>
            <a:rect l="l" t="t" r="r" b="b"/>
            <a:pathLst>
              <a:path w="7958455" h="2100579">
                <a:moveTo>
                  <a:pt x="0" y="18287"/>
                </a:moveTo>
                <a:lnTo>
                  <a:pt x="121920" y="457200"/>
                </a:lnTo>
                <a:lnTo>
                  <a:pt x="245364" y="457200"/>
                </a:lnTo>
                <a:lnTo>
                  <a:pt x="367284" y="515111"/>
                </a:lnTo>
                <a:lnTo>
                  <a:pt x="489204" y="877824"/>
                </a:lnTo>
                <a:lnTo>
                  <a:pt x="612648" y="1011935"/>
                </a:lnTo>
                <a:lnTo>
                  <a:pt x="734568" y="915924"/>
                </a:lnTo>
                <a:lnTo>
                  <a:pt x="858012" y="0"/>
                </a:lnTo>
                <a:lnTo>
                  <a:pt x="979932" y="973835"/>
                </a:lnTo>
                <a:lnTo>
                  <a:pt x="1101852" y="801624"/>
                </a:lnTo>
                <a:lnTo>
                  <a:pt x="1225296" y="667511"/>
                </a:lnTo>
                <a:lnTo>
                  <a:pt x="1347216" y="781811"/>
                </a:lnTo>
                <a:lnTo>
                  <a:pt x="1469136" y="858012"/>
                </a:lnTo>
                <a:lnTo>
                  <a:pt x="1592580" y="342899"/>
                </a:lnTo>
                <a:lnTo>
                  <a:pt x="1714500" y="56387"/>
                </a:lnTo>
                <a:lnTo>
                  <a:pt x="1836420" y="611124"/>
                </a:lnTo>
                <a:lnTo>
                  <a:pt x="1959864" y="457200"/>
                </a:lnTo>
                <a:lnTo>
                  <a:pt x="2081783" y="705611"/>
                </a:lnTo>
                <a:lnTo>
                  <a:pt x="2203704" y="457200"/>
                </a:lnTo>
                <a:lnTo>
                  <a:pt x="2327148" y="400812"/>
                </a:lnTo>
                <a:lnTo>
                  <a:pt x="2449068" y="611124"/>
                </a:lnTo>
                <a:lnTo>
                  <a:pt x="2570988" y="362712"/>
                </a:lnTo>
                <a:lnTo>
                  <a:pt x="2694432" y="611124"/>
                </a:lnTo>
                <a:lnTo>
                  <a:pt x="2816352" y="915924"/>
                </a:lnTo>
                <a:lnTo>
                  <a:pt x="2938272" y="324612"/>
                </a:lnTo>
                <a:lnTo>
                  <a:pt x="3061716" y="801624"/>
                </a:lnTo>
                <a:lnTo>
                  <a:pt x="3183636" y="743711"/>
                </a:lnTo>
                <a:lnTo>
                  <a:pt x="3305555" y="419100"/>
                </a:lnTo>
                <a:lnTo>
                  <a:pt x="3429000" y="801624"/>
                </a:lnTo>
                <a:lnTo>
                  <a:pt x="3550920" y="935735"/>
                </a:lnTo>
                <a:lnTo>
                  <a:pt x="3672840" y="858012"/>
                </a:lnTo>
                <a:lnTo>
                  <a:pt x="3796284" y="1106424"/>
                </a:lnTo>
                <a:lnTo>
                  <a:pt x="3918204" y="1354836"/>
                </a:lnTo>
                <a:lnTo>
                  <a:pt x="4040124" y="1068324"/>
                </a:lnTo>
                <a:lnTo>
                  <a:pt x="4163567" y="1755648"/>
                </a:lnTo>
                <a:lnTo>
                  <a:pt x="4285488" y="2100072"/>
                </a:lnTo>
                <a:lnTo>
                  <a:pt x="4407408" y="1469136"/>
                </a:lnTo>
                <a:lnTo>
                  <a:pt x="4530852" y="1545336"/>
                </a:lnTo>
                <a:lnTo>
                  <a:pt x="4652772" y="743711"/>
                </a:lnTo>
                <a:lnTo>
                  <a:pt x="4774692" y="1202436"/>
                </a:lnTo>
                <a:lnTo>
                  <a:pt x="4898136" y="781811"/>
                </a:lnTo>
                <a:lnTo>
                  <a:pt x="5020056" y="573024"/>
                </a:lnTo>
                <a:lnTo>
                  <a:pt x="5141976" y="705611"/>
                </a:lnTo>
                <a:lnTo>
                  <a:pt x="5265420" y="400812"/>
                </a:lnTo>
                <a:lnTo>
                  <a:pt x="5387340" y="819912"/>
                </a:lnTo>
                <a:lnTo>
                  <a:pt x="5509260" y="1050036"/>
                </a:lnTo>
                <a:lnTo>
                  <a:pt x="5632704" y="858012"/>
                </a:lnTo>
                <a:lnTo>
                  <a:pt x="5754624" y="935735"/>
                </a:lnTo>
                <a:lnTo>
                  <a:pt x="5876544" y="743711"/>
                </a:lnTo>
                <a:lnTo>
                  <a:pt x="5999988" y="1068324"/>
                </a:lnTo>
                <a:lnTo>
                  <a:pt x="6121908" y="992124"/>
                </a:lnTo>
                <a:lnTo>
                  <a:pt x="6243828" y="992124"/>
                </a:lnTo>
                <a:lnTo>
                  <a:pt x="6367272" y="839724"/>
                </a:lnTo>
                <a:lnTo>
                  <a:pt x="6489192" y="1050036"/>
                </a:lnTo>
                <a:lnTo>
                  <a:pt x="6611111" y="839724"/>
                </a:lnTo>
                <a:lnTo>
                  <a:pt x="6734556" y="553211"/>
                </a:lnTo>
                <a:lnTo>
                  <a:pt x="6856476" y="839724"/>
                </a:lnTo>
                <a:lnTo>
                  <a:pt x="6978396" y="477011"/>
                </a:lnTo>
                <a:lnTo>
                  <a:pt x="7101840" y="495300"/>
                </a:lnTo>
                <a:lnTo>
                  <a:pt x="7223759" y="324612"/>
                </a:lnTo>
                <a:lnTo>
                  <a:pt x="7347204" y="743711"/>
                </a:lnTo>
                <a:lnTo>
                  <a:pt x="7469124" y="649224"/>
                </a:lnTo>
                <a:lnTo>
                  <a:pt x="7591044" y="687324"/>
                </a:lnTo>
                <a:lnTo>
                  <a:pt x="7714488" y="763524"/>
                </a:lnTo>
                <a:lnTo>
                  <a:pt x="7836408" y="897635"/>
                </a:lnTo>
                <a:lnTo>
                  <a:pt x="7958328" y="380999"/>
                </a:lnTo>
              </a:path>
            </a:pathLst>
          </a:custGeom>
          <a:ln w="27432">
            <a:solidFill>
              <a:srgbClr val="1E40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116" y="3129407"/>
            <a:ext cx="205740" cy="283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4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6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1312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087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0858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0633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0408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0184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9959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9735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9510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9286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9061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38837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8613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18388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08164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7939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7715" y="5951132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435" y="1016876"/>
            <a:ext cx="8241030" cy="20129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Consumer spending </a:t>
            </a:r>
            <a:r>
              <a:rPr sz="1800" spc="-10" dirty="0">
                <a:latin typeface="Century Gothic"/>
                <a:cs typeface="Century Gothic"/>
              </a:rPr>
              <a:t>accounts </a:t>
            </a:r>
            <a:r>
              <a:rPr sz="1800" spc="-5" dirty="0">
                <a:latin typeface="Century Gothic"/>
                <a:cs typeface="Century Gothic"/>
              </a:rPr>
              <a:t>for </a:t>
            </a:r>
            <a:r>
              <a:rPr sz="1800" spc="-10" dirty="0">
                <a:latin typeface="Century Gothic"/>
                <a:cs typeface="Century Gothic"/>
              </a:rPr>
              <a:t>nearly two-thirds </a:t>
            </a:r>
            <a:r>
              <a:rPr sz="1800" spc="-5" dirty="0">
                <a:latin typeface="Century Gothic"/>
                <a:cs typeface="Century Gothic"/>
              </a:rPr>
              <a:t>of economic</a:t>
            </a:r>
            <a:r>
              <a:rPr sz="1800" spc="22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activity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Strong </a:t>
            </a:r>
            <a:r>
              <a:rPr sz="1800" dirty="0">
                <a:latin typeface="Century Gothic"/>
                <a:cs typeface="Century Gothic"/>
              </a:rPr>
              <a:t>multi-family </a:t>
            </a:r>
            <a:r>
              <a:rPr sz="1800" spc="-5" dirty="0">
                <a:latin typeface="Century Gothic"/>
                <a:cs typeface="Century Gothic"/>
              </a:rPr>
              <a:t>home sales leads to higher disposable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income</a:t>
            </a:r>
            <a:endParaRPr sz="1800">
              <a:latin typeface="Century Gothic"/>
              <a:cs typeface="Century Gothic"/>
            </a:endParaRPr>
          </a:p>
          <a:p>
            <a:pPr marL="299085" marR="58801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Full employment </a:t>
            </a:r>
            <a:r>
              <a:rPr sz="1800" dirty="0">
                <a:latin typeface="Century Gothic"/>
                <a:cs typeface="Century Gothic"/>
              </a:rPr>
              <a:t>&amp; </a:t>
            </a:r>
            <a:r>
              <a:rPr sz="1800" spc="-5" dirty="0">
                <a:latin typeface="Century Gothic"/>
                <a:cs typeface="Century Gothic"/>
              </a:rPr>
              <a:t>continued </a:t>
            </a:r>
            <a:r>
              <a:rPr sz="1800" spc="-15" dirty="0">
                <a:latin typeface="Century Gothic"/>
                <a:cs typeface="Century Gothic"/>
              </a:rPr>
              <a:t>wage </a:t>
            </a:r>
            <a:r>
              <a:rPr sz="1800" spc="-10" dirty="0">
                <a:latin typeface="Century Gothic"/>
                <a:cs typeface="Century Gothic"/>
              </a:rPr>
              <a:t>growth </a:t>
            </a:r>
            <a:r>
              <a:rPr sz="1800" spc="-5" dirty="0">
                <a:latin typeface="Century Gothic"/>
                <a:cs typeface="Century Gothic"/>
              </a:rPr>
              <a:t>also assist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10" dirty="0">
                <a:latin typeface="Century Gothic"/>
                <a:cs typeface="Century Gothic"/>
              </a:rPr>
              <a:t>consumer  </a:t>
            </a:r>
            <a:r>
              <a:rPr sz="1800" spc="-5" dirty="0">
                <a:latin typeface="Century Gothic"/>
                <a:cs typeface="Century Gothic"/>
              </a:rPr>
              <a:t>spending</a:t>
            </a:r>
            <a:endParaRPr sz="1800">
              <a:latin typeface="Century Gothic"/>
              <a:cs typeface="Century Gothic"/>
            </a:endParaRPr>
          </a:p>
          <a:p>
            <a:pPr marL="400685">
              <a:lnSpc>
                <a:spcPct val="100000"/>
              </a:lnSpc>
              <a:spcBef>
                <a:spcPts val="475"/>
              </a:spcBef>
            </a:pP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Real Personal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Consumption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Expenditures</a:t>
            </a:r>
            <a:endParaRPr sz="1400">
              <a:latin typeface="Calibri"/>
              <a:cs typeface="Calibri"/>
            </a:endParaRPr>
          </a:p>
          <a:p>
            <a:pPr marL="400685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Percent Growth</a:t>
            </a:r>
            <a:r>
              <a:rPr sz="10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64503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Trade &amp; </a:t>
            </a:r>
            <a:r>
              <a:rPr spc="-10" dirty="0"/>
              <a:t>Government </a:t>
            </a:r>
            <a:r>
              <a:rPr spc="-5" dirty="0"/>
              <a:t>Spending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16" y="1039126"/>
            <a:ext cx="8446135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Expect trade </a:t>
            </a:r>
            <a:r>
              <a:rPr sz="1800" spc="-5" dirty="0">
                <a:latin typeface="Century Gothic"/>
                <a:cs typeface="Century Gothic"/>
              </a:rPr>
              <a:t>gap </a:t>
            </a:r>
            <a:r>
              <a:rPr sz="1800" spc="-10" dirty="0">
                <a:latin typeface="Century Gothic"/>
                <a:cs typeface="Century Gothic"/>
              </a:rPr>
              <a:t>to</a:t>
            </a:r>
            <a:r>
              <a:rPr sz="1800" spc="5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widen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Continued domestic momentum </a:t>
            </a:r>
            <a:r>
              <a:rPr sz="1600" spc="-5" dirty="0">
                <a:latin typeface="Century Gothic"/>
                <a:cs typeface="Century Gothic"/>
              </a:rPr>
              <a:t>driving </a:t>
            </a:r>
            <a:r>
              <a:rPr sz="1600" spc="-15" dirty="0">
                <a:latin typeface="Century Gothic"/>
                <a:cs typeface="Century Gothic"/>
              </a:rPr>
              <a:t>growth </a:t>
            </a:r>
            <a:r>
              <a:rPr sz="1600" spc="-5" dirty="0">
                <a:latin typeface="Century Gothic"/>
                <a:cs typeface="Century Gothic"/>
              </a:rPr>
              <a:t>in</a:t>
            </a:r>
            <a:r>
              <a:rPr sz="1600" spc="1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imports</a:t>
            </a:r>
            <a:endParaRPr sz="1600">
              <a:latin typeface="Century Gothic"/>
              <a:cs typeface="Century Gothic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Exports </a:t>
            </a:r>
            <a:r>
              <a:rPr sz="1600" spc="-5" dirty="0">
                <a:latin typeface="Century Gothic"/>
                <a:cs typeface="Century Gothic"/>
              </a:rPr>
              <a:t>remain </a:t>
            </a:r>
            <a:r>
              <a:rPr sz="1600" spc="-10" dirty="0">
                <a:latin typeface="Century Gothic"/>
                <a:cs typeface="Century Gothic"/>
              </a:rPr>
              <a:t>constrained </a:t>
            </a:r>
            <a:r>
              <a:rPr sz="1600" spc="-5" dirty="0">
                <a:latin typeface="Century Gothic"/>
                <a:cs typeface="Century Gothic"/>
              </a:rPr>
              <a:t>by </a:t>
            </a:r>
            <a:r>
              <a:rPr sz="1600" spc="-10" dirty="0">
                <a:latin typeface="Century Gothic"/>
                <a:cs typeface="Century Gothic"/>
              </a:rPr>
              <a:t>strong </a:t>
            </a:r>
            <a:r>
              <a:rPr sz="1600" spc="-5" dirty="0">
                <a:latin typeface="Century Gothic"/>
                <a:cs typeface="Century Gothic"/>
              </a:rPr>
              <a:t>dollar and sluggish </a:t>
            </a:r>
            <a:r>
              <a:rPr sz="1600" spc="-10" dirty="0">
                <a:latin typeface="Century Gothic"/>
                <a:cs typeface="Century Gothic"/>
              </a:rPr>
              <a:t>foreign demand from  </a:t>
            </a:r>
            <a:r>
              <a:rPr sz="1600" spc="-15" dirty="0">
                <a:latin typeface="Century Gothic"/>
                <a:cs typeface="Century Gothic"/>
              </a:rPr>
              <a:t>slowdown </a:t>
            </a:r>
            <a:r>
              <a:rPr sz="1600" spc="-5" dirty="0">
                <a:latin typeface="Century Gothic"/>
                <a:cs typeface="Century Gothic"/>
              </a:rPr>
              <a:t>in </a:t>
            </a:r>
            <a:r>
              <a:rPr sz="1600" spc="-10" dirty="0">
                <a:latin typeface="Century Gothic"/>
                <a:cs typeface="Century Gothic"/>
              </a:rPr>
              <a:t>emerging</a:t>
            </a:r>
            <a:r>
              <a:rPr sz="1600" spc="8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markets</a:t>
            </a:r>
            <a:endParaRPr sz="1600">
              <a:latin typeface="Century Gothic"/>
              <a:cs typeface="Century Gothic"/>
            </a:endParaRPr>
          </a:p>
          <a:p>
            <a:pPr marL="299085" marR="303530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According </a:t>
            </a:r>
            <a:r>
              <a:rPr sz="1800" spc="-10" dirty="0">
                <a:latin typeface="Century Gothic"/>
                <a:cs typeface="Century Gothic"/>
              </a:rPr>
              <a:t>to the </a:t>
            </a:r>
            <a:r>
              <a:rPr sz="1800" spc="-5" dirty="0">
                <a:latin typeface="Century Gothic"/>
                <a:cs typeface="Century Gothic"/>
              </a:rPr>
              <a:t>CBO </a:t>
            </a:r>
            <a:r>
              <a:rPr sz="1800" spc="-10" dirty="0">
                <a:latin typeface="Century Gothic"/>
                <a:cs typeface="Century Gothic"/>
              </a:rPr>
              <a:t>nearly </a:t>
            </a:r>
            <a:r>
              <a:rPr sz="1800" spc="-5" dirty="0">
                <a:latin typeface="Century Gothic"/>
                <a:cs typeface="Century Gothic"/>
              </a:rPr>
              <a:t>$10 </a:t>
            </a:r>
            <a:r>
              <a:rPr sz="1800" dirty="0">
                <a:latin typeface="Century Gothic"/>
                <a:cs typeface="Century Gothic"/>
              </a:rPr>
              <a:t>trillion </a:t>
            </a:r>
            <a:r>
              <a:rPr sz="1800" spc="-5" dirty="0">
                <a:latin typeface="Century Gothic"/>
                <a:cs typeface="Century Gothic"/>
              </a:rPr>
              <a:t>will be added </a:t>
            </a:r>
            <a:r>
              <a:rPr sz="1800" spc="-10" dirty="0">
                <a:latin typeface="Century Gothic"/>
                <a:cs typeface="Century Gothic"/>
              </a:rPr>
              <a:t>to the </a:t>
            </a:r>
            <a:r>
              <a:rPr sz="1800" spc="-5" dirty="0">
                <a:latin typeface="Century Gothic"/>
                <a:cs typeface="Century Gothic"/>
              </a:rPr>
              <a:t>debt over 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next 10</a:t>
            </a:r>
            <a:r>
              <a:rPr sz="1800" spc="5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years</a:t>
            </a:r>
            <a:endParaRPr sz="1800">
              <a:latin typeface="Century Gothic"/>
              <a:cs typeface="Century Gothic"/>
            </a:endParaRPr>
          </a:p>
          <a:p>
            <a:pPr marL="756285" marR="44259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Both candidates will increase spending </a:t>
            </a:r>
            <a:r>
              <a:rPr sz="1600" spc="-5" dirty="0">
                <a:latin typeface="Century Gothic"/>
                <a:cs typeface="Century Gothic"/>
              </a:rPr>
              <a:t>and </a:t>
            </a:r>
            <a:r>
              <a:rPr sz="1600" spc="-10" dirty="0">
                <a:latin typeface="Century Gothic"/>
                <a:cs typeface="Century Gothic"/>
              </a:rPr>
              <a:t>neither </a:t>
            </a:r>
            <a:r>
              <a:rPr sz="1600" spc="-5" dirty="0">
                <a:latin typeface="Century Gothic"/>
                <a:cs typeface="Century Gothic"/>
              </a:rPr>
              <a:t>has a </a:t>
            </a:r>
            <a:r>
              <a:rPr sz="1600" dirty="0">
                <a:latin typeface="Century Gothic"/>
                <a:cs typeface="Century Gothic"/>
              </a:rPr>
              <a:t>plan </a:t>
            </a:r>
            <a:r>
              <a:rPr sz="1600" spc="-5" dirty="0">
                <a:latin typeface="Century Gothic"/>
                <a:cs typeface="Century Gothic"/>
              </a:rPr>
              <a:t>in place </a:t>
            </a:r>
            <a:r>
              <a:rPr sz="1600" spc="-10" dirty="0">
                <a:latin typeface="Century Gothic"/>
                <a:cs typeface="Century Gothic"/>
              </a:rPr>
              <a:t>to  </a:t>
            </a:r>
            <a:r>
              <a:rPr sz="1600" spc="-5" dirty="0">
                <a:latin typeface="Century Gothic"/>
                <a:cs typeface="Century Gothic"/>
              </a:rPr>
              <a:t>balance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budgets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568" y="5311140"/>
            <a:ext cx="3781425" cy="0"/>
          </a:xfrm>
          <a:custGeom>
            <a:avLst/>
            <a:gdLst/>
            <a:ahLst/>
            <a:cxnLst/>
            <a:rect l="l" t="t" r="r" b="b"/>
            <a:pathLst>
              <a:path w="3781425">
                <a:moveTo>
                  <a:pt x="0" y="0"/>
                </a:moveTo>
                <a:lnTo>
                  <a:pt x="378104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568" y="4985003"/>
            <a:ext cx="3781425" cy="0"/>
          </a:xfrm>
          <a:custGeom>
            <a:avLst/>
            <a:gdLst/>
            <a:ahLst/>
            <a:cxnLst/>
            <a:rect l="l" t="t" r="r" b="b"/>
            <a:pathLst>
              <a:path w="3781425">
                <a:moveTo>
                  <a:pt x="0" y="0"/>
                </a:moveTo>
                <a:lnTo>
                  <a:pt x="378104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568" y="4658867"/>
            <a:ext cx="3781425" cy="0"/>
          </a:xfrm>
          <a:custGeom>
            <a:avLst/>
            <a:gdLst/>
            <a:ahLst/>
            <a:cxnLst/>
            <a:rect l="l" t="t" r="r" b="b"/>
            <a:pathLst>
              <a:path w="3781425">
                <a:moveTo>
                  <a:pt x="0" y="0"/>
                </a:moveTo>
                <a:lnTo>
                  <a:pt x="378104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568" y="4332732"/>
            <a:ext cx="3781425" cy="0"/>
          </a:xfrm>
          <a:custGeom>
            <a:avLst/>
            <a:gdLst/>
            <a:ahLst/>
            <a:cxnLst/>
            <a:rect l="l" t="t" r="r" b="b"/>
            <a:pathLst>
              <a:path w="3781425">
                <a:moveTo>
                  <a:pt x="0" y="0"/>
                </a:moveTo>
                <a:lnTo>
                  <a:pt x="378104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568" y="5637276"/>
            <a:ext cx="3781425" cy="0"/>
          </a:xfrm>
          <a:custGeom>
            <a:avLst/>
            <a:gdLst/>
            <a:ahLst/>
            <a:cxnLst/>
            <a:rect l="l" t="t" r="r" b="b"/>
            <a:pathLst>
              <a:path w="3781425">
                <a:moveTo>
                  <a:pt x="0" y="0"/>
                </a:moveTo>
                <a:lnTo>
                  <a:pt x="3781044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712" y="4661915"/>
            <a:ext cx="3763010" cy="594360"/>
          </a:xfrm>
          <a:custGeom>
            <a:avLst/>
            <a:gdLst/>
            <a:ahLst/>
            <a:cxnLst/>
            <a:rect l="l" t="t" r="r" b="b"/>
            <a:pathLst>
              <a:path w="3763010" h="594360">
                <a:moveTo>
                  <a:pt x="0" y="592835"/>
                </a:moveTo>
                <a:lnTo>
                  <a:pt x="54864" y="588263"/>
                </a:lnTo>
                <a:lnTo>
                  <a:pt x="109728" y="574547"/>
                </a:lnTo>
                <a:lnTo>
                  <a:pt x="164592" y="562355"/>
                </a:lnTo>
                <a:lnTo>
                  <a:pt x="217932" y="553211"/>
                </a:lnTo>
                <a:lnTo>
                  <a:pt x="272796" y="537971"/>
                </a:lnTo>
                <a:lnTo>
                  <a:pt x="327660" y="525779"/>
                </a:lnTo>
                <a:lnTo>
                  <a:pt x="382524" y="528827"/>
                </a:lnTo>
                <a:lnTo>
                  <a:pt x="437388" y="536447"/>
                </a:lnTo>
                <a:lnTo>
                  <a:pt x="490728" y="553211"/>
                </a:lnTo>
                <a:lnTo>
                  <a:pt x="545592" y="577595"/>
                </a:lnTo>
                <a:lnTo>
                  <a:pt x="600456" y="594359"/>
                </a:lnTo>
                <a:lnTo>
                  <a:pt x="655320" y="588263"/>
                </a:lnTo>
                <a:lnTo>
                  <a:pt x="710184" y="574547"/>
                </a:lnTo>
                <a:lnTo>
                  <a:pt x="763524" y="568451"/>
                </a:lnTo>
                <a:lnTo>
                  <a:pt x="818388" y="574547"/>
                </a:lnTo>
                <a:lnTo>
                  <a:pt x="873252" y="571499"/>
                </a:lnTo>
                <a:lnTo>
                  <a:pt x="928116" y="569975"/>
                </a:lnTo>
                <a:lnTo>
                  <a:pt x="981456" y="557783"/>
                </a:lnTo>
                <a:lnTo>
                  <a:pt x="1036319" y="536447"/>
                </a:lnTo>
                <a:lnTo>
                  <a:pt x="1091184" y="518159"/>
                </a:lnTo>
                <a:lnTo>
                  <a:pt x="1146048" y="505967"/>
                </a:lnTo>
                <a:lnTo>
                  <a:pt x="1200912" y="499871"/>
                </a:lnTo>
                <a:lnTo>
                  <a:pt x="1254252" y="483107"/>
                </a:lnTo>
                <a:lnTo>
                  <a:pt x="1309116" y="466343"/>
                </a:lnTo>
                <a:lnTo>
                  <a:pt x="1363980" y="454151"/>
                </a:lnTo>
                <a:lnTo>
                  <a:pt x="1418844" y="451103"/>
                </a:lnTo>
                <a:lnTo>
                  <a:pt x="1472184" y="431291"/>
                </a:lnTo>
                <a:lnTo>
                  <a:pt x="1527048" y="405383"/>
                </a:lnTo>
                <a:lnTo>
                  <a:pt x="1581912" y="385571"/>
                </a:lnTo>
                <a:lnTo>
                  <a:pt x="1636776" y="379475"/>
                </a:lnTo>
                <a:lnTo>
                  <a:pt x="1691639" y="352043"/>
                </a:lnTo>
                <a:lnTo>
                  <a:pt x="1744980" y="336803"/>
                </a:lnTo>
                <a:lnTo>
                  <a:pt x="1799844" y="315467"/>
                </a:lnTo>
                <a:lnTo>
                  <a:pt x="1854708" y="291083"/>
                </a:lnTo>
                <a:lnTo>
                  <a:pt x="1909572" y="260603"/>
                </a:lnTo>
                <a:lnTo>
                  <a:pt x="1964436" y="233171"/>
                </a:lnTo>
                <a:lnTo>
                  <a:pt x="2017776" y="193547"/>
                </a:lnTo>
                <a:lnTo>
                  <a:pt x="2072639" y="188975"/>
                </a:lnTo>
                <a:lnTo>
                  <a:pt x="2127504" y="280415"/>
                </a:lnTo>
                <a:lnTo>
                  <a:pt x="2182368" y="358139"/>
                </a:lnTo>
                <a:lnTo>
                  <a:pt x="2235708" y="356615"/>
                </a:lnTo>
                <a:lnTo>
                  <a:pt x="2290572" y="324611"/>
                </a:lnTo>
                <a:lnTo>
                  <a:pt x="2345436" y="278891"/>
                </a:lnTo>
                <a:lnTo>
                  <a:pt x="2400300" y="260603"/>
                </a:lnTo>
                <a:lnTo>
                  <a:pt x="2455164" y="237743"/>
                </a:lnTo>
                <a:lnTo>
                  <a:pt x="2508504" y="211835"/>
                </a:lnTo>
                <a:lnTo>
                  <a:pt x="2563368" y="169163"/>
                </a:lnTo>
                <a:lnTo>
                  <a:pt x="2618232" y="140207"/>
                </a:lnTo>
                <a:lnTo>
                  <a:pt x="2673096" y="109727"/>
                </a:lnTo>
                <a:lnTo>
                  <a:pt x="2727960" y="89915"/>
                </a:lnTo>
                <a:lnTo>
                  <a:pt x="2781300" y="91439"/>
                </a:lnTo>
                <a:lnTo>
                  <a:pt x="2836164" y="79247"/>
                </a:lnTo>
                <a:lnTo>
                  <a:pt x="2891028" y="68579"/>
                </a:lnTo>
                <a:lnTo>
                  <a:pt x="2945892" y="68579"/>
                </a:lnTo>
                <a:lnTo>
                  <a:pt x="2999232" y="64007"/>
                </a:lnTo>
                <a:lnTo>
                  <a:pt x="3054096" y="50291"/>
                </a:lnTo>
                <a:lnTo>
                  <a:pt x="3108960" y="47243"/>
                </a:lnTo>
                <a:lnTo>
                  <a:pt x="3163824" y="42671"/>
                </a:lnTo>
                <a:lnTo>
                  <a:pt x="3218688" y="21335"/>
                </a:lnTo>
                <a:lnTo>
                  <a:pt x="3272028" y="18287"/>
                </a:lnTo>
                <a:lnTo>
                  <a:pt x="3326891" y="3047"/>
                </a:lnTo>
                <a:lnTo>
                  <a:pt x="3381755" y="0"/>
                </a:lnTo>
                <a:lnTo>
                  <a:pt x="3436620" y="3047"/>
                </a:lnTo>
                <a:lnTo>
                  <a:pt x="3489960" y="41147"/>
                </a:lnTo>
                <a:lnTo>
                  <a:pt x="3544824" y="41147"/>
                </a:lnTo>
                <a:lnTo>
                  <a:pt x="3599688" y="54863"/>
                </a:lnTo>
                <a:lnTo>
                  <a:pt x="3654552" y="74675"/>
                </a:lnTo>
                <a:lnTo>
                  <a:pt x="3709416" y="96011"/>
                </a:lnTo>
                <a:lnTo>
                  <a:pt x="3762755" y="85343"/>
                </a:lnTo>
              </a:path>
            </a:pathLst>
          </a:custGeom>
          <a:ln w="27432">
            <a:solidFill>
              <a:srgbClr val="1E40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712" y="4434840"/>
            <a:ext cx="3763010" cy="754380"/>
          </a:xfrm>
          <a:custGeom>
            <a:avLst/>
            <a:gdLst/>
            <a:ahLst/>
            <a:cxnLst/>
            <a:rect l="l" t="t" r="r" b="b"/>
            <a:pathLst>
              <a:path w="3763010" h="754379">
                <a:moveTo>
                  <a:pt x="0" y="754380"/>
                </a:moveTo>
                <a:lnTo>
                  <a:pt x="54864" y="713232"/>
                </a:lnTo>
                <a:lnTo>
                  <a:pt x="109728" y="676656"/>
                </a:lnTo>
                <a:lnTo>
                  <a:pt x="164592" y="662940"/>
                </a:lnTo>
                <a:lnTo>
                  <a:pt x="217932" y="656844"/>
                </a:lnTo>
                <a:lnTo>
                  <a:pt x="272796" y="615696"/>
                </a:lnTo>
                <a:lnTo>
                  <a:pt x="327660" y="583692"/>
                </a:lnTo>
                <a:lnTo>
                  <a:pt x="382524" y="591312"/>
                </a:lnTo>
                <a:lnTo>
                  <a:pt x="437388" y="629412"/>
                </a:lnTo>
                <a:lnTo>
                  <a:pt x="490728" y="632460"/>
                </a:lnTo>
                <a:lnTo>
                  <a:pt x="545592" y="647700"/>
                </a:lnTo>
                <a:lnTo>
                  <a:pt x="600456" y="670560"/>
                </a:lnTo>
                <a:lnTo>
                  <a:pt x="655320" y="690372"/>
                </a:lnTo>
                <a:lnTo>
                  <a:pt x="710184" y="629412"/>
                </a:lnTo>
                <a:lnTo>
                  <a:pt x="763524" y="608076"/>
                </a:lnTo>
                <a:lnTo>
                  <a:pt x="818388" y="601980"/>
                </a:lnTo>
                <a:lnTo>
                  <a:pt x="873252" y="624840"/>
                </a:lnTo>
                <a:lnTo>
                  <a:pt x="928116" y="594360"/>
                </a:lnTo>
                <a:lnTo>
                  <a:pt x="981456" y="569976"/>
                </a:lnTo>
                <a:lnTo>
                  <a:pt x="1036319" y="551688"/>
                </a:lnTo>
                <a:lnTo>
                  <a:pt x="1091184" y="550164"/>
                </a:lnTo>
                <a:lnTo>
                  <a:pt x="1146048" y="481584"/>
                </a:lnTo>
                <a:lnTo>
                  <a:pt x="1200912" y="457200"/>
                </a:lnTo>
                <a:lnTo>
                  <a:pt x="1254252" y="429768"/>
                </a:lnTo>
                <a:lnTo>
                  <a:pt x="1309116" y="458724"/>
                </a:lnTo>
                <a:lnTo>
                  <a:pt x="1363980" y="393192"/>
                </a:lnTo>
                <a:lnTo>
                  <a:pt x="1418844" y="361188"/>
                </a:lnTo>
                <a:lnTo>
                  <a:pt x="1472184" y="332232"/>
                </a:lnTo>
                <a:lnTo>
                  <a:pt x="1527048" y="358140"/>
                </a:lnTo>
                <a:lnTo>
                  <a:pt x="1581912" y="288036"/>
                </a:lnTo>
                <a:lnTo>
                  <a:pt x="1636776" y="257556"/>
                </a:lnTo>
                <a:lnTo>
                  <a:pt x="1691639" y="283464"/>
                </a:lnTo>
                <a:lnTo>
                  <a:pt x="1744980" y="315468"/>
                </a:lnTo>
                <a:lnTo>
                  <a:pt x="1799844" y="245364"/>
                </a:lnTo>
                <a:lnTo>
                  <a:pt x="1854708" y="213360"/>
                </a:lnTo>
                <a:lnTo>
                  <a:pt x="1909572" y="187452"/>
                </a:lnTo>
                <a:lnTo>
                  <a:pt x="1964436" y="208788"/>
                </a:lnTo>
                <a:lnTo>
                  <a:pt x="2017776" y="109728"/>
                </a:lnTo>
                <a:lnTo>
                  <a:pt x="2072639" y="73152"/>
                </a:lnTo>
                <a:lnTo>
                  <a:pt x="2127504" y="257556"/>
                </a:lnTo>
                <a:lnTo>
                  <a:pt x="2182368" y="470916"/>
                </a:lnTo>
                <a:lnTo>
                  <a:pt x="2235708" y="445008"/>
                </a:lnTo>
                <a:lnTo>
                  <a:pt x="2290572" y="364236"/>
                </a:lnTo>
                <a:lnTo>
                  <a:pt x="2345436" y="321564"/>
                </a:lnTo>
                <a:lnTo>
                  <a:pt x="2400300" y="341376"/>
                </a:lnTo>
                <a:lnTo>
                  <a:pt x="2455164" y="243840"/>
                </a:lnTo>
                <a:lnTo>
                  <a:pt x="2508504" y="198120"/>
                </a:lnTo>
                <a:lnTo>
                  <a:pt x="2563368" y="196596"/>
                </a:lnTo>
                <a:lnTo>
                  <a:pt x="2618232" y="196596"/>
                </a:lnTo>
                <a:lnTo>
                  <a:pt x="2673096" y="94488"/>
                </a:lnTo>
                <a:lnTo>
                  <a:pt x="2727960" y="65532"/>
                </a:lnTo>
                <a:lnTo>
                  <a:pt x="2781300" y="88392"/>
                </a:lnTo>
                <a:lnTo>
                  <a:pt x="2836164" y="117348"/>
                </a:lnTo>
                <a:lnTo>
                  <a:pt x="2891028" y="56388"/>
                </a:lnTo>
                <a:lnTo>
                  <a:pt x="2945892" y="64008"/>
                </a:lnTo>
                <a:lnTo>
                  <a:pt x="2999232" y="77724"/>
                </a:lnTo>
                <a:lnTo>
                  <a:pt x="3054096" y="138684"/>
                </a:lnTo>
                <a:lnTo>
                  <a:pt x="3108960" y="65532"/>
                </a:lnTo>
                <a:lnTo>
                  <a:pt x="3163824" y="48768"/>
                </a:lnTo>
                <a:lnTo>
                  <a:pt x="3218688" y="60960"/>
                </a:lnTo>
                <a:lnTo>
                  <a:pt x="3272028" y="109728"/>
                </a:lnTo>
                <a:lnTo>
                  <a:pt x="3326891" y="9144"/>
                </a:lnTo>
                <a:lnTo>
                  <a:pt x="3381755" y="0"/>
                </a:lnTo>
                <a:lnTo>
                  <a:pt x="3436620" y="15240"/>
                </a:lnTo>
                <a:lnTo>
                  <a:pt x="3489960" y="120396"/>
                </a:lnTo>
                <a:lnTo>
                  <a:pt x="3544824" y="50292"/>
                </a:lnTo>
                <a:lnTo>
                  <a:pt x="3599688" y="48768"/>
                </a:lnTo>
                <a:lnTo>
                  <a:pt x="3654552" y="83820"/>
                </a:lnTo>
                <a:lnTo>
                  <a:pt x="3709416" y="167640"/>
                </a:lnTo>
                <a:lnTo>
                  <a:pt x="3762755" y="91440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8487" y="554237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390" y="5216156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390" y="4889944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390" y="456373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390" y="4237520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246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9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331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0415" y="5697296"/>
            <a:ext cx="35814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6588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4672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2757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0841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28925" y="5697296"/>
            <a:ext cx="35814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5094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3179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01263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9347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7432" y="5697296"/>
            <a:ext cx="35814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73601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91685" y="5697296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7908" y="422452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1E40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6413" y="3730307"/>
            <a:ext cx="172529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95958"/>
                </a:solidFill>
                <a:latin typeface="Calibri"/>
                <a:cs typeface="Calibri"/>
              </a:rPr>
              <a:t>Trade </a:t>
            </a:r>
            <a:r>
              <a:rPr sz="1400" dirty="0">
                <a:solidFill>
                  <a:srgbClr val="595958"/>
                </a:solidFill>
                <a:latin typeface="Calibri"/>
                <a:cs typeface="Calibri"/>
              </a:rPr>
              <a:t>Gap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USD 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(in</a:t>
            </a:r>
            <a:r>
              <a:rPr sz="10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Millions)</a:t>
            </a:r>
            <a:endParaRPr sz="1000">
              <a:latin typeface="Calibri"/>
              <a:cs typeface="Calibri"/>
            </a:endParaRPr>
          </a:p>
          <a:p>
            <a:pPr marL="340995">
              <a:lnSpc>
                <a:spcPct val="100000"/>
              </a:lnSpc>
              <a:spcBef>
                <a:spcPts val="21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Exports of goods and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services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79192" y="422452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743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35770" y="4130154"/>
            <a:ext cx="141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Imports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of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goods and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services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8447" y="5800344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2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8447" y="5263896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2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8447" y="4997196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2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8447" y="4728971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2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08447" y="4462271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2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8447" y="4194047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2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08447" y="553212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20" y="0"/>
                </a:lnTo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7320" y="4363211"/>
            <a:ext cx="3543300" cy="1271270"/>
          </a:xfrm>
          <a:custGeom>
            <a:avLst/>
            <a:gdLst/>
            <a:ahLst/>
            <a:cxnLst/>
            <a:rect l="l" t="t" r="r" b="b"/>
            <a:pathLst>
              <a:path w="3543300" h="1271270">
                <a:moveTo>
                  <a:pt x="0" y="658368"/>
                </a:moveTo>
                <a:lnTo>
                  <a:pt x="236220" y="467868"/>
                </a:lnTo>
                <a:lnTo>
                  <a:pt x="472440" y="396240"/>
                </a:lnTo>
                <a:lnTo>
                  <a:pt x="708660" y="256032"/>
                </a:lnTo>
                <a:lnTo>
                  <a:pt x="944880" y="458724"/>
                </a:lnTo>
                <a:lnTo>
                  <a:pt x="1181100" y="237744"/>
                </a:lnTo>
                <a:lnTo>
                  <a:pt x="1417320" y="411480"/>
                </a:lnTo>
                <a:lnTo>
                  <a:pt x="1653539" y="402336"/>
                </a:lnTo>
                <a:lnTo>
                  <a:pt x="1889760" y="0"/>
                </a:lnTo>
                <a:lnTo>
                  <a:pt x="2125980" y="118872"/>
                </a:lnTo>
                <a:lnTo>
                  <a:pt x="2362200" y="158496"/>
                </a:lnTo>
                <a:lnTo>
                  <a:pt x="2598420" y="1007364"/>
                </a:lnTo>
                <a:lnTo>
                  <a:pt x="2834640" y="1271016"/>
                </a:lnTo>
                <a:lnTo>
                  <a:pt x="3070860" y="1193292"/>
                </a:lnTo>
                <a:lnTo>
                  <a:pt x="3307079" y="760476"/>
                </a:lnTo>
                <a:lnTo>
                  <a:pt x="3543300" y="765048"/>
                </a:lnTo>
              </a:path>
            </a:pathLst>
          </a:custGeom>
          <a:ln w="27432">
            <a:solidFill>
              <a:srgbClr val="1E40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70831" y="5704932"/>
            <a:ext cx="345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-2.00%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5807" y="5437352"/>
            <a:ext cx="310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05807" y="5169776"/>
            <a:ext cx="310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05807" y="4902200"/>
            <a:ext cx="310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05807" y="4634623"/>
            <a:ext cx="310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05807" y="4367047"/>
            <a:ext cx="310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47856" y="4099471"/>
            <a:ext cx="368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10.00%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98427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70944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43460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15975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88492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61008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33525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06041" y="5853865"/>
            <a:ext cx="257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2014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98364" y="3743007"/>
            <a:ext cx="312928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Federal 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Government: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Current</a:t>
            </a:r>
            <a:r>
              <a:rPr sz="14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95958"/>
                </a:solidFill>
                <a:latin typeface="Calibri"/>
                <a:cs typeface="Calibri"/>
              </a:rPr>
              <a:t>Expenditures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Percentage Change</a:t>
            </a:r>
            <a:r>
              <a:rPr sz="10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</a:t>
            </a:r>
            <a:r>
              <a:rPr spc="-5" dirty="0"/>
              <a:t>i</a:t>
            </a:r>
            <a:r>
              <a:rPr dirty="0"/>
              <a:t>s</a:t>
            </a:r>
            <a:r>
              <a:rPr spc="-10" dirty="0"/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712838"/>
            <a:ext cx="6805930" cy="20986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Political </a:t>
            </a:r>
            <a:r>
              <a:rPr sz="1800" dirty="0">
                <a:latin typeface="Century Gothic"/>
                <a:cs typeface="Century Gothic"/>
              </a:rPr>
              <a:t>Risk – </a:t>
            </a:r>
            <a:r>
              <a:rPr sz="1800" spc="-5" dirty="0">
                <a:latin typeface="Century Gothic"/>
                <a:cs typeface="Century Gothic"/>
              </a:rPr>
              <a:t>Fiscal </a:t>
            </a:r>
            <a:r>
              <a:rPr sz="1800" dirty="0">
                <a:latin typeface="Century Gothic"/>
                <a:cs typeface="Century Gothic"/>
              </a:rPr>
              <a:t>Policy </a:t>
            </a:r>
            <a:r>
              <a:rPr sz="1800" spc="-5" dirty="0">
                <a:latin typeface="Century Gothic"/>
                <a:cs typeface="Century Gothic"/>
              </a:rPr>
              <a:t>hinging on November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Elections?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entury Gothic"/>
                <a:cs typeface="Century Gothic"/>
              </a:rPr>
              <a:t>US </a:t>
            </a:r>
            <a:r>
              <a:rPr sz="1800" spc="-5" dirty="0">
                <a:latin typeface="Century Gothic"/>
                <a:cs typeface="Century Gothic"/>
              </a:rPr>
              <a:t>Dollar</a:t>
            </a:r>
            <a:r>
              <a:rPr sz="1800" spc="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Strength/Appreciation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Widening </a:t>
            </a:r>
            <a:r>
              <a:rPr sz="1600" spc="-5" dirty="0">
                <a:latin typeface="Century Gothic"/>
                <a:cs typeface="Century Gothic"/>
              </a:rPr>
              <a:t>of Global </a:t>
            </a:r>
            <a:r>
              <a:rPr sz="1600" spc="-10" dirty="0">
                <a:latin typeface="Century Gothic"/>
                <a:cs typeface="Century Gothic"/>
              </a:rPr>
              <a:t>Central </a:t>
            </a:r>
            <a:r>
              <a:rPr sz="1600" spc="-5" dirty="0">
                <a:latin typeface="Century Gothic"/>
                <a:cs typeface="Century Gothic"/>
              </a:rPr>
              <a:t>Bank</a:t>
            </a:r>
            <a:r>
              <a:rPr sz="1600" spc="8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Policy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Increase in Oil Price </a:t>
            </a:r>
            <a:r>
              <a:rPr sz="1600" spc="-10" dirty="0">
                <a:latin typeface="Century Gothic"/>
                <a:cs typeface="Century Gothic"/>
              </a:rPr>
              <a:t>means appreciated </a:t>
            </a:r>
            <a:r>
              <a:rPr sz="1600" spc="-15" dirty="0">
                <a:latin typeface="Century Gothic"/>
                <a:cs typeface="Century Gothic"/>
              </a:rPr>
              <a:t>United </a:t>
            </a:r>
            <a:r>
              <a:rPr sz="1600" spc="-10" dirty="0">
                <a:latin typeface="Century Gothic"/>
                <a:cs typeface="Century Gothic"/>
              </a:rPr>
              <a:t>States</a:t>
            </a:r>
            <a:r>
              <a:rPr sz="1600" spc="1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Dollar</a:t>
            </a:r>
            <a:endParaRPr sz="16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Century Gothic"/>
                <a:cs typeface="Century Gothic"/>
              </a:rPr>
              <a:t>US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5" dirty="0">
                <a:latin typeface="Century Gothic"/>
                <a:cs typeface="Century Gothic"/>
              </a:rPr>
              <a:t>production spike </a:t>
            </a:r>
            <a:r>
              <a:rPr sz="1800" spc="-10" dirty="0">
                <a:latin typeface="Century Gothic"/>
                <a:cs typeface="Century Gothic"/>
              </a:rPr>
              <a:t>(Horizontal </a:t>
            </a:r>
            <a:r>
              <a:rPr sz="1800" spc="-5" dirty="0">
                <a:latin typeface="Century Gothic"/>
                <a:cs typeface="Century Gothic"/>
              </a:rPr>
              <a:t>Shale</a:t>
            </a:r>
            <a:r>
              <a:rPr sz="1800" spc="6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Drilling)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7025" y="5905978"/>
            <a:ext cx="4803140" cy="0"/>
          </a:xfrm>
          <a:custGeom>
            <a:avLst/>
            <a:gdLst/>
            <a:ahLst/>
            <a:cxnLst/>
            <a:rect l="l" t="t" r="r" b="b"/>
            <a:pathLst>
              <a:path w="4803140">
                <a:moveTo>
                  <a:pt x="0" y="0"/>
                </a:moveTo>
                <a:lnTo>
                  <a:pt x="4803108" y="0"/>
                </a:lnTo>
              </a:path>
            </a:pathLst>
          </a:custGeom>
          <a:ln w="89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7025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4472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918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9364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6811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4257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1703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9150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8083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4042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1489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8935" y="5905978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83"/>
                </a:lnTo>
              </a:path>
            </a:pathLst>
          </a:custGeom>
          <a:ln w="892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3643" y="3644514"/>
            <a:ext cx="4829869" cy="2117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44156" y="5813845"/>
            <a:ext cx="2451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-0.50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4156" y="5437511"/>
            <a:ext cx="2108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0.50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44156" y="5061184"/>
            <a:ext cx="2108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1.50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4156" y="4684858"/>
            <a:ext cx="2108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2.50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44156" y="4308532"/>
            <a:ext cx="2108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3.50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4156" y="3932205"/>
            <a:ext cx="2108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4.50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0417" y="5437511"/>
            <a:ext cx="12636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20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0417" y="5061184"/>
            <a:ext cx="12636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40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20417" y="4684858"/>
            <a:ext cx="12636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60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20417" y="4308532"/>
            <a:ext cx="12636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80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3915" y="3932205"/>
            <a:ext cx="1828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100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63915" y="3555879"/>
            <a:ext cx="539115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179695" algn="l"/>
              </a:tabLst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120	5.50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76920" y="5802670"/>
            <a:ext cx="1950720" cy="3155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Jan-05 Jan-06 Jan-07</a:t>
            </a:r>
            <a:r>
              <a:rPr sz="850" spc="5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Jan-08 Jan-09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74201" y="3543416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24" y="0"/>
                </a:lnTo>
              </a:path>
            </a:pathLst>
          </a:custGeom>
          <a:ln w="26762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7969" y="3543416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24" y="0"/>
                </a:lnTo>
              </a:path>
            </a:pathLst>
          </a:custGeom>
          <a:ln w="26762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80488" y="3074625"/>
            <a:ext cx="3186430" cy="535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0" dirty="0">
                <a:solidFill>
                  <a:srgbClr val="595958"/>
                </a:solidFill>
                <a:latin typeface="Calibri"/>
                <a:cs typeface="Calibri"/>
              </a:rPr>
              <a:t>USD vs. </a:t>
            </a:r>
            <a:r>
              <a:rPr sz="1350" spc="-5" dirty="0">
                <a:solidFill>
                  <a:srgbClr val="595958"/>
                </a:solidFill>
                <a:latin typeface="Calibri"/>
                <a:cs typeface="Calibri"/>
              </a:rPr>
              <a:t>Central </a:t>
            </a:r>
            <a:r>
              <a:rPr sz="1350" spc="0" dirty="0">
                <a:solidFill>
                  <a:srgbClr val="595958"/>
                </a:solidFill>
                <a:latin typeface="Calibri"/>
                <a:cs typeface="Calibri"/>
              </a:rPr>
              <a:t>Bank</a:t>
            </a:r>
            <a:r>
              <a:rPr sz="1350" spc="-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595958"/>
                </a:solidFill>
                <a:latin typeface="Calibri"/>
                <a:cs typeface="Calibri"/>
              </a:rPr>
              <a:t>Policy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tabLst>
                <a:tab pos="746125" algn="l"/>
                <a:tab pos="942340" algn="l"/>
              </a:tabLst>
            </a:pPr>
            <a:r>
              <a:rPr sz="950" spc="0" dirty="0">
                <a:solidFill>
                  <a:srgbClr val="595958"/>
                </a:solidFill>
                <a:latin typeface="Calibri"/>
                <a:cs typeface="Calibri"/>
              </a:rPr>
              <a:t>Dollar</a:t>
            </a:r>
            <a:r>
              <a:rPr sz="95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50" spc="0" dirty="0">
                <a:solidFill>
                  <a:srgbClr val="595958"/>
                </a:solidFill>
                <a:latin typeface="Calibri"/>
                <a:cs typeface="Calibri"/>
              </a:rPr>
              <a:t>Index	</a:t>
            </a:r>
            <a:r>
              <a:rPr sz="950" spc="5" dirty="0">
                <a:solidFill>
                  <a:srgbClr val="595958"/>
                </a:solidFill>
                <a:latin typeface="Calibri"/>
                <a:cs typeface="Calibri"/>
              </a:rPr>
              <a:t>|	</a:t>
            </a:r>
            <a:r>
              <a:rPr sz="950" spc="0" dirty="0">
                <a:solidFill>
                  <a:srgbClr val="595958"/>
                </a:solidFill>
                <a:latin typeface="Calibri"/>
                <a:cs typeface="Calibri"/>
              </a:rPr>
              <a:t>Central Bank Rate</a:t>
            </a:r>
            <a:r>
              <a:rPr sz="95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50" spc="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950">
              <a:latin typeface="Calibri"/>
              <a:cs typeface="Calibri"/>
            </a:endParaRPr>
          </a:p>
          <a:p>
            <a:pPr marL="256540">
              <a:lnSpc>
                <a:spcPct val="100000"/>
              </a:lnSpc>
              <a:spcBef>
                <a:spcPts val="125"/>
              </a:spcBef>
              <a:tabLst>
                <a:tab pos="2059939" algn="l"/>
              </a:tabLst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Trade Weighted </a:t>
            </a:r>
            <a:r>
              <a:rPr sz="850" spc="0" dirty="0">
                <a:solidFill>
                  <a:srgbClr val="595958"/>
                </a:solidFill>
                <a:latin typeface="Calibri"/>
                <a:cs typeface="Calibri"/>
              </a:rPr>
              <a:t>Dollar</a:t>
            </a:r>
            <a:r>
              <a:rPr sz="85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Index	</a:t>
            </a:r>
            <a:r>
              <a:rPr sz="850" spc="0" dirty="0">
                <a:solidFill>
                  <a:srgbClr val="595958"/>
                </a:solidFill>
                <a:latin typeface="Calibri"/>
                <a:cs typeface="Calibri"/>
              </a:rPr>
              <a:t>Effective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Fed Funds</a:t>
            </a:r>
            <a:r>
              <a:rPr sz="850" spc="-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Rate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94371" y="3543416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24" y="0"/>
                </a:lnTo>
              </a:path>
            </a:pathLst>
          </a:custGeom>
          <a:ln w="2676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57849" y="3450215"/>
            <a:ext cx="8928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BOJ Overnight</a:t>
            </a:r>
            <a:r>
              <a:rPr sz="850" spc="-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Rate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89061" y="3003689"/>
            <a:ext cx="5567680" cy="3159760"/>
          </a:xfrm>
          <a:custGeom>
            <a:avLst/>
            <a:gdLst/>
            <a:ahLst/>
            <a:cxnLst/>
            <a:rect l="l" t="t" r="r" b="b"/>
            <a:pathLst>
              <a:path w="5567680" h="3159760">
                <a:moveTo>
                  <a:pt x="0" y="0"/>
                </a:moveTo>
                <a:lnTo>
                  <a:pt x="5567418" y="0"/>
                </a:lnTo>
                <a:lnTo>
                  <a:pt x="5567418" y="3159493"/>
                </a:lnTo>
                <a:lnTo>
                  <a:pt x="0" y="3159493"/>
                </a:lnTo>
                <a:lnTo>
                  <a:pt x="0" y="0"/>
                </a:lnTo>
                <a:close/>
              </a:path>
            </a:pathLst>
          </a:custGeom>
          <a:ln w="892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4604" y="2999232"/>
            <a:ext cx="5576570" cy="3168650"/>
          </a:xfrm>
          <a:custGeom>
            <a:avLst/>
            <a:gdLst/>
            <a:ahLst/>
            <a:cxnLst/>
            <a:rect l="l" t="t" r="r" b="b"/>
            <a:pathLst>
              <a:path w="5576570" h="3168650">
                <a:moveTo>
                  <a:pt x="0" y="0"/>
                </a:moveTo>
                <a:lnTo>
                  <a:pt x="5576316" y="0"/>
                </a:lnTo>
                <a:lnTo>
                  <a:pt x="5576316" y="3168396"/>
                </a:lnTo>
                <a:lnTo>
                  <a:pt x="0" y="3168396"/>
                </a:lnTo>
                <a:lnTo>
                  <a:pt x="0" y="0"/>
                </a:lnTo>
                <a:close/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027652" y="5958834"/>
            <a:ext cx="3184525" cy="369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Jan-10</a:t>
            </a:r>
            <a:r>
              <a:rPr sz="850" spc="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Jan-11</a:t>
            </a:r>
            <a:r>
              <a:rPr sz="850" spc="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Jan-12</a:t>
            </a:r>
            <a:r>
              <a:rPr sz="850" spc="8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Jan-13</a:t>
            </a:r>
            <a:r>
              <a:rPr sz="850" spc="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Jan-14</a:t>
            </a:r>
            <a:r>
              <a:rPr sz="850" spc="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Jan-15</a:t>
            </a:r>
            <a:r>
              <a:rPr sz="850" spc="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50" spc="5" dirty="0">
                <a:solidFill>
                  <a:srgbClr val="595958"/>
                </a:solidFill>
                <a:latin typeface="Calibri"/>
                <a:cs typeface="Calibri"/>
              </a:rPr>
              <a:t>Jan-16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Source: Federal Reserve Bank of St. </a:t>
            </a:r>
            <a:r>
              <a:rPr sz="700" spc="-10" dirty="0">
                <a:latin typeface="Calibri"/>
                <a:cs typeface="Calibri"/>
              </a:rPr>
              <a:t>Louis </a:t>
            </a:r>
            <a:r>
              <a:rPr sz="700" spc="-5" dirty="0">
                <a:latin typeface="Calibri"/>
                <a:cs typeface="Calibri"/>
              </a:rPr>
              <a:t>(FRED), BOJ </a:t>
            </a:r>
            <a:r>
              <a:rPr sz="700" spc="-10" dirty="0">
                <a:latin typeface="Calibri"/>
                <a:cs typeface="Calibri"/>
              </a:rPr>
              <a:t>Statistical</a:t>
            </a:r>
            <a:r>
              <a:rPr sz="700" spc="8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Database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50158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Else Is Going</a:t>
            </a:r>
            <a:r>
              <a:rPr spc="-60" dirty="0"/>
              <a:t> </a:t>
            </a:r>
            <a:r>
              <a:rPr spc="-5" dirty="0"/>
              <a:t>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891514"/>
            <a:ext cx="7505065" cy="19761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Low </a:t>
            </a:r>
            <a:r>
              <a:rPr sz="1800" spc="-10" dirty="0">
                <a:latin typeface="Century Gothic"/>
                <a:cs typeface="Century Gothic"/>
              </a:rPr>
              <a:t>interest rates </a:t>
            </a:r>
            <a:r>
              <a:rPr sz="1800" spc="-5" dirty="0">
                <a:latin typeface="Century Gothic"/>
                <a:cs typeface="Century Gothic"/>
              </a:rPr>
              <a:t>have </a:t>
            </a:r>
            <a:r>
              <a:rPr sz="1800" dirty="0">
                <a:latin typeface="Century Gothic"/>
                <a:cs typeface="Century Gothic"/>
              </a:rPr>
              <a:t>provided </a:t>
            </a:r>
            <a:r>
              <a:rPr sz="1800" spc="-10" dirty="0">
                <a:latin typeface="Century Gothic"/>
                <a:cs typeface="Century Gothic"/>
              </a:rPr>
              <a:t>cheap </a:t>
            </a:r>
            <a:r>
              <a:rPr sz="1800" spc="-5" dirty="0">
                <a:latin typeface="Century Gothic"/>
                <a:cs typeface="Century Gothic"/>
              </a:rPr>
              <a:t>financing for</a:t>
            </a:r>
            <a:r>
              <a:rPr sz="1800" spc="11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corporates</a:t>
            </a:r>
            <a:endParaRPr sz="1800">
              <a:latin typeface="Century Gothic"/>
              <a:cs typeface="Century Gothic"/>
            </a:endParaRPr>
          </a:p>
          <a:p>
            <a:pPr marL="299085" marR="508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Companies have issued bonds </a:t>
            </a:r>
            <a:r>
              <a:rPr sz="1800" spc="-10" dirty="0">
                <a:latin typeface="Century Gothic"/>
                <a:cs typeface="Century Gothic"/>
              </a:rPr>
              <a:t>to buyback shares </a:t>
            </a:r>
            <a:r>
              <a:rPr sz="1800" spc="-5" dirty="0">
                <a:latin typeface="Century Gothic"/>
                <a:cs typeface="Century Gothic"/>
              </a:rPr>
              <a:t>on </a:t>
            </a:r>
            <a:r>
              <a:rPr sz="1800" spc="-10" dirty="0">
                <a:latin typeface="Century Gothic"/>
                <a:cs typeface="Century Gothic"/>
              </a:rPr>
              <a:t>the market,  </a:t>
            </a:r>
            <a:r>
              <a:rPr sz="1800" spc="-5" dirty="0">
                <a:latin typeface="Century Gothic"/>
                <a:cs typeface="Century Gothic"/>
              </a:rPr>
              <a:t>creating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overvaluation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Large scale </a:t>
            </a:r>
            <a:r>
              <a:rPr sz="1800" dirty="0">
                <a:latin typeface="Century Gothic"/>
                <a:cs typeface="Century Gothic"/>
              </a:rPr>
              <a:t>M&amp;A </a:t>
            </a:r>
            <a:r>
              <a:rPr sz="1800" spc="-5" dirty="0">
                <a:latin typeface="Century Gothic"/>
                <a:cs typeface="Century Gothic"/>
              </a:rPr>
              <a:t>activity due </a:t>
            </a:r>
            <a:r>
              <a:rPr sz="1800" spc="-10" dirty="0">
                <a:latin typeface="Century Gothic"/>
                <a:cs typeface="Century Gothic"/>
              </a:rPr>
              <a:t>to near-zero rates </a:t>
            </a:r>
            <a:r>
              <a:rPr sz="1800" spc="-5" dirty="0">
                <a:latin typeface="Century Gothic"/>
                <a:cs typeface="Century Gothic"/>
              </a:rPr>
              <a:t>on</a:t>
            </a:r>
            <a:r>
              <a:rPr sz="1800" spc="12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financing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Chemical, retail,</a:t>
            </a:r>
            <a:r>
              <a:rPr sz="1600" spc="-10" dirty="0">
                <a:latin typeface="Century Gothic"/>
                <a:cs typeface="Century Gothic"/>
              </a:rPr>
              <a:t> technology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075" y="3215639"/>
            <a:ext cx="5980176" cy="290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5888" y="2386583"/>
            <a:ext cx="1463040" cy="1377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3038" y="2420873"/>
            <a:ext cx="1348740" cy="1263650"/>
          </a:xfrm>
          <a:custGeom>
            <a:avLst/>
            <a:gdLst/>
            <a:ahLst/>
            <a:cxnLst/>
            <a:rect l="l" t="t" r="r" b="b"/>
            <a:pathLst>
              <a:path w="1348740" h="1263650">
                <a:moveTo>
                  <a:pt x="0" y="631698"/>
                </a:moveTo>
                <a:lnTo>
                  <a:pt x="1849" y="584553"/>
                </a:lnTo>
                <a:lnTo>
                  <a:pt x="7311" y="538349"/>
                </a:lnTo>
                <a:lnTo>
                  <a:pt x="16256" y="493208"/>
                </a:lnTo>
                <a:lnTo>
                  <a:pt x="28552" y="449253"/>
                </a:lnTo>
                <a:lnTo>
                  <a:pt x="44069" y="406606"/>
                </a:lnTo>
                <a:lnTo>
                  <a:pt x="62678" y="365388"/>
                </a:lnTo>
                <a:lnTo>
                  <a:pt x="84247" y="325721"/>
                </a:lnTo>
                <a:lnTo>
                  <a:pt x="108646" y="287729"/>
                </a:lnTo>
                <a:lnTo>
                  <a:pt x="135744" y="251533"/>
                </a:lnTo>
                <a:lnTo>
                  <a:pt x="165412" y="217255"/>
                </a:lnTo>
                <a:lnTo>
                  <a:pt x="197519" y="185018"/>
                </a:lnTo>
                <a:lnTo>
                  <a:pt x="231935" y="154943"/>
                </a:lnTo>
                <a:lnTo>
                  <a:pt x="268528" y="127152"/>
                </a:lnTo>
                <a:lnTo>
                  <a:pt x="307170" y="101769"/>
                </a:lnTo>
                <a:lnTo>
                  <a:pt x="347728" y="78914"/>
                </a:lnTo>
                <a:lnTo>
                  <a:pt x="390074" y="58710"/>
                </a:lnTo>
                <a:lnTo>
                  <a:pt x="434076" y="41280"/>
                </a:lnTo>
                <a:lnTo>
                  <a:pt x="479604" y="26745"/>
                </a:lnTo>
                <a:lnTo>
                  <a:pt x="526528" y="15227"/>
                </a:lnTo>
                <a:lnTo>
                  <a:pt x="574717" y="6849"/>
                </a:lnTo>
                <a:lnTo>
                  <a:pt x="624041" y="1732"/>
                </a:lnTo>
                <a:lnTo>
                  <a:pt x="674370" y="0"/>
                </a:lnTo>
                <a:lnTo>
                  <a:pt x="724698" y="1732"/>
                </a:lnTo>
                <a:lnTo>
                  <a:pt x="774022" y="6849"/>
                </a:lnTo>
                <a:lnTo>
                  <a:pt x="822211" y="15227"/>
                </a:lnTo>
                <a:lnTo>
                  <a:pt x="869135" y="26745"/>
                </a:lnTo>
                <a:lnTo>
                  <a:pt x="914663" y="41280"/>
                </a:lnTo>
                <a:lnTo>
                  <a:pt x="958665" y="58710"/>
                </a:lnTo>
                <a:lnTo>
                  <a:pt x="1001011" y="78914"/>
                </a:lnTo>
                <a:lnTo>
                  <a:pt x="1041569" y="101769"/>
                </a:lnTo>
                <a:lnTo>
                  <a:pt x="1080211" y="127152"/>
                </a:lnTo>
                <a:lnTo>
                  <a:pt x="1116804" y="154943"/>
                </a:lnTo>
                <a:lnTo>
                  <a:pt x="1151220" y="185018"/>
                </a:lnTo>
                <a:lnTo>
                  <a:pt x="1183327" y="217255"/>
                </a:lnTo>
                <a:lnTo>
                  <a:pt x="1212995" y="251533"/>
                </a:lnTo>
                <a:lnTo>
                  <a:pt x="1240093" y="287729"/>
                </a:lnTo>
                <a:lnTo>
                  <a:pt x="1264492" y="325721"/>
                </a:lnTo>
                <a:lnTo>
                  <a:pt x="1286061" y="365388"/>
                </a:lnTo>
                <a:lnTo>
                  <a:pt x="1304670" y="406606"/>
                </a:lnTo>
                <a:lnTo>
                  <a:pt x="1320187" y="449253"/>
                </a:lnTo>
                <a:lnTo>
                  <a:pt x="1332483" y="493208"/>
                </a:lnTo>
                <a:lnTo>
                  <a:pt x="1341428" y="538349"/>
                </a:lnTo>
                <a:lnTo>
                  <a:pt x="1346890" y="584553"/>
                </a:lnTo>
                <a:lnTo>
                  <a:pt x="1348740" y="631698"/>
                </a:lnTo>
                <a:lnTo>
                  <a:pt x="1346890" y="678842"/>
                </a:lnTo>
                <a:lnTo>
                  <a:pt x="1341428" y="725046"/>
                </a:lnTo>
                <a:lnTo>
                  <a:pt x="1332483" y="770187"/>
                </a:lnTo>
                <a:lnTo>
                  <a:pt x="1320187" y="814142"/>
                </a:lnTo>
                <a:lnTo>
                  <a:pt x="1304670" y="856789"/>
                </a:lnTo>
                <a:lnTo>
                  <a:pt x="1286061" y="898007"/>
                </a:lnTo>
                <a:lnTo>
                  <a:pt x="1264492" y="937674"/>
                </a:lnTo>
                <a:lnTo>
                  <a:pt x="1240093" y="975666"/>
                </a:lnTo>
                <a:lnTo>
                  <a:pt x="1212995" y="1011862"/>
                </a:lnTo>
                <a:lnTo>
                  <a:pt x="1183327" y="1046140"/>
                </a:lnTo>
                <a:lnTo>
                  <a:pt x="1151220" y="1078377"/>
                </a:lnTo>
                <a:lnTo>
                  <a:pt x="1116804" y="1108452"/>
                </a:lnTo>
                <a:lnTo>
                  <a:pt x="1080211" y="1136243"/>
                </a:lnTo>
                <a:lnTo>
                  <a:pt x="1041569" y="1161626"/>
                </a:lnTo>
                <a:lnTo>
                  <a:pt x="1001011" y="1184481"/>
                </a:lnTo>
                <a:lnTo>
                  <a:pt x="958665" y="1204685"/>
                </a:lnTo>
                <a:lnTo>
                  <a:pt x="914663" y="1222115"/>
                </a:lnTo>
                <a:lnTo>
                  <a:pt x="869135" y="1236650"/>
                </a:lnTo>
                <a:lnTo>
                  <a:pt x="822211" y="1248168"/>
                </a:lnTo>
                <a:lnTo>
                  <a:pt x="774022" y="1256546"/>
                </a:lnTo>
                <a:lnTo>
                  <a:pt x="724698" y="1261663"/>
                </a:lnTo>
                <a:lnTo>
                  <a:pt x="674370" y="1263396"/>
                </a:lnTo>
                <a:lnTo>
                  <a:pt x="624041" y="1261663"/>
                </a:lnTo>
                <a:lnTo>
                  <a:pt x="574717" y="1256546"/>
                </a:lnTo>
                <a:lnTo>
                  <a:pt x="526528" y="1248168"/>
                </a:lnTo>
                <a:lnTo>
                  <a:pt x="479604" y="1236650"/>
                </a:lnTo>
                <a:lnTo>
                  <a:pt x="434076" y="1222115"/>
                </a:lnTo>
                <a:lnTo>
                  <a:pt x="390074" y="1204685"/>
                </a:lnTo>
                <a:lnTo>
                  <a:pt x="347728" y="1184481"/>
                </a:lnTo>
                <a:lnTo>
                  <a:pt x="307170" y="1161626"/>
                </a:lnTo>
                <a:lnTo>
                  <a:pt x="268528" y="1136243"/>
                </a:lnTo>
                <a:lnTo>
                  <a:pt x="231935" y="1108452"/>
                </a:lnTo>
                <a:lnTo>
                  <a:pt x="197519" y="1078377"/>
                </a:lnTo>
                <a:lnTo>
                  <a:pt x="165412" y="1046140"/>
                </a:lnTo>
                <a:lnTo>
                  <a:pt x="135744" y="1011862"/>
                </a:lnTo>
                <a:lnTo>
                  <a:pt x="108646" y="975666"/>
                </a:lnTo>
                <a:lnTo>
                  <a:pt x="84247" y="937674"/>
                </a:lnTo>
                <a:lnTo>
                  <a:pt x="62678" y="898007"/>
                </a:lnTo>
                <a:lnTo>
                  <a:pt x="44069" y="856789"/>
                </a:lnTo>
                <a:lnTo>
                  <a:pt x="28552" y="814142"/>
                </a:lnTo>
                <a:lnTo>
                  <a:pt x="16256" y="770187"/>
                </a:lnTo>
                <a:lnTo>
                  <a:pt x="7311" y="725046"/>
                </a:lnTo>
                <a:lnTo>
                  <a:pt x="1849" y="678842"/>
                </a:lnTo>
                <a:lnTo>
                  <a:pt x="0" y="631698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7828" y="2772155"/>
            <a:ext cx="888492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5156" y="3052572"/>
            <a:ext cx="972311" cy="300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3751" y="3870743"/>
            <a:ext cx="1022754" cy="398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3765" y="4296127"/>
            <a:ext cx="996800" cy="412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6708" y="3595115"/>
            <a:ext cx="1463039" cy="1377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3858" y="3629405"/>
            <a:ext cx="1348740" cy="1263650"/>
          </a:xfrm>
          <a:custGeom>
            <a:avLst/>
            <a:gdLst/>
            <a:ahLst/>
            <a:cxnLst/>
            <a:rect l="l" t="t" r="r" b="b"/>
            <a:pathLst>
              <a:path w="1348740" h="1263650">
                <a:moveTo>
                  <a:pt x="0" y="631698"/>
                </a:moveTo>
                <a:lnTo>
                  <a:pt x="1849" y="584553"/>
                </a:lnTo>
                <a:lnTo>
                  <a:pt x="7311" y="538349"/>
                </a:lnTo>
                <a:lnTo>
                  <a:pt x="16256" y="493208"/>
                </a:lnTo>
                <a:lnTo>
                  <a:pt x="28552" y="449253"/>
                </a:lnTo>
                <a:lnTo>
                  <a:pt x="44069" y="406606"/>
                </a:lnTo>
                <a:lnTo>
                  <a:pt x="62678" y="365388"/>
                </a:lnTo>
                <a:lnTo>
                  <a:pt x="84247" y="325721"/>
                </a:lnTo>
                <a:lnTo>
                  <a:pt x="108646" y="287729"/>
                </a:lnTo>
                <a:lnTo>
                  <a:pt x="135744" y="251533"/>
                </a:lnTo>
                <a:lnTo>
                  <a:pt x="165412" y="217255"/>
                </a:lnTo>
                <a:lnTo>
                  <a:pt x="197519" y="185018"/>
                </a:lnTo>
                <a:lnTo>
                  <a:pt x="231935" y="154943"/>
                </a:lnTo>
                <a:lnTo>
                  <a:pt x="268528" y="127152"/>
                </a:lnTo>
                <a:lnTo>
                  <a:pt x="307170" y="101769"/>
                </a:lnTo>
                <a:lnTo>
                  <a:pt x="347728" y="78914"/>
                </a:lnTo>
                <a:lnTo>
                  <a:pt x="390074" y="58710"/>
                </a:lnTo>
                <a:lnTo>
                  <a:pt x="434076" y="41280"/>
                </a:lnTo>
                <a:lnTo>
                  <a:pt x="479604" y="26745"/>
                </a:lnTo>
                <a:lnTo>
                  <a:pt x="526528" y="15227"/>
                </a:lnTo>
                <a:lnTo>
                  <a:pt x="574717" y="6849"/>
                </a:lnTo>
                <a:lnTo>
                  <a:pt x="624041" y="1732"/>
                </a:lnTo>
                <a:lnTo>
                  <a:pt x="674370" y="0"/>
                </a:lnTo>
                <a:lnTo>
                  <a:pt x="724698" y="1732"/>
                </a:lnTo>
                <a:lnTo>
                  <a:pt x="774022" y="6849"/>
                </a:lnTo>
                <a:lnTo>
                  <a:pt x="822211" y="15227"/>
                </a:lnTo>
                <a:lnTo>
                  <a:pt x="869135" y="26745"/>
                </a:lnTo>
                <a:lnTo>
                  <a:pt x="914663" y="41280"/>
                </a:lnTo>
                <a:lnTo>
                  <a:pt x="958665" y="58710"/>
                </a:lnTo>
                <a:lnTo>
                  <a:pt x="1001011" y="78914"/>
                </a:lnTo>
                <a:lnTo>
                  <a:pt x="1041569" y="101769"/>
                </a:lnTo>
                <a:lnTo>
                  <a:pt x="1080211" y="127152"/>
                </a:lnTo>
                <a:lnTo>
                  <a:pt x="1116804" y="154943"/>
                </a:lnTo>
                <a:lnTo>
                  <a:pt x="1151220" y="185018"/>
                </a:lnTo>
                <a:lnTo>
                  <a:pt x="1183327" y="217255"/>
                </a:lnTo>
                <a:lnTo>
                  <a:pt x="1212995" y="251533"/>
                </a:lnTo>
                <a:lnTo>
                  <a:pt x="1240093" y="287729"/>
                </a:lnTo>
                <a:lnTo>
                  <a:pt x="1264492" y="325721"/>
                </a:lnTo>
                <a:lnTo>
                  <a:pt x="1286061" y="365388"/>
                </a:lnTo>
                <a:lnTo>
                  <a:pt x="1304670" y="406606"/>
                </a:lnTo>
                <a:lnTo>
                  <a:pt x="1320187" y="449253"/>
                </a:lnTo>
                <a:lnTo>
                  <a:pt x="1332483" y="493208"/>
                </a:lnTo>
                <a:lnTo>
                  <a:pt x="1341428" y="538349"/>
                </a:lnTo>
                <a:lnTo>
                  <a:pt x="1346890" y="584553"/>
                </a:lnTo>
                <a:lnTo>
                  <a:pt x="1348740" y="631698"/>
                </a:lnTo>
                <a:lnTo>
                  <a:pt x="1346890" y="678842"/>
                </a:lnTo>
                <a:lnTo>
                  <a:pt x="1341428" y="725046"/>
                </a:lnTo>
                <a:lnTo>
                  <a:pt x="1332483" y="770187"/>
                </a:lnTo>
                <a:lnTo>
                  <a:pt x="1320187" y="814142"/>
                </a:lnTo>
                <a:lnTo>
                  <a:pt x="1304670" y="856789"/>
                </a:lnTo>
                <a:lnTo>
                  <a:pt x="1286061" y="898007"/>
                </a:lnTo>
                <a:lnTo>
                  <a:pt x="1264492" y="937674"/>
                </a:lnTo>
                <a:lnTo>
                  <a:pt x="1240093" y="975666"/>
                </a:lnTo>
                <a:lnTo>
                  <a:pt x="1212995" y="1011862"/>
                </a:lnTo>
                <a:lnTo>
                  <a:pt x="1183327" y="1046140"/>
                </a:lnTo>
                <a:lnTo>
                  <a:pt x="1151220" y="1078377"/>
                </a:lnTo>
                <a:lnTo>
                  <a:pt x="1116804" y="1108452"/>
                </a:lnTo>
                <a:lnTo>
                  <a:pt x="1080211" y="1136243"/>
                </a:lnTo>
                <a:lnTo>
                  <a:pt x="1041569" y="1161626"/>
                </a:lnTo>
                <a:lnTo>
                  <a:pt x="1001011" y="1184481"/>
                </a:lnTo>
                <a:lnTo>
                  <a:pt x="958665" y="1204685"/>
                </a:lnTo>
                <a:lnTo>
                  <a:pt x="914663" y="1222115"/>
                </a:lnTo>
                <a:lnTo>
                  <a:pt x="869135" y="1236650"/>
                </a:lnTo>
                <a:lnTo>
                  <a:pt x="822211" y="1248168"/>
                </a:lnTo>
                <a:lnTo>
                  <a:pt x="774022" y="1256546"/>
                </a:lnTo>
                <a:lnTo>
                  <a:pt x="724698" y="1261663"/>
                </a:lnTo>
                <a:lnTo>
                  <a:pt x="674370" y="1263396"/>
                </a:lnTo>
                <a:lnTo>
                  <a:pt x="624041" y="1261663"/>
                </a:lnTo>
                <a:lnTo>
                  <a:pt x="574717" y="1256546"/>
                </a:lnTo>
                <a:lnTo>
                  <a:pt x="526528" y="1248168"/>
                </a:lnTo>
                <a:lnTo>
                  <a:pt x="479604" y="1236650"/>
                </a:lnTo>
                <a:lnTo>
                  <a:pt x="434076" y="1222115"/>
                </a:lnTo>
                <a:lnTo>
                  <a:pt x="390074" y="1204685"/>
                </a:lnTo>
                <a:lnTo>
                  <a:pt x="347728" y="1184481"/>
                </a:lnTo>
                <a:lnTo>
                  <a:pt x="307170" y="1161626"/>
                </a:lnTo>
                <a:lnTo>
                  <a:pt x="268528" y="1136243"/>
                </a:lnTo>
                <a:lnTo>
                  <a:pt x="231935" y="1108452"/>
                </a:lnTo>
                <a:lnTo>
                  <a:pt x="197519" y="1078377"/>
                </a:lnTo>
                <a:lnTo>
                  <a:pt x="165412" y="1046140"/>
                </a:lnTo>
                <a:lnTo>
                  <a:pt x="135744" y="1011862"/>
                </a:lnTo>
                <a:lnTo>
                  <a:pt x="108646" y="975666"/>
                </a:lnTo>
                <a:lnTo>
                  <a:pt x="84247" y="937674"/>
                </a:lnTo>
                <a:lnTo>
                  <a:pt x="62678" y="898007"/>
                </a:lnTo>
                <a:lnTo>
                  <a:pt x="44069" y="856789"/>
                </a:lnTo>
                <a:lnTo>
                  <a:pt x="28552" y="814142"/>
                </a:lnTo>
                <a:lnTo>
                  <a:pt x="16256" y="770187"/>
                </a:lnTo>
                <a:lnTo>
                  <a:pt x="7311" y="725046"/>
                </a:lnTo>
                <a:lnTo>
                  <a:pt x="1849" y="678842"/>
                </a:lnTo>
                <a:lnTo>
                  <a:pt x="0" y="631698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1731" y="5570207"/>
            <a:ext cx="987551" cy="3288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6700" y="5020055"/>
            <a:ext cx="652613" cy="617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1316" y="4858511"/>
            <a:ext cx="1463040" cy="1377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8466" y="4892802"/>
            <a:ext cx="1348740" cy="1263650"/>
          </a:xfrm>
          <a:custGeom>
            <a:avLst/>
            <a:gdLst/>
            <a:ahLst/>
            <a:cxnLst/>
            <a:rect l="l" t="t" r="r" b="b"/>
            <a:pathLst>
              <a:path w="1348740" h="1263650">
                <a:moveTo>
                  <a:pt x="0" y="631698"/>
                </a:moveTo>
                <a:lnTo>
                  <a:pt x="1849" y="584553"/>
                </a:lnTo>
                <a:lnTo>
                  <a:pt x="7311" y="538349"/>
                </a:lnTo>
                <a:lnTo>
                  <a:pt x="16256" y="493208"/>
                </a:lnTo>
                <a:lnTo>
                  <a:pt x="28552" y="449253"/>
                </a:lnTo>
                <a:lnTo>
                  <a:pt x="44069" y="406606"/>
                </a:lnTo>
                <a:lnTo>
                  <a:pt x="62678" y="365388"/>
                </a:lnTo>
                <a:lnTo>
                  <a:pt x="84247" y="325721"/>
                </a:lnTo>
                <a:lnTo>
                  <a:pt x="108646" y="287729"/>
                </a:lnTo>
                <a:lnTo>
                  <a:pt x="135744" y="251533"/>
                </a:lnTo>
                <a:lnTo>
                  <a:pt x="165412" y="217255"/>
                </a:lnTo>
                <a:lnTo>
                  <a:pt x="197519" y="185018"/>
                </a:lnTo>
                <a:lnTo>
                  <a:pt x="231935" y="154943"/>
                </a:lnTo>
                <a:lnTo>
                  <a:pt x="268528" y="127152"/>
                </a:lnTo>
                <a:lnTo>
                  <a:pt x="307170" y="101769"/>
                </a:lnTo>
                <a:lnTo>
                  <a:pt x="347728" y="78914"/>
                </a:lnTo>
                <a:lnTo>
                  <a:pt x="390074" y="58710"/>
                </a:lnTo>
                <a:lnTo>
                  <a:pt x="434076" y="41280"/>
                </a:lnTo>
                <a:lnTo>
                  <a:pt x="479604" y="26745"/>
                </a:lnTo>
                <a:lnTo>
                  <a:pt x="526528" y="15227"/>
                </a:lnTo>
                <a:lnTo>
                  <a:pt x="574717" y="6849"/>
                </a:lnTo>
                <a:lnTo>
                  <a:pt x="624041" y="1732"/>
                </a:lnTo>
                <a:lnTo>
                  <a:pt x="674370" y="0"/>
                </a:lnTo>
                <a:lnTo>
                  <a:pt x="724698" y="1732"/>
                </a:lnTo>
                <a:lnTo>
                  <a:pt x="774022" y="6849"/>
                </a:lnTo>
                <a:lnTo>
                  <a:pt x="822211" y="15227"/>
                </a:lnTo>
                <a:lnTo>
                  <a:pt x="869135" y="26745"/>
                </a:lnTo>
                <a:lnTo>
                  <a:pt x="914663" y="41280"/>
                </a:lnTo>
                <a:lnTo>
                  <a:pt x="958665" y="58710"/>
                </a:lnTo>
                <a:lnTo>
                  <a:pt x="1001011" y="78914"/>
                </a:lnTo>
                <a:lnTo>
                  <a:pt x="1041569" y="101769"/>
                </a:lnTo>
                <a:lnTo>
                  <a:pt x="1080211" y="127152"/>
                </a:lnTo>
                <a:lnTo>
                  <a:pt x="1116804" y="154943"/>
                </a:lnTo>
                <a:lnTo>
                  <a:pt x="1151220" y="185018"/>
                </a:lnTo>
                <a:lnTo>
                  <a:pt x="1183327" y="217255"/>
                </a:lnTo>
                <a:lnTo>
                  <a:pt x="1212995" y="251533"/>
                </a:lnTo>
                <a:lnTo>
                  <a:pt x="1240093" y="287729"/>
                </a:lnTo>
                <a:lnTo>
                  <a:pt x="1264492" y="325721"/>
                </a:lnTo>
                <a:lnTo>
                  <a:pt x="1286061" y="365388"/>
                </a:lnTo>
                <a:lnTo>
                  <a:pt x="1304670" y="406606"/>
                </a:lnTo>
                <a:lnTo>
                  <a:pt x="1320187" y="449253"/>
                </a:lnTo>
                <a:lnTo>
                  <a:pt x="1332483" y="493208"/>
                </a:lnTo>
                <a:lnTo>
                  <a:pt x="1341428" y="538349"/>
                </a:lnTo>
                <a:lnTo>
                  <a:pt x="1346890" y="584553"/>
                </a:lnTo>
                <a:lnTo>
                  <a:pt x="1348740" y="631698"/>
                </a:lnTo>
                <a:lnTo>
                  <a:pt x="1346890" y="678842"/>
                </a:lnTo>
                <a:lnTo>
                  <a:pt x="1341428" y="725046"/>
                </a:lnTo>
                <a:lnTo>
                  <a:pt x="1332483" y="770187"/>
                </a:lnTo>
                <a:lnTo>
                  <a:pt x="1320187" y="814142"/>
                </a:lnTo>
                <a:lnTo>
                  <a:pt x="1304670" y="856789"/>
                </a:lnTo>
                <a:lnTo>
                  <a:pt x="1286061" y="898007"/>
                </a:lnTo>
                <a:lnTo>
                  <a:pt x="1264492" y="937674"/>
                </a:lnTo>
                <a:lnTo>
                  <a:pt x="1240093" y="975666"/>
                </a:lnTo>
                <a:lnTo>
                  <a:pt x="1212995" y="1011862"/>
                </a:lnTo>
                <a:lnTo>
                  <a:pt x="1183327" y="1046140"/>
                </a:lnTo>
                <a:lnTo>
                  <a:pt x="1151220" y="1078377"/>
                </a:lnTo>
                <a:lnTo>
                  <a:pt x="1116804" y="1108452"/>
                </a:lnTo>
                <a:lnTo>
                  <a:pt x="1080211" y="1136243"/>
                </a:lnTo>
                <a:lnTo>
                  <a:pt x="1041569" y="1161626"/>
                </a:lnTo>
                <a:lnTo>
                  <a:pt x="1001011" y="1184481"/>
                </a:lnTo>
                <a:lnTo>
                  <a:pt x="958665" y="1204685"/>
                </a:lnTo>
                <a:lnTo>
                  <a:pt x="914663" y="1222115"/>
                </a:lnTo>
                <a:lnTo>
                  <a:pt x="869135" y="1236650"/>
                </a:lnTo>
                <a:lnTo>
                  <a:pt x="822211" y="1248168"/>
                </a:lnTo>
                <a:lnTo>
                  <a:pt x="774022" y="1256546"/>
                </a:lnTo>
                <a:lnTo>
                  <a:pt x="724698" y="1261663"/>
                </a:lnTo>
                <a:lnTo>
                  <a:pt x="674370" y="1263396"/>
                </a:lnTo>
                <a:lnTo>
                  <a:pt x="624041" y="1261663"/>
                </a:lnTo>
                <a:lnTo>
                  <a:pt x="574717" y="1256546"/>
                </a:lnTo>
                <a:lnTo>
                  <a:pt x="526528" y="1248168"/>
                </a:lnTo>
                <a:lnTo>
                  <a:pt x="479604" y="1236650"/>
                </a:lnTo>
                <a:lnTo>
                  <a:pt x="434076" y="1222115"/>
                </a:lnTo>
                <a:lnTo>
                  <a:pt x="390074" y="1204685"/>
                </a:lnTo>
                <a:lnTo>
                  <a:pt x="347728" y="1184481"/>
                </a:lnTo>
                <a:lnTo>
                  <a:pt x="307170" y="1161626"/>
                </a:lnTo>
                <a:lnTo>
                  <a:pt x="268528" y="1136243"/>
                </a:lnTo>
                <a:lnTo>
                  <a:pt x="231935" y="1108452"/>
                </a:lnTo>
                <a:lnTo>
                  <a:pt x="197519" y="1078377"/>
                </a:lnTo>
                <a:lnTo>
                  <a:pt x="165412" y="1046140"/>
                </a:lnTo>
                <a:lnTo>
                  <a:pt x="135744" y="1011862"/>
                </a:lnTo>
                <a:lnTo>
                  <a:pt x="108646" y="975666"/>
                </a:lnTo>
                <a:lnTo>
                  <a:pt x="84247" y="937674"/>
                </a:lnTo>
                <a:lnTo>
                  <a:pt x="62678" y="898007"/>
                </a:lnTo>
                <a:lnTo>
                  <a:pt x="44069" y="856789"/>
                </a:lnTo>
                <a:lnTo>
                  <a:pt x="28552" y="814142"/>
                </a:lnTo>
                <a:lnTo>
                  <a:pt x="16256" y="770187"/>
                </a:lnTo>
                <a:lnTo>
                  <a:pt x="7311" y="725046"/>
                </a:lnTo>
                <a:lnTo>
                  <a:pt x="1849" y="678842"/>
                </a:lnTo>
                <a:lnTo>
                  <a:pt x="0" y="631698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5826" y="6477255"/>
            <a:ext cx="2550795" cy="14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00" spc="-5" dirty="0">
                <a:latin typeface="Century Gothic"/>
                <a:cs typeface="Century Gothic"/>
              </a:rPr>
              <a:t>Source: Bureau </a:t>
            </a:r>
            <a:r>
              <a:rPr sz="800" dirty="0">
                <a:latin typeface="Century Gothic"/>
                <a:cs typeface="Century Gothic"/>
              </a:rPr>
              <a:t>of Labor </a:t>
            </a:r>
            <a:r>
              <a:rPr sz="800" spc="-5" dirty="0">
                <a:latin typeface="Century Gothic"/>
                <a:cs typeface="Century Gothic"/>
              </a:rPr>
              <a:t>Statistics,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35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51574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Policy</a:t>
            </a:r>
            <a:r>
              <a:rPr spc="-5" dirty="0"/>
              <a:t> </a:t>
            </a:r>
            <a:r>
              <a:rPr spc="-10" dirty="0"/>
              <a:t>Recommendation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23" y="1043990"/>
            <a:ext cx="8401050" cy="389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dirty="0">
                <a:latin typeface="Century Gothic"/>
                <a:cs typeface="Century Gothic"/>
              </a:rPr>
              <a:t>believe </a:t>
            </a:r>
            <a:r>
              <a:rPr sz="1800" spc="-10" dirty="0">
                <a:latin typeface="Century Gothic"/>
                <a:cs typeface="Century Gothic"/>
              </a:rPr>
              <a:t>the Federal </a:t>
            </a:r>
            <a:r>
              <a:rPr sz="1800" spc="-5" dirty="0">
                <a:latin typeface="Century Gothic"/>
                <a:cs typeface="Century Gothic"/>
              </a:rPr>
              <a:t>Reserve should increase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Fed Funds </a:t>
            </a:r>
            <a:r>
              <a:rPr sz="1800" spc="-10" dirty="0">
                <a:latin typeface="Century Gothic"/>
                <a:cs typeface="Century Gothic"/>
              </a:rPr>
              <a:t>Rate</a:t>
            </a:r>
            <a:r>
              <a:rPr sz="1800" spc="28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by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latin typeface="Century Gothic"/>
                <a:cs typeface="Century Gothic"/>
              </a:rPr>
              <a:t>150 bps in increments of 25 bps throughout 2017 &amp;</a:t>
            </a:r>
            <a:r>
              <a:rPr sz="1800" b="1" spc="-2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0" dirty="0">
                <a:latin typeface="Century Gothic"/>
                <a:cs typeface="Century Gothic"/>
              </a:rPr>
              <a:t>As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5" dirty="0">
                <a:latin typeface="Century Gothic"/>
                <a:cs typeface="Century Gothic"/>
              </a:rPr>
              <a:t>stabilizes </a:t>
            </a:r>
            <a:r>
              <a:rPr sz="1800" spc="-10" dirty="0">
                <a:latin typeface="Century Gothic"/>
                <a:cs typeface="Century Gothic"/>
              </a:rPr>
              <a:t>towards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$65/barrel</a:t>
            </a:r>
            <a:r>
              <a:rPr sz="1800" spc="-5" dirty="0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Gross private investment should </a:t>
            </a:r>
            <a:r>
              <a:rPr sz="1600" spc="-10" dirty="0">
                <a:latin typeface="Century Gothic"/>
                <a:cs typeface="Century Gothic"/>
              </a:rPr>
              <a:t>increase therefore </a:t>
            </a:r>
            <a:r>
              <a:rPr sz="1600" b="1" spc="-5" dirty="0">
                <a:latin typeface="Century Gothic"/>
                <a:cs typeface="Century Gothic"/>
              </a:rPr>
              <a:t>strengthening GDP</a:t>
            </a:r>
            <a:r>
              <a:rPr sz="1600" b="1" spc="160" dirty="0">
                <a:latin typeface="Century Gothic"/>
                <a:cs typeface="Century Gothic"/>
              </a:rPr>
              <a:t> </a:t>
            </a:r>
            <a:r>
              <a:rPr sz="1600" b="1" spc="-5" dirty="0">
                <a:latin typeface="Century Gothic"/>
                <a:cs typeface="Century Gothic"/>
              </a:rPr>
              <a:t>growth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Core </a:t>
            </a:r>
            <a:r>
              <a:rPr sz="1600" b="1" spc="-5" dirty="0">
                <a:latin typeface="Century Gothic"/>
                <a:cs typeface="Century Gothic"/>
              </a:rPr>
              <a:t>inflation should rise </a:t>
            </a:r>
            <a:r>
              <a:rPr sz="1600" spc="-15" dirty="0">
                <a:latin typeface="Century Gothic"/>
                <a:cs typeface="Century Gothic"/>
              </a:rPr>
              <a:t>towards </a:t>
            </a:r>
            <a:r>
              <a:rPr sz="1600" spc="-5" dirty="0">
                <a:latin typeface="Century Gothic"/>
                <a:cs typeface="Century Gothic"/>
              </a:rPr>
              <a:t>2% </a:t>
            </a:r>
            <a:r>
              <a:rPr sz="1600" spc="-10" dirty="0">
                <a:latin typeface="Century Gothic"/>
                <a:cs typeface="Century Gothic"/>
              </a:rPr>
              <a:t>target</a:t>
            </a:r>
            <a:r>
              <a:rPr sz="1600" spc="1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level</a:t>
            </a:r>
            <a:endParaRPr sz="1600">
              <a:latin typeface="Century Gothic"/>
              <a:cs typeface="Century Gothic"/>
            </a:endParaRPr>
          </a:p>
          <a:p>
            <a:pPr marL="299085" marR="5080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Increasing employment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25 </a:t>
            </a:r>
            <a:r>
              <a:rPr sz="1800" dirty="0">
                <a:latin typeface="Century Gothic"/>
                <a:cs typeface="Century Gothic"/>
              </a:rPr>
              <a:t>– </a:t>
            </a:r>
            <a:r>
              <a:rPr sz="1800" spc="-5" dirty="0">
                <a:latin typeface="Century Gothic"/>
                <a:cs typeface="Century Gothic"/>
              </a:rPr>
              <a:t>54 </a:t>
            </a:r>
            <a:r>
              <a:rPr sz="1800" spc="-10" dirty="0">
                <a:latin typeface="Century Gothic"/>
                <a:cs typeface="Century Gothic"/>
              </a:rPr>
              <a:t>year </a:t>
            </a:r>
            <a:r>
              <a:rPr sz="1800" spc="-5" dirty="0">
                <a:latin typeface="Century Gothic"/>
                <a:cs typeface="Century Gothic"/>
              </a:rPr>
              <a:t>old </a:t>
            </a:r>
            <a:r>
              <a:rPr sz="1800" spc="-10" dirty="0">
                <a:latin typeface="Century Gothic"/>
                <a:cs typeface="Century Gothic"/>
              </a:rPr>
              <a:t>bracket with </a:t>
            </a:r>
            <a:r>
              <a:rPr sz="1800" spc="-15" dirty="0">
                <a:latin typeface="Century Gothic"/>
                <a:cs typeface="Century Gothic"/>
              </a:rPr>
              <a:t>wage </a:t>
            </a:r>
            <a:r>
              <a:rPr sz="1800" spc="-10" dirty="0">
                <a:latin typeface="Century Gothic"/>
                <a:cs typeface="Century Gothic"/>
              </a:rPr>
              <a:t>growth  demonstrates the </a:t>
            </a:r>
            <a:r>
              <a:rPr sz="1800" b="1" spc="-5" dirty="0">
                <a:latin typeface="Century Gothic"/>
                <a:cs typeface="Century Gothic"/>
              </a:rPr>
              <a:t>strong demand for US</a:t>
            </a:r>
            <a:r>
              <a:rPr sz="1800" b="1" spc="4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workers</a:t>
            </a:r>
            <a:endParaRPr sz="1800">
              <a:latin typeface="Century Gothic"/>
              <a:cs typeface="Century Gothic"/>
            </a:endParaRPr>
          </a:p>
          <a:p>
            <a:pPr marL="299085" marR="68580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Increased overvaluation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decreasing competition </a:t>
            </a:r>
            <a:r>
              <a:rPr sz="1800" spc="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hurting </a:t>
            </a:r>
            <a:r>
              <a:rPr sz="1800" spc="-15" dirty="0">
                <a:latin typeface="Century Gothic"/>
                <a:cs typeface="Century Gothic"/>
              </a:rPr>
              <a:t>the  </a:t>
            </a:r>
            <a:r>
              <a:rPr sz="1800" spc="-10" dirty="0">
                <a:latin typeface="Century Gothic"/>
                <a:cs typeface="Century Gothic"/>
              </a:rPr>
              <a:t>economy</a:t>
            </a:r>
            <a:endParaRPr sz="1800">
              <a:latin typeface="Century Gothic"/>
              <a:cs typeface="Century Gothic"/>
            </a:endParaRPr>
          </a:p>
          <a:p>
            <a:pPr marL="299085" marR="58420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Raising </a:t>
            </a:r>
            <a:r>
              <a:rPr sz="1800" spc="-10" dirty="0">
                <a:latin typeface="Century Gothic"/>
                <a:cs typeface="Century Gothic"/>
              </a:rPr>
              <a:t>rates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5" dirty="0">
                <a:latin typeface="Century Gothic"/>
                <a:cs typeface="Century Gothic"/>
              </a:rPr>
              <a:t>2017 will allow </a:t>
            </a:r>
            <a:r>
              <a:rPr sz="1800" spc="-10" dirty="0">
                <a:latin typeface="Century Gothic"/>
                <a:cs typeface="Century Gothic"/>
              </a:rPr>
              <a:t>the Federal </a:t>
            </a:r>
            <a:r>
              <a:rPr sz="1800" spc="-5" dirty="0">
                <a:latin typeface="Century Gothic"/>
                <a:cs typeface="Century Gothic"/>
              </a:rPr>
              <a:t>Reserve </a:t>
            </a:r>
            <a:r>
              <a:rPr sz="1800" spc="-10" dirty="0">
                <a:latin typeface="Century Gothic"/>
                <a:cs typeface="Century Gothic"/>
              </a:rPr>
              <a:t>to </a:t>
            </a:r>
            <a:r>
              <a:rPr sz="1800" spc="-5" dirty="0">
                <a:latin typeface="Century Gothic"/>
                <a:cs typeface="Century Gothic"/>
              </a:rPr>
              <a:t>satisfy </a:t>
            </a:r>
            <a:r>
              <a:rPr sz="1800" spc="-10" dirty="0">
                <a:latin typeface="Century Gothic"/>
                <a:cs typeface="Century Gothic"/>
              </a:rPr>
              <a:t>the Dual  Mandate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826" y="6477255"/>
            <a:ext cx="2550795" cy="14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00" spc="-5" dirty="0">
                <a:latin typeface="Century Gothic"/>
                <a:cs typeface="Century Gothic"/>
              </a:rPr>
              <a:t>Source: Bureau </a:t>
            </a:r>
            <a:r>
              <a:rPr sz="800" dirty="0">
                <a:latin typeface="Century Gothic"/>
                <a:cs typeface="Century Gothic"/>
              </a:rPr>
              <a:t>of Labor </a:t>
            </a:r>
            <a:r>
              <a:rPr sz="800" spc="-5" dirty="0">
                <a:latin typeface="Century Gothic"/>
                <a:cs typeface="Century Gothic"/>
              </a:rPr>
              <a:t>Statistics, </a:t>
            </a:r>
            <a:r>
              <a:rPr sz="800" dirty="0">
                <a:latin typeface="Century Gothic"/>
                <a:cs typeface="Century Gothic"/>
              </a:rPr>
              <a:t>Team</a:t>
            </a:r>
            <a:r>
              <a:rPr sz="800" spc="35" dirty="0">
                <a:latin typeface="Century Gothic"/>
                <a:cs typeface="Century Gothic"/>
              </a:rPr>
              <a:t> </a:t>
            </a:r>
            <a:r>
              <a:rPr sz="800" dirty="0">
                <a:latin typeface="Century Gothic"/>
                <a:cs typeface="Century Gothic"/>
              </a:rPr>
              <a:t>Projections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64" y="1892300"/>
            <a:ext cx="377634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entury Gothic"/>
                <a:cs typeface="Century Gothic"/>
              </a:rPr>
              <a:t>Federal Reserve  Challenge </a:t>
            </a:r>
            <a:r>
              <a:rPr sz="3200" b="1" dirty="0">
                <a:latin typeface="Century Gothic"/>
                <a:cs typeface="Century Gothic"/>
              </a:rPr>
              <a:t>NY</a:t>
            </a:r>
            <a:r>
              <a:rPr sz="3200" b="1" spc="-30" dirty="0">
                <a:latin typeface="Century Gothic"/>
                <a:cs typeface="Century Gothic"/>
              </a:rPr>
              <a:t> </a:t>
            </a:r>
            <a:r>
              <a:rPr sz="3200" b="1" spc="-5" dirty="0">
                <a:latin typeface="Century Gothic"/>
                <a:cs typeface="Century Gothic"/>
              </a:rPr>
              <a:t>2016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564" y="3057144"/>
            <a:ext cx="248094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Thomas</a:t>
            </a:r>
            <a:r>
              <a:rPr sz="2400" spc="-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Flannery  Ronak </a:t>
            </a:r>
            <a:r>
              <a:rPr sz="2400" dirty="0">
                <a:latin typeface="Century Gothic"/>
                <a:cs typeface="Century Gothic"/>
              </a:rPr>
              <a:t>Shah  </a:t>
            </a:r>
            <a:r>
              <a:rPr sz="2400" spc="-5" dirty="0">
                <a:latin typeface="Century Gothic"/>
                <a:cs typeface="Century Gothic"/>
              </a:rPr>
              <a:t>Timothy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Leahey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212"/>
            <a:ext cx="2491740" cy="1290955"/>
          </a:xfrm>
          <a:custGeom>
            <a:avLst/>
            <a:gdLst/>
            <a:ahLst/>
            <a:cxnLst/>
            <a:rect l="l" t="t" r="r" b="b"/>
            <a:pathLst>
              <a:path w="2491740" h="1290955">
                <a:moveTo>
                  <a:pt x="1245870" y="0"/>
                </a:moveTo>
                <a:lnTo>
                  <a:pt x="0" y="357124"/>
                </a:lnTo>
                <a:lnTo>
                  <a:pt x="0" y="933691"/>
                </a:lnTo>
                <a:lnTo>
                  <a:pt x="1245870" y="1290815"/>
                </a:lnTo>
                <a:lnTo>
                  <a:pt x="2491740" y="933691"/>
                </a:lnTo>
                <a:lnTo>
                  <a:pt x="2491740" y="357124"/>
                </a:lnTo>
                <a:lnTo>
                  <a:pt x="1245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6200"/>
            <a:ext cx="2491740" cy="1290955"/>
          </a:xfrm>
          <a:custGeom>
            <a:avLst/>
            <a:gdLst/>
            <a:ahLst/>
            <a:cxnLst/>
            <a:rect l="l" t="t" r="r" b="b"/>
            <a:pathLst>
              <a:path w="2491740" h="1290955">
                <a:moveTo>
                  <a:pt x="1245870" y="0"/>
                </a:moveTo>
                <a:lnTo>
                  <a:pt x="2491740" y="357136"/>
                </a:lnTo>
                <a:lnTo>
                  <a:pt x="2491740" y="933691"/>
                </a:lnTo>
                <a:lnTo>
                  <a:pt x="1245870" y="1290828"/>
                </a:lnTo>
                <a:lnTo>
                  <a:pt x="0" y="933691"/>
                </a:lnTo>
                <a:lnTo>
                  <a:pt x="0" y="357136"/>
                </a:lnTo>
                <a:lnTo>
                  <a:pt x="124587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5" y="2852420"/>
            <a:ext cx="2374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Appendix</a:t>
            </a:r>
            <a:r>
              <a:rPr sz="3200" spc="-70" dirty="0"/>
              <a:t> </a:t>
            </a:r>
            <a:r>
              <a:rPr sz="3200" dirty="0"/>
              <a:t>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76212"/>
            <a:ext cx="2491740" cy="1290955"/>
          </a:xfrm>
          <a:custGeom>
            <a:avLst/>
            <a:gdLst/>
            <a:ahLst/>
            <a:cxnLst/>
            <a:rect l="l" t="t" r="r" b="b"/>
            <a:pathLst>
              <a:path w="2491740" h="1290955">
                <a:moveTo>
                  <a:pt x="1245870" y="0"/>
                </a:moveTo>
                <a:lnTo>
                  <a:pt x="0" y="357124"/>
                </a:lnTo>
                <a:lnTo>
                  <a:pt x="0" y="933691"/>
                </a:lnTo>
                <a:lnTo>
                  <a:pt x="1245870" y="1290815"/>
                </a:lnTo>
                <a:lnTo>
                  <a:pt x="2491740" y="933691"/>
                </a:lnTo>
                <a:lnTo>
                  <a:pt x="2491740" y="357124"/>
                </a:lnTo>
                <a:lnTo>
                  <a:pt x="1245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00"/>
            <a:ext cx="2491740" cy="1290955"/>
          </a:xfrm>
          <a:custGeom>
            <a:avLst/>
            <a:gdLst/>
            <a:ahLst/>
            <a:cxnLst/>
            <a:rect l="l" t="t" r="r" b="b"/>
            <a:pathLst>
              <a:path w="2491740" h="1290955">
                <a:moveTo>
                  <a:pt x="1245870" y="0"/>
                </a:moveTo>
                <a:lnTo>
                  <a:pt x="2491740" y="357136"/>
                </a:lnTo>
                <a:lnTo>
                  <a:pt x="2491740" y="933691"/>
                </a:lnTo>
                <a:lnTo>
                  <a:pt x="1245870" y="1290828"/>
                </a:lnTo>
                <a:lnTo>
                  <a:pt x="0" y="933691"/>
                </a:lnTo>
                <a:lnTo>
                  <a:pt x="0" y="357136"/>
                </a:lnTo>
                <a:lnTo>
                  <a:pt x="124587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5540" y="655372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46050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Oil </a:t>
            </a:r>
            <a:r>
              <a:rPr spc="-10" dirty="0"/>
              <a:t>Price</a:t>
            </a:r>
            <a:r>
              <a:rPr spc="-60" dirty="0"/>
              <a:t> </a:t>
            </a:r>
            <a:r>
              <a:rPr spc="-5" dirty="0"/>
              <a:t>Extrapolation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752" y="899769"/>
            <a:ext cx="8286115" cy="31032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Current </a:t>
            </a:r>
            <a:r>
              <a:rPr sz="1800" spc="-25" dirty="0">
                <a:latin typeface="Century Gothic"/>
                <a:cs typeface="Century Gothic"/>
              </a:rPr>
              <a:t>WTI </a:t>
            </a:r>
            <a:r>
              <a:rPr sz="1800" spc="-10" dirty="0">
                <a:latin typeface="Century Gothic"/>
                <a:cs typeface="Century Gothic"/>
              </a:rPr>
              <a:t>forecasts are </a:t>
            </a:r>
            <a:r>
              <a:rPr sz="1800" spc="-5" dirty="0">
                <a:latin typeface="Century Gothic"/>
                <a:cs typeface="Century Gothic"/>
              </a:rPr>
              <a:t>calling for average 2018 price of</a:t>
            </a:r>
            <a:r>
              <a:rPr sz="1800" spc="18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$56/barrel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595"/>
              </a:spcBef>
              <a:buSzPct val="15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7" baseline="25462" dirty="0">
                <a:latin typeface="Century Gothic"/>
                <a:cs typeface="Century Gothic"/>
              </a:rPr>
              <a:t>1 </a:t>
            </a: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are </a:t>
            </a:r>
            <a:r>
              <a:rPr sz="1800" spc="-5" dirty="0">
                <a:latin typeface="Century Gothic"/>
                <a:cs typeface="Century Gothic"/>
              </a:rPr>
              <a:t>calling for 2021 average price of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$65/barrell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Century Gothic"/>
                <a:cs typeface="Century Gothic"/>
              </a:rPr>
              <a:t>Potential short term support </a:t>
            </a:r>
            <a:r>
              <a:rPr sz="1600" spc="-5" dirty="0">
                <a:latin typeface="Century Gothic"/>
                <a:cs typeface="Century Gothic"/>
              </a:rPr>
              <a:t>due </a:t>
            </a:r>
            <a:r>
              <a:rPr sz="1600" spc="-10" dirty="0">
                <a:latin typeface="Century Gothic"/>
                <a:cs typeface="Century Gothic"/>
              </a:rPr>
              <a:t>to </a:t>
            </a:r>
            <a:r>
              <a:rPr sz="1600" spc="-5" dirty="0">
                <a:latin typeface="Century Gothic"/>
                <a:cs typeface="Century Gothic"/>
              </a:rPr>
              <a:t>OPEC </a:t>
            </a:r>
            <a:r>
              <a:rPr sz="1600" spc="-10" dirty="0">
                <a:latin typeface="Century Gothic"/>
                <a:cs typeface="Century Gothic"/>
              </a:rPr>
              <a:t>production</a:t>
            </a:r>
            <a:r>
              <a:rPr sz="1600" spc="12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talks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Lack </a:t>
            </a:r>
            <a:r>
              <a:rPr sz="1600" spc="-5" dirty="0">
                <a:latin typeface="Century Gothic"/>
                <a:cs typeface="Century Gothic"/>
              </a:rPr>
              <a:t>of </a:t>
            </a:r>
            <a:r>
              <a:rPr sz="1600" spc="-10" dirty="0">
                <a:latin typeface="Century Gothic"/>
                <a:cs typeface="Century Gothic"/>
              </a:rPr>
              <a:t>counter-cyclical </a:t>
            </a:r>
            <a:r>
              <a:rPr sz="1600" spc="-5" dirty="0">
                <a:latin typeface="Century Gothic"/>
                <a:cs typeface="Century Gothic"/>
              </a:rPr>
              <a:t>investment </a:t>
            </a:r>
            <a:r>
              <a:rPr sz="1600" spc="-10" dirty="0">
                <a:latin typeface="Century Gothic"/>
                <a:cs typeface="Century Gothic"/>
              </a:rPr>
              <a:t>will </a:t>
            </a:r>
            <a:r>
              <a:rPr sz="1600" spc="-5" dirty="0">
                <a:latin typeface="Century Gothic"/>
                <a:cs typeface="Century Gothic"/>
              </a:rPr>
              <a:t>provide </a:t>
            </a:r>
            <a:r>
              <a:rPr sz="1600" b="1" spc="-5" dirty="0">
                <a:latin typeface="Century Gothic"/>
                <a:cs typeface="Century Gothic"/>
              </a:rPr>
              <a:t>long term supply</a:t>
            </a:r>
            <a:r>
              <a:rPr sz="1600" b="1" spc="215" dirty="0">
                <a:latin typeface="Century Gothic"/>
                <a:cs typeface="Century Gothic"/>
              </a:rPr>
              <a:t> </a:t>
            </a:r>
            <a:r>
              <a:rPr sz="1600" b="1" spc="-5" dirty="0">
                <a:latin typeface="Century Gothic"/>
                <a:cs typeface="Century Gothic"/>
              </a:rPr>
              <a:t>challenges</a:t>
            </a:r>
            <a:endParaRPr sz="1600">
              <a:latin typeface="Century Gothic"/>
              <a:cs typeface="Century Gothic"/>
            </a:endParaRPr>
          </a:p>
          <a:p>
            <a:pPr marL="299085" marR="252095" indent="-286385">
              <a:lnSpc>
                <a:spcPct val="100000"/>
              </a:lnSpc>
              <a:spcBef>
                <a:spcPts val="1195"/>
              </a:spcBef>
              <a:buSzPct val="15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7" baseline="25462" dirty="0">
                <a:latin typeface="Century Gothic"/>
                <a:cs typeface="Century Gothic"/>
              </a:rPr>
              <a:t>2 </a:t>
            </a:r>
            <a:r>
              <a:rPr sz="1800" spc="-10" dirty="0">
                <a:latin typeface="Century Gothic"/>
                <a:cs typeface="Century Gothic"/>
              </a:rPr>
              <a:t>Permanent </a:t>
            </a:r>
            <a:r>
              <a:rPr sz="1800" spc="-5" dirty="0">
                <a:latin typeface="Century Gothic"/>
                <a:cs typeface="Century Gothic"/>
              </a:rPr>
              <a:t>10% </a:t>
            </a:r>
            <a:r>
              <a:rPr sz="1800" dirty="0">
                <a:latin typeface="Century Gothic"/>
                <a:cs typeface="Century Gothic"/>
              </a:rPr>
              <a:t>rise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dirty="0">
                <a:latin typeface="Century Gothic"/>
                <a:cs typeface="Century Gothic"/>
              </a:rPr>
              <a:t>oil </a:t>
            </a:r>
            <a:r>
              <a:rPr sz="1800" spc="-5" dirty="0">
                <a:latin typeface="Century Gothic"/>
                <a:cs typeface="Century Gothic"/>
              </a:rPr>
              <a:t>prices will reflect </a:t>
            </a:r>
            <a:r>
              <a:rPr sz="1800" spc="0" dirty="0">
                <a:latin typeface="Century Gothic"/>
                <a:cs typeface="Century Gothic"/>
              </a:rPr>
              <a:t>in </a:t>
            </a:r>
            <a:r>
              <a:rPr sz="1800" spc="-5" dirty="0">
                <a:latin typeface="Century Gothic"/>
                <a:cs typeface="Century Gothic"/>
              </a:rPr>
              <a:t>a </a:t>
            </a:r>
            <a:r>
              <a:rPr sz="1800" b="1" spc="-5" dirty="0">
                <a:latin typeface="Century Gothic"/>
                <a:cs typeface="Century Gothic"/>
              </a:rPr>
              <a:t>25 bps increase in one  year expected inflation targets </a:t>
            </a:r>
            <a:r>
              <a:rPr sz="1800" spc="-10" dirty="0">
                <a:latin typeface="Century Gothic"/>
                <a:cs typeface="Century Gothic"/>
              </a:rPr>
              <a:t>(Darvas and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Hüttl)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Economists </a:t>
            </a:r>
            <a:r>
              <a:rPr sz="1600" spc="-5" dirty="0">
                <a:latin typeface="Century Gothic"/>
                <a:cs typeface="Century Gothic"/>
              </a:rPr>
              <a:t>from </a:t>
            </a:r>
            <a:r>
              <a:rPr sz="1600" spc="-10" dirty="0">
                <a:latin typeface="Century Gothic"/>
                <a:cs typeface="Century Gothic"/>
              </a:rPr>
              <a:t>European Research </a:t>
            </a:r>
            <a:r>
              <a:rPr sz="1600" spc="-5" dirty="0">
                <a:latin typeface="Century Gothic"/>
                <a:cs typeface="Century Gothic"/>
              </a:rPr>
              <a:t>Group</a:t>
            </a:r>
            <a:r>
              <a:rPr sz="1600" spc="1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Bruegel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Short term </a:t>
            </a:r>
            <a:r>
              <a:rPr sz="1600" spc="-5" dirty="0">
                <a:latin typeface="Century Gothic"/>
                <a:cs typeface="Century Gothic"/>
              </a:rPr>
              <a:t>volatility – 9 bps in longer, </a:t>
            </a:r>
            <a:r>
              <a:rPr sz="1600" spc="-10" dirty="0">
                <a:latin typeface="Century Gothic"/>
                <a:cs typeface="Century Gothic"/>
              </a:rPr>
              <a:t>permanent </a:t>
            </a:r>
            <a:r>
              <a:rPr sz="1600" dirty="0">
                <a:latin typeface="Century Gothic"/>
                <a:cs typeface="Century Gothic"/>
              </a:rPr>
              <a:t>five </a:t>
            </a:r>
            <a:r>
              <a:rPr sz="1600" spc="-5" dirty="0">
                <a:latin typeface="Century Gothic"/>
                <a:cs typeface="Century Gothic"/>
              </a:rPr>
              <a:t>year</a:t>
            </a:r>
            <a:r>
              <a:rPr sz="1600" spc="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expectations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Crude </a:t>
            </a:r>
            <a:r>
              <a:rPr sz="1600" spc="-5" dirty="0">
                <a:latin typeface="Century Gothic"/>
                <a:cs typeface="Century Gothic"/>
              </a:rPr>
              <a:t>up 4.3% since </a:t>
            </a:r>
            <a:r>
              <a:rPr sz="1600" spc="-10" dirty="0">
                <a:latin typeface="Century Gothic"/>
                <a:cs typeface="Century Gothic"/>
              </a:rPr>
              <a:t>end </a:t>
            </a:r>
            <a:r>
              <a:rPr sz="1600" spc="-5" dirty="0">
                <a:latin typeface="Century Gothic"/>
                <a:cs typeface="Century Gothic"/>
              </a:rPr>
              <a:t>of </a:t>
            </a:r>
            <a:r>
              <a:rPr sz="1600" spc="-10" dirty="0">
                <a:latin typeface="Century Gothic"/>
                <a:cs typeface="Century Gothic"/>
              </a:rPr>
              <a:t>September</a:t>
            </a:r>
            <a:r>
              <a:rPr sz="1600" spc="8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already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5751" y="4114800"/>
            <a:ext cx="5679948" cy="193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8635" y="5602223"/>
            <a:ext cx="2328671" cy="318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7403" y="5628132"/>
            <a:ext cx="2231390" cy="220979"/>
          </a:xfrm>
          <a:custGeom>
            <a:avLst/>
            <a:gdLst/>
            <a:ahLst/>
            <a:cxnLst/>
            <a:rect l="l" t="t" r="r" b="b"/>
            <a:pathLst>
              <a:path w="2231390" h="220979">
                <a:moveTo>
                  <a:pt x="0" y="36830"/>
                </a:moveTo>
                <a:lnTo>
                  <a:pt x="2893" y="22492"/>
                </a:lnTo>
                <a:lnTo>
                  <a:pt x="10785" y="10785"/>
                </a:lnTo>
                <a:lnTo>
                  <a:pt x="22492" y="2893"/>
                </a:lnTo>
                <a:lnTo>
                  <a:pt x="36830" y="0"/>
                </a:lnTo>
                <a:lnTo>
                  <a:pt x="2194306" y="0"/>
                </a:lnTo>
                <a:lnTo>
                  <a:pt x="2208643" y="2893"/>
                </a:lnTo>
                <a:lnTo>
                  <a:pt x="2220350" y="10785"/>
                </a:lnTo>
                <a:lnTo>
                  <a:pt x="2228242" y="22492"/>
                </a:lnTo>
                <a:lnTo>
                  <a:pt x="2231136" y="36830"/>
                </a:lnTo>
                <a:lnTo>
                  <a:pt x="2231136" y="184150"/>
                </a:lnTo>
                <a:lnTo>
                  <a:pt x="2228242" y="198487"/>
                </a:lnTo>
                <a:lnTo>
                  <a:pt x="2220350" y="210194"/>
                </a:lnTo>
                <a:lnTo>
                  <a:pt x="2208643" y="218086"/>
                </a:lnTo>
                <a:lnTo>
                  <a:pt x="2194306" y="220980"/>
                </a:lnTo>
                <a:lnTo>
                  <a:pt x="36830" y="220980"/>
                </a:lnTo>
                <a:lnTo>
                  <a:pt x="22492" y="218086"/>
                </a:lnTo>
                <a:lnTo>
                  <a:pt x="10785" y="210194"/>
                </a:lnTo>
                <a:lnTo>
                  <a:pt x="2893" y="198487"/>
                </a:lnTo>
                <a:lnTo>
                  <a:pt x="0" y="184150"/>
                </a:lnTo>
                <a:lnTo>
                  <a:pt x="0" y="3683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8635" y="4475988"/>
            <a:ext cx="232867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7403" y="4501896"/>
            <a:ext cx="2231390" cy="207645"/>
          </a:xfrm>
          <a:custGeom>
            <a:avLst/>
            <a:gdLst/>
            <a:ahLst/>
            <a:cxnLst/>
            <a:rect l="l" t="t" r="r" b="b"/>
            <a:pathLst>
              <a:path w="2231390" h="207645">
                <a:moveTo>
                  <a:pt x="0" y="34543"/>
                </a:moveTo>
                <a:lnTo>
                  <a:pt x="2715" y="21099"/>
                </a:lnTo>
                <a:lnTo>
                  <a:pt x="10118" y="10118"/>
                </a:lnTo>
                <a:lnTo>
                  <a:pt x="21099" y="2715"/>
                </a:lnTo>
                <a:lnTo>
                  <a:pt x="34544" y="0"/>
                </a:lnTo>
                <a:lnTo>
                  <a:pt x="2196592" y="0"/>
                </a:lnTo>
                <a:lnTo>
                  <a:pt x="2210036" y="2715"/>
                </a:lnTo>
                <a:lnTo>
                  <a:pt x="2221017" y="10118"/>
                </a:lnTo>
                <a:lnTo>
                  <a:pt x="2228420" y="21099"/>
                </a:lnTo>
                <a:lnTo>
                  <a:pt x="2231136" y="34543"/>
                </a:lnTo>
                <a:lnTo>
                  <a:pt x="2231136" y="172719"/>
                </a:lnTo>
                <a:lnTo>
                  <a:pt x="2228420" y="186164"/>
                </a:lnTo>
                <a:lnTo>
                  <a:pt x="2221017" y="197145"/>
                </a:lnTo>
                <a:lnTo>
                  <a:pt x="2210036" y="204548"/>
                </a:lnTo>
                <a:lnTo>
                  <a:pt x="2196592" y="207263"/>
                </a:lnTo>
                <a:lnTo>
                  <a:pt x="34544" y="207263"/>
                </a:lnTo>
                <a:lnTo>
                  <a:pt x="21099" y="204548"/>
                </a:lnTo>
                <a:lnTo>
                  <a:pt x="10118" y="197145"/>
                </a:lnTo>
                <a:lnTo>
                  <a:pt x="2715" y="186164"/>
                </a:lnTo>
                <a:lnTo>
                  <a:pt x="0" y="172719"/>
                </a:lnTo>
                <a:lnTo>
                  <a:pt x="0" y="34543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60852" y="6020530"/>
            <a:ext cx="15741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Source: EIA </a:t>
            </a:r>
            <a:r>
              <a:rPr sz="700" spc="-10" dirty="0">
                <a:latin typeface="Calibri"/>
                <a:cs typeface="Calibri"/>
              </a:rPr>
              <a:t>September 2016 </a:t>
            </a:r>
            <a:r>
              <a:rPr sz="700" spc="-5" dirty="0">
                <a:latin typeface="Calibri"/>
                <a:cs typeface="Calibri"/>
              </a:rPr>
              <a:t>Global</a:t>
            </a:r>
            <a:r>
              <a:rPr sz="700" spc="-6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Report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35826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Inflation</a:t>
            </a:r>
            <a:r>
              <a:rPr spc="-55" dirty="0"/>
              <a:t> </a:t>
            </a:r>
            <a:r>
              <a:rPr spc="-5" dirty="0"/>
              <a:t>Forecast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894282"/>
            <a:ext cx="7662545" cy="19456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Dual </a:t>
            </a:r>
            <a:r>
              <a:rPr sz="1800" spc="-10" dirty="0">
                <a:latin typeface="Century Gothic"/>
                <a:cs typeface="Century Gothic"/>
              </a:rPr>
              <a:t>mandate </a:t>
            </a:r>
            <a:r>
              <a:rPr sz="1800" spc="-5" dirty="0">
                <a:latin typeface="Century Gothic"/>
                <a:cs typeface="Century Gothic"/>
              </a:rPr>
              <a:t>inflation </a:t>
            </a:r>
            <a:r>
              <a:rPr sz="1800" spc="-10" dirty="0">
                <a:latin typeface="Century Gothic"/>
                <a:cs typeface="Century Gothic"/>
              </a:rPr>
              <a:t>target </a:t>
            </a:r>
            <a:r>
              <a:rPr sz="1800" spc="-5" dirty="0">
                <a:latin typeface="Century Gothic"/>
                <a:cs typeface="Century Gothic"/>
              </a:rPr>
              <a:t>of 2% </a:t>
            </a:r>
            <a:r>
              <a:rPr sz="1800" spc="0" dirty="0">
                <a:latin typeface="Century Gothic"/>
                <a:cs typeface="Century Gothic"/>
              </a:rPr>
              <a:t>is </a:t>
            </a:r>
            <a:r>
              <a:rPr sz="1800" spc="-10" dirty="0">
                <a:latin typeface="Century Gothic"/>
                <a:cs typeface="Century Gothic"/>
              </a:rPr>
              <a:t>based </a:t>
            </a:r>
            <a:r>
              <a:rPr sz="1800" spc="-5" dirty="0">
                <a:latin typeface="Century Gothic"/>
                <a:cs typeface="Century Gothic"/>
              </a:rPr>
              <a:t>on Core</a:t>
            </a:r>
            <a:r>
              <a:rPr sz="1800" spc="9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PCE</a:t>
            </a:r>
            <a:endParaRPr sz="1800">
              <a:latin typeface="Century Gothic"/>
              <a:cs typeface="Century Gothic"/>
            </a:endParaRPr>
          </a:p>
          <a:p>
            <a:pPr marL="299085" marR="508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spc="-10" dirty="0">
                <a:latin typeface="Century Gothic"/>
                <a:cs typeface="Century Gothic"/>
              </a:rPr>
              <a:t>are forecasting </a:t>
            </a:r>
            <a:r>
              <a:rPr sz="1800" spc="-5" dirty="0">
                <a:latin typeface="Century Gothic"/>
                <a:cs typeface="Century Gothic"/>
              </a:rPr>
              <a:t>headline inflation to revert </a:t>
            </a:r>
            <a:r>
              <a:rPr sz="1800" spc="-15" dirty="0">
                <a:latin typeface="Century Gothic"/>
                <a:cs typeface="Century Gothic"/>
              </a:rPr>
              <a:t>towards </a:t>
            </a:r>
            <a:r>
              <a:rPr sz="1800" spc="-5" dirty="0">
                <a:latin typeface="Century Gothic"/>
                <a:cs typeface="Century Gothic"/>
              </a:rPr>
              <a:t>its historical  relationship </a:t>
            </a:r>
            <a:r>
              <a:rPr sz="1800" spc="-10" dirty="0">
                <a:latin typeface="Century Gothic"/>
                <a:cs typeface="Century Gothic"/>
              </a:rPr>
              <a:t>with </a:t>
            </a:r>
            <a:r>
              <a:rPr sz="1800" spc="-5" dirty="0">
                <a:latin typeface="Century Gothic"/>
                <a:cs typeface="Century Gothic"/>
              </a:rPr>
              <a:t>Core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PCE</a:t>
            </a:r>
            <a:endParaRPr sz="18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entury Gothic"/>
                <a:cs typeface="Century Gothic"/>
              </a:rPr>
              <a:t>Headline PCE inflation </a:t>
            </a:r>
            <a:r>
              <a:rPr sz="1600" spc="-15" dirty="0">
                <a:latin typeface="Century Gothic"/>
                <a:cs typeface="Century Gothic"/>
              </a:rPr>
              <a:t>(December </a:t>
            </a:r>
            <a:r>
              <a:rPr sz="1600" spc="-5" dirty="0">
                <a:latin typeface="Century Gothic"/>
                <a:cs typeface="Century Gothic"/>
              </a:rPr>
              <a:t>2018) </a:t>
            </a:r>
            <a:r>
              <a:rPr sz="1600" spc="-10" dirty="0">
                <a:latin typeface="Century Gothic"/>
                <a:cs typeface="Century Gothic"/>
              </a:rPr>
              <a:t>to </a:t>
            </a:r>
            <a:r>
              <a:rPr sz="1600" spc="-5" dirty="0">
                <a:latin typeface="Century Gothic"/>
                <a:cs typeface="Century Gothic"/>
              </a:rPr>
              <a:t>be</a:t>
            </a:r>
            <a:r>
              <a:rPr sz="1600" spc="65" dirty="0">
                <a:latin typeface="Century Gothic"/>
                <a:cs typeface="Century Gothic"/>
              </a:rPr>
              <a:t> </a:t>
            </a:r>
            <a:r>
              <a:rPr sz="1600" b="1" spc="-15" dirty="0">
                <a:latin typeface="Century Gothic"/>
                <a:cs typeface="Century Gothic"/>
              </a:rPr>
              <a:t>2.2%</a:t>
            </a:r>
            <a:endParaRPr sz="1600">
              <a:latin typeface="Century Gothic"/>
              <a:cs typeface="Century Gothic"/>
            </a:endParaRPr>
          </a:p>
          <a:p>
            <a:pPr marL="756285" lvl="1" indent="-28638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Core </a:t>
            </a:r>
            <a:r>
              <a:rPr sz="1600" spc="-5" dirty="0">
                <a:latin typeface="Century Gothic"/>
                <a:cs typeface="Century Gothic"/>
              </a:rPr>
              <a:t>PCE Inflation in line </a:t>
            </a:r>
            <a:r>
              <a:rPr sz="1600" spc="-15" dirty="0">
                <a:latin typeface="Century Gothic"/>
                <a:cs typeface="Century Gothic"/>
              </a:rPr>
              <a:t>with </a:t>
            </a:r>
            <a:r>
              <a:rPr sz="1600" spc="-10" dirty="0">
                <a:latin typeface="Century Gothic"/>
                <a:cs typeface="Century Gothic"/>
              </a:rPr>
              <a:t>FOMC</a:t>
            </a:r>
            <a:r>
              <a:rPr sz="1600" spc="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forecast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067" y="5656094"/>
            <a:ext cx="4053204" cy="0"/>
          </a:xfrm>
          <a:custGeom>
            <a:avLst/>
            <a:gdLst/>
            <a:ahLst/>
            <a:cxnLst/>
            <a:rect l="l" t="t" r="r" b="b"/>
            <a:pathLst>
              <a:path w="4053204">
                <a:moveTo>
                  <a:pt x="0" y="0"/>
                </a:moveTo>
                <a:lnTo>
                  <a:pt x="4052886" y="0"/>
                </a:lnTo>
              </a:path>
            </a:pathLst>
          </a:custGeom>
          <a:ln w="67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067" y="4790019"/>
            <a:ext cx="4053204" cy="0"/>
          </a:xfrm>
          <a:custGeom>
            <a:avLst/>
            <a:gdLst/>
            <a:ahLst/>
            <a:cxnLst/>
            <a:rect l="l" t="t" r="r" b="b"/>
            <a:pathLst>
              <a:path w="4053204">
                <a:moveTo>
                  <a:pt x="0" y="0"/>
                </a:moveTo>
                <a:lnTo>
                  <a:pt x="4052886" y="0"/>
                </a:lnTo>
              </a:path>
            </a:pathLst>
          </a:custGeom>
          <a:ln w="67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067" y="4138790"/>
            <a:ext cx="4053204" cy="0"/>
          </a:xfrm>
          <a:custGeom>
            <a:avLst/>
            <a:gdLst/>
            <a:ahLst/>
            <a:cxnLst/>
            <a:rect l="l" t="t" r="r" b="b"/>
            <a:pathLst>
              <a:path w="4053204">
                <a:moveTo>
                  <a:pt x="0" y="0"/>
                </a:moveTo>
                <a:lnTo>
                  <a:pt x="4052886" y="0"/>
                </a:lnTo>
              </a:path>
            </a:pathLst>
          </a:custGeom>
          <a:ln w="67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067" y="3923944"/>
            <a:ext cx="4053204" cy="0"/>
          </a:xfrm>
          <a:custGeom>
            <a:avLst/>
            <a:gdLst/>
            <a:ahLst/>
            <a:cxnLst/>
            <a:rect l="l" t="t" r="r" b="b"/>
            <a:pathLst>
              <a:path w="4053204">
                <a:moveTo>
                  <a:pt x="0" y="0"/>
                </a:moveTo>
                <a:lnTo>
                  <a:pt x="4052886" y="0"/>
                </a:lnTo>
              </a:path>
            </a:pathLst>
          </a:custGeom>
          <a:ln w="67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067" y="5004854"/>
            <a:ext cx="4053204" cy="0"/>
          </a:xfrm>
          <a:custGeom>
            <a:avLst/>
            <a:gdLst/>
            <a:ahLst/>
            <a:cxnLst/>
            <a:rect l="l" t="t" r="r" b="b"/>
            <a:pathLst>
              <a:path w="4053204">
                <a:moveTo>
                  <a:pt x="0" y="0"/>
                </a:moveTo>
                <a:lnTo>
                  <a:pt x="4052917" y="0"/>
                </a:lnTo>
              </a:path>
            </a:pathLst>
          </a:custGeom>
          <a:ln w="67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067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671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18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764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4810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2856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0902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5506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3552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1598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644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7686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5733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0335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8393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6439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4486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2532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40578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5180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3226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1272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9318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7365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55411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0013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8059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6105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51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52197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6800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94846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12892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0938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48984" y="5004854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855"/>
                </a:lnTo>
              </a:path>
            </a:pathLst>
          </a:custGeom>
          <a:ln w="656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8532" y="4145495"/>
            <a:ext cx="3935095" cy="1061085"/>
          </a:xfrm>
          <a:custGeom>
            <a:avLst/>
            <a:gdLst/>
            <a:ahLst/>
            <a:cxnLst/>
            <a:rect l="l" t="t" r="r" b="b"/>
            <a:pathLst>
              <a:path w="3935095" h="1061085">
                <a:moveTo>
                  <a:pt x="0" y="443107"/>
                </a:moveTo>
                <a:lnTo>
                  <a:pt x="59023" y="315546"/>
                </a:lnTo>
                <a:lnTo>
                  <a:pt x="118046" y="335687"/>
                </a:lnTo>
                <a:lnTo>
                  <a:pt x="177069" y="315546"/>
                </a:lnTo>
                <a:lnTo>
                  <a:pt x="236092" y="322260"/>
                </a:lnTo>
                <a:lnTo>
                  <a:pt x="295114" y="362542"/>
                </a:lnTo>
                <a:lnTo>
                  <a:pt x="354137" y="355828"/>
                </a:lnTo>
                <a:lnTo>
                  <a:pt x="419719" y="476676"/>
                </a:lnTo>
                <a:lnTo>
                  <a:pt x="478742" y="584096"/>
                </a:lnTo>
                <a:lnTo>
                  <a:pt x="537764" y="684803"/>
                </a:lnTo>
                <a:lnTo>
                  <a:pt x="596787" y="624379"/>
                </a:lnTo>
                <a:lnTo>
                  <a:pt x="655810" y="530386"/>
                </a:lnTo>
                <a:lnTo>
                  <a:pt x="714833" y="443107"/>
                </a:lnTo>
                <a:lnTo>
                  <a:pt x="773857" y="328973"/>
                </a:lnTo>
                <a:lnTo>
                  <a:pt x="832880" y="476676"/>
                </a:lnTo>
                <a:lnTo>
                  <a:pt x="891903" y="456535"/>
                </a:lnTo>
                <a:lnTo>
                  <a:pt x="950926" y="469962"/>
                </a:lnTo>
                <a:lnTo>
                  <a:pt x="1009948" y="456535"/>
                </a:lnTo>
                <a:lnTo>
                  <a:pt x="1049297" y="322260"/>
                </a:lnTo>
                <a:lnTo>
                  <a:pt x="1114878" y="328973"/>
                </a:lnTo>
                <a:lnTo>
                  <a:pt x="1173901" y="241694"/>
                </a:lnTo>
                <a:lnTo>
                  <a:pt x="1232924" y="295404"/>
                </a:lnTo>
                <a:lnTo>
                  <a:pt x="1291948" y="302118"/>
                </a:lnTo>
                <a:lnTo>
                  <a:pt x="1350969" y="187985"/>
                </a:lnTo>
                <a:lnTo>
                  <a:pt x="1409990" y="194698"/>
                </a:lnTo>
                <a:lnTo>
                  <a:pt x="1449345" y="181270"/>
                </a:lnTo>
                <a:lnTo>
                  <a:pt x="1508366" y="268550"/>
                </a:lnTo>
                <a:lnTo>
                  <a:pt x="1567386" y="476676"/>
                </a:lnTo>
                <a:lnTo>
                  <a:pt x="1626407" y="375970"/>
                </a:lnTo>
                <a:lnTo>
                  <a:pt x="1685428" y="369256"/>
                </a:lnTo>
                <a:lnTo>
                  <a:pt x="1744461" y="402825"/>
                </a:lnTo>
                <a:lnTo>
                  <a:pt x="1810036" y="140988"/>
                </a:lnTo>
                <a:lnTo>
                  <a:pt x="1869057" y="154415"/>
                </a:lnTo>
                <a:lnTo>
                  <a:pt x="1928078" y="100705"/>
                </a:lnTo>
                <a:lnTo>
                  <a:pt x="1987111" y="0"/>
                </a:lnTo>
                <a:lnTo>
                  <a:pt x="2046131" y="543814"/>
                </a:lnTo>
                <a:lnTo>
                  <a:pt x="2105152" y="852646"/>
                </a:lnTo>
                <a:lnTo>
                  <a:pt x="2164173" y="980208"/>
                </a:lnTo>
                <a:lnTo>
                  <a:pt x="2223193" y="1060774"/>
                </a:lnTo>
                <a:lnTo>
                  <a:pt x="2282226" y="604237"/>
                </a:lnTo>
                <a:lnTo>
                  <a:pt x="2341247" y="402825"/>
                </a:lnTo>
                <a:lnTo>
                  <a:pt x="2400268" y="476676"/>
                </a:lnTo>
                <a:lnTo>
                  <a:pt x="2459288" y="550528"/>
                </a:lnTo>
                <a:lnTo>
                  <a:pt x="2524877" y="584096"/>
                </a:lnTo>
                <a:lnTo>
                  <a:pt x="2583897" y="496817"/>
                </a:lnTo>
                <a:lnTo>
                  <a:pt x="2642918" y="295404"/>
                </a:lnTo>
                <a:lnTo>
                  <a:pt x="2701939" y="241694"/>
                </a:lnTo>
                <a:lnTo>
                  <a:pt x="2760959" y="288691"/>
                </a:lnTo>
                <a:lnTo>
                  <a:pt x="2819992" y="322260"/>
                </a:lnTo>
                <a:lnTo>
                  <a:pt x="2879013" y="476676"/>
                </a:lnTo>
                <a:lnTo>
                  <a:pt x="2938034" y="523672"/>
                </a:lnTo>
                <a:lnTo>
                  <a:pt x="2997054" y="483390"/>
                </a:lnTo>
                <a:lnTo>
                  <a:pt x="3056075" y="530386"/>
                </a:lnTo>
                <a:lnTo>
                  <a:pt x="3115095" y="584096"/>
                </a:lnTo>
                <a:lnTo>
                  <a:pt x="3180684" y="577383"/>
                </a:lnTo>
                <a:lnTo>
                  <a:pt x="3239704" y="604237"/>
                </a:lnTo>
                <a:lnTo>
                  <a:pt x="3298725" y="570669"/>
                </a:lnTo>
                <a:lnTo>
                  <a:pt x="3357746" y="476676"/>
                </a:lnTo>
                <a:lnTo>
                  <a:pt x="3416779" y="496817"/>
                </a:lnTo>
                <a:lnTo>
                  <a:pt x="3475799" y="597524"/>
                </a:lnTo>
                <a:lnTo>
                  <a:pt x="3534820" y="792222"/>
                </a:lnTo>
                <a:lnTo>
                  <a:pt x="3593841" y="792222"/>
                </a:lnTo>
                <a:lnTo>
                  <a:pt x="3652861" y="792222"/>
                </a:lnTo>
                <a:lnTo>
                  <a:pt x="3711894" y="772082"/>
                </a:lnTo>
                <a:lnTo>
                  <a:pt x="3770915" y="664661"/>
                </a:lnTo>
                <a:lnTo>
                  <a:pt x="3829936" y="657948"/>
                </a:lnTo>
                <a:lnTo>
                  <a:pt x="3875846" y="624379"/>
                </a:lnTo>
                <a:lnTo>
                  <a:pt x="3934867" y="577383"/>
                </a:lnTo>
              </a:path>
            </a:pathLst>
          </a:custGeom>
          <a:ln w="2010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9183" y="3816515"/>
            <a:ext cx="3974465" cy="1618615"/>
          </a:xfrm>
          <a:custGeom>
            <a:avLst/>
            <a:gdLst/>
            <a:ahLst/>
            <a:cxnLst/>
            <a:rect l="l" t="t" r="r" b="b"/>
            <a:pathLst>
              <a:path w="3974465" h="1618614">
                <a:moveTo>
                  <a:pt x="0" y="584097"/>
                </a:moveTo>
                <a:lnTo>
                  <a:pt x="19674" y="496818"/>
                </a:lnTo>
                <a:lnTo>
                  <a:pt x="39348" y="375970"/>
                </a:lnTo>
                <a:lnTo>
                  <a:pt x="59022" y="537101"/>
                </a:lnTo>
                <a:lnTo>
                  <a:pt x="78697" y="510246"/>
                </a:lnTo>
                <a:lnTo>
                  <a:pt x="98371" y="382684"/>
                </a:lnTo>
                <a:lnTo>
                  <a:pt x="118045" y="409539"/>
                </a:lnTo>
                <a:lnTo>
                  <a:pt x="137719" y="463249"/>
                </a:lnTo>
                <a:lnTo>
                  <a:pt x="157394" y="443108"/>
                </a:lnTo>
                <a:lnTo>
                  <a:pt x="177068" y="443108"/>
                </a:lnTo>
                <a:lnTo>
                  <a:pt x="196743" y="443108"/>
                </a:lnTo>
                <a:lnTo>
                  <a:pt x="216416" y="449822"/>
                </a:lnTo>
                <a:lnTo>
                  <a:pt x="236091" y="382684"/>
                </a:lnTo>
                <a:lnTo>
                  <a:pt x="255765" y="429680"/>
                </a:lnTo>
                <a:lnTo>
                  <a:pt x="275440" y="543814"/>
                </a:lnTo>
                <a:lnTo>
                  <a:pt x="295114" y="496818"/>
                </a:lnTo>
                <a:lnTo>
                  <a:pt x="314789" y="422966"/>
                </a:lnTo>
                <a:lnTo>
                  <a:pt x="334462" y="496818"/>
                </a:lnTo>
                <a:lnTo>
                  <a:pt x="354136" y="604238"/>
                </a:lnTo>
                <a:lnTo>
                  <a:pt x="373811" y="604238"/>
                </a:lnTo>
                <a:lnTo>
                  <a:pt x="393486" y="631093"/>
                </a:lnTo>
                <a:lnTo>
                  <a:pt x="413159" y="731799"/>
                </a:lnTo>
                <a:lnTo>
                  <a:pt x="432833" y="778797"/>
                </a:lnTo>
                <a:lnTo>
                  <a:pt x="459066" y="845933"/>
                </a:lnTo>
                <a:lnTo>
                  <a:pt x="478740" y="933212"/>
                </a:lnTo>
                <a:lnTo>
                  <a:pt x="498415" y="946639"/>
                </a:lnTo>
                <a:lnTo>
                  <a:pt x="518090" y="892930"/>
                </a:lnTo>
                <a:lnTo>
                  <a:pt x="537763" y="832506"/>
                </a:lnTo>
                <a:lnTo>
                  <a:pt x="557437" y="919785"/>
                </a:lnTo>
                <a:lnTo>
                  <a:pt x="577112" y="960068"/>
                </a:lnTo>
                <a:lnTo>
                  <a:pt x="596786" y="872789"/>
                </a:lnTo>
                <a:lnTo>
                  <a:pt x="616461" y="812364"/>
                </a:lnTo>
                <a:lnTo>
                  <a:pt x="636134" y="866075"/>
                </a:lnTo>
                <a:lnTo>
                  <a:pt x="655809" y="751941"/>
                </a:lnTo>
                <a:lnTo>
                  <a:pt x="675483" y="704945"/>
                </a:lnTo>
                <a:lnTo>
                  <a:pt x="695158" y="651235"/>
                </a:lnTo>
                <a:lnTo>
                  <a:pt x="714831" y="590811"/>
                </a:lnTo>
                <a:lnTo>
                  <a:pt x="734506" y="510246"/>
                </a:lnTo>
                <a:lnTo>
                  <a:pt x="754180" y="537101"/>
                </a:lnTo>
                <a:lnTo>
                  <a:pt x="773855" y="718372"/>
                </a:lnTo>
                <a:lnTo>
                  <a:pt x="793529" y="778797"/>
                </a:lnTo>
                <a:lnTo>
                  <a:pt x="813204" y="772082"/>
                </a:lnTo>
                <a:lnTo>
                  <a:pt x="832877" y="745227"/>
                </a:lnTo>
                <a:lnTo>
                  <a:pt x="852552" y="711658"/>
                </a:lnTo>
                <a:lnTo>
                  <a:pt x="872226" y="678090"/>
                </a:lnTo>
                <a:lnTo>
                  <a:pt x="891900" y="751941"/>
                </a:lnTo>
                <a:lnTo>
                  <a:pt x="911575" y="772082"/>
                </a:lnTo>
                <a:lnTo>
                  <a:pt x="931248" y="751941"/>
                </a:lnTo>
                <a:lnTo>
                  <a:pt x="950923" y="751941"/>
                </a:lnTo>
                <a:lnTo>
                  <a:pt x="970597" y="825793"/>
                </a:lnTo>
                <a:lnTo>
                  <a:pt x="990272" y="812364"/>
                </a:lnTo>
                <a:lnTo>
                  <a:pt x="1009946" y="691517"/>
                </a:lnTo>
                <a:lnTo>
                  <a:pt x="1029621" y="563956"/>
                </a:lnTo>
                <a:lnTo>
                  <a:pt x="1049294" y="503532"/>
                </a:lnTo>
                <a:lnTo>
                  <a:pt x="1068969" y="557242"/>
                </a:lnTo>
                <a:lnTo>
                  <a:pt x="1088643" y="637807"/>
                </a:lnTo>
                <a:lnTo>
                  <a:pt x="1108318" y="644521"/>
                </a:lnTo>
                <a:lnTo>
                  <a:pt x="1127991" y="503532"/>
                </a:lnTo>
                <a:lnTo>
                  <a:pt x="1154224" y="409539"/>
                </a:lnTo>
                <a:lnTo>
                  <a:pt x="1173898" y="469963"/>
                </a:lnTo>
                <a:lnTo>
                  <a:pt x="1193573" y="577383"/>
                </a:lnTo>
                <a:lnTo>
                  <a:pt x="1213247" y="530387"/>
                </a:lnTo>
                <a:lnTo>
                  <a:pt x="1232922" y="496818"/>
                </a:lnTo>
                <a:lnTo>
                  <a:pt x="1252595" y="463249"/>
                </a:lnTo>
                <a:lnTo>
                  <a:pt x="1272270" y="570669"/>
                </a:lnTo>
                <a:lnTo>
                  <a:pt x="1291944" y="637807"/>
                </a:lnTo>
                <a:lnTo>
                  <a:pt x="1311616" y="530387"/>
                </a:lnTo>
                <a:lnTo>
                  <a:pt x="1331291" y="402826"/>
                </a:lnTo>
                <a:lnTo>
                  <a:pt x="1350966" y="167844"/>
                </a:lnTo>
                <a:lnTo>
                  <a:pt x="1370641" y="248409"/>
                </a:lnTo>
                <a:lnTo>
                  <a:pt x="1390316" y="469963"/>
                </a:lnTo>
                <a:lnTo>
                  <a:pt x="1409991" y="469963"/>
                </a:lnTo>
                <a:lnTo>
                  <a:pt x="1429666" y="322261"/>
                </a:lnTo>
                <a:lnTo>
                  <a:pt x="1449341" y="322261"/>
                </a:lnTo>
                <a:lnTo>
                  <a:pt x="1469016" y="402826"/>
                </a:lnTo>
                <a:lnTo>
                  <a:pt x="1488691" y="449822"/>
                </a:lnTo>
                <a:lnTo>
                  <a:pt x="1508366" y="409539"/>
                </a:lnTo>
                <a:lnTo>
                  <a:pt x="1528041" y="328974"/>
                </a:lnTo>
                <a:lnTo>
                  <a:pt x="1547716" y="288691"/>
                </a:lnTo>
                <a:lnTo>
                  <a:pt x="1567378" y="342401"/>
                </a:lnTo>
                <a:lnTo>
                  <a:pt x="1587053" y="758655"/>
                </a:lnTo>
                <a:lnTo>
                  <a:pt x="1606728" y="886216"/>
                </a:lnTo>
                <a:lnTo>
                  <a:pt x="1626403" y="765368"/>
                </a:lnTo>
                <a:lnTo>
                  <a:pt x="1646078" y="644521"/>
                </a:lnTo>
                <a:lnTo>
                  <a:pt x="1665753" y="738514"/>
                </a:lnTo>
                <a:lnTo>
                  <a:pt x="1685428" y="664662"/>
                </a:lnTo>
                <a:lnTo>
                  <a:pt x="1705103" y="584097"/>
                </a:lnTo>
                <a:lnTo>
                  <a:pt x="1724777" y="631093"/>
                </a:lnTo>
                <a:lnTo>
                  <a:pt x="1744452" y="604238"/>
                </a:lnTo>
                <a:lnTo>
                  <a:pt x="1764127" y="610952"/>
                </a:lnTo>
                <a:lnTo>
                  <a:pt x="1783802" y="691517"/>
                </a:lnTo>
                <a:lnTo>
                  <a:pt x="1803477" y="778797"/>
                </a:lnTo>
                <a:lnTo>
                  <a:pt x="1823152" y="577383"/>
                </a:lnTo>
                <a:lnTo>
                  <a:pt x="1849381" y="409539"/>
                </a:lnTo>
                <a:lnTo>
                  <a:pt x="1869056" y="241695"/>
                </a:lnTo>
                <a:lnTo>
                  <a:pt x="1888731" y="302119"/>
                </a:lnTo>
                <a:lnTo>
                  <a:pt x="1908406" y="261836"/>
                </a:lnTo>
                <a:lnTo>
                  <a:pt x="1928081" y="295405"/>
                </a:lnTo>
                <a:lnTo>
                  <a:pt x="1947756" y="328974"/>
                </a:lnTo>
                <a:lnTo>
                  <a:pt x="1967431" y="349115"/>
                </a:lnTo>
                <a:lnTo>
                  <a:pt x="1987106" y="308832"/>
                </a:lnTo>
                <a:lnTo>
                  <a:pt x="2006781" y="120847"/>
                </a:lnTo>
                <a:lnTo>
                  <a:pt x="2026456" y="0"/>
                </a:lnTo>
                <a:lnTo>
                  <a:pt x="2046131" y="40282"/>
                </a:lnTo>
                <a:lnTo>
                  <a:pt x="2065793" y="120847"/>
                </a:lnTo>
                <a:lnTo>
                  <a:pt x="2085468" y="382684"/>
                </a:lnTo>
                <a:lnTo>
                  <a:pt x="2105143" y="953354"/>
                </a:lnTo>
                <a:lnTo>
                  <a:pt x="2124818" y="1195049"/>
                </a:lnTo>
                <a:lnTo>
                  <a:pt x="2144493" y="1215191"/>
                </a:lnTo>
                <a:lnTo>
                  <a:pt x="2164168" y="1188335"/>
                </a:lnTo>
                <a:lnTo>
                  <a:pt x="2183843" y="1289041"/>
                </a:lnTo>
                <a:lnTo>
                  <a:pt x="2203518" y="1315897"/>
                </a:lnTo>
                <a:lnTo>
                  <a:pt x="2223193" y="1409890"/>
                </a:lnTo>
                <a:lnTo>
                  <a:pt x="2242868" y="1456886"/>
                </a:lnTo>
                <a:lnTo>
                  <a:pt x="2262543" y="1618016"/>
                </a:lnTo>
                <a:lnTo>
                  <a:pt x="2282218" y="1510596"/>
                </a:lnTo>
                <a:lnTo>
                  <a:pt x="2301892" y="1490454"/>
                </a:lnTo>
                <a:lnTo>
                  <a:pt x="2321567" y="1242046"/>
                </a:lnTo>
                <a:lnTo>
                  <a:pt x="2341242" y="778797"/>
                </a:lnTo>
                <a:lnTo>
                  <a:pt x="2360917" y="584097"/>
                </a:lnTo>
                <a:lnTo>
                  <a:pt x="2380592" y="624380"/>
                </a:lnTo>
                <a:lnTo>
                  <a:pt x="2400267" y="725086"/>
                </a:lnTo>
                <a:lnTo>
                  <a:pt x="2419942" y="698231"/>
                </a:lnTo>
                <a:lnTo>
                  <a:pt x="2439604" y="711658"/>
                </a:lnTo>
                <a:lnTo>
                  <a:pt x="2459279" y="758655"/>
                </a:lnTo>
                <a:lnTo>
                  <a:pt x="2478954" y="946639"/>
                </a:lnTo>
                <a:lnTo>
                  <a:pt x="2498629" y="899643"/>
                </a:lnTo>
                <a:lnTo>
                  <a:pt x="2524871" y="939926"/>
                </a:lnTo>
                <a:lnTo>
                  <a:pt x="2544546" y="946639"/>
                </a:lnTo>
                <a:lnTo>
                  <a:pt x="2564208" y="939926"/>
                </a:lnTo>
                <a:lnTo>
                  <a:pt x="2583883" y="953354"/>
                </a:lnTo>
                <a:lnTo>
                  <a:pt x="2603558" y="879502"/>
                </a:lnTo>
                <a:lnTo>
                  <a:pt x="2623233" y="825793"/>
                </a:lnTo>
                <a:lnTo>
                  <a:pt x="2642908" y="731799"/>
                </a:lnTo>
                <a:lnTo>
                  <a:pt x="2662583" y="624380"/>
                </a:lnTo>
                <a:lnTo>
                  <a:pt x="2682258" y="523673"/>
                </a:lnTo>
                <a:lnTo>
                  <a:pt x="2701933" y="443108"/>
                </a:lnTo>
                <a:lnTo>
                  <a:pt x="2741283" y="416253"/>
                </a:lnTo>
                <a:lnTo>
                  <a:pt x="2760958" y="375970"/>
                </a:lnTo>
                <a:lnTo>
                  <a:pt x="2780633" y="362543"/>
                </a:lnTo>
                <a:lnTo>
                  <a:pt x="2800308" y="429680"/>
                </a:lnTo>
                <a:lnTo>
                  <a:pt x="2819983" y="443108"/>
                </a:lnTo>
                <a:lnTo>
                  <a:pt x="2839658" y="530387"/>
                </a:lnTo>
                <a:lnTo>
                  <a:pt x="2859333" y="537101"/>
                </a:lnTo>
                <a:lnTo>
                  <a:pt x="2879008" y="557242"/>
                </a:lnTo>
                <a:lnTo>
                  <a:pt x="2898682" y="624380"/>
                </a:lnTo>
                <a:lnTo>
                  <a:pt x="2918357" y="691517"/>
                </a:lnTo>
                <a:lnTo>
                  <a:pt x="2938019" y="812364"/>
                </a:lnTo>
                <a:lnTo>
                  <a:pt x="2957694" y="832506"/>
                </a:lnTo>
                <a:lnTo>
                  <a:pt x="2977369" y="892930"/>
                </a:lnTo>
                <a:lnTo>
                  <a:pt x="2997044" y="832506"/>
                </a:lnTo>
                <a:lnTo>
                  <a:pt x="3016719" y="772082"/>
                </a:lnTo>
                <a:lnTo>
                  <a:pt x="3036394" y="725086"/>
                </a:lnTo>
                <a:lnTo>
                  <a:pt x="3056069" y="798937"/>
                </a:lnTo>
                <a:lnTo>
                  <a:pt x="3075744" y="805651"/>
                </a:lnTo>
                <a:lnTo>
                  <a:pt x="3095419" y="832506"/>
                </a:lnTo>
                <a:lnTo>
                  <a:pt x="3115094" y="751941"/>
                </a:lnTo>
                <a:lnTo>
                  <a:pt x="3134769" y="866075"/>
                </a:lnTo>
                <a:lnTo>
                  <a:pt x="3154444" y="946639"/>
                </a:lnTo>
                <a:lnTo>
                  <a:pt x="3174119" y="892930"/>
                </a:lnTo>
                <a:lnTo>
                  <a:pt x="3193794" y="825793"/>
                </a:lnTo>
                <a:lnTo>
                  <a:pt x="3220023" y="785510"/>
                </a:lnTo>
                <a:lnTo>
                  <a:pt x="3239698" y="872789"/>
                </a:lnTo>
                <a:lnTo>
                  <a:pt x="3259373" y="939926"/>
                </a:lnTo>
                <a:lnTo>
                  <a:pt x="3279048" y="993637"/>
                </a:lnTo>
                <a:lnTo>
                  <a:pt x="3298723" y="919785"/>
                </a:lnTo>
                <a:lnTo>
                  <a:pt x="3318398" y="859362"/>
                </a:lnTo>
                <a:lnTo>
                  <a:pt x="3338073" y="839220"/>
                </a:lnTo>
                <a:lnTo>
                  <a:pt x="3357748" y="946639"/>
                </a:lnTo>
                <a:lnTo>
                  <a:pt x="3377423" y="859362"/>
                </a:lnTo>
                <a:lnTo>
                  <a:pt x="3397098" y="758655"/>
                </a:lnTo>
                <a:lnTo>
                  <a:pt x="3416773" y="731799"/>
                </a:lnTo>
                <a:lnTo>
                  <a:pt x="3436434" y="758655"/>
                </a:lnTo>
                <a:lnTo>
                  <a:pt x="3456109" y="772082"/>
                </a:lnTo>
                <a:lnTo>
                  <a:pt x="3475784" y="825793"/>
                </a:lnTo>
                <a:lnTo>
                  <a:pt x="3495459" y="832506"/>
                </a:lnTo>
                <a:lnTo>
                  <a:pt x="3515134" y="832506"/>
                </a:lnTo>
                <a:lnTo>
                  <a:pt x="3534809" y="906358"/>
                </a:lnTo>
                <a:lnTo>
                  <a:pt x="3554484" y="1040633"/>
                </a:lnTo>
                <a:lnTo>
                  <a:pt x="3574159" y="1235331"/>
                </a:lnTo>
                <a:lnTo>
                  <a:pt x="3593834" y="1208477"/>
                </a:lnTo>
                <a:lnTo>
                  <a:pt x="3613509" y="1195049"/>
                </a:lnTo>
                <a:lnTo>
                  <a:pt x="3633184" y="1215191"/>
                </a:lnTo>
                <a:lnTo>
                  <a:pt x="3652859" y="1181622"/>
                </a:lnTo>
                <a:lnTo>
                  <a:pt x="3672534" y="1154767"/>
                </a:lnTo>
                <a:lnTo>
                  <a:pt x="3692209" y="1148052"/>
                </a:lnTo>
                <a:lnTo>
                  <a:pt x="3711884" y="1141339"/>
                </a:lnTo>
                <a:lnTo>
                  <a:pt x="3731559" y="1195049"/>
                </a:lnTo>
                <a:lnTo>
                  <a:pt x="3751234" y="1161481"/>
                </a:lnTo>
                <a:lnTo>
                  <a:pt x="3770909" y="1094343"/>
                </a:lnTo>
                <a:lnTo>
                  <a:pt x="3790584" y="1047347"/>
                </a:lnTo>
                <a:lnTo>
                  <a:pt x="3810246" y="899643"/>
                </a:lnTo>
                <a:lnTo>
                  <a:pt x="3829921" y="980208"/>
                </a:lnTo>
                <a:lnTo>
                  <a:pt x="3849596" y="1000350"/>
                </a:lnTo>
                <a:lnTo>
                  <a:pt x="3869271" y="946639"/>
                </a:lnTo>
                <a:lnTo>
                  <a:pt x="3888946" y="960068"/>
                </a:lnTo>
                <a:lnTo>
                  <a:pt x="3915188" y="960068"/>
                </a:lnTo>
                <a:lnTo>
                  <a:pt x="3934850" y="1000350"/>
                </a:lnTo>
                <a:lnTo>
                  <a:pt x="3954525" y="953354"/>
                </a:lnTo>
                <a:lnTo>
                  <a:pt x="3974200" y="866075"/>
                </a:lnTo>
              </a:path>
            </a:pathLst>
          </a:custGeom>
          <a:ln w="20074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8626" y="5583658"/>
            <a:ext cx="9398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5" dirty="0">
                <a:solidFill>
                  <a:srgbClr val="595958"/>
                </a:solidFill>
                <a:latin typeface="Calibri"/>
                <a:cs typeface="Calibri"/>
              </a:rPr>
              <a:t>-3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8626" y="5367227"/>
            <a:ext cx="421322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99890" algn="l"/>
              </a:tabLst>
            </a:pP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-2   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2717" y="4934360"/>
            <a:ext cx="6540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2717" y="4717926"/>
            <a:ext cx="6540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2717" y="4501493"/>
            <a:ext cx="418909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75760" algn="l"/>
              </a:tabLst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2 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2717" y="4068626"/>
            <a:ext cx="6540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4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2717" y="3852193"/>
            <a:ext cx="6540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0617" y="5692672"/>
            <a:ext cx="4037329" cy="241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Jan-00</a:t>
            </a:r>
            <a:endParaRPr sz="600">
              <a:latin typeface="Calibri"/>
              <a:cs typeface="Calibri"/>
            </a:endParaRPr>
          </a:p>
          <a:p>
            <a:pPr marL="12700" marR="5080" indent="19685" algn="just">
              <a:lnSpc>
                <a:spcPct val="130300"/>
              </a:lnSpc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Jul-01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Jul-02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Jul-03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Jul-04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Jul-05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Jul-06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Jul-07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Jul-08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9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Jul-09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Jul-10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Jul-11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Jul-12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Jul-13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Jul-14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Jul-15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2717" y="3263364"/>
            <a:ext cx="4189095" cy="494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5"/>
              </a:spcBef>
            </a:pPr>
            <a:r>
              <a:rPr sz="1000" spc="-15" dirty="0">
                <a:solidFill>
                  <a:srgbClr val="595958"/>
                </a:solidFill>
                <a:latin typeface="Calibri"/>
                <a:cs typeface="Calibri"/>
              </a:rPr>
              <a:t>PCE 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vs </a:t>
            </a:r>
            <a:r>
              <a:rPr sz="1000" spc="-15" dirty="0">
                <a:solidFill>
                  <a:srgbClr val="595958"/>
                </a:solidFill>
                <a:latin typeface="Calibri"/>
                <a:cs typeface="Calibri"/>
              </a:rPr>
              <a:t>CPI Historical</a:t>
            </a:r>
            <a:r>
              <a:rPr sz="1000" spc="-15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95958"/>
                </a:solidFill>
                <a:latin typeface="Calibri"/>
                <a:cs typeface="Calibri"/>
              </a:rPr>
              <a:t>Relationship</a:t>
            </a:r>
            <a:endParaRPr sz="10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5"/>
              </a:spcBef>
            </a:pP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Percent 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650">
              <a:latin typeface="Calibri"/>
              <a:cs typeface="Calibri"/>
            </a:endParaRPr>
          </a:p>
          <a:p>
            <a:pPr marL="175260">
              <a:lnSpc>
                <a:spcPct val="100000"/>
              </a:lnSpc>
              <a:spcBef>
                <a:spcPts val="125"/>
              </a:spcBef>
              <a:tabLst>
                <a:tab pos="346075" algn="l"/>
                <a:tab pos="1126490" algn="l"/>
              </a:tabLst>
            </a:pPr>
            <a:r>
              <a:rPr sz="600" u="heavy" dirty="0">
                <a:solidFill>
                  <a:srgbClr val="595958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r>
              <a:rPr sz="6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PCE</a:t>
            </a:r>
            <a:r>
              <a:rPr sz="6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CYOY</a:t>
            </a:r>
            <a:r>
              <a:rPr sz="6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Index</a:t>
            </a:r>
            <a:r>
              <a:rPr sz="600" u="heavy" spc="0" dirty="0">
                <a:solidFill>
                  <a:srgbClr val="595958"/>
                </a:solidFill>
                <a:uFill>
                  <a:solidFill>
                    <a:srgbClr val="A7A8A7"/>
                  </a:solidFill>
                </a:uFill>
                <a:latin typeface="Calibri"/>
                <a:cs typeface="Calibri"/>
              </a:rPr>
              <a:t>	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CPI YOY</a:t>
            </a:r>
            <a:r>
              <a:rPr sz="6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Index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75760" algn="l"/>
              </a:tabLst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6 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41985" y="5653935"/>
            <a:ext cx="4095115" cy="0"/>
          </a:xfrm>
          <a:custGeom>
            <a:avLst/>
            <a:gdLst/>
            <a:ahLst/>
            <a:cxnLst/>
            <a:rect l="l" t="t" r="r" b="b"/>
            <a:pathLst>
              <a:path w="4095115">
                <a:moveTo>
                  <a:pt x="0" y="0"/>
                </a:moveTo>
                <a:lnTo>
                  <a:pt x="4094700" y="0"/>
                </a:lnTo>
              </a:path>
            </a:pathLst>
          </a:custGeom>
          <a:ln w="669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41985" y="4542525"/>
            <a:ext cx="4095115" cy="0"/>
          </a:xfrm>
          <a:custGeom>
            <a:avLst/>
            <a:gdLst/>
            <a:ahLst/>
            <a:cxnLst/>
            <a:rect l="l" t="t" r="r" b="b"/>
            <a:pathLst>
              <a:path w="4095115">
                <a:moveTo>
                  <a:pt x="0" y="0"/>
                </a:moveTo>
                <a:lnTo>
                  <a:pt x="4094700" y="0"/>
                </a:lnTo>
              </a:path>
            </a:pathLst>
          </a:custGeom>
          <a:ln w="669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41985" y="3986821"/>
            <a:ext cx="4095115" cy="0"/>
          </a:xfrm>
          <a:custGeom>
            <a:avLst/>
            <a:gdLst/>
            <a:ahLst/>
            <a:cxnLst/>
            <a:rect l="l" t="t" r="r" b="b"/>
            <a:pathLst>
              <a:path w="4095115">
                <a:moveTo>
                  <a:pt x="0" y="0"/>
                </a:moveTo>
                <a:lnTo>
                  <a:pt x="4094700" y="0"/>
                </a:lnTo>
              </a:path>
            </a:pathLst>
          </a:custGeom>
          <a:ln w="669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41985" y="5098230"/>
            <a:ext cx="4095115" cy="0"/>
          </a:xfrm>
          <a:custGeom>
            <a:avLst/>
            <a:gdLst/>
            <a:ahLst/>
            <a:cxnLst/>
            <a:rect l="l" t="t" r="r" b="b"/>
            <a:pathLst>
              <a:path w="4095115">
                <a:moveTo>
                  <a:pt x="0" y="0"/>
                </a:moveTo>
                <a:lnTo>
                  <a:pt x="4094700" y="0"/>
                </a:lnTo>
              </a:path>
            </a:pathLst>
          </a:custGeom>
          <a:ln w="669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41985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4623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60635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66646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72658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5295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91307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97319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03331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15968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21980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27991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34003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46640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52652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58664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64675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77313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83324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89336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01973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07985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13996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20009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32646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38657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44669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50681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63318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69330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75342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81353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93991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500002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606014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12026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24663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930675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36687" y="5098230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780"/>
                </a:lnTo>
              </a:path>
            </a:pathLst>
          </a:custGeom>
          <a:ln w="66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55237" y="4422011"/>
            <a:ext cx="3551554" cy="415290"/>
          </a:xfrm>
          <a:custGeom>
            <a:avLst/>
            <a:gdLst/>
            <a:ahLst/>
            <a:cxnLst/>
            <a:rect l="l" t="t" r="r" b="b"/>
            <a:pathLst>
              <a:path w="3551554" h="415289">
                <a:moveTo>
                  <a:pt x="0" y="214247"/>
                </a:moveTo>
                <a:lnTo>
                  <a:pt x="13251" y="167380"/>
                </a:lnTo>
                <a:lnTo>
                  <a:pt x="33128" y="220942"/>
                </a:lnTo>
                <a:lnTo>
                  <a:pt x="53005" y="207552"/>
                </a:lnTo>
                <a:lnTo>
                  <a:pt x="72883" y="200857"/>
                </a:lnTo>
                <a:lnTo>
                  <a:pt x="86134" y="187466"/>
                </a:lnTo>
                <a:lnTo>
                  <a:pt x="106011" y="167380"/>
                </a:lnTo>
                <a:lnTo>
                  <a:pt x="125888" y="174076"/>
                </a:lnTo>
                <a:lnTo>
                  <a:pt x="139140" y="174076"/>
                </a:lnTo>
                <a:lnTo>
                  <a:pt x="159017" y="153990"/>
                </a:lnTo>
                <a:lnTo>
                  <a:pt x="178894" y="174076"/>
                </a:lnTo>
                <a:lnTo>
                  <a:pt x="198771" y="153990"/>
                </a:lnTo>
                <a:lnTo>
                  <a:pt x="212023" y="153990"/>
                </a:lnTo>
                <a:lnTo>
                  <a:pt x="231900" y="187466"/>
                </a:lnTo>
                <a:lnTo>
                  <a:pt x="251777" y="153990"/>
                </a:lnTo>
                <a:lnTo>
                  <a:pt x="265029" y="174076"/>
                </a:lnTo>
                <a:lnTo>
                  <a:pt x="284906" y="120514"/>
                </a:lnTo>
                <a:lnTo>
                  <a:pt x="304783" y="113819"/>
                </a:lnTo>
                <a:lnTo>
                  <a:pt x="318035" y="127209"/>
                </a:lnTo>
                <a:lnTo>
                  <a:pt x="337912" y="354847"/>
                </a:lnTo>
                <a:lnTo>
                  <a:pt x="357789" y="187466"/>
                </a:lnTo>
                <a:lnTo>
                  <a:pt x="377666" y="180771"/>
                </a:lnTo>
                <a:lnTo>
                  <a:pt x="390918" y="194161"/>
                </a:lnTo>
                <a:lnTo>
                  <a:pt x="410795" y="274504"/>
                </a:lnTo>
                <a:lnTo>
                  <a:pt x="430672" y="267809"/>
                </a:lnTo>
                <a:lnTo>
                  <a:pt x="443923" y="261114"/>
                </a:lnTo>
                <a:lnTo>
                  <a:pt x="463801" y="220942"/>
                </a:lnTo>
                <a:lnTo>
                  <a:pt x="483678" y="194161"/>
                </a:lnTo>
                <a:lnTo>
                  <a:pt x="503555" y="220942"/>
                </a:lnTo>
                <a:lnTo>
                  <a:pt x="516806" y="241028"/>
                </a:lnTo>
                <a:lnTo>
                  <a:pt x="536684" y="200857"/>
                </a:lnTo>
                <a:lnTo>
                  <a:pt x="556561" y="0"/>
                </a:lnTo>
                <a:lnTo>
                  <a:pt x="569812" y="180771"/>
                </a:lnTo>
                <a:lnTo>
                  <a:pt x="589689" y="207552"/>
                </a:lnTo>
                <a:lnTo>
                  <a:pt x="609567" y="194161"/>
                </a:lnTo>
                <a:lnTo>
                  <a:pt x="629444" y="194161"/>
                </a:lnTo>
                <a:lnTo>
                  <a:pt x="642695" y="214247"/>
                </a:lnTo>
                <a:lnTo>
                  <a:pt x="662572" y="207552"/>
                </a:lnTo>
                <a:lnTo>
                  <a:pt x="682450" y="261114"/>
                </a:lnTo>
                <a:lnTo>
                  <a:pt x="695701" y="254419"/>
                </a:lnTo>
                <a:lnTo>
                  <a:pt x="715578" y="287895"/>
                </a:lnTo>
                <a:lnTo>
                  <a:pt x="735455" y="274504"/>
                </a:lnTo>
                <a:lnTo>
                  <a:pt x="755333" y="301285"/>
                </a:lnTo>
                <a:lnTo>
                  <a:pt x="768584" y="314676"/>
                </a:lnTo>
                <a:lnTo>
                  <a:pt x="788461" y="307980"/>
                </a:lnTo>
                <a:lnTo>
                  <a:pt x="808339" y="301285"/>
                </a:lnTo>
                <a:lnTo>
                  <a:pt x="821590" y="287895"/>
                </a:lnTo>
                <a:lnTo>
                  <a:pt x="841467" y="227638"/>
                </a:lnTo>
                <a:lnTo>
                  <a:pt x="861344" y="214247"/>
                </a:lnTo>
                <a:lnTo>
                  <a:pt x="874596" y="200857"/>
                </a:lnTo>
                <a:lnTo>
                  <a:pt x="894473" y="160685"/>
                </a:lnTo>
                <a:lnTo>
                  <a:pt x="914350" y="160685"/>
                </a:lnTo>
                <a:lnTo>
                  <a:pt x="934227" y="120514"/>
                </a:lnTo>
                <a:lnTo>
                  <a:pt x="947479" y="133904"/>
                </a:lnTo>
                <a:lnTo>
                  <a:pt x="967356" y="140599"/>
                </a:lnTo>
                <a:lnTo>
                  <a:pt x="987233" y="120514"/>
                </a:lnTo>
                <a:lnTo>
                  <a:pt x="1000485" y="107123"/>
                </a:lnTo>
                <a:lnTo>
                  <a:pt x="1020362" y="93733"/>
                </a:lnTo>
                <a:lnTo>
                  <a:pt x="1040239" y="87038"/>
                </a:lnTo>
                <a:lnTo>
                  <a:pt x="1060116" y="73647"/>
                </a:lnTo>
                <a:lnTo>
                  <a:pt x="1073368" y="73647"/>
                </a:lnTo>
                <a:lnTo>
                  <a:pt x="1093245" y="60257"/>
                </a:lnTo>
                <a:lnTo>
                  <a:pt x="1113122" y="93733"/>
                </a:lnTo>
                <a:lnTo>
                  <a:pt x="1126374" y="66952"/>
                </a:lnTo>
                <a:lnTo>
                  <a:pt x="1146251" y="107123"/>
                </a:lnTo>
                <a:lnTo>
                  <a:pt x="1166128" y="113819"/>
                </a:lnTo>
                <a:lnTo>
                  <a:pt x="1186005" y="107123"/>
                </a:lnTo>
                <a:lnTo>
                  <a:pt x="1199257" y="93733"/>
                </a:lnTo>
                <a:lnTo>
                  <a:pt x="1219134" y="66952"/>
                </a:lnTo>
                <a:lnTo>
                  <a:pt x="1239011" y="40171"/>
                </a:lnTo>
                <a:lnTo>
                  <a:pt x="1252262" y="46866"/>
                </a:lnTo>
                <a:lnTo>
                  <a:pt x="1272140" y="80342"/>
                </a:lnTo>
                <a:lnTo>
                  <a:pt x="1292017" y="87038"/>
                </a:lnTo>
                <a:lnTo>
                  <a:pt x="1311894" y="93733"/>
                </a:lnTo>
                <a:lnTo>
                  <a:pt x="1325145" y="53561"/>
                </a:lnTo>
                <a:lnTo>
                  <a:pt x="1345023" y="66952"/>
                </a:lnTo>
                <a:lnTo>
                  <a:pt x="1364900" y="20085"/>
                </a:lnTo>
                <a:lnTo>
                  <a:pt x="1378151" y="26780"/>
                </a:lnTo>
                <a:lnTo>
                  <a:pt x="1398028" y="0"/>
                </a:lnTo>
                <a:lnTo>
                  <a:pt x="1417906" y="13390"/>
                </a:lnTo>
                <a:lnTo>
                  <a:pt x="1431157" y="46866"/>
                </a:lnTo>
                <a:lnTo>
                  <a:pt x="1451034" y="100428"/>
                </a:lnTo>
                <a:lnTo>
                  <a:pt x="1470911" y="87038"/>
                </a:lnTo>
                <a:lnTo>
                  <a:pt x="1490789" y="26780"/>
                </a:lnTo>
                <a:lnTo>
                  <a:pt x="1504040" y="0"/>
                </a:lnTo>
                <a:lnTo>
                  <a:pt x="1523917" y="40171"/>
                </a:lnTo>
                <a:lnTo>
                  <a:pt x="1543794" y="87038"/>
                </a:lnTo>
                <a:lnTo>
                  <a:pt x="1557046" y="113819"/>
                </a:lnTo>
                <a:lnTo>
                  <a:pt x="1576923" y="133904"/>
                </a:lnTo>
                <a:lnTo>
                  <a:pt x="1596800" y="127209"/>
                </a:lnTo>
                <a:lnTo>
                  <a:pt x="1616678" y="140599"/>
                </a:lnTo>
                <a:lnTo>
                  <a:pt x="1629929" y="107123"/>
                </a:lnTo>
                <a:lnTo>
                  <a:pt x="1649806" y="80342"/>
                </a:lnTo>
                <a:lnTo>
                  <a:pt x="1669683" y="46866"/>
                </a:lnTo>
                <a:lnTo>
                  <a:pt x="1682935" y="33476"/>
                </a:lnTo>
                <a:lnTo>
                  <a:pt x="1702812" y="80342"/>
                </a:lnTo>
                <a:lnTo>
                  <a:pt x="1722689" y="113819"/>
                </a:lnTo>
                <a:lnTo>
                  <a:pt x="1742566" y="73647"/>
                </a:lnTo>
                <a:lnTo>
                  <a:pt x="1755818" y="66952"/>
                </a:lnTo>
                <a:lnTo>
                  <a:pt x="1775695" y="46866"/>
                </a:lnTo>
                <a:lnTo>
                  <a:pt x="1795572" y="33476"/>
                </a:lnTo>
                <a:lnTo>
                  <a:pt x="1808824" y="33476"/>
                </a:lnTo>
                <a:lnTo>
                  <a:pt x="1828701" y="53561"/>
                </a:lnTo>
                <a:lnTo>
                  <a:pt x="1848578" y="93733"/>
                </a:lnTo>
                <a:lnTo>
                  <a:pt x="1868455" y="167380"/>
                </a:lnTo>
                <a:lnTo>
                  <a:pt x="1881707" y="214247"/>
                </a:lnTo>
                <a:lnTo>
                  <a:pt x="1901584" y="287895"/>
                </a:lnTo>
                <a:lnTo>
                  <a:pt x="1921461" y="334761"/>
                </a:lnTo>
                <a:lnTo>
                  <a:pt x="1934713" y="341457"/>
                </a:lnTo>
                <a:lnTo>
                  <a:pt x="1954590" y="368238"/>
                </a:lnTo>
                <a:lnTo>
                  <a:pt x="1974467" y="334761"/>
                </a:lnTo>
                <a:lnTo>
                  <a:pt x="1987718" y="354847"/>
                </a:lnTo>
                <a:lnTo>
                  <a:pt x="2007596" y="374933"/>
                </a:lnTo>
                <a:lnTo>
                  <a:pt x="2027473" y="408409"/>
                </a:lnTo>
                <a:lnTo>
                  <a:pt x="2047350" y="408409"/>
                </a:lnTo>
                <a:lnTo>
                  <a:pt x="2060601" y="395018"/>
                </a:lnTo>
                <a:lnTo>
                  <a:pt x="2080479" y="307980"/>
                </a:lnTo>
                <a:lnTo>
                  <a:pt x="2100356" y="281199"/>
                </a:lnTo>
                <a:lnTo>
                  <a:pt x="2113607" y="261114"/>
                </a:lnTo>
                <a:lnTo>
                  <a:pt x="2133484" y="247723"/>
                </a:lnTo>
                <a:lnTo>
                  <a:pt x="2153362" y="247723"/>
                </a:lnTo>
                <a:lnTo>
                  <a:pt x="2173239" y="241028"/>
                </a:lnTo>
                <a:lnTo>
                  <a:pt x="2186490" y="307980"/>
                </a:lnTo>
                <a:lnTo>
                  <a:pt x="2206367" y="301285"/>
                </a:lnTo>
                <a:lnTo>
                  <a:pt x="2226245" y="314676"/>
                </a:lnTo>
                <a:lnTo>
                  <a:pt x="2239496" y="301285"/>
                </a:lnTo>
                <a:lnTo>
                  <a:pt x="2259373" y="307980"/>
                </a:lnTo>
                <a:lnTo>
                  <a:pt x="2279250" y="348152"/>
                </a:lnTo>
                <a:lnTo>
                  <a:pt x="2299128" y="408409"/>
                </a:lnTo>
                <a:lnTo>
                  <a:pt x="2312379" y="401714"/>
                </a:lnTo>
                <a:lnTo>
                  <a:pt x="2332256" y="415104"/>
                </a:lnTo>
                <a:lnTo>
                  <a:pt x="2352134" y="401714"/>
                </a:lnTo>
                <a:lnTo>
                  <a:pt x="2365385" y="374933"/>
                </a:lnTo>
                <a:lnTo>
                  <a:pt x="2385262" y="374933"/>
                </a:lnTo>
                <a:lnTo>
                  <a:pt x="2405139" y="314676"/>
                </a:lnTo>
                <a:lnTo>
                  <a:pt x="2425017" y="281199"/>
                </a:lnTo>
                <a:lnTo>
                  <a:pt x="2438268" y="274504"/>
                </a:lnTo>
                <a:lnTo>
                  <a:pt x="2458145" y="241028"/>
                </a:lnTo>
                <a:lnTo>
                  <a:pt x="2478022" y="207552"/>
                </a:lnTo>
                <a:lnTo>
                  <a:pt x="2491274" y="200857"/>
                </a:lnTo>
                <a:lnTo>
                  <a:pt x="2511151" y="180771"/>
                </a:lnTo>
                <a:lnTo>
                  <a:pt x="2531028" y="167380"/>
                </a:lnTo>
                <a:lnTo>
                  <a:pt x="2550905" y="133904"/>
                </a:lnTo>
                <a:lnTo>
                  <a:pt x="2564157" y="93733"/>
                </a:lnTo>
                <a:lnTo>
                  <a:pt x="2584034" y="107123"/>
                </a:lnTo>
                <a:lnTo>
                  <a:pt x="2603911" y="93733"/>
                </a:lnTo>
                <a:lnTo>
                  <a:pt x="2617163" y="113819"/>
                </a:lnTo>
                <a:lnTo>
                  <a:pt x="2637040" y="147295"/>
                </a:lnTo>
                <a:lnTo>
                  <a:pt x="2656917" y="153990"/>
                </a:lnTo>
                <a:lnTo>
                  <a:pt x="2670169" y="167380"/>
                </a:lnTo>
                <a:lnTo>
                  <a:pt x="2690046" y="214247"/>
                </a:lnTo>
                <a:lnTo>
                  <a:pt x="2709923" y="200857"/>
                </a:lnTo>
                <a:lnTo>
                  <a:pt x="2729800" y="167380"/>
                </a:lnTo>
                <a:lnTo>
                  <a:pt x="2743052" y="187466"/>
                </a:lnTo>
                <a:lnTo>
                  <a:pt x="2762929" y="200857"/>
                </a:lnTo>
                <a:lnTo>
                  <a:pt x="2782806" y="214247"/>
                </a:lnTo>
                <a:lnTo>
                  <a:pt x="2796057" y="214247"/>
                </a:lnTo>
                <a:lnTo>
                  <a:pt x="2815935" y="247723"/>
                </a:lnTo>
                <a:lnTo>
                  <a:pt x="2835812" y="274504"/>
                </a:lnTo>
                <a:lnTo>
                  <a:pt x="2855689" y="281199"/>
                </a:lnTo>
                <a:lnTo>
                  <a:pt x="2868940" y="274504"/>
                </a:lnTo>
                <a:lnTo>
                  <a:pt x="2888818" y="274504"/>
                </a:lnTo>
                <a:lnTo>
                  <a:pt x="2908695" y="261114"/>
                </a:lnTo>
                <a:lnTo>
                  <a:pt x="2921946" y="261114"/>
                </a:lnTo>
                <a:lnTo>
                  <a:pt x="2941823" y="281199"/>
                </a:lnTo>
                <a:lnTo>
                  <a:pt x="2961701" y="261114"/>
                </a:lnTo>
                <a:lnTo>
                  <a:pt x="2981578" y="247723"/>
                </a:lnTo>
                <a:lnTo>
                  <a:pt x="2994829" y="267809"/>
                </a:lnTo>
                <a:lnTo>
                  <a:pt x="3014706" y="281199"/>
                </a:lnTo>
                <a:lnTo>
                  <a:pt x="3034584" y="247723"/>
                </a:lnTo>
                <a:lnTo>
                  <a:pt x="3047835" y="214247"/>
                </a:lnTo>
                <a:lnTo>
                  <a:pt x="3067712" y="194161"/>
                </a:lnTo>
                <a:lnTo>
                  <a:pt x="3087589" y="200857"/>
                </a:lnTo>
                <a:lnTo>
                  <a:pt x="3107467" y="187466"/>
                </a:lnTo>
                <a:lnTo>
                  <a:pt x="3120718" y="200857"/>
                </a:lnTo>
                <a:lnTo>
                  <a:pt x="3140595" y="200857"/>
                </a:lnTo>
                <a:lnTo>
                  <a:pt x="3160473" y="220942"/>
                </a:lnTo>
                <a:lnTo>
                  <a:pt x="3173724" y="247723"/>
                </a:lnTo>
                <a:lnTo>
                  <a:pt x="3193601" y="261114"/>
                </a:lnTo>
                <a:lnTo>
                  <a:pt x="3213478" y="287895"/>
                </a:lnTo>
                <a:lnTo>
                  <a:pt x="3226730" y="274504"/>
                </a:lnTo>
                <a:lnTo>
                  <a:pt x="3246607" y="281199"/>
                </a:lnTo>
                <a:lnTo>
                  <a:pt x="3266484" y="287895"/>
                </a:lnTo>
                <a:lnTo>
                  <a:pt x="3286361" y="301285"/>
                </a:lnTo>
                <a:lnTo>
                  <a:pt x="3299613" y="301285"/>
                </a:lnTo>
                <a:lnTo>
                  <a:pt x="3319490" y="314676"/>
                </a:lnTo>
                <a:lnTo>
                  <a:pt x="3339367" y="301285"/>
                </a:lnTo>
                <a:lnTo>
                  <a:pt x="3352619" y="294590"/>
                </a:lnTo>
                <a:lnTo>
                  <a:pt x="3372496" y="307980"/>
                </a:lnTo>
                <a:lnTo>
                  <a:pt x="3392373" y="294590"/>
                </a:lnTo>
                <a:lnTo>
                  <a:pt x="3412250" y="294590"/>
                </a:lnTo>
                <a:lnTo>
                  <a:pt x="3425502" y="234333"/>
                </a:lnTo>
                <a:lnTo>
                  <a:pt x="3445379" y="214247"/>
                </a:lnTo>
                <a:lnTo>
                  <a:pt x="3465256" y="247723"/>
                </a:lnTo>
                <a:lnTo>
                  <a:pt x="3478508" y="234333"/>
                </a:lnTo>
                <a:lnTo>
                  <a:pt x="3498385" y="220942"/>
                </a:lnTo>
                <a:lnTo>
                  <a:pt x="3518262" y="234333"/>
                </a:lnTo>
                <a:lnTo>
                  <a:pt x="3538139" y="227638"/>
                </a:lnTo>
                <a:lnTo>
                  <a:pt x="3551391" y="207552"/>
                </a:lnTo>
              </a:path>
            </a:pathLst>
          </a:custGeom>
          <a:ln w="20082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68488" y="3993516"/>
            <a:ext cx="3538220" cy="1365885"/>
          </a:xfrm>
          <a:custGeom>
            <a:avLst/>
            <a:gdLst/>
            <a:ahLst/>
            <a:cxnLst/>
            <a:rect l="l" t="t" r="r" b="b"/>
            <a:pathLst>
              <a:path w="3538220" h="1365885">
                <a:moveTo>
                  <a:pt x="0" y="569095"/>
                </a:moveTo>
                <a:lnTo>
                  <a:pt x="59631" y="408409"/>
                </a:lnTo>
                <a:lnTo>
                  <a:pt x="112637" y="428495"/>
                </a:lnTo>
                <a:lnTo>
                  <a:pt x="165643" y="401714"/>
                </a:lnTo>
                <a:lnTo>
                  <a:pt x="218649" y="415104"/>
                </a:lnTo>
                <a:lnTo>
                  <a:pt x="271654" y="461971"/>
                </a:lnTo>
                <a:lnTo>
                  <a:pt x="324660" y="455276"/>
                </a:lnTo>
                <a:lnTo>
                  <a:pt x="377666" y="609266"/>
                </a:lnTo>
                <a:lnTo>
                  <a:pt x="430672" y="749866"/>
                </a:lnTo>
                <a:lnTo>
                  <a:pt x="490303" y="883771"/>
                </a:lnTo>
                <a:lnTo>
                  <a:pt x="543309" y="803428"/>
                </a:lnTo>
                <a:lnTo>
                  <a:pt x="596315" y="682914"/>
                </a:lnTo>
                <a:lnTo>
                  <a:pt x="649321" y="569095"/>
                </a:lnTo>
                <a:lnTo>
                  <a:pt x="702327" y="421799"/>
                </a:lnTo>
                <a:lnTo>
                  <a:pt x="755333" y="615961"/>
                </a:lnTo>
                <a:lnTo>
                  <a:pt x="808339" y="589180"/>
                </a:lnTo>
                <a:lnTo>
                  <a:pt x="861344" y="602571"/>
                </a:lnTo>
                <a:lnTo>
                  <a:pt x="920976" y="582485"/>
                </a:lnTo>
                <a:lnTo>
                  <a:pt x="954105" y="408409"/>
                </a:lnTo>
                <a:lnTo>
                  <a:pt x="1007110" y="421799"/>
                </a:lnTo>
                <a:lnTo>
                  <a:pt x="1060116" y="307980"/>
                </a:lnTo>
                <a:lnTo>
                  <a:pt x="1113122" y="381628"/>
                </a:lnTo>
                <a:lnTo>
                  <a:pt x="1172754" y="388323"/>
                </a:lnTo>
                <a:lnTo>
                  <a:pt x="1225759" y="247723"/>
                </a:lnTo>
                <a:lnTo>
                  <a:pt x="1278765" y="247723"/>
                </a:lnTo>
                <a:lnTo>
                  <a:pt x="1331771" y="261114"/>
                </a:lnTo>
                <a:lnTo>
                  <a:pt x="1384777" y="234333"/>
                </a:lnTo>
                <a:lnTo>
                  <a:pt x="1437783" y="341457"/>
                </a:lnTo>
                <a:lnTo>
                  <a:pt x="1490789" y="609266"/>
                </a:lnTo>
                <a:lnTo>
                  <a:pt x="1543794" y="482057"/>
                </a:lnTo>
                <a:lnTo>
                  <a:pt x="1603426" y="475361"/>
                </a:lnTo>
                <a:lnTo>
                  <a:pt x="1656432" y="515533"/>
                </a:lnTo>
                <a:lnTo>
                  <a:pt x="1709438" y="180771"/>
                </a:lnTo>
                <a:lnTo>
                  <a:pt x="1762444" y="200857"/>
                </a:lnTo>
                <a:lnTo>
                  <a:pt x="1815449" y="127209"/>
                </a:lnTo>
                <a:lnTo>
                  <a:pt x="1868455" y="0"/>
                </a:lnTo>
                <a:lnTo>
                  <a:pt x="1921461" y="696304"/>
                </a:lnTo>
                <a:lnTo>
                  <a:pt x="1974467" y="1091323"/>
                </a:lnTo>
                <a:lnTo>
                  <a:pt x="2034098" y="1258704"/>
                </a:lnTo>
                <a:lnTo>
                  <a:pt x="2087104" y="1365828"/>
                </a:lnTo>
                <a:lnTo>
                  <a:pt x="2140110" y="776647"/>
                </a:lnTo>
                <a:lnTo>
                  <a:pt x="2193116" y="515533"/>
                </a:lnTo>
                <a:lnTo>
                  <a:pt x="2246122" y="615961"/>
                </a:lnTo>
                <a:lnTo>
                  <a:pt x="2299128" y="709695"/>
                </a:lnTo>
                <a:lnTo>
                  <a:pt x="2352134" y="749866"/>
                </a:lnTo>
                <a:lnTo>
                  <a:pt x="2411765" y="636047"/>
                </a:lnTo>
                <a:lnTo>
                  <a:pt x="2464771" y="381628"/>
                </a:lnTo>
                <a:lnTo>
                  <a:pt x="2517777" y="314676"/>
                </a:lnTo>
                <a:lnTo>
                  <a:pt x="2570783" y="368238"/>
                </a:lnTo>
                <a:lnTo>
                  <a:pt x="2623788" y="415104"/>
                </a:lnTo>
                <a:lnTo>
                  <a:pt x="2676794" y="615961"/>
                </a:lnTo>
                <a:lnTo>
                  <a:pt x="2729800" y="669523"/>
                </a:lnTo>
                <a:lnTo>
                  <a:pt x="2782806" y="615961"/>
                </a:lnTo>
                <a:lnTo>
                  <a:pt x="2842437" y="682914"/>
                </a:lnTo>
                <a:lnTo>
                  <a:pt x="2895443" y="756561"/>
                </a:lnTo>
                <a:lnTo>
                  <a:pt x="2948449" y="743171"/>
                </a:lnTo>
                <a:lnTo>
                  <a:pt x="3001455" y="769952"/>
                </a:lnTo>
                <a:lnTo>
                  <a:pt x="3054461" y="736476"/>
                </a:lnTo>
                <a:lnTo>
                  <a:pt x="3107467" y="615961"/>
                </a:lnTo>
                <a:lnTo>
                  <a:pt x="3160473" y="642742"/>
                </a:lnTo>
                <a:lnTo>
                  <a:pt x="3213478" y="763257"/>
                </a:lnTo>
                <a:lnTo>
                  <a:pt x="3273110" y="1017676"/>
                </a:lnTo>
                <a:lnTo>
                  <a:pt x="3326116" y="1017676"/>
                </a:lnTo>
                <a:lnTo>
                  <a:pt x="3379122" y="1017676"/>
                </a:lnTo>
                <a:lnTo>
                  <a:pt x="3432127" y="984199"/>
                </a:lnTo>
                <a:lnTo>
                  <a:pt x="3485133" y="856990"/>
                </a:lnTo>
                <a:lnTo>
                  <a:pt x="3538139" y="843599"/>
                </a:lnTo>
              </a:path>
            </a:pathLst>
          </a:custGeom>
          <a:ln w="20058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26500" y="4555909"/>
            <a:ext cx="504190" cy="73660"/>
          </a:xfrm>
          <a:custGeom>
            <a:avLst/>
            <a:gdLst/>
            <a:ahLst/>
            <a:cxnLst/>
            <a:rect l="l" t="t" r="r" b="b"/>
            <a:pathLst>
              <a:path w="504190" h="73660">
                <a:moveTo>
                  <a:pt x="0" y="73648"/>
                </a:moveTo>
                <a:lnTo>
                  <a:pt x="72884" y="46866"/>
                </a:lnTo>
                <a:lnTo>
                  <a:pt x="284911" y="13390"/>
                </a:lnTo>
                <a:lnTo>
                  <a:pt x="503565" y="0"/>
                </a:lnTo>
              </a:path>
            </a:pathLst>
          </a:custGeom>
          <a:ln w="20081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26500" y="4482261"/>
            <a:ext cx="504190" cy="354965"/>
          </a:xfrm>
          <a:custGeom>
            <a:avLst/>
            <a:gdLst/>
            <a:ahLst/>
            <a:cxnLst/>
            <a:rect l="l" t="t" r="r" b="b"/>
            <a:pathLst>
              <a:path w="504190" h="354964">
                <a:moveTo>
                  <a:pt x="0" y="354851"/>
                </a:moveTo>
                <a:lnTo>
                  <a:pt x="72884" y="301289"/>
                </a:lnTo>
                <a:lnTo>
                  <a:pt x="178898" y="214250"/>
                </a:lnTo>
                <a:lnTo>
                  <a:pt x="284912" y="60257"/>
                </a:lnTo>
                <a:lnTo>
                  <a:pt x="397553" y="0"/>
                </a:lnTo>
                <a:lnTo>
                  <a:pt x="503566" y="0"/>
                </a:lnTo>
              </a:path>
            </a:pathLst>
          </a:custGeom>
          <a:ln w="200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732820" y="5581671"/>
            <a:ext cx="15240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752840" y="6591823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32820" y="5304164"/>
            <a:ext cx="431673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03395" algn="l"/>
              </a:tabLst>
            </a:pP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-1.0 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spc="0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8626" y="4999009"/>
            <a:ext cx="4634230" cy="2743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0.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4199890" algn="l"/>
              </a:tabLst>
            </a:pP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-1   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757153" y="4749162"/>
            <a:ext cx="429260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79265" algn="l"/>
              </a:tabLst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1.0   </a:t>
            </a:r>
            <a:r>
              <a:rPr sz="6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spc="0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757153" y="4471654"/>
            <a:ext cx="12573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72717" y="4194147"/>
            <a:ext cx="877697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97070">
              <a:lnSpc>
                <a:spcPts val="720"/>
              </a:lnSpc>
              <a:spcBef>
                <a:spcPts val="130"/>
              </a:spcBef>
              <a:tabLst>
                <a:tab pos="8763635" algn="l"/>
              </a:tabLst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3.0   </a:t>
            </a:r>
            <a:r>
              <a:rPr sz="6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spc="0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720"/>
              </a:lnSpc>
              <a:tabLst>
                <a:tab pos="4175760" algn="l"/>
              </a:tabLst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3 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57153" y="3916652"/>
            <a:ext cx="12573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4.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905243" y="5690386"/>
            <a:ext cx="4091304" cy="2406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Jan-00</a:t>
            </a:r>
            <a:endParaRPr sz="600">
              <a:latin typeface="Calibri"/>
              <a:cs typeface="Calibri"/>
            </a:endParaRPr>
          </a:p>
          <a:p>
            <a:pPr marL="12700" marR="5080" indent="19685" algn="just">
              <a:lnSpc>
                <a:spcPct val="117800"/>
              </a:lnSpc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Jul-01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Jul-02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Jul-03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Jul-04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Jul-05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Jul-06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Jul-07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Jul-08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9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Jul-09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Jul-10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Jul-11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Jul-12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Jul-13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Jul-14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Jul-15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Jul-16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Jul-17 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00" spc="-2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00" spc="-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Jul-18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757153" y="3267767"/>
            <a:ext cx="429260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595958"/>
                </a:solidFill>
                <a:latin typeface="Calibri"/>
                <a:cs typeface="Calibri"/>
              </a:rPr>
              <a:t>Headline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PCE </a:t>
            </a:r>
            <a:r>
              <a:rPr sz="1000" spc="5" dirty="0">
                <a:solidFill>
                  <a:srgbClr val="595958"/>
                </a:solidFill>
                <a:latin typeface="Calibri"/>
                <a:cs typeface="Calibri"/>
              </a:rPr>
              <a:t>vs.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Core</a:t>
            </a:r>
            <a:r>
              <a:rPr sz="1000" spc="-17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95958"/>
                </a:solidFill>
                <a:latin typeface="Calibri"/>
                <a:cs typeface="Calibri"/>
              </a:rPr>
              <a:t>PCE</a:t>
            </a:r>
            <a:endParaRPr sz="100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  <a:spcBef>
                <a:spcPts val="45"/>
              </a:spcBef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Percent 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Change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6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120"/>
              </a:spcBef>
              <a:tabLst>
                <a:tab pos="469265" algn="l"/>
                <a:tab pos="1118870" algn="l"/>
                <a:tab pos="1913889" algn="l"/>
                <a:tab pos="2761615" algn="l"/>
              </a:tabLst>
            </a:pPr>
            <a:r>
              <a:rPr sz="600" u="heavy" spc="0" dirty="0">
                <a:solidFill>
                  <a:srgbClr val="595958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	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-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Core</a:t>
            </a:r>
            <a:r>
              <a:rPr sz="6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PCE</a:t>
            </a:r>
            <a:r>
              <a:rPr sz="600" u="heavy" dirty="0">
                <a:solidFill>
                  <a:srgbClr val="595958"/>
                </a:solidFill>
                <a:uFill>
                  <a:solidFill>
                    <a:srgbClr val="A7A8A7"/>
                  </a:solidFill>
                </a:uFill>
                <a:latin typeface="Calibri"/>
                <a:cs typeface="Calibri"/>
              </a:rPr>
              <a:t>	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PCE: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 All</a:t>
            </a:r>
            <a:r>
              <a:rPr sz="6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Items</a:t>
            </a:r>
            <a:r>
              <a:rPr sz="600" u="heavy" dirty="0">
                <a:solidFill>
                  <a:srgbClr val="595958"/>
                </a:solidFill>
                <a:uFill>
                  <a:solidFill>
                    <a:srgbClr val="F79646"/>
                  </a:solidFill>
                </a:uFill>
                <a:latin typeface="Calibri"/>
                <a:cs typeface="Calibri"/>
              </a:rPr>
              <a:t>	</a:t>
            </a:r>
            <a:r>
              <a:rPr sz="600" spc="10" dirty="0">
                <a:solidFill>
                  <a:srgbClr val="595958"/>
                </a:solidFill>
                <a:latin typeface="Calibri"/>
                <a:cs typeface="Calibri"/>
              </a:rPr>
              <a:t>FOMC</a:t>
            </a:r>
            <a:r>
              <a:rPr sz="6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Forecast</a:t>
            </a:r>
            <a:r>
              <a:rPr sz="600" u="heavy" spc="0" dirty="0">
                <a:solidFill>
                  <a:srgbClr val="595958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	</a:t>
            </a: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Our Headline</a:t>
            </a:r>
            <a:r>
              <a:rPr sz="6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spc="5" dirty="0">
                <a:solidFill>
                  <a:srgbClr val="595958"/>
                </a:solidFill>
                <a:latin typeface="Calibri"/>
                <a:cs typeface="Calibri"/>
              </a:rPr>
              <a:t>Forecast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9265" algn="l"/>
              </a:tabLst>
            </a:pPr>
            <a:r>
              <a:rPr sz="600" spc="0" dirty="0">
                <a:solidFill>
                  <a:srgbClr val="595958"/>
                </a:solidFill>
                <a:latin typeface="Calibri"/>
                <a:cs typeface="Calibri"/>
              </a:rPr>
              <a:t>5.0   </a:t>
            </a:r>
            <a:r>
              <a:rPr sz="6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00" u="sng" spc="0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6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05752" y="6006972"/>
            <a:ext cx="17760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Source: Federal Reserve Bank of St. </a:t>
            </a:r>
            <a:r>
              <a:rPr sz="700" spc="-10" dirty="0">
                <a:latin typeface="Calibri"/>
                <a:cs typeface="Calibri"/>
              </a:rPr>
              <a:t>Louis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(FRED)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872786" y="6006972"/>
            <a:ext cx="23812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Source: Federal Reserve Bank of St. </a:t>
            </a:r>
            <a:r>
              <a:rPr sz="700" spc="-10" dirty="0">
                <a:latin typeface="Calibri"/>
                <a:cs typeface="Calibri"/>
              </a:rPr>
              <a:t>Louis </a:t>
            </a:r>
            <a:r>
              <a:rPr sz="700" spc="-5" dirty="0">
                <a:latin typeface="Calibri"/>
                <a:cs typeface="Calibri"/>
              </a:rPr>
              <a:t>(FRED), Team</a:t>
            </a:r>
            <a:r>
              <a:rPr sz="700" spc="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Forecasts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670052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Expansionary Monetary </a:t>
            </a:r>
            <a:r>
              <a:rPr spc="-10" dirty="0"/>
              <a:t>Policy </a:t>
            </a:r>
            <a:r>
              <a:rPr spc="-5" dirty="0"/>
              <a:t>=  Inflation</a:t>
            </a:r>
            <a:r>
              <a:rPr spc="0" dirty="0"/>
              <a:t> </a:t>
            </a:r>
            <a:r>
              <a:rPr spc="-5" dirty="0"/>
              <a:t>growth?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1446085"/>
            <a:ext cx="84524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Growth </a:t>
            </a:r>
            <a:r>
              <a:rPr sz="1800" spc="-5" dirty="0">
                <a:latin typeface="Century Gothic"/>
                <a:cs typeface="Century Gothic"/>
              </a:rPr>
              <a:t>of money supply post Great Recession </a:t>
            </a:r>
            <a:r>
              <a:rPr sz="1800" spc="-10" dirty="0">
                <a:latin typeface="Century Gothic"/>
                <a:cs typeface="Century Gothic"/>
              </a:rPr>
              <a:t>has been consistently </a:t>
            </a:r>
            <a:r>
              <a:rPr sz="1800" spc="-5" dirty="0">
                <a:latin typeface="Century Gothic"/>
                <a:cs typeface="Century Gothic"/>
              </a:rPr>
              <a:t>4-6%  higher </a:t>
            </a:r>
            <a:r>
              <a:rPr sz="1800" spc="-10" dirty="0">
                <a:latin typeface="Century Gothic"/>
                <a:cs typeface="Century Gothic"/>
              </a:rPr>
              <a:t>than </a:t>
            </a:r>
            <a:r>
              <a:rPr sz="1800" spc="-5" dirty="0">
                <a:latin typeface="Century Gothic"/>
                <a:cs typeface="Century Gothic"/>
              </a:rPr>
              <a:t>inflation</a:t>
            </a:r>
            <a:r>
              <a:rPr sz="1800" spc="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growth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M2 </a:t>
            </a:r>
            <a:r>
              <a:rPr sz="1800" spc="-10" dirty="0">
                <a:latin typeface="Century Gothic"/>
                <a:cs typeface="Century Gothic"/>
              </a:rPr>
              <a:t>growth has been spurred </a:t>
            </a:r>
            <a:r>
              <a:rPr sz="1800" spc="-5" dirty="0">
                <a:latin typeface="Century Gothic"/>
                <a:cs typeface="Century Gothic"/>
              </a:rPr>
              <a:t>by low </a:t>
            </a:r>
            <a:r>
              <a:rPr sz="1800" spc="-10" dirty="0">
                <a:latin typeface="Century Gothic"/>
                <a:cs typeface="Century Gothic"/>
              </a:rPr>
              <a:t>interest rate </a:t>
            </a:r>
            <a:r>
              <a:rPr sz="1800" dirty="0">
                <a:latin typeface="Century Gothic"/>
                <a:cs typeface="Century Gothic"/>
              </a:rPr>
              <a:t>policy </a:t>
            </a:r>
            <a:r>
              <a:rPr sz="1800" spc="-10" dirty="0">
                <a:latin typeface="Century Gothic"/>
                <a:cs typeface="Century Gothic"/>
              </a:rPr>
              <a:t>set </a:t>
            </a:r>
            <a:r>
              <a:rPr sz="1800" spc="-5" dirty="0">
                <a:latin typeface="Century Gothic"/>
                <a:cs typeface="Century Gothic"/>
              </a:rPr>
              <a:t>by </a:t>
            </a:r>
            <a:r>
              <a:rPr sz="1800" spc="-10" dirty="0">
                <a:latin typeface="Century Gothic"/>
                <a:cs typeface="Century Gothic"/>
              </a:rPr>
              <a:t>the</a:t>
            </a:r>
            <a:r>
              <a:rPr sz="1800" spc="29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FOMC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1973" y="5285597"/>
            <a:ext cx="6249035" cy="0"/>
          </a:xfrm>
          <a:custGeom>
            <a:avLst/>
            <a:gdLst/>
            <a:ahLst/>
            <a:cxnLst/>
            <a:rect l="l" t="t" r="r" b="b"/>
            <a:pathLst>
              <a:path w="6249034">
                <a:moveTo>
                  <a:pt x="0" y="0"/>
                </a:moveTo>
                <a:lnTo>
                  <a:pt x="6248460" y="0"/>
                </a:lnTo>
              </a:path>
            </a:pathLst>
          </a:custGeom>
          <a:ln w="9507">
            <a:solidFill>
              <a:srgbClr val="DADAD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1973" y="4706214"/>
            <a:ext cx="6249035" cy="0"/>
          </a:xfrm>
          <a:custGeom>
            <a:avLst/>
            <a:gdLst/>
            <a:ahLst/>
            <a:cxnLst/>
            <a:rect l="l" t="t" r="r" b="b"/>
            <a:pathLst>
              <a:path w="6249034">
                <a:moveTo>
                  <a:pt x="0" y="0"/>
                </a:moveTo>
                <a:lnTo>
                  <a:pt x="6248460" y="0"/>
                </a:lnTo>
              </a:path>
            </a:pathLst>
          </a:custGeom>
          <a:ln w="9507">
            <a:solidFill>
              <a:srgbClr val="DADAD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1973" y="4126831"/>
            <a:ext cx="6249035" cy="0"/>
          </a:xfrm>
          <a:custGeom>
            <a:avLst/>
            <a:gdLst/>
            <a:ahLst/>
            <a:cxnLst/>
            <a:rect l="l" t="t" r="r" b="b"/>
            <a:pathLst>
              <a:path w="6249034">
                <a:moveTo>
                  <a:pt x="0" y="0"/>
                </a:moveTo>
                <a:lnTo>
                  <a:pt x="6248460" y="0"/>
                </a:lnTo>
              </a:path>
            </a:pathLst>
          </a:custGeom>
          <a:ln w="9507">
            <a:solidFill>
              <a:srgbClr val="DADAD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1973" y="3253015"/>
            <a:ext cx="6249035" cy="0"/>
          </a:xfrm>
          <a:custGeom>
            <a:avLst/>
            <a:gdLst/>
            <a:ahLst/>
            <a:cxnLst/>
            <a:rect l="l" t="t" r="r" b="b"/>
            <a:pathLst>
              <a:path w="6249034">
                <a:moveTo>
                  <a:pt x="0" y="0"/>
                </a:moveTo>
                <a:lnTo>
                  <a:pt x="6248460" y="0"/>
                </a:lnTo>
              </a:path>
            </a:pathLst>
          </a:custGeom>
          <a:ln w="9507">
            <a:solidFill>
              <a:srgbClr val="DADAD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1973" y="5000650"/>
            <a:ext cx="6249035" cy="0"/>
          </a:xfrm>
          <a:custGeom>
            <a:avLst/>
            <a:gdLst/>
            <a:ahLst/>
            <a:cxnLst/>
            <a:rect l="l" t="t" r="r" b="b"/>
            <a:pathLst>
              <a:path w="6249034">
                <a:moveTo>
                  <a:pt x="0" y="0"/>
                </a:moveTo>
                <a:lnTo>
                  <a:pt x="6248449" y="0"/>
                </a:lnTo>
              </a:path>
            </a:pathLst>
          </a:custGeom>
          <a:ln w="950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1973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1694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0927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0648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0372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9603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9326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8557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8281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8002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7240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6953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6683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5918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5630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5361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14596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4308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3543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3255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2986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32221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1932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31663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40898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0610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49845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9576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49288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58522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58254" y="500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92"/>
                </a:lnTo>
              </a:path>
            </a:pathLst>
          </a:custGeom>
          <a:ln w="95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0497" y="3471468"/>
            <a:ext cx="6096635" cy="1339850"/>
          </a:xfrm>
          <a:custGeom>
            <a:avLst/>
            <a:gdLst/>
            <a:ahLst/>
            <a:cxnLst/>
            <a:rect l="l" t="t" r="r" b="b"/>
            <a:pathLst>
              <a:path w="6096634" h="1339850">
                <a:moveTo>
                  <a:pt x="0" y="769341"/>
                </a:moveTo>
                <a:lnTo>
                  <a:pt x="47552" y="778839"/>
                </a:lnTo>
                <a:lnTo>
                  <a:pt x="95105" y="797835"/>
                </a:lnTo>
                <a:lnTo>
                  <a:pt x="152169" y="759843"/>
                </a:lnTo>
                <a:lnTo>
                  <a:pt x="199721" y="712353"/>
                </a:lnTo>
                <a:lnTo>
                  <a:pt x="247275" y="664863"/>
                </a:lnTo>
                <a:lnTo>
                  <a:pt x="304338" y="674361"/>
                </a:lnTo>
                <a:lnTo>
                  <a:pt x="351891" y="683859"/>
                </a:lnTo>
                <a:lnTo>
                  <a:pt x="399443" y="636369"/>
                </a:lnTo>
                <a:lnTo>
                  <a:pt x="456508" y="588878"/>
                </a:lnTo>
                <a:lnTo>
                  <a:pt x="504060" y="569882"/>
                </a:lnTo>
                <a:lnTo>
                  <a:pt x="551613" y="588878"/>
                </a:lnTo>
                <a:lnTo>
                  <a:pt x="608676" y="636369"/>
                </a:lnTo>
                <a:lnTo>
                  <a:pt x="656230" y="541388"/>
                </a:lnTo>
                <a:lnTo>
                  <a:pt x="703782" y="541388"/>
                </a:lnTo>
                <a:lnTo>
                  <a:pt x="760846" y="617372"/>
                </a:lnTo>
                <a:lnTo>
                  <a:pt x="808398" y="626870"/>
                </a:lnTo>
                <a:lnTo>
                  <a:pt x="855952" y="655365"/>
                </a:lnTo>
                <a:lnTo>
                  <a:pt x="913014" y="645866"/>
                </a:lnTo>
                <a:lnTo>
                  <a:pt x="960568" y="503395"/>
                </a:lnTo>
                <a:lnTo>
                  <a:pt x="1008122" y="436909"/>
                </a:lnTo>
                <a:lnTo>
                  <a:pt x="1065184" y="531890"/>
                </a:lnTo>
                <a:lnTo>
                  <a:pt x="1112738" y="531890"/>
                </a:lnTo>
                <a:lnTo>
                  <a:pt x="1160290" y="579380"/>
                </a:lnTo>
                <a:lnTo>
                  <a:pt x="1217354" y="560384"/>
                </a:lnTo>
                <a:lnTo>
                  <a:pt x="1264906" y="693357"/>
                </a:lnTo>
                <a:lnTo>
                  <a:pt x="1312460" y="607874"/>
                </a:lnTo>
                <a:lnTo>
                  <a:pt x="1369522" y="408415"/>
                </a:lnTo>
                <a:lnTo>
                  <a:pt x="1417076" y="360926"/>
                </a:lnTo>
                <a:lnTo>
                  <a:pt x="1474139" y="85481"/>
                </a:lnTo>
                <a:lnTo>
                  <a:pt x="1521693" y="0"/>
                </a:lnTo>
                <a:lnTo>
                  <a:pt x="1569244" y="123474"/>
                </a:lnTo>
                <a:lnTo>
                  <a:pt x="1626309" y="161467"/>
                </a:lnTo>
                <a:lnTo>
                  <a:pt x="1673861" y="275444"/>
                </a:lnTo>
                <a:lnTo>
                  <a:pt x="1721414" y="189960"/>
                </a:lnTo>
                <a:lnTo>
                  <a:pt x="1778477" y="208956"/>
                </a:lnTo>
                <a:lnTo>
                  <a:pt x="1826031" y="303936"/>
                </a:lnTo>
                <a:lnTo>
                  <a:pt x="1873584" y="351427"/>
                </a:lnTo>
                <a:lnTo>
                  <a:pt x="1930641" y="503395"/>
                </a:lnTo>
                <a:lnTo>
                  <a:pt x="1978205" y="655365"/>
                </a:lnTo>
                <a:lnTo>
                  <a:pt x="2025749" y="702855"/>
                </a:lnTo>
                <a:lnTo>
                  <a:pt x="2082810" y="1025789"/>
                </a:lnTo>
                <a:lnTo>
                  <a:pt x="2130373" y="1244244"/>
                </a:lnTo>
                <a:lnTo>
                  <a:pt x="2177917" y="1215749"/>
                </a:lnTo>
                <a:lnTo>
                  <a:pt x="2234978" y="1339224"/>
                </a:lnTo>
                <a:lnTo>
                  <a:pt x="2282541" y="1301231"/>
                </a:lnTo>
                <a:lnTo>
                  <a:pt x="2330085" y="1301231"/>
                </a:lnTo>
                <a:lnTo>
                  <a:pt x="2387146" y="1282235"/>
                </a:lnTo>
                <a:lnTo>
                  <a:pt x="2434709" y="1272737"/>
                </a:lnTo>
                <a:lnTo>
                  <a:pt x="2482253" y="1168258"/>
                </a:lnTo>
                <a:lnTo>
                  <a:pt x="2539333" y="1111271"/>
                </a:lnTo>
                <a:lnTo>
                  <a:pt x="2586877" y="1073278"/>
                </a:lnTo>
                <a:lnTo>
                  <a:pt x="2634421" y="1092274"/>
                </a:lnTo>
                <a:lnTo>
                  <a:pt x="2691501" y="1025789"/>
                </a:lnTo>
                <a:lnTo>
                  <a:pt x="2739045" y="902313"/>
                </a:lnTo>
                <a:lnTo>
                  <a:pt x="2786590" y="911812"/>
                </a:lnTo>
                <a:lnTo>
                  <a:pt x="2843669" y="826329"/>
                </a:lnTo>
                <a:lnTo>
                  <a:pt x="2891214" y="778839"/>
                </a:lnTo>
                <a:lnTo>
                  <a:pt x="2938777" y="788337"/>
                </a:lnTo>
                <a:lnTo>
                  <a:pt x="2995838" y="721851"/>
                </a:lnTo>
                <a:lnTo>
                  <a:pt x="3043382" y="408415"/>
                </a:lnTo>
                <a:lnTo>
                  <a:pt x="3100442" y="132973"/>
                </a:lnTo>
                <a:lnTo>
                  <a:pt x="3148006" y="151969"/>
                </a:lnTo>
                <a:lnTo>
                  <a:pt x="3195550" y="170965"/>
                </a:lnTo>
                <a:lnTo>
                  <a:pt x="3252611" y="151969"/>
                </a:lnTo>
                <a:lnTo>
                  <a:pt x="3300174" y="142471"/>
                </a:lnTo>
                <a:lnTo>
                  <a:pt x="3347718" y="75985"/>
                </a:lnTo>
                <a:lnTo>
                  <a:pt x="3404779" y="104478"/>
                </a:lnTo>
                <a:lnTo>
                  <a:pt x="3452342" y="113976"/>
                </a:lnTo>
                <a:lnTo>
                  <a:pt x="3499886" y="132973"/>
                </a:lnTo>
                <a:lnTo>
                  <a:pt x="3556947" y="199458"/>
                </a:lnTo>
                <a:lnTo>
                  <a:pt x="3604510" y="180462"/>
                </a:lnTo>
                <a:lnTo>
                  <a:pt x="3652054" y="370424"/>
                </a:lnTo>
                <a:lnTo>
                  <a:pt x="3709134" y="598376"/>
                </a:lnTo>
                <a:lnTo>
                  <a:pt x="3756678" y="512893"/>
                </a:lnTo>
                <a:lnTo>
                  <a:pt x="3804223" y="474902"/>
                </a:lnTo>
                <a:lnTo>
                  <a:pt x="3861302" y="455906"/>
                </a:lnTo>
                <a:lnTo>
                  <a:pt x="3908846" y="332431"/>
                </a:lnTo>
                <a:lnTo>
                  <a:pt x="3956391" y="417913"/>
                </a:lnTo>
                <a:lnTo>
                  <a:pt x="4013470" y="503395"/>
                </a:lnTo>
                <a:lnTo>
                  <a:pt x="4061015" y="465404"/>
                </a:lnTo>
                <a:lnTo>
                  <a:pt x="4108578" y="503395"/>
                </a:lnTo>
                <a:lnTo>
                  <a:pt x="4165639" y="503395"/>
                </a:lnTo>
                <a:lnTo>
                  <a:pt x="4213183" y="531890"/>
                </a:lnTo>
                <a:lnTo>
                  <a:pt x="4260746" y="541388"/>
                </a:lnTo>
                <a:lnTo>
                  <a:pt x="4317807" y="560384"/>
                </a:lnTo>
                <a:lnTo>
                  <a:pt x="4365351" y="598376"/>
                </a:lnTo>
                <a:lnTo>
                  <a:pt x="4412914" y="550886"/>
                </a:lnTo>
                <a:lnTo>
                  <a:pt x="4469975" y="636369"/>
                </a:lnTo>
                <a:lnTo>
                  <a:pt x="4517519" y="731349"/>
                </a:lnTo>
                <a:lnTo>
                  <a:pt x="4565082" y="702855"/>
                </a:lnTo>
                <a:lnTo>
                  <a:pt x="4622143" y="588878"/>
                </a:lnTo>
                <a:lnTo>
                  <a:pt x="4669687" y="636369"/>
                </a:lnTo>
                <a:lnTo>
                  <a:pt x="4717251" y="598376"/>
                </a:lnTo>
                <a:lnTo>
                  <a:pt x="4774311" y="569882"/>
                </a:lnTo>
                <a:lnTo>
                  <a:pt x="4821855" y="579380"/>
                </a:lnTo>
                <a:lnTo>
                  <a:pt x="4878935" y="560384"/>
                </a:lnTo>
                <a:lnTo>
                  <a:pt x="4926479" y="607874"/>
                </a:lnTo>
                <a:lnTo>
                  <a:pt x="4974024" y="636369"/>
                </a:lnTo>
                <a:lnTo>
                  <a:pt x="5031103" y="721851"/>
                </a:lnTo>
                <a:lnTo>
                  <a:pt x="5078648" y="683859"/>
                </a:lnTo>
                <a:lnTo>
                  <a:pt x="5126211" y="664863"/>
                </a:lnTo>
                <a:lnTo>
                  <a:pt x="5183272" y="655365"/>
                </a:lnTo>
                <a:lnTo>
                  <a:pt x="5230816" y="607874"/>
                </a:lnTo>
                <a:lnTo>
                  <a:pt x="5278379" y="645866"/>
                </a:lnTo>
                <a:lnTo>
                  <a:pt x="5335440" y="645866"/>
                </a:lnTo>
                <a:lnTo>
                  <a:pt x="5382984" y="702855"/>
                </a:lnTo>
                <a:lnTo>
                  <a:pt x="5430547" y="712353"/>
                </a:lnTo>
                <a:lnTo>
                  <a:pt x="5487608" y="721851"/>
                </a:lnTo>
                <a:lnTo>
                  <a:pt x="5535152" y="683859"/>
                </a:lnTo>
                <a:lnTo>
                  <a:pt x="5582715" y="664863"/>
                </a:lnTo>
                <a:lnTo>
                  <a:pt x="5639776" y="712353"/>
                </a:lnTo>
                <a:lnTo>
                  <a:pt x="5687320" y="655365"/>
                </a:lnTo>
                <a:lnTo>
                  <a:pt x="5734883" y="683859"/>
                </a:lnTo>
                <a:lnTo>
                  <a:pt x="5791944" y="626870"/>
                </a:lnTo>
                <a:lnTo>
                  <a:pt x="5839488" y="683859"/>
                </a:lnTo>
                <a:lnTo>
                  <a:pt x="5887052" y="626870"/>
                </a:lnTo>
                <a:lnTo>
                  <a:pt x="5944112" y="588878"/>
                </a:lnTo>
                <a:lnTo>
                  <a:pt x="5991657" y="541388"/>
                </a:lnTo>
                <a:lnTo>
                  <a:pt x="6039220" y="512893"/>
                </a:lnTo>
                <a:lnTo>
                  <a:pt x="6096280" y="493899"/>
                </a:lnTo>
              </a:path>
            </a:pathLst>
          </a:custGeom>
          <a:ln w="2849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5607" y="4202810"/>
            <a:ext cx="6049010" cy="1083310"/>
          </a:xfrm>
          <a:custGeom>
            <a:avLst/>
            <a:gdLst/>
            <a:ahLst/>
            <a:cxnLst/>
            <a:rect l="l" t="t" r="r" b="b"/>
            <a:pathLst>
              <a:path w="6049009" h="1083310">
                <a:moveTo>
                  <a:pt x="0" y="503397"/>
                </a:moveTo>
                <a:lnTo>
                  <a:pt x="57063" y="588880"/>
                </a:lnTo>
                <a:lnTo>
                  <a:pt x="104616" y="512896"/>
                </a:lnTo>
                <a:lnTo>
                  <a:pt x="152168" y="427413"/>
                </a:lnTo>
                <a:lnTo>
                  <a:pt x="209232" y="493899"/>
                </a:lnTo>
                <a:lnTo>
                  <a:pt x="256784" y="446409"/>
                </a:lnTo>
                <a:lnTo>
                  <a:pt x="304338" y="389421"/>
                </a:lnTo>
                <a:lnTo>
                  <a:pt x="361401" y="417915"/>
                </a:lnTo>
                <a:lnTo>
                  <a:pt x="408953" y="398919"/>
                </a:lnTo>
                <a:lnTo>
                  <a:pt x="456507" y="408417"/>
                </a:lnTo>
                <a:lnTo>
                  <a:pt x="513569" y="455907"/>
                </a:lnTo>
                <a:lnTo>
                  <a:pt x="561122" y="522394"/>
                </a:lnTo>
                <a:lnTo>
                  <a:pt x="608674" y="379922"/>
                </a:lnTo>
                <a:lnTo>
                  <a:pt x="665738" y="275443"/>
                </a:lnTo>
                <a:lnTo>
                  <a:pt x="713292" y="161466"/>
                </a:lnTo>
                <a:lnTo>
                  <a:pt x="760844" y="199458"/>
                </a:lnTo>
                <a:lnTo>
                  <a:pt x="817907" y="170965"/>
                </a:lnTo>
                <a:lnTo>
                  <a:pt x="865459" y="189961"/>
                </a:lnTo>
                <a:lnTo>
                  <a:pt x="913013" y="218455"/>
                </a:lnTo>
                <a:lnTo>
                  <a:pt x="970076" y="227954"/>
                </a:lnTo>
                <a:lnTo>
                  <a:pt x="1017628" y="199458"/>
                </a:lnTo>
                <a:lnTo>
                  <a:pt x="1065182" y="75984"/>
                </a:lnTo>
                <a:lnTo>
                  <a:pt x="1122245" y="0"/>
                </a:lnTo>
                <a:lnTo>
                  <a:pt x="1169797" y="28495"/>
                </a:lnTo>
                <a:lnTo>
                  <a:pt x="1217351" y="75984"/>
                </a:lnTo>
                <a:lnTo>
                  <a:pt x="1274415" y="256447"/>
                </a:lnTo>
                <a:lnTo>
                  <a:pt x="1321967" y="636371"/>
                </a:lnTo>
                <a:lnTo>
                  <a:pt x="1379030" y="797837"/>
                </a:lnTo>
                <a:lnTo>
                  <a:pt x="1426582" y="816834"/>
                </a:lnTo>
                <a:lnTo>
                  <a:pt x="1474136" y="797837"/>
                </a:lnTo>
                <a:lnTo>
                  <a:pt x="1531199" y="864325"/>
                </a:lnTo>
                <a:lnTo>
                  <a:pt x="1578751" y="883321"/>
                </a:lnTo>
                <a:lnTo>
                  <a:pt x="1626305" y="940308"/>
                </a:lnTo>
                <a:lnTo>
                  <a:pt x="1683368" y="978300"/>
                </a:lnTo>
                <a:lnTo>
                  <a:pt x="1730920" y="1082780"/>
                </a:lnTo>
                <a:lnTo>
                  <a:pt x="1778472" y="1006795"/>
                </a:lnTo>
                <a:lnTo>
                  <a:pt x="1835536" y="997298"/>
                </a:lnTo>
                <a:lnTo>
                  <a:pt x="1883080" y="826333"/>
                </a:lnTo>
                <a:lnTo>
                  <a:pt x="1930647" y="522394"/>
                </a:lnTo>
                <a:lnTo>
                  <a:pt x="1987712" y="389421"/>
                </a:lnTo>
                <a:lnTo>
                  <a:pt x="2035261" y="417915"/>
                </a:lnTo>
                <a:lnTo>
                  <a:pt x="2082809" y="484401"/>
                </a:lnTo>
                <a:lnTo>
                  <a:pt x="2139874" y="465405"/>
                </a:lnTo>
                <a:lnTo>
                  <a:pt x="2187422" y="474903"/>
                </a:lnTo>
                <a:lnTo>
                  <a:pt x="2234989" y="503397"/>
                </a:lnTo>
                <a:lnTo>
                  <a:pt x="2292036" y="636371"/>
                </a:lnTo>
                <a:lnTo>
                  <a:pt x="2339603" y="598378"/>
                </a:lnTo>
                <a:lnTo>
                  <a:pt x="2387151" y="626872"/>
                </a:lnTo>
                <a:lnTo>
                  <a:pt x="2444216" y="636371"/>
                </a:lnTo>
                <a:lnTo>
                  <a:pt x="2491765" y="626872"/>
                </a:lnTo>
                <a:lnTo>
                  <a:pt x="2539313" y="636371"/>
                </a:lnTo>
                <a:lnTo>
                  <a:pt x="2596378" y="588880"/>
                </a:lnTo>
                <a:lnTo>
                  <a:pt x="2643926" y="550888"/>
                </a:lnTo>
                <a:lnTo>
                  <a:pt x="2691493" y="484401"/>
                </a:lnTo>
                <a:lnTo>
                  <a:pt x="2748559" y="417915"/>
                </a:lnTo>
                <a:lnTo>
                  <a:pt x="2796107" y="351428"/>
                </a:lnTo>
                <a:lnTo>
                  <a:pt x="2843655" y="294439"/>
                </a:lnTo>
                <a:lnTo>
                  <a:pt x="2900720" y="284942"/>
                </a:lnTo>
                <a:lnTo>
                  <a:pt x="2948268" y="275443"/>
                </a:lnTo>
                <a:lnTo>
                  <a:pt x="3005334" y="246950"/>
                </a:lnTo>
                <a:lnTo>
                  <a:pt x="3052882" y="246950"/>
                </a:lnTo>
                <a:lnTo>
                  <a:pt x="3100449" y="284942"/>
                </a:lnTo>
                <a:lnTo>
                  <a:pt x="3157495" y="294439"/>
                </a:lnTo>
                <a:lnTo>
                  <a:pt x="3205062" y="351428"/>
                </a:lnTo>
                <a:lnTo>
                  <a:pt x="3252611" y="360926"/>
                </a:lnTo>
                <a:lnTo>
                  <a:pt x="3309676" y="370425"/>
                </a:lnTo>
                <a:lnTo>
                  <a:pt x="3357224" y="417915"/>
                </a:lnTo>
                <a:lnTo>
                  <a:pt x="3404772" y="455907"/>
                </a:lnTo>
                <a:lnTo>
                  <a:pt x="3461838" y="541390"/>
                </a:lnTo>
                <a:lnTo>
                  <a:pt x="3509386" y="560386"/>
                </a:lnTo>
                <a:lnTo>
                  <a:pt x="3556953" y="598378"/>
                </a:lnTo>
                <a:lnTo>
                  <a:pt x="3614018" y="560386"/>
                </a:lnTo>
                <a:lnTo>
                  <a:pt x="3661566" y="512896"/>
                </a:lnTo>
                <a:lnTo>
                  <a:pt x="3709114" y="484401"/>
                </a:lnTo>
                <a:lnTo>
                  <a:pt x="3766180" y="531892"/>
                </a:lnTo>
                <a:lnTo>
                  <a:pt x="3813728" y="541390"/>
                </a:lnTo>
                <a:lnTo>
                  <a:pt x="3861276" y="550888"/>
                </a:lnTo>
                <a:lnTo>
                  <a:pt x="3918341" y="503397"/>
                </a:lnTo>
                <a:lnTo>
                  <a:pt x="3965908" y="579382"/>
                </a:lnTo>
                <a:lnTo>
                  <a:pt x="4013457" y="636371"/>
                </a:lnTo>
                <a:lnTo>
                  <a:pt x="4070522" y="598378"/>
                </a:lnTo>
                <a:lnTo>
                  <a:pt x="4118070" y="550888"/>
                </a:lnTo>
                <a:lnTo>
                  <a:pt x="4165618" y="522394"/>
                </a:lnTo>
                <a:lnTo>
                  <a:pt x="4222684" y="579382"/>
                </a:lnTo>
                <a:lnTo>
                  <a:pt x="4270232" y="626872"/>
                </a:lnTo>
                <a:lnTo>
                  <a:pt x="4317799" y="664865"/>
                </a:lnTo>
                <a:lnTo>
                  <a:pt x="4374864" y="607876"/>
                </a:lnTo>
                <a:lnTo>
                  <a:pt x="4422412" y="569884"/>
                </a:lnTo>
                <a:lnTo>
                  <a:pt x="4469960" y="560386"/>
                </a:lnTo>
                <a:lnTo>
                  <a:pt x="4527026" y="636371"/>
                </a:lnTo>
                <a:lnTo>
                  <a:pt x="4574574" y="569884"/>
                </a:lnTo>
                <a:lnTo>
                  <a:pt x="4622122" y="503397"/>
                </a:lnTo>
                <a:lnTo>
                  <a:pt x="4679187" y="484401"/>
                </a:lnTo>
                <a:lnTo>
                  <a:pt x="4726754" y="503397"/>
                </a:lnTo>
                <a:lnTo>
                  <a:pt x="4783801" y="512896"/>
                </a:lnTo>
                <a:lnTo>
                  <a:pt x="4831368" y="550888"/>
                </a:lnTo>
                <a:lnTo>
                  <a:pt x="4878916" y="560386"/>
                </a:lnTo>
                <a:lnTo>
                  <a:pt x="4935981" y="560386"/>
                </a:lnTo>
                <a:lnTo>
                  <a:pt x="4983530" y="607876"/>
                </a:lnTo>
                <a:lnTo>
                  <a:pt x="5031078" y="693359"/>
                </a:lnTo>
                <a:lnTo>
                  <a:pt x="5088143" y="826333"/>
                </a:lnTo>
                <a:lnTo>
                  <a:pt x="5135691" y="807336"/>
                </a:lnTo>
                <a:lnTo>
                  <a:pt x="5183258" y="797837"/>
                </a:lnTo>
                <a:lnTo>
                  <a:pt x="5240324" y="816834"/>
                </a:lnTo>
                <a:lnTo>
                  <a:pt x="5287872" y="788340"/>
                </a:lnTo>
                <a:lnTo>
                  <a:pt x="5335420" y="769344"/>
                </a:lnTo>
                <a:lnTo>
                  <a:pt x="5392485" y="769344"/>
                </a:lnTo>
                <a:lnTo>
                  <a:pt x="5440033" y="759845"/>
                </a:lnTo>
                <a:lnTo>
                  <a:pt x="5487582" y="797837"/>
                </a:lnTo>
                <a:lnTo>
                  <a:pt x="5544647" y="778841"/>
                </a:lnTo>
                <a:lnTo>
                  <a:pt x="5592214" y="731352"/>
                </a:lnTo>
                <a:lnTo>
                  <a:pt x="5639762" y="702856"/>
                </a:lnTo>
                <a:lnTo>
                  <a:pt x="5696827" y="598378"/>
                </a:lnTo>
                <a:lnTo>
                  <a:pt x="5744376" y="655367"/>
                </a:lnTo>
                <a:lnTo>
                  <a:pt x="5791924" y="664865"/>
                </a:lnTo>
                <a:lnTo>
                  <a:pt x="5848989" y="626872"/>
                </a:lnTo>
                <a:lnTo>
                  <a:pt x="5896537" y="636371"/>
                </a:lnTo>
                <a:lnTo>
                  <a:pt x="5944104" y="645868"/>
                </a:lnTo>
                <a:lnTo>
                  <a:pt x="6001151" y="664865"/>
                </a:lnTo>
                <a:lnTo>
                  <a:pt x="6048718" y="636371"/>
                </a:lnTo>
              </a:path>
            </a:pathLst>
          </a:custGeom>
          <a:ln w="28495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5607" y="3547452"/>
            <a:ext cx="6096635" cy="2004695"/>
          </a:xfrm>
          <a:custGeom>
            <a:avLst/>
            <a:gdLst/>
            <a:ahLst/>
            <a:cxnLst/>
            <a:rect l="l" t="t" r="r" b="b"/>
            <a:pathLst>
              <a:path w="6096634" h="2004695">
                <a:moveTo>
                  <a:pt x="0" y="0"/>
                </a:moveTo>
                <a:lnTo>
                  <a:pt x="0" y="0"/>
                </a:lnTo>
                <a:lnTo>
                  <a:pt x="513569" y="0"/>
                </a:lnTo>
                <a:lnTo>
                  <a:pt x="561122" y="85482"/>
                </a:lnTo>
                <a:lnTo>
                  <a:pt x="608676" y="123475"/>
                </a:lnTo>
                <a:lnTo>
                  <a:pt x="665739" y="189961"/>
                </a:lnTo>
                <a:lnTo>
                  <a:pt x="713292" y="294441"/>
                </a:lnTo>
                <a:lnTo>
                  <a:pt x="760844" y="389421"/>
                </a:lnTo>
                <a:lnTo>
                  <a:pt x="817908" y="503398"/>
                </a:lnTo>
                <a:lnTo>
                  <a:pt x="865460" y="873824"/>
                </a:lnTo>
                <a:lnTo>
                  <a:pt x="913015" y="1025795"/>
                </a:lnTo>
                <a:lnTo>
                  <a:pt x="970078" y="1149269"/>
                </a:lnTo>
                <a:lnTo>
                  <a:pt x="1017630" y="1263246"/>
                </a:lnTo>
                <a:lnTo>
                  <a:pt x="1065183" y="1253748"/>
                </a:lnTo>
                <a:lnTo>
                  <a:pt x="1122246" y="1253748"/>
                </a:lnTo>
                <a:lnTo>
                  <a:pt x="1169798" y="1253748"/>
                </a:lnTo>
                <a:lnTo>
                  <a:pt x="1217351" y="1329734"/>
                </a:lnTo>
                <a:lnTo>
                  <a:pt x="1274414" y="1652668"/>
                </a:lnTo>
                <a:lnTo>
                  <a:pt x="1321969" y="1880623"/>
                </a:lnTo>
                <a:lnTo>
                  <a:pt x="1379032" y="1966105"/>
                </a:lnTo>
                <a:lnTo>
                  <a:pt x="1426584" y="1975613"/>
                </a:lnTo>
                <a:lnTo>
                  <a:pt x="1474137" y="1947109"/>
                </a:lnTo>
                <a:lnTo>
                  <a:pt x="1531200" y="1966105"/>
                </a:lnTo>
                <a:lnTo>
                  <a:pt x="1578753" y="1975613"/>
                </a:lnTo>
                <a:lnTo>
                  <a:pt x="1626305" y="1966105"/>
                </a:lnTo>
                <a:lnTo>
                  <a:pt x="1683368" y="1947109"/>
                </a:lnTo>
                <a:lnTo>
                  <a:pt x="1730923" y="1966105"/>
                </a:lnTo>
                <a:lnTo>
                  <a:pt x="1778475" y="1966105"/>
                </a:lnTo>
                <a:lnTo>
                  <a:pt x="1835538" y="1975613"/>
                </a:lnTo>
                <a:lnTo>
                  <a:pt x="1883091" y="1985101"/>
                </a:lnTo>
                <a:lnTo>
                  <a:pt x="1930643" y="1985101"/>
                </a:lnTo>
                <a:lnTo>
                  <a:pt x="1987707" y="1985101"/>
                </a:lnTo>
                <a:lnTo>
                  <a:pt x="2035269" y="1985101"/>
                </a:lnTo>
                <a:lnTo>
                  <a:pt x="2082812" y="1985101"/>
                </a:lnTo>
                <a:lnTo>
                  <a:pt x="2139875" y="1966105"/>
                </a:lnTo>
                <a:lnTo>
                  <a:pt x="2187437" y="1956607"/>
                </a:lnTo>
                <a:lnTo>
                  <a:pt x="2234980" y="1956607"/>
                </a:lnTo>
                <a:lnTo>
                  <a:pt x="2292043" y="1966105"/>
                </a:lnTo>
                <a:lnTo>
                  <a:pt x="2339605" y="1966105"/>
                </a:lnTo>
                <a:lnTo>
                  <a:pt x="2387148" y="1956607"/>
                </a:lnTo>
                <a:lnTo>
                  <a:pt x="2444211" y="1956607"/>
                </a:lnTo>
                <a:lnTo>
                  <a:pt x="2491774" y="1956607"/>
                </a:lnTo>
                <a:lnTo>
                  <a:pt x="2539316" y="1956607"/>
                </a:lnTo>
                <a:lnTo>
                  <a:pt x="2596379" y="1966105"/>
                </a:lnTo>
                <a:lnTo>
                  <a:pt x="2643942" y="1966105"/>
                </a:lnTo>
                <a:lnTo>
                  <a:pt x="2691484" y="1966105"/>
                </a:lnTo>
                <a:lnTo>
                  <a:pt x="2748548" y="1975613"/>
                </a:lnTo>
                <a:lnTo>
                  <a:pt x="2796110" y="1994609"/>
                </a:lnTo>
                <a:lnTo>
                  <a:pt x="2843653" y="1994609"/>
                </a:lnTo>
                <a:lnTo>
                  <a:pt x="2900716" y="1994609"/>
                </a:lnTo>
                <a:lnTo>
                  <a:pt x="2948278" y="2004098"/>
                </a:lnTo>
                <a:lnTo>
                  <a:pt x="3005341" y="1994609"/>
                </a:lnTo>
                <a:lnTo>
                  <a:pt x="3052884" y="2004098"/>
                </a:lnTo>
                <a:lnTo>
                  <a:pt x="3100446" y="2004098"/>
                </a:lnTo>
                <a:lnTo>
                  <a:pt x="3157509" y="2004098"/>
                </a:lnTo>
                <a:lnTo>
                  <a:pt x="3205052" y="2004098"/>
                </a:lnTo>
                <a:lnTo>
                  <a:pt x="3252615" y="2004098"/>
                </a:lnTo>
                <a:lnTo>
                  <a:pt x="3309678" y="1994609"/>
                </a:lnTo>
                <a:lnTo>
                  <a:pt x="3357220" y="1985101"/>
                </a:lnTo>
                <a:lnTo>
                  <a:pt x="3404783" y="1975613"/>
                </a:lnTo>
                <a:lnTo>
                  <a:pt x="3461846" y="1966105"/>
                </a:lnTo>
                <a:lnTo>
                  <a:pt x="3509389" y="1966105"/>
                </a:lnTo>
                <a:lnTo>
                  <a:pt x="3556951" y="1966105"/>
                </a:lnTo>
                <a:lnTo>
                  <a:pt x="3614014" y="1985101"/>
                </a:lnTo>
                <a:lnTo>
                  <a:pt x="3661557" y="1975613"/>
                </a:lnTo>
                <a:lnTo>
                  <a:pt x="3709119" y="1966105"/>
                </a:lnTo>
                <a:lnTo>
                  <a:pt x="3766182" y="1966105"/>
                </a:lnTo>
                <a:lnTo>
                  <a:pt x="3813745" y="1966105"/>
                </a:lnTo>
                <a:lnTo>
                  <a:pt x="3861287" y="1975613"/>
                </a:lnTo>
                <a:lnTo>
                  <a:pt x="3918350" y="1975613"/>
                </a:lnTo>
                <a:lnTo>
                  <a:pt x="3965913" y="1975613"/>
                </a:lnTo>
                <a:lnTo>
                  <a:pt x="4013456" y="1975613"/>
                </a:lnTo>
                <a:lnTo>
                  <a:pt x="4070519" y="1985101"/>
                </a:lnTo>
                <a:lnTo>
                  <a:pt x="4118081" y="1994609"/>
                </a:lnTo>
                <a:lnTo>
                  <a:pt x="4165624" y="1994609"/>
                </a:lnTo>
                <a:lnTo>
                  <a:pt x="4222687" y="2004098"/>
                </a:lnTo>
                <a:lnTo>
                  <a:pt x="4270249" y="2004098"/>
                </a:lnTo>
                <a:lnTo>
                  <a:pt x="4317792" y="1994609"/>
                </a:lnTo>
                <a:lnTo>
                  <a:pt x="4374855" y="2004098"/>
                </a:lnTo>
                <a:lnTo>
                  <a:pt x="4422417" y="1994609"/>
                </a:lnTo>
                <a:lnTo>
                  <a:pt x="4469960" y="2004098"/>
                </a:lnTo>
                <a:lnTo>
                  <a:pt x="4527023" y="2004098"/>
                </a:lnTo>
                <a:lnTo>
                  <a:pt x="4574586" y="2004098"/>
                </a:lnTo>
                <a:lnTo>
                  <a:pt x="4622128" y="1994609"/>
                </a:lnTo>
                <a:lnTo>
                  <a:pt x="4679192" y="1994609"/>
                </a:lnTo>
                <a:lnTo>
                  <a:pt x="4983528" y="1994609"/>
                </a:lnTo>
                <a:lnTo>
                  <a:pt x="5031090" y="1985101"/>
                </a:lnTo>
                <a:lnTo>
                  <a:pt x="5392490" y="1985101"/>
                </a:lnTo>
                <a:lnTo>
                  <a:pt x="5440033" y="1975613"/>
                </a:lnTo>
                <a:lnTo>
                  <a:pt x="5487595" y="1975613"/>
                </a:lnTo>
                <a:lnTo>
                  <a:pt x="5544658" y="1985101"/>
                </a:lnTo>
                <a:lnTo>
                  <a:pt x="5592201" y="1985101"/>
                </a:lnTo>
                <a:lnTo>
                  <a:pt x="5639763" y="1937611"/>
                </a:lnTo>
                <a:lnTo>
                  <a:pt x="5696826" y="1899619"/>
                </a:lnTo>
                <a:lnTo>
                  <a:pt x="5744389" y="1880623"/>
                </a:lnTo>
                <a:lnTo>
                  <a:pt x="5791931" y="1890121"/>
                </a:lnTo>
                <a:lnTo>
                  <a:pt x="5848994" y="1890121"/>
                </a:lnTo>
                <a:lnTo>
                  <a:pt x="5896557" y="1890121"/>
                </a:lnTo>
                <a:lnTo>
                  <a:pt x="5944100" y="1880623"/>
                </a:lnTo>
                <a:lnTo>
                  <a:pt x="6001163" y="1880623"/>
                </a:lnTo>
                <a:lnTo>
                  <a:pt x="6048725" y="1880623"/>
                </a:lnTo>
                <a:lnTo>
                  <a:pt x="6096268" y="1880623"/>
                </a:lnTo>
              </a:path>
            </a:pathLst>
          </a:custGeom>
          <a:ln w="28497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23088" y="5635796"/>
            <a:ext cx="6238240" cy="371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1915">
              <a:lnSpc>
                <a:spcPts val="955"/>
              </a:lnSpc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Jul-06</a:t>
            </a:r>
            <a:endParaRPr sz="900">
              <a:latin typeface="Calibri"/>
              <a:cs typeface="Calibri"/>
            </a:endParaRPr>
          </a:p>
          <a:p>
            <a:pPr marL="12700" marR="5080" indent="6350" algn="r">
              <a:lnSpc>
                <a:spcPct val="148200"/>
              </a:lnSpc>
            </a:pP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9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9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9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0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1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4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900" spc="-35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80997" y="314853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76" y="0"/>
                </a:lnTo>
              </a:path>
            </a:pathLst>
          </a:custGeom>
          <a:ln w="28492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4649" y="314853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288" y="0"/>
                </a:lnTo>
              </a:path>
            </a:pathLst>
          </a:custGeom>
          <a:ln w="28492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20324" y="314853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76" y="0"/>
                </a:lnTo>
              </a:path>
            </a:pathLst>
          </a:custGeom>
          <a:ln w="28492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40176" y="2668857"/>
            <a:ext cx="6861809" cy="2974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595958"/>
                </a:solidFill>
                <a:latin typeface="Calibri"/>
                <a:cs typeface="Calibri"/>
              </a:rPr>
              <a:t>Monetary</a:t>
            </a:r>
            <a:r>
              <a:rPr sz="1400" spc="-6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0" dirty="0">
                <a:solidFill>
                  <a:srgbClr val="595958"/>
                </a:solidFill>
                <a:latin typeface="Calibri"/>
                <a:cs typeface="Calibri"/>
              </a:rPr>
              <a:t>Supply</a:t>
            </a:r>
            <a:r>
              <a:rPr sz="1400" spc="-6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95958"/>
                </a:solidFill>
                <a:latin typeface="Calibri"/>
                <a:cs typeface="Calibri"/>
              </a:rPr>
              <a:t>Growth</a:t>
            </a:r>
            <a:r>
              <a:rPr sz="1400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595958"/>
                </a:solidFill>
                <a:latin typeface="Calibri"/>
                <a:cs typeface="Calibri"/>
              </a:rPr>
              <a:t>vs.</a:t>
            </a:r>
            <a:r>
              <a:rPr sz="1400" spc="-8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0" dirty="0">
                <a:solidFill>
                  <a:srgbClr val="595958"/>
                </a:solidFill>
                <a:latin typeface="Calibri"/>
                <a:cs typeface="Calibri"/>
              </a:rPr>
              <a:t>CPI</a:t>
            </a:r>
            <a:r>
              <a:rPr sz="14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95958"/>
                </a:solidFill>
                <a:latin typeface="Calibri"/>
                <a:cs typeface="Calibri"/>
              </a:rPr>
              <a:t>Growth</a:t>
            </a:r>
            <a:endParaRPr sz="14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spcBef>
                <a:spcPts val="40"/>
              </a:spcBef>
              <a:tabLst>
                <a:tab pos="1490345" algn="l"/>
                <a:tab pos="1690370" algn="l"/>
              </a:tabLst>
            </a:pPr>
            <a:r>
              <a:rPr sz="950" spc="5" dirty="0">
                <a:solidFill>
                  <a:srgbClr val="595958"/>
                </a:solidFill>
                <a:latin typeface="Calibri"/>
                <a:cs typeface="Calibri"/>
              </a:rPr>
              <a:t>Percent</a:t>
            </a:r>
            <a:r>
              <a:rPr sz="950" spc="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50" spc="0" dirty="0">
                <a:solidFill>
                  <a:srgbClr val="595958"/>
                </a:solidFill>
                <a:latin typeface="Calibri"/>
                <a:cs typeface="Calibri"/>
              </a:rPr>
              <a:t>Growth</a:t>
            </a:r>
            <a:r>
              <a:rPr sz="950" spc="1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595958"/>
                </a:solidFill>
                <a:latin typeface="Calibri"/>
                <a:cs typeface="Calibri"/>
              </a:rPr>
              <a:t>(%)	</a:t>
            </a:r>
            <a:r>
              <a:rPr sz="950" spc="5" dirty="0">
                <a:solidFill>
                  <a:srgbClr val="595958"/>
                </a:solidFill>
                <a:latin typeface="Calibri"/>
                <a:cs typeface="Calibri"/>
              </a:rPr>
              <a:t>|	Interest Rate</a:t>
            </a:r>
            <a:r>
              <a:rPr sz="95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595958"/>
                </a:solidFill>
                <a:latin typeface="Calibri"/>
                <a:cs typeface="Calibri"/>
              </a:rPr>
              <a:t>(bps)</a:t>
            </a:r>
            <a:endParaRPr sz="950">
              <a:latin typeface="Calibri"/>
              <a:cs typeface="Calibri"/>
            </a:endParaRPr>
          </a:p>
          <a:p>
            <a:pPr marL="607060">
              <a:lnSpc>
                <a:spcPts val="944"/>
              </a:lnSpc>
              <a:spcBef>
                <a:spcPts val="160"/>
              </a:spcBef>
              <a:tabLst>
                <a:tab pos="2094230" algn="l"/>
                <a:tab pos="3145155" algn="l"/>
              </a:tabLst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Monetary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Supply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(M2)	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CPI: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900" spc="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Items	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Effective 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Fed 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Funds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Rate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944"/>
              </a:lnSpc>
              <a:tabLst>
                <a:tab pos="6677025" algn="l"/>
              </a:tabLst>
            </a:pP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12</a:t>
            </a: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   </a:t>
            </a:r>
            <a:r>
              <a:rPr sz="900" spc="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	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19"/>
              </a:lnSpc>
              <a:tabLst>
                <a:tab pos="6569709" algn="l"/>
              </a:tabLst>
            </a:pP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10.0   </a:t>
            </a:r>
            <a:r>
              <a:rPr sz="900" spc="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u="dashLong" spc="-5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900" u="dashLo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ts val="919"/>
              </a:lnSpc>
            </a:pP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500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445"/>
              </a:spcBef>
              <a:tabLst>
                <a:tab pos="6569709" algn="l"/>
              </a:tabLst>
            </a:pP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8.0   </a:t>
            </a:r>
            <a:r>
              <a:rPr sz="9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u="dashLong" spc="-5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900" u="dashLo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ts val="919"/>
              </a:lnSpc>
              <a:spcBef>
                <a:spcPts val="445"/>
              </a:spcBef>
            </a:pP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ts val="919"/>
              </a:lnSpc>
              <a:tabLst>
                <a:tab pos="6569709" algn="l"/>
              </a:tabLst>
            </a:pP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6.0   </a:t>
            </a:r>
            <a:r>
              <a:rPr sz="9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tabLst>
                <a:tab pos="6569709" algn="l"/>
              </a:tabLst>
            </a:pP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4.0</a:t>
            </a:r>
            <a:r>
              <a:rPr sz="900" u="dashLong" spc="-10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300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70485">
              <a:lnSpc>
                <a:spcPts val="919"/>
              </a:lnSpc>
              <a:tabLst>
                <a:tab pos="6569709" algn="l"/>
              </a:tabLst>
            </a:pP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2.0   </a:t>
            </a:r>
            <a:r>
              <a:rPr sz="9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ts val="919"/>
              </a:lnSpc>
            </a:pP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445"/>
              </a:spcBef>
            </a:pPr>
            <a:r>
              <a:rPr sz="900" spc="-10" dirty="0">
                <a:solidFill>
                  <a:srgbClr val="595958"/>
                </a:solidFill>
                <a:latin typeface="Calibri"/>
                <a:cs typeface="Calibri"/>
              </a:rPr>
              <a:t>0.0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ts val="919"/>
              </a:lnSpc>
              <a:spcBef>
                <a:spcPts val="445"/>
              </a:spcBef>
            </a:pPr>
            <a:r>
              <a:rPr sz="900" spc="-15" dirty="0">
                <a:solidFill>
                  <a:srgbClr val="5959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L="35560">
              <a:lnSpc>
                <a:spcPts val="919"/>
              </a:lnSpc>
              <a:tabLst>
                <a:tab pos="6569709" algn="l"/>
              </a:tabLst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-2.0  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tabLst>
                <a:tab pos="6569709" algn="l"/>
              </a:tabLst>
            </a:pP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-4.0</a:t>
            </a:r>
            <a:r>
              <a:rPr sz="900" u="dashLong" spc="-5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r>
              <a:rPr sz="900" spc="-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12214" y="6009523"/>
            <a:ext cx="17760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Source: Federal Reserve Bank of St. </a:t>
            </a:r>
            <a:r>
              <a:rPr sz="700" spc="-10" dirty="0">
                <a:latin typeface="Calibri"/>
                <a:cs typeface="Calibri"/>
              </a:rPr>
              <a:t>Louis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(FRED)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52840" y="6591823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6618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Time to Ditch the Phillips</a:t>
            </a:r>
            <a:r>
              <a:rPr spc="-15" dirty="0"/>
              <a:t> </a:t>
            </a:r>
            <a:r>
              <a:rPr spc="-10" dirty="0"/>
              <a:t>Curve?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752" y="5237680"/>
            <a:ext cx="7767320" cy="8794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widely </a:t>
            </a:r>
            <a:r>
              <a:rPr sz="1800" spc="-10" dirty="0">
                <a:latin typeface="Century Gothic"/>
                <a:cs typeface="Century Gothic"/>
              </a:rPr>
              <a:t>used </a:t>
            </a:r>
            <a:r>
              <a:rPr sz="1800" spc="-5" dirty="0">
                <a:latin typeface="Century Gothic"/>
                <a:cs typeface="Century Gothic"/>
              </a:rPr>
              <a:t>relationship </a:t>
            </a:r>
            <a:r>
              <a:rPr sz="1800" spc="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no longer</a:t>
            </a:r>
            <a:r>
              <a:rPr sz="1800" spc="5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reliable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entury Gothic"/>
                <a:cs typeface="Century Gothic"/>
              </a:rPr>
              <a:t>Correlation </a:t>
            </a:r>
            <a:r>
              <a:rPr sz="1800" spc="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actually </a:t>
            </a:r>
            <a:r>
              <a:rPr sz="1800" dirty="0">
                <a:latin typeface="Century Gothic"/>
                <a:cs typeface="Century Gothic"/>
              </a:rPr>
              <a:t>positive </a:t>
            </a:r>
            <a:r>
              <a:rPr sz="1800" spc="-5" dirty="0">
                <a:latin typeface="Century Gothic"/>
                <a:cs typeface="Century Gothic"/>
              </a:rPr>
              <a:t>since </a:t>
            </a:r>
            <a:r>
              <a:rPr sz="1800" spc="-10" dirty="0">
                <a:latin typeface="Century Gothic"/>
                <a:cs typeface="Century Gothic"/>
              </a:rPr>
              <a:t>the end </a:t>
            </a:r>
            <a:r>
              <a:rPr sz="1800" spc="-5" dirty="0">
                <a:latin typeface="Century Gothic"/>
                <a:cs typeface="Century Gothic"/>
              </a:rPr>
              <a:t>of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Great</a:t>
            </a:r>
            <a:r>
              <a:rPr sz="1800" spc="1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Recession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6579" y="1840996"/>
          <a:ext cx="6297295" cy="305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/>
                <a:gridCol w="1050289"/>
                <a:gridCol w="1038860"/>
                <a:gridCol w="1050289"/>
                <a:gridCol w="1050289"/>
                <a:gridCol w="1038860"/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47276" y="3183686"/>
            <a:ext cx="1603859" cy="1162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8912" y="3285235"/>
            <a:ext cx="926163" cy="913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1438" y="33303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29" y="78974"/>
                </a:moveTo>
                <a:lnTo>
                  <a:pt x="24143" y="75871"/>
                </a:lnTo>
                <a:lnTo>
                  <a:pt x="11578" y="67408"/>
                </a:lnTo>
                <a:lnTo>
                  <a:pt x="3106" y="54857"/>
                </a:lnTo>
                <a:lnTo>
                  <a:pt x="0" y="39487"/>
                </a:lnTo>
                <a:lnTo>
                  <a:pt x="3106" y="24116"/>
                </a:lnTo>
                <a:lnTo>
                  <a:pt x="11578" y="11565"/>
                </a:lnTo>
                <a:lnTo>
                  <a:pt x="24143" y="3103"/>
                </a:lnTo>
                <a:lnTo>
                  <a:pt x="39529" y="0"/>
                </a:lnTo>
                <a:lnTo>
                  <a:pt x="54916" y="3103"/>
                </a:lnTo>
                <a:lnTo>
                  <a:pt x="67481" y="11565"/>
                </a:lnTo>
                <a:lnTo>
                  <a:pt x="75952" y="24116"/>
                </a:lnTo>
                <a:lnTo>
                  <a:pt x="79059" y="39487"/>
                </a:lnTo>
                <a:lnTo>
                  <a:pt x="75952" y="54857"/>
                </a:lnTo>
                <a:lnTo>
                  <a:pt x="67481" y="67408"/>
                </a:lnTo>
                <a:lnTo>
                  <a:pt x="54916" y="75871"/>
                </a:lnTo>
                <a:lnTo>
                  <a:pt x="39529" y="78974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7915" y="339806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29" y="78974"/>
                </a:moveTo>
                <a:lnTo>
                  <a:pt x="24143" y="75871"/>
                </a:lnTo>
                <a:lnTo>
                  <a:pt x="11578" y="67408"/>
                </a:lnTo>
                <a:lnTo>
                  <a:pt x="3106" y="54857"/>
                </a:lnTo>
                <a:lnTo>
                  <a:pt x="0" y="39487"/>
                </a:lnTo>
                <a:lnTo>
                  <a:pt x="3106" y="24116"/>
                </a:lnTo>
                <a:lnTo>
                  <a:pt x="11578" y="11565"/>
                </a:lnTo>
                <a:lnTo>
                  <a:pt x="24143" y="3103"/>
                </a:lnTo>
                <a:lnTo>
                  <a:pt x="39529" y="0"/>
                </a:lnTo>
                <a:lnTo>
                  <a:pt x="54916" y="3103"/>
                </a:lnTo>
                <a:lnTo>
                  <a:pt x="67481" y="11565"/>
                </a:lnTo>
                <a:lnTo>
                  <a:pt x="75952" y="24116"/>
                </a:lnTo>
                <a:lnTo>
                  <a:pt x="79059" y="39487"/>
                </a:lnTo>
                <a:lnTo>
                  <a:pt x="75952" y="54857"/>
                </a:lnTo>
                <a:lnTo>
                  <a:pt x="67481" y="67408"/>
                </a:lnTo>
                <a:lnTo>
                  <a:pt x="54916" y="75871"/>
                </a:lnTo>
                <a:lnTo>
                  <a:pt x="39529" y="78974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1438" y="3206254"/>
            <a:ext cx="79059" cy="78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1438" y="2969310"/>
            <a:ext cx="79059" cy="78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566" y="2743644"/>
            <a:ext cx="79059" cy="78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6042" y="2642095"/>
            <a:ext cx="79059" cy="78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9344" y="2506700"/>
            <a:ext cx="79059" cy="78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0204" y="2416441"/>
            <a:ext cx="79059" cy="78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1203" y="2551836"/>
            <a:ext cx="79059" cy="78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7458" y="2800057"/>
            <a:ext cx="79059" cy="78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24144" y="2924175"/>
            <a:ext cx="79059" cy="78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1203" y="3127273"/>
            <a:ext cx="79059" cy="78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9982" y="3217532"/>
            <a:ext cx="79059" cy="78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7041" y="3251390"/>
            <a:ext cx="79059" cy="78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5378" y="3251390"/>
            <a:ext cx="79059" cy="78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3949" y="3025724"/>
            <a:ext cx="79059" cy="78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7471" y="2890329"/>
            <a:ext cx="79059" cy="78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57471" y="2766212"/>
            <a:ext cx="79059" cy="78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55821" y="2608249"/>
            <a:ext cx="79059" cy="78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57471" y="2461564"/>
            <a:ext cx="79059" cy="78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3949" y="2326170"/>
            <a:ext cx="79059" cy="78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60784" y="2077940"/>
            <a:ext cx="79063" cy="789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0341" y="2044082"/>
            <a:ext cx="79063" cy="789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946" y="2281038"/>
            <a:ext cx="79063" cy="789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36818" y="2337452"/>
            <a:ext cx="79063" cy="789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2468" y="253491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33881" y="67691"/>
                </a:moveTo>
                <a:lnTo>
                  <a:pt x="20693" y="65031"/>
                </a:lnTo>
                <a:lnTo>
                  <a:pt x="9923" y="57777"/>
                </a:lnTo>
                <a:lnTo>
                  <a:pt x="2662" y="47019"/>
                </a:lnTo>
                <a:lnTo>
                  <a:pt x="0" y="33845"/>
                </a:lnTo>
                <a:lnTo>
                  <a:pt x="2662" y="20671"/>
                </a:lnTo>
                <a:lnTo>
                  <a:pt x="9923" y="9913"/>
                </a:lnTo>
                <a:lnTo>
                  <a:pt x="20693" y="2659"/>
                </a:lnTo>
                <a:lnTo>
                  <a:pt x="33881" y="0"/>
                </a:lnTo>
                <a:lnTo>
                  <a:pt x="47070" y="2659"/>
                </a:lnTo>
                <a:lnTo>
                  <a:pt x="57839" y="9913"/>
                </a:lnTo>
                <a:lnTo>
                  <a:pt x="65100" y="20671"/>
                </a:lnTo>
                <a:lnTo>
                  <a:pt x="67763" y="33845"/>
                </a:lnTo>
                <a:lnTo>
                  <a:pt x="65100" y="47019"/>
                </a:lnTo>
                <a:lnTo>
                  <a:pt x="57839" y="57777"/>
                </a:lnTo>
                <a:lnTo>
                  <a:pt x="47070" y="65031"/>
                </a:lnTo>
                <a:lnTo>
                  <a:pt x="33881" y="67691"/>
                </a:lnTo>
                <a:close/>
              </a:path>
            </a:pathLst>
          </a:custGeom>
          <a:solidFill>
            <a:srgbClr val="E2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468" y="253491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763" y="33845"/>
                </a:moveTo>
                <a:lnTo>
                  <a:pt x="65100" y="47019"/>
                </a:lnTo>
                <a:lnTo>
                  <a:pt x="57839" y="57777"/>
                </a:lnTo>
                <a:lnTo>
                  <a:pt x="47070" y="65031"/>
                </a:lnTo>
                <a:lnTo>
                  <a:pt x="33881" y="67691"/>
                </a:lnTo>
                <a:lnTo>
                  <a:pt x="20693" y="65031"/>
                </a:lnTo>
                <a:lnTo>
                  <a:pt x="9923" y="57777"/>
                </a:lnTo>
                <a:lnTo>
                  <a:pt x="2662" y="47019"/>
                </a:lnTo>
                <a:lnTo>
                  <a:pt x="0" y="33845"/>
                </a:lnTo>
                <a:lnTo>
                  <a:pt x="2662" y="20671"/>
                </a:lnTo>
                <a:lnTo>
                  <a:pt x="9923" y="9913"/>
                </a:lnTo>
                <a:lnTo>
                  <a:pt x="20693" y="2659"/>
                </a:lnTo>
                <a:lnTo>
                  <a:pt x="33881" y="0"/>
                </a:lnTo>
                <a:lnTo>
                  <a:pt x="47070" y="2659"/>
                </a:lnTo>
                <a:lnTo>
                  <a:pt x="57839" y="9913"/>
                </a:lnTo>
                <a:lnTo>
                  <a:pt x="65100" y="20671"/>
                </a:lnTo>
                <a:lnTo>
                  <a:pt x="67763" y="33845"/>
                </a:lnTo>
                <a:close/>
              </a:path>
            </a:pathLst>
          </a:custGeom>
          <a:ln w="11299">
            <a:solidFill>
              <a:srgbClr val="E2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36818" y="2743636"/>
            <a:ext cx="79063" cy="789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42468" y="260261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33881" y="67691"/>
                </a:moveTo>
                <a:lnTo>
                  <a:pt x="20693" y="65031"/>
                </a:lnTo>
                <a:lnTo>
                  <a:pt x="9923" y="57777"/>
                </a:lnTo>
                <a:lnTo>
                  <a:pt x="2662" y="47019"/>
                </a:lnTo>
                <a:lnTo>
                  <a:pt x="0" y="33845"/>
                </a:lnTo>
                <a:lnTo>
                  <a:pt x="2662" y="20671"/>
                </a:lnTo>
                <a:lnTo>
                  <a:pt x="9923" y="9913"/>
                </a:lnTo>
                <a:lnTo>
                  <a:pt x="20693" y="2659"/>
                </a:lnTo>
                <a:lnTo>
                  <a:pt x="33881" y="0"/>
                </a:lnTo>
                <a:lnTo>
                  <a:pt x="47070" y="2659"/>
                </a:lnTo>
                <a:lnTo>
                  <a:pt x="57839" y="9913"/>
                </a:lnTo>
                <a:lnTo>
                  <a:pt x="65100" y="20671"/>
                </a:lnTo>
                <a:lnTo>
                  <a:pt x="67763" y="33845"/>
                </a:lnTo>
                <a:lnTo>
                  <a:pt x="65100" y="47019"/>
                </a:lnTo>
                <a:lnTo>
                  <a:pt x="57839" y="57777"/>
                </a:lnTo>
                <a:lnTo>
                  <a:pt x="47070" y="65031"/>
                </a:lnTo>
                <a:lnTo>
                  <a:pt x="33881" y="67691"/>
                </a:lnTo>
                <a:close/>
              </a:path>
            </a:pathLst>
          </a:custGeom>
          <a:solidFill>
            <a:srgbClr val="E2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42468" y="260261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763" y="33845"/>
                </a:moveTo>
                <a:lnTo>
                  <a:pt x="65100" y="47019"/>
                </a:lnTo>
                <a:lnTo>
                  <a:pt x="57839" y="57777"/>
                </a:lnTo>
                <a:lnTo>
                  <a:pt x="47070" y="65031"/>
                </a:lnTo>
                <a:lnTo>
                  <a:pt x="33881" y="67691"/>
                </a:lnTo>
                <a:lnTo>
                  <a:pt x="20693" y="65031"/>
                </a:lnTo>
                <a:lnTo>
                  <a:pt x="9923" y="57777"/>
                </a:lnTo>
                <a:lnTo>
                  <a:pt x="2662" y="47019"/>
                </a:lnTo>
                <a:lnTo>
                  <a:pt x="0" y="33845"/>
                </a:lnTo>
                <a:lnTo>
                  <a:pt x="2662" y="20671"/>
                </a:lnTo>
                <a:lnTo>
                  <a:pt x="9923" y="9913"/>
                </a:lnTo>
                <a:lnTo>
                  <a:pt x="20693" y="2659"/>
                </a:lnTo>
                <a:lnTo>
                  <a:pt x="33881" y="0"/>
                </a:lnTo>
                <a:lnTo>
                  <a:pt x="47070" y="2659"/>
                </a:lnTo>
                <a:lnTo>
                  <a:pt x="57839" y="9913"/>
                </a:lnTo>
                <a:lnTo>
                  <a:pt x="65100" y="20671"/>
                </a:lnTo>
                <a:lnTo>
                  <a:pt x="67763" y="33845"/>
                </a:lnTo>
                <a:close/>
              </a:path>
            </a:pathLst>
          </a:custGeom>
          <a:ln w="11299">
            <a:solidFill>
              <a:srgbClr val="E2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4724" y="2788772"/>
            <a:ext cx="79063" cy="789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0979" y="3093419"/>
            <a:ext cx="79063" cy="789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7235" y="3194968"/>
            <a:ext cx="79063" cy="789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47013" y="3364208"/>
            <a:ext cx="79063" cy="789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4920" y="3567307"/>
            <a:ext cx="79063" cy="789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6792" y="3702702"/>
            <a:ext cx="79063" cy="789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48664" y="3736547"/>
            <a:ext cx="79063" cy="789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7235" y="3860664"/>
            <a:ext cx="79063" cy="789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18502" y="375348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33881" y="67691"/>
                </a:moveTo>
                <a:lnTo>
                  <a:pt x="20693" y="65031"/>
                </a:lnTo>
                <a:lnTo>
                  <a:pt x="9923" y="57777"/>
                </a:lnTo>
                <a:lnTo>
                  <a:pt x="2662" y="47019"/>
                </a:lnTo>
                <a:lnTo>
                  <a:pt x="0" y="33845"/>
                </a:lnTo>
                <a:lnTo>
                  <a:pt x="2662" y="20671"/>
                </a:lnTo>
                <a:lnTo>
                  <a:pt x="9923" y="9913"/>
                </a:lnTo>
                <a:lnTo>
                  <a:pt x="20693" y="2659"/>
                </a:lnTo>
                <a:lnTo>
                  <a:pt x="33881" y="0"/>
                </a:lnTo>
                <a:lnTo>
                  <a:pt x="47070" y="2659"/>
                </a:lnTo>
                <a:lnTo>
                  <a:pt x="57839" y="9913"/>
                </a:lnTo>
                <a:lnTo>
                  <a:pt x="65100" y="20671"/>
                </a:lnTo>
                <a:lnTo>
                  <a:pt x="67763" y="33845"/>
                </a:lnTo>
                <a:lnTo>
                  <a:pt x="65100" y="47019"/>
                </a:lnTo>
                <a:lnTo>
                  <a:pt x="57839" y="57777"/>
                </a:lnTo>
                <a:lnTo>
                  <a:pt x="47070" y="65031"/>
                </a:lnTo>
                <a:lnTo>
                  <a:pt x="33881" y="67691"/>
                </a:lnTo>
                <a:close/>
              </a:path>
            </a:pathLst>
          </a:custGeom>
          <a:solidFill>
            <a:srgbClr val="E2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8502" y="375348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67763" y="33845"/>
                </a:moveTo>
                <a:lnTo>
                  <a:pt x="65100" y="47019"/>
                </a:lnTo>
                <a:lnTo>
                  <a:pt x="57839" y="57777"/>
                </a:lnTo>
                <a:lnTo>
                  <a:pt x="47070" y="65031"/>
                </a:lnTo>
                <a:lnTo>
                  <a:pt x="33881" y="67691"/>
                </a:lnTo>
                <a:lnTo>
                  <a:pt x="20693" y="65031"/>
                </a:lnTo>
                <a:lnTo>
                  <a:pt x="9923" y="57777"/>
                </a:lnTo>
                <a:lnTo>
                  <a:pt x="2662" y="47019"/>
                </a:lnTo>
                <a:lnTo>
                  <a:pt x="0" y="33845"/>
                </a:lnTo>
                <a:lnTo>
                  <a:pt x="2662" y="20671"/>
                </a:lnTo>
                <a:lnTo>
                  <a:pt x="9923" y="9913"/>
                </a:lnTo>
                <a:lnTo>
                  <a:pt x="20693" y="2659"/>
                </a:lnTo>
                <a:lnTo>
                  <a:pt x="33881" y="0"/>
                </a:lnTo>
                <a:lnTo>
                  <a:pt x="47070" y="2659"/>
                </a:lnTo>
                <a:lnTo>
                  <a:pt x="57839" y="9913"/>
                </a:lnTo>
                <a:lnTo>
                  <a:pt x="65100" y="20671"/>
                </a:lnTo>
                <a:lnTo>
                  <a:pt x="67763" y="33845"/>
                </a:lnTo>
                <a:close/>
              </a:path>
            </a:pathLst>
          </a:custGeom>
          <a:ln w="11299">
            <a:solidFill>
              <a:srgbClr val="E2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60771" y="3680134"/>
            <a:ext cx="79063" cy="789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1203" y="4278147"/>
            <a:ext cx="79059" cy="78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2063" y="4390974"/>
            <a:ext cx="79059" cy="78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00190" y="4492523"/>
            <a:ext cx="79059" cy="78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47016" y="4018635"/>
            <a:ext cx="79059" cy="789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1842" y="3894518"/>
            <a:ext cx="79059" cy="7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43714" y="3984790"/>
            <a:ext cx="135536" cy="1579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83935" y="3917086"/>
            <a:ext cx="79059" cy="78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83935" y="3680142"/>
            <a:ext cx="124233" cy="1353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69331" y="373655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29" y="78974"/>
                </a:moveTo>
                <a:lnTo>
                  <a:pt x="24143" y="75871"/>
                </a:lnTo>
                <a:lnTo>
                  <a:pt x="11578" y="67408"/>
                </a:lnTo>
                <a:lnTo>
                  <a:pt x="3106" y="54857"/>
                </a:lnTo>
                <a:lnTo>
                  <a:pt x="0" y="39487"/>
                </a:lnTo>
                <a:lnTo>
                  <a:pt x="3106" y="24116"/>
                </a:lnTo>
                <a:lnTo>
                  <a:pt x="11578" y="11565"/>
                </a:lnTo>
                <a:lnTo>
                  <a:pt x="24143" y="3103"/>
                </a:lnTo>
                <a:lnTo>
                  <a:pt x="39529" y="0"/>
                </a:lnTo>
                <a:lnTo>
                  <a:pt x="54916" y="3103"/>
                </a:lnTo>
                <a:lnTo>
                  <a:pt x="67481" y="11565"/>
                </a:lnTo>
                <a:lnTo>
                  <a:pt x="75952" y="24116"/>
                </a:lnTo>
                <a:lnTo>
                  <a:pt x="79059" y="39487"/>
                </a:lnTo>
                <a:lnTo>
                  <a:pt x="75952" y="54857"/>
                </a:lnTo>
                <a:lnTo>
                  <a:pt x="67481" y="67408"/>
                </a:lnTo>
                <a:lnTo>
                  <a:pt x="54916" y="75871"/>
                </a:lnTo>
                <a:lnTo>
                  <a:pt x="39529" y="789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11203" y="3815537"/>
            <a:ext cx="79059" cy="78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26205" y="1735122"/>
            <a:ext cx="268605" cy="323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16.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14.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12.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10.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64769" algn="ctr">
              <a:lnSpc>
                <a:spcPct val="100000"/>
              </a:lnSpc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8.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64769" algn="ctr">
              <a:lnSpc>
                <a:spcPct val="100000"/>
              </a:lnSpc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6.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64769" algn="ctr">
              <a:lnSpc>
                <a:spcPct val="100000"/>
              </a:lnSpc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4.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64769" algn="ctr">
              <a:lnSpc>
                <a:spcPct val="100000"/>
              </a:lnSpc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64769" algn="ctr">
              <a:lnSpc>
                <a:spcPct val="100000"/>
              </a:lnSpc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0.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sz="1050" spc="2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sz="1050" spc="2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4.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06385" y="4953937"/>
            <a:ext cx="19621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0.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52979" y="4953937"/>
            <a:ext cx="124269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59180" algn="l"/>
              </a:tabLst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2.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r>
              <a:rPr sz="1050" dirty="0">
                <a:solidFill>
                  <a:srgbClr val="303030"/>
                </a:solidFill>
                <a:latin typeface="Calibri"/>
                <a:cs typeface="Calibri"/>
              </a:rPr>
              <a:t>	</a:t>
            </a: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4.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33929" y="2980319"/>
            <a:ext cx="172720" cy="7823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50" b="1" spc="-10" dirty="0">
                <a:solidFill>
                  <a:srgbClr val="595958"/>
                </a:solidFill>
                <a:latin typeface="Calibri"/>
                <a:cs typeface="Calibri"/>
              </a:rPr>
              <a:t>Inflation</a:t>
            </a:r>
            <a:r>
              <a:rPr sz="1150" b="1" spc="1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b="1" spc="-15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24299" y="4929902"/>
            <a:ext cx="3891279" cy="414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305"/>
              </a:spcBef>
              <a:tabLst>
                <a:tab pos="1580515" algn="l"/>
                <a:tab pos="2593340" algn="l"/>
                <a:tab pos="3639820" algn="l"/>
              </a:tabLst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6.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r>
              <a:rPr sz="1050" dirty="0">
                <a:solidFill>
                  <a:srgbClr val="303030"/>
                </a:solidFill>
                <a:latin typeface="Calibri"/>
                <a:cs typeface="Calibri"/>
              </a:rPr>
              <a:t>	</a:t>
            </a: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8.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r>
              <a:rPr sz="1050" dirty="0">
                <a:solidFill>
                  <a:srgbClr val="303030"/>
                </a:solidFill>
                <a:latin typeface="Calibri"/>
                <a:cs typeface="Calibri"/>
              </a:rPr>
              <a:t>	</a:t>
            </a: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10.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r>
              <a:rPr sz="1050" dirty="0">
                <a:solidFill>
                  <a:srgbClr val="303030"/>
                </a:solidFill>
                <a:latin typeface="Calibri"/>
                <a:cs typeface="Calibri"/>
              </a:rPr>
              <a:t>	</a:t>
            </a: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12.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b="1" spc="0" dirty="0">
                <a:solidFill>
                  <a:srgbClr val="595958"/>
                </a:solidFill>
                <a:latin typeface="Calibri"/>
                <a:cs typeface="Calibri"/>
              </a:rPr>
              <a:t>Unemployment</a:t>
            </a:r>
            <a:r>
              <a:rPr sz="1150" b="1" spc="1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b="1" spc="-15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64348" y="1649183"/>
            <a:ext cx="79059" cy="78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24405" y="1649183"/>
            <a:ext cx="79059" cy="78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90108" y="1654826"/>
            <a:ext cx="79065" cy="78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633347" y="1242135"/>
            <a:ext cx="2656205" cy="518159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50" spc="5" dirty="0">
                <a:solidFill>
                  <a:srgbClr val="595958"/>
                </a:solidFill>
                <a:latin typeface="Calibri"/>
                <a:cs typeface="Calibri"/>
              </a:rPr>
              <a:t>Inflation </a:t>
            </a:r>
            <a:r>
              <a:rPr sz="1650" spc="35" dirty="0">
                <a:solidFill>
                  <a:srgbClr val="595958"/>
                </a:solidFill>
                <a:latin typeface="Calibri"/>
                <a:cs typeface="Calibri"/>
              </a:rPr>
              <a:t>vs.</a:t>
            </a:r>
            <a:r>
              <a:rPr sz="1650" spc="-2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50" spc="0" dirty="0">
                <a:solidFill>
                  <a:srgbClr val="595958"/>
                </a:solidFill>
                <a:latin typeface="Calibri"/>
                <a:cs typeface="Calibri"/>
              </a:rPr>
              <a:t>Unemployment</a:t>
            </a:r>
            <a:endParaRPr sz="165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244"/>
              </a:spcBef>
              <a:tabLst>
                <a:tab pos="1097280" algn="l"/>
                <a:tab pos="2055495" algn="l"/>
              </a:tabLst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1960-1969	1970-1979	1980-1989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33227" y="1649183"/>
            <a:ext cx="79059" cy="789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634204" y="1572117"/>
            <a:ext cx="61341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1990-1999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498931" y="1654826"/>
            <a:ext cx="79065" cy="789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592089" y="1572117"/>
            <a:ext cx="61341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2000-2008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453353" y="1649183"/>
            <a:ext cx="79059" cy="78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549987" y="1572117"/>
            <a:ext cx="76009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2009-Present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53906" y="5190096"/>
            <a:ext cx="17760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Source: Federal Reserve Bank of St. </a:t>
            </a:r>
            <a:r>
              <a:rPr sz="700" spc="-10" dirty="0">
                <a:latin typeface="Calibri"/>
                <a:cs typeface="Calibri"/>
              </a:rPr>
              <a:t>Louis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(FRED)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752840" y="6591823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70377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Non </a:t>
            </a:r>
            <a:r>
              <a:rPr spc="-5" dirty="0"/>
              <a:t>Farm Payrolls - Wage</a:t>
            </a:r>
            <a:r>
              <a:rPr spc="0" dirty="0"/>
              <a:t> </a:t>
            </a:r>
            <a:r>
              <a:rPr spc="-5" dirty="0"/>
              <a:t>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840" y="5816182"/>
            <a:ext cx="36309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1960-Present </a:t>
            </a:r>
            <a:r>
              <a:rPr sz="1800" spc="-5" dirty="0">
                <a:latin typeface="Century Gothic"/>
                <a:cs typeface="Century Gothic"/>
              </a:rPr>
              <a:t>Correlation: </a:t>
            </a:r>
            <a:r>
              <a:rPr sz="2000" b="1" dirty="0">
                <a:latin typeface="Century Gothic"/>
                <a:cs typeface="Century Gothic"/>
              </a:rPr>
              <a:t>0.79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3848" y="5816182"/>
            <a:ext cx="3631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entury Gothic"/>
                <a:cs typeface="Century Gothic"/>
              </a:rPr>
              <a:t>2009-Present </a:t>
            </a:r>
            <a:r>
              <a:rPr sz="1800" spc="-5" dirty="0">
                <a:latin typeface="Century Gothic"/>
                <a:cs typeface="Century Gothic"/>
              </a:rPr>
              <a:t>Correlation: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2000" b="1" dirty="0">
                <a:latin typeface="Century Gothic"/>
                <a:cs typeface="Century Gothic"/>
              </a:rPr>
              <a:t>0.04</a:t>
            </a:r>
            <a:endParaRPr sz="2000">
              <a:latin typeface="Century Gothic"/>
              <a:cs typeface="Century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7825" y="2059986"/>
          <a:ext cx="6294755" cy="305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626745"/>
                <a:gridCol w="626744"/>
                <a:gridCol w="632460"/>
                <a:gridCol w="621030"/>
                <a:gridCol w="632459"/>
                <a:gridCol w="621029"/>
                <a:gridCol w="632460"/>
                <a:gridCol w="632460"/>
                <a:gridCol w="621029"/>
              </a:tblGrid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12700">
                      <a:solidFill>
                        <a:srgbClr val="DADADA"/>
                      </a:solidFill>
                      <a:prstDash val="solid"/>
                    </a:lnT>
                    <a:lnB w="2857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ADA"/>
                      </a:solidFill>
                      <a:prstDash val="solid"/>
                    </a:lnL>
                    <a:lnR w="12700">
                      <a:solidFill>
                        <a:srgbClr val="DADADA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DADAD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839746" y="3018345"/>
            <a:ext cx="2709620" cy="1758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4515" y="3243846"/>
            <a:ext cx="79031" cy="78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6450" y="299580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8708" y="27477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0630" y="2589898"/>
            <a:ext cx="79031" cy="78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7095" y="2443327"/>
            <a:ext cx="79031" cy="78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0335" y="2544800"/>
            <a:ext cx="79031" cy="78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9367" y="2792844"/>
            <a:ext cx="79031" cy="78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0684" y="2916872"/>
            <a:ext cx="79031" cy="78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8412" y="3063443"/>
            <a:ext cx="79031" cy="78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9367" y="31310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4205" y="29168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9030" y="27477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1287" y="27026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88048" y="2657551"/>
            <a:ext cx="146772" cy="157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1610" y="262373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7416" y="257863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62269" y="2623731"/>
            <a:ext cx="79031" cy="78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21960" y="2804121"/>
            <a:ext cx="79031" cy="78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38075" y="286049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31637" y="310854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515" y="78917"/>
                </a:moveTo>
                <a:lnTo>
                  <a:pt x="24134" y="75816"/>
                </a:lnTo>
                <a:lnTo>
                  <a:pt x="11573" y="67360"/>
                </a:lnTo>
                <a:lnTo>
                  <a:pt x="3105" y="54818"/>
                </a:lnTo>
                <a:lnTo>
                  <a:pt x="0" y="39458"/>
                </a:lnTo>
                <a:lnTo>
                  <a:pt x="3105" y="24099"/>
                </a:lnTo>
                <a:lnTo>
                  <a:pt x="11573" y="11557"/>
                </a:lnTo>
                <a:lnTo>
                  <a:pt x="24134" y="3100"/>
                </a:lnTo>
                <a:lnTo>
                  <a:pt x="39515" y="0"/>
                </a:lnTo>
                <a:lnTo>
                  <a:pt x="54896" y="3100"/>
                </a:lnTo>
                <a:lnTo>
                  <a:pt x="67457" y="11557"/>
                </a:lnTo>
                <a:lnTo>
                  <a:pt x="75925" y="24099"/>
                </a:lnTo>
                <a:lnTo>
                  <a:pt x="79031" y="39458"/>
                </a:lnTo>
                <a:lnTo>
                  <a:pt x="75925" y="54818"/>
                </a:lnTo>
                <a:lnTo>
                  <a:pt x="67457" y="67360"/>
                </a:lnTo>
                <a:lnTo>
                  <a:pt x="54896" y="75816"/>
                </a:lnTo>
                <a:lnTo>
                  <a:pt x="39515" y="789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2004" y="4799774"/>
            <a:ext cx="79031" cy="78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4908" y="4348772"/>
            <a:ext cx="79031" cy="78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20405" y="4382604"/>
            <a:ext cx="79031" cy="78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94585" y="4337507"/>
            <a:ext cx="79031" cy="789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90747" y="5170634"/>
            <a:ext cx="19621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2.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8432" y="5170634"/>
            <a:ext cx="19621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4.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73814" y="5170634"/>
            <a:ext cx="19621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8.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67184" y="5170634"/>
            <a:ext cx="26352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10.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94869" y="5170634"/>
            <a:ext cx="26352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12.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22566" y="5170634"/>
            <a:ext cx="26352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14.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50250" y="5170634"/>
            <a:ext cx="26352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16.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5424" y="3034884"/>
            <a:ext cx="172720" cy="1114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50" b="1" spc="-10" dirty="0">
                <a:solidFill>
                  <a:srgbClr val="595958"/>
                </a:solidFill>
                <a:latin typeface="Calibri"/>
                <a:cs typeface="Calibri"/>
              </a:rPr>
              <a:t>Wage </a:t>
            </a:r>
            <a:r>
              <a:rPr sz="1150" b="1" spc="5" dirty="0">
                <a:solidFill>
                  <a:srgbClr val="595958"/>
                </a:solidFill>
                <a:latin typeface="Calibri"/>
                <a:cs typeface="Calibri"/>
              </a:rPr>
              <a:t>Growth</a:t>
            </a:r>
            <a:r>
              <a:rPr sz="1150" b="1" spc="-1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b="1" spc="-3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0283" y="5146624"/>
            <a:ext cx="782955" cy="414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05"/>
              </a:spcBef>
            </a:pPr>
            <a:r>
              <a:rPr sz="1050" dirty="0">
                <a:solidFill>
                  <a:srgbClr val="303030"/>
                </a:solidFill>
                <a:latin typeface="Calibri"/>
                <a:cs typeface="Calibri"/>
              </a:rPr>
              <a:t>6.0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b="1" spc="-10" dirty="0">
                <a:solidFill>
                  <a:srgbClr val="595958"/>
                </a:solidFill>
                <a:latin typeface="Calibri"/>
                <a:cs typeface="Calibri"/>
              </a:rPr>
              <a:t>Inflation</a:t>
            </a:r>
            <a:r>
              <a:rPr sz="1150" b="1" spc="1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b="1" spc="-15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18806" y="1845767"/>
            <a:ext cx="79031" cy="78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67166" y="1845767"/>
            <a:ext cx="79031" cy="78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27618" y="1506094"/>
            <a:ext cx="2074545" cy="3676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5904" algn="ctr">
              <a:lnSpc>
                <a:spcPct val="100000"/>
              </a:lnSpc>
              <a:spcBef>
                <a:spcPts val="135"/>
              </a:spcBef>
            </a:pPr>
            <a:r>
              <a:rPr sz="1650" spc="-5" dirty="0">
                <a:solidFill>
                  <a:srgbClr val="595958"/>
                </a:solidFill>
                <a:latin typeface="Calibri"/>
                <a:cs typeface="Calibri"/>
              </a:rPr>
              <a:t>Wage</a:t>
            </a:r>
            <a:r>
              <a:rPr sz="1650" spc="-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595958"/>
                </a:solidFill>
                <a:latin typeface="Calibri"/>
                <a:cs typeface="Calibri"/>
              </a:rPr>
              <a:t>Growth</a:t>
            </a:r>
            <a:r>
              <a:rPr sz="1650" spc="-1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595958"/>
                </a:solidFill>
                <a:latin typeface="Calibri"/>
                <a:cs typeface="Calibri"/>
              </a:rPr>
              <a:t>vs.</a:t>
            </a:r>
            <a:r>
              <a:rPr sz="1650" spc="-10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595958"/>
                </a:solidFill>
                <a:latin typeface="Calibri"/>
                <a:cs typeface="Calibri"/>
              </a:rPr>
              <a:t>CPI</a:t>
            </a:r>
            <a:endParaRPr sz="1650">
              <a:latin typeface="Calibri"/>
              <a:cs typeface="Calibri"/>
            </a:endParaRPr>
          </a:p>
          <a:p>
            <a:pPr marL="255904" algn="ctr">
              <a:lnSpc>
                <a:spcPct val="100000"/>
              </a:lnSpc>
              <a:spcBef>
                <a:spcPts val="75"/>
              </a:spcBef>
              <a:tabLst>
                <a:tab pos="1210945" algn="l"/>
              </a:tabLst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1960-2009	2009-2016</a:t>
            </a:r>
            <a:endParaRPr sz="1050">
              <a:latin typeface="Calibri"/>
              <a:cs typeface="Calibri"/>
            </a:endParaRPr>
          </a:p>
          <a:p>
            <a:pPr marR="1802764" algn="ctr">
              <a:lnSpc>
                <a:spcPct val="100000"/>
              </a:lnSpc>
              <a:spcBef>
                <a:spcPts val="190"/>
              </a:spcBef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14.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802764" algn="ctr">
              <a:lnSpc>
                <a:spcPct val="100000"/>
              </a:lnSpc>
              <a:spcBef>
                <a:spcPts val="585"/>
              </a:spcBef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12.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802764" algn="ctr">
              <a:lnSpc>
                <a:spcPct val="100000"/>
              </a:lnSpc>
              <a:spcBef>
                <a:spcPts val="585"/>
              </a:spcBef>
            </a:pPr>
            <a:r>
              <a:rPr sz="1050" spc="-5" dirty="0">
                <a:solidFill>
                  <a:srgbClr val="595958"/>
                </a:solidFill>
                <a:latin typeface="Calibri"/>
                <a:cs typeface="Calibri"/>
              </a:rPr>
              <a:t>10.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733550" algn="ctr">
              <a:lnSpc>
                <a:spcPct val="100000"/>
              </a:lnSpc>
              <a:spcBef>
                <a:spcPts val="580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8.0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733550" algn="ctr">
              <a:lnSpc>
                <a:spcPct val="100000"/>
              </a:lnSpc>
              <a:spcBef>
                <a:spcPts val="585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6.0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733550" algn="ctr">
              <a:lnSpc>
                <a:spcPct val="100000"/>
              </a:lnSpc>
              <a:spcBef>
                <a:spcPts val="580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4.0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733550" algn="ctr">
              <a:lnSpc>
                <a:spcPct val="100000"/>
              </a:lnSpc>
              <a:spcBef>
                <a:spcPts val="585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2.0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733550" algn="ctr">
              <a:lnSpc>
                <a:spcPct val="100000"/>
              </a:lnSpc>
              <a:spcBef>
                <a:spcPts val="580"/>
              </a:spcBef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0.0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585"/>
              </a:spcBef>
            </a:pP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-2.0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56302" y="5170634"/>
            <a:ext cx="1903095" cy="367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14"/>
              </a:spcBef>
              <a:tabLst>
                <a:tab pos="1070610" algn="l"/>
                <a:tab pos="1718945" algn="l"/>
              </a:tabLst>
            </a:pPr>
            <a:r>
              <a:rPr sz="1050" spc="25" dirty="0">
                <a:solidFill>
                  <a:srgbClr val="303030"/>
                </a:solidFill>
                <a:latin typeface="Calibri"/>
                <a:cs typeface="Calibri"/>
              </a:rPr>
              <a:t>-</a:t>
            </a: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4.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r>
              <a:rPr sz="1050" dirty="0">
                <a:solidFill>
                  <a:srgbClr val="303030"/>
                </a:solidFill>
                <a:latin typeface="Calibri"/>
                <a:cs typeface="Calibri"/>
              </a:rPr>
              <a:t>	</a:t>
            </a:r>
            <a:r>
              <a:rPr sz="1050" spc="25" dirty="0">
                <a:solidFill>
                  <a:srgbClr val="303030"/>
                </a:solidFill>
                <a:latin typeface="Calibri"/>
                <a:cs typeface="Calibri"/>
              </a:rPr>
              <a:t>-</a:t>
            </a: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2.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r>
              <a:rPr sz="1050" dirty="0">
                <a:solidFill>
                  <a:srgbClr val="303030"/>
                </a:solidFill>
                <a:latin typeface="Calibri"/>
                <a:cs typeface="Calibri"/>
              </a:rPr>
              <a:t>	</a:t>
            </a:r>
            <a:r>
              <a:rPr sz="1050" spc="-5" dirty="0">
                <a:solidFill>
                  <a:srgbClr val="303030"/>
                </a:solidFill>
                <a:latin typeface="Calibri"/>
                <a:cs typeface="Calibri"/>
              </a:rPr>
              <a:t>0.</a:t>
            </a:r>
            <a:r>
              <a:rPr sz="1050" spc="0" dirty="0">
                <a:solidFill>
                  <a:srgbClr val="303030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700" spc="-5" dirty="0">
                <a:latin typeface="Calibri"/>
                <a:cs typeface="Calibri"/>
              </a:rPr>
              <a:t>Source: Federal Reserve Bank of St. </a:t>
            </a:r>
            <a:r>
              <a:rPr sz="700" spc="-10" dirty="0">
                <a:latin typeface="Calibri"/>
                <a:cs typeface="Calibri"/>
              </a:rPr>
              <a:t>Louis</a:t>
            </a:r>
            <a:r>
              <a:rPr sz="700" spc="12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(FRED)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52840" y="6591823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6" y="8765540"/>
            <a:ext cx="177800" cy="1028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7749" y="305752"/>
            <a:ext cx="455930" cy="6474460"/>
          </a:xfrm>
          <a:prstGeom prst="rect">
            <a:avLst/>
          </a:prstGeom>
        </p:spPr>
        <p:txBody>
          <a:bodyPr vert="vert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800" b="1" spc="-5" dirty="0">
                <a:latin typeface="Century Gothic"/>
                <a:cs typeface="Century Gothic"/>
              </a:rPr>
              <a:t>Reaching the FOMC</a:t>
            </a:r>
            <a:r>
              <a:rPr sz="2800" b="1" spc="-20" dirty="0">
                <a:latin typeface="Century Gothic"/>
                <a:cs typeface="Century Gothic"/>
              </a:rPr>
              <a:t> </a:t>
            </a:r>
            <a:r>
              <a:rPr sz="2800" b="1" spc="-5" dirty="0">
                <a:latin typeface="Century Gothic"/>
                <a:cs typeface="Century Gothic"/>
              </a:rPr>
              <a:t>Target/Forecast?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9322" y="482805"/>
            <a:ext cx="0" cy="3836670"/>
          </a:xfrm>
          <a:custGeom>
            <a:avLst/>
            <a:gdLst/>
            <a:ahLst/>
            <a:cxnLst/>
            <a:rect l="l" t="t" r="r" b="b"/>
            <a:pathLst>
              <a:path h="3836670">
                <a:moveTo>
                  <a:pt x="0" y="0"/>
                </a:moveTo>
                <a:lnTo>
                  <a:pt x="0" y="3836244"/>
                </a:lnTo>
              </a:path>
            </a:pathLst>
          </a:custGeom>
          <a:ln w="712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6867" y="482805"/>
            <a:ext cx="0" cy="3836670"/>
          </a:xfrm>
          <a:custGeom>
            <a:avLst/>
            <a:gdLst/>
            <a:ahLst/>
            <a:cxnLst/>
            <a:rect l="l" t="t" r="r" b="b"/>
            <a:pathLst>
              <a:path h="3836670">
                <a:moveTo>
                  <a:pt x="0" y="0"/>
                </a:moveTo>
                <a:lnTo>
                  <a:pt x="0" y="3836244"/>
                </a:lnTo>
              </a:path>
            </a:pathLst>
          </a:custGeom>
          <a:ln w="712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1959" y="482805"/>
            <a:ext cx="0" cy="3836670"/>
          </a:xfrm>
          <a:custGeom>
            <a:avLst/>
            <a:gdLst/>
            <a:ahLst/>
            <a:cxnLst/>
            <a:rect l="l" t="t" r="r" b="b"/>
            <a:pathLst>
              <a:path h="3836670">
                <a:moveTo>
                  <a:pt x="0" y="0"/>
                </a:moveTo>
                <a:lnTo>
                  <a:pt x="0" y="3836244"/>
                </a:lnTo>
              </a:path>
            </a:pathLst>
          </a:custGeom>
          <a:ln w="712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7492" y="482805"/>
            <a:ext cx="0" cy="3836670"/>
          </a:xfrm>
          <a:custGeom>
            <a:avLst/>
            <a:gdLst/>
            <a:ahLst/>
            <a:cxnLst/>
            <a:rect l="l" t="t" r="r" b="b"/>
            <a:pathLst>
              <a:path h="3836670">
                <a:moveTo>
                  <a:pt x="0" y="0"/>
                </a:moveTo>
                <a:lnTo>
                  <a:pt x="0" y="3836244"/>
                </a:lnTo>
              </a:path>
            </a:pathLst>
          </a:custGeom>
          <a:ln w="712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419" y="482805"/>
            <a:ext cx="0" cy="3836670"/>
          </a:xfrm>
          <a:custGeom>
            <a:avLst/>
            <a:gdLst/>
            <a:ahLst/>
            <a:cxnLst/>
            <a:rect l="l" t="t" r="r" b="b"/>
            <a:pathLst>
              <a:path h="3836670">
                <a:moveTo>
                  <a:pt x="0" y="0"/>
                </a:moveTo>
                <a:lnTo>
                  <a:pt x="0" y="3836258"/>
                </a:lnTo>
              </a:path>
            </a:pathLst>
          </a:custGeom>
          <a:ln w="712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5977" y="48280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5977" y="63226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5977" y="78173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5977" y="93119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5977" y="108066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5977" y="123012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5977" y="137958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5977" y="152905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5977" y="167851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5977" y="182798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5977" y="197743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5977" y="21269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5977" y="227636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5977" y="242583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5977" y="257529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5977" y="272476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55977" y="287421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5977" y="302368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5977" y="318026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5977" y="332973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5977" y="347919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5977" y="362866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5977" y="377812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5977" y="392759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5977" y="407704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55977" y="422651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443" y="0"/>
                </a:moveTo>
                <a:lnTo>
                  <a:pt x="0" y="0"/>
                </a:lnTo>
              </a:path>
            </a:pathLst>
          </a:custGeom>
          <a:ln w="711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41759" y="497039"/>
            <a:ext cx="220979" cy="3686810"/>
          </a:xfrm>
          <a:custGeom>
            <a:avLst/>
            <a:gdLst/>
            <a:ahLst/>
            <a:cxnLst/>
            <a:rect l="l" t="t" r="r" b="b"/>
            <a:pathLst>
              <a:path w="220979" h="3686810">
                <a:moveTo>
                  <a:pt x="177770" y="0"/>
                </a:moveTo>
                <a:lnTo>
                  <a:pt x="184881" y="85407"/>
                </a:lnTo>
                <a:lnTo>
                  <a:pt x="163548" y="177932"/>
                </a:lnTo>
                <a:lnTo>
                  <a:pt x="120884" y="270457"/>
                </a:lnTo>
                <a:lnTo>
                  <a:pt x="142216" y="355864"/>
                </a:lnTo>
                <a:lnTo>
                  <a:pt x="142216" y="448389"/>
                </a:lnTo>
                <a:lnTo>
                  <a:pt x="135105" y="533797"/>
                </a:lnTo>
                <a:lnTo>
                  <a:pt x="191992" y="626321"/>
                </a:lnTo>
                <a:lnTo>
                  <a:pt x="191992" y="718847"/>
                </a:lnTo>
                <a:lnTo>
                  <a:pt x="199102" y="804254"/>
                </a:lnTo>
                <a:lnTo>
                  <a:pt x="220435" y="896778"/>
                </a:lnTo>
                <a:lnTo>
                  <a:pt x="106662" y="989304"/>
                </a:lnTo>
                <a:lnTo>
                  <a:pt x="42665" y="1074711"/>
                </a:lnTo>
                <a:lnTo>
                  <a:pt x="14221" y="1167232"/>
                </a:lnTo>
                <a:lnTo>
                  <a:pt x="0" y="1259764"/>
                </a:lnTo>
                <a:lnTo>
                  <a:pt x="92440" y="1345166"/>
                </a:lnTo>
                <a:lnTo>
                  <a:pt x="135105" y="1437698"/>
                </a:lnTo>
                <a:lnTo>
                  <a:pt x="120884" y="1523100"/>
                </a:lnTo>
                <a:lnTo>
                  <a:pt x="106662" y="1615621"/>
                </a:lnTo>
                <a:lnTo>
                  <a:pt x="99551" y="1708153"/>
                </a:lnTo>
                <a:lnTo>
                  <a:pt x="120884" y="1793555"/>
                </a:lnTo>
                <a:lnTo>
                  <a:pt x="156438" y="1886087"/>
                </a:lnTo>
                <a:lnTo>
                  <a:pt x="170659" y="1978608"/>
                </a:lnTo>
                <a:lnTo>
                  <a:pt x="163548" y="2064010"/>
                </a:lnTo>
                <a:lnTo>
                  <a:pt x="156438" y="2156542"/>
                </a:lnTo>
                <a:lnTo>
                  <a:pt x="120884" y="2241944"/>
                </a:lnTo>
                <a:lnTo>
                  <a:pt x="113773" y="2334476"/>
                </a:lnTo>
                <a:lnTo>
                  <a:pt x="120884" y="2426997"/>
                </a:lnTo>
                <a:lnTo>
                  <a:pt x="113773" y="2512410"/>
                </a:lnTo>
                <a:lnTo>
                  <a:pt x="99551" y="2604931"/>
                </a:lnTo>
                <a:lnTo>
                  <a:pt x="99551" y="2697452"/>
                </a:lnTo>
                <a:lnTo>
                  <a:pt x="92440" y="2782865"/>
                </a:lnTo>
                <a:lnTo>
                  <a:pt x="99551" y="2875386"/>
                </a:lnTo>
                <a:lnTo>
                  <a:pt x="120884" y="2967907"/>
                </a:lnTo>
                <a:lnTo>
                  <a:pt x="113773" y="3053320"/>
                </a:lnTo>
                <a:lnTo>
                  <a:pt x="99551" y="3145841"/>
                </a:lnTo>
                <a:lnTo>
                  <a:pt x="56886" y="3231254"/>
                </a:lnTo>
                <a:lnTo>
                  <a:pt x="56886" y="3323775"/>
                </a:lnTo>
                <a:lnTo>
                  <a:pt x="56886" y="3416296"/>
                </a:lnTo>
                <a:lnTo>
                  <a:pt x="56886" y="3501709"/>
                </a:lnTo>
                <a:lnTo>
                  <a:pt x="85330" y="3594230"/>
                </a:lnTo>
                <a:lnTo>
                  <a:pt x="85330" y="3686762"/>
                </a:lnTo>
              </a:path>
            </a:pathLst>
          </a:custGeom>
          <a:ln w="21351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1984" y="497039"/>
            <a:ext cx="341630" cy="3801110"/>
          </a:xfrm>
          <a:custGeom>
            <a:avLst/>
            <a:gdLst/>
            <a:ahLst/>
            <a:cxnLst/>
            <a:rect l="l" t="t" r="r" b="b"/>
            <a:pathLst>
              <a:path w="341629" h="3801110">
                <a:moveTo>
                  <a:pt x="241766" y="0"/>
                </a:moveTo>
                <a:lnTo>
                  <a:pt x="270210" y="28469"/>
                </a:lnTo>
                <a:lnTo>
                  <a:pt x="255988" y="56938"/>
                </a:lnTo>
                <a:lnTo>
                  <a:pt x="248877" y="85407"/>
                </a:lnTo>
                <a:lnTo>
                  <a:pt x="255988" y="120994"/>
                </a:lnTo>
                <a:lnTo>
                  <a:pt x="270210" y="149463"/>
                </a:lnTo>
                <a:lnTo>
                  <a:pt x="277320" y="177932"/>
                </a:lnTo>
                <a:lnTo>
                  <a:pt x="270210" y="206401"/>
                </a:lnTo>
                <a:lnTo>
                  <a:pt x="184880" y="234870"/>
                </a:lnTo>
                <a:lnTo>
                  <a:pt x="156437" y="270457"/>
                </a:lnTo>
                <a:lnTo>
                  <a:pt x="177769" y="298926"/>
                </a:lnTo>
                <a:lnTo>
                  <a:pt x="206212" y="327395"/>
                </a:lnTo>
                <a:lnTo>
                  <a:pt x="184880" y="355866"/>
                </a:lnTo>
                <a:lnTo>
                  <a:pt x="199102" y="384335"/>
                </a:lnTo>
                <a:lnTo>
                  <a:pt x="220434" y="419920"/>
                </a:lnTo>
                <a:lnTo>
                  <a:pt x="206212" y="448389"/>
                </a:lnTo>
                <a:lnTo>
                  <a:pt x="213323" y="476859"/>
                </a:lnTo>
                <a:lnTo>
                  <a:pt x="213323" y="505329"/>
                </a:lnTo>
                <a:lnTo>
                  <a:pt x="199102" y="533798"/>
                </a:lnTo>
                <a:lnTo>
                  <a:pt x="177769" y="569385"/>
                </a:lnTo>
                <a:lnTo>
                  <a:pt x="220434" y="597854"/>
                </a:lnTo>
                <a:lnTo>
                  <a:pt x="255988" y="626323"/>
                </a:lnTo>
                <a:lnTo>
                  <a:pt x="291542" y="654792"/>
                </a:lnTo>
                <a:lnTo>
                  <a:pt x="277320" y="690379"/>
                </a:lnTo>
                <a:lnTo>
                  <a:pt x="284431" y="718848"/>
                </a:lnTo>
                <a:lnTo>
                  <a:pt x="277320" y="747317"/>
                </a:lnTo>
                <a:lnTo>
                  <a:pt x="270210" y="775786"/>
                </a:lnTo>
                <a:lnTo>
                  <a:pt x="270210" y="804255"/>
                </a:lnTo>
                <a:lnTo>
                  <a:pt x="277320" y="839842"/>
                </a:lnTo>
                <a:lnTo>
                  <a:pt x="312874" y="868311"/>
                </a:lnTo>
                <a:lnTo>
                  <a:pt x="341318" y="896780"/>
                </a:lnTo>
                <a:lnTo>
                  <a:pt x="334207" y="925250"/>
                </a:lnTo>
                <a:lnTo>
                  <a:pt x="312874" y="953719"/>
                </a:lnTo>
                <a:lnTo>
                  <a:pt x="263099" y="989306"/>
                </a:lnTo>
                <a:lnTo>
                  <a:pt x="142215" y="1017775"/>
                </a:lnTo>
                <a:lnTo>
                  <a:pt x="92440" y="1046244"/>
                </a:lnTo>
                <a:lnTo>
                  <a:pt x="85329" y="1074713"/>
                </a:lnTo>
                <a:lnTo>
                  <a:pt x="92440" y="1103182"/>
                </a:lnTo>
                <a:lnTo>
                  <a:pt x="71107" y="1138769"/>
                </a:lnTo>
                <a:lnTo>
                  <a:pt x="63997" y="1167243"/>
                </a:lnTo>
                <a:lnTo>
                  <a:pt x="42664" y="1195708"/>
                </a:lnTo>
                <a:lnTo>
                  <a:pt x="35554" y="1224174"/>
                </a:lnTo>
                <a:lnTo>
                  <a:pt x="0" y="1259762"/>
                </a:lnTo>
                <a:lnTo>
                  <a:pt x="21332" y="1288227"/>
                </a:lnTo>
                <a:lnTo>
                  <a:pt x="28443" y="1316705"/>
                </a:lnTo>
                <a:lnTo>
                  <a:pt x="78218" y="1345170"/>
                </a:lnTo>
                <a:lnTo>
                  <a:pt x="177769" y="1373636"/>
                </a:lnTo>
                <a:lnTo>
                  <a:pt x="220434" y="1409224"/>
                </a:lnTo>
                <a:lnTo>
                  <a:pt x="206212" y="1437701"/>
                </a:lnTo>
                <a:lnTo>
                  <a:pt x="184880" y="1466167"/>
                </a:lnTo>
                <a:lnTo>
                  <a:pt x="191991" y="1494633"/>
                </a:lnTo>
                <a:lnTo>
                  <a:pt x="191991" y="1523098"/>
                </a:lnTo>
                <a:lnTo>
                  <a:pt x="184880" y="1558686"/>
                </a:lnTo>
                <a:lnTo>
                  <a:pt x="142215" y="1587163"/>
                </a:lnTo>
                <a:lnTo>
                  <a:pt x="149326" y="1615629"/>
                </a:lnTo>
                <a:lnTo>
                  <a:pt x="142215" y="1644095"/>
                </a:lnTo>
                <a:lnTo>
                  <a:pt x="142215" y="1672572"/>
                </a:lnTo>
                <a:lnTo>
                  <a:pt x="142215" y="1708148"/>
                </a:lnTo>
                <a:lnTo>
                  <a:pt x="142215" y="1736626"/>
                </a:lnTo>
                <a:lnTo>
                  <a:pt x="156437" y="1765091"/>
                </a:lnTo>
                <a:lnTo>
                  <a:pt x="170658" y="1793557"/>
                </a:lnTo>
                <a:lnTo>
                  <a:pt x="184880" y="1829145"/>
                </a:lnTo>
                <a:lnTo>
                  <a:pt x="206212" y="1857622"/>
                </a:lnTo>
                <a:lnTo>
                  <a:pt x="227545" y="1886088"/>
                </a:lnTo>
                <a:lnTo>
                  <a:pt x="248877" y="1914553"/>
                </a:lnTo>
                <a:lnTo>
                  <a:pt x="248877" y="1943031"/>
                </a:lnTo>
                <a:lnTo>
                  <a:pt x="255988" y="1978607"/>
                </a:lnTo>
                <a:lnTo>
                  <a:pt x="263099" y="2007084"/>
                </a:lnTo>
                <a:lnTo>
                  <a:pt x="263099" y="2035550"/>
                </a:lnTo>
                <a:lnTo>
                  <a:pt x="248877" y="2064015"/>
                </a:lnTo>
                <a:lnTo>
                  <a:pt x="248877" y="2092493"/>
                </a:lnTo>
                <a:lnTo>
                  <a:pt x="227545" y="2128081"/>
                </a:lnTo>
                <a:lnTo>
                  <a:pt x="227545" y="2156546"/>
                </a:lnTo>
                <a:lnTo>
                  <a:pt x="220434" y="2185012"/>
                </a:lnTo>
                <a:lnTo>
                  <a:pt x="206212" y="2213478"/>
                </a:lnTo>
                <a:lnTo>
                  <a:pt x="199102" y="2241955"/>
                </a:lnTo>
                <a:lnTo>
                  <a:pt x="170658" y="2277543"/>
                </a:lnTo>
                <a:lnTo>
                  <a:pt x="163548" y="2306008"/>
                </a:lnTo>
                <a:lnTo>
                  <a:pt x="149326" y="2334474"/>
                </a:lnTo>
                <a:lnTo>
                  <a:pt x="163548" y="2362951"/>
                </a:lnTo>
                <a:lnTo>
                  <a:pt x="177769" y="2398528"/>
                </a:lnTo>
                <a:lnTo>
                  <a:pt x="191991" y="2427005"/>
                </a:lnTo>
                <a:lnTo>
                  <a:pt x="170658" y="2455471"/>
                </a:lnTo>
                <a:lnTo>
                  <a:pt x="170658" y="2483936"/>
                </a:lnTo>
                <a:lnTo>
                  <a:pt x="163548" y="2512414"/>
                </a:lnTo>
                <a:lnTo>
                  <a:pt x="184880" y="2548001"/>
                </a:lnTo>
                <a:lnTo>
                  <a:pt x="156437" y="2576467"/>
                </a:lnTo>
                <a:lnTo>
                  <a:pt x="142215" y="2604933"/>
                </a:lnTo>
                <a:lnTo>
                  <a:pt x="156437" y="2633398"/>
                </a:lnTo>
                <a:lnTo>
                  <a:pt x="163548" y="2661876"/>
                </a:lnTo>
                <a:lnTo>
                  <a:pt x="177769" y="2697464"/>
                </a:lnTo>
                <a:lnTo>
                  <a:pt x="156437" y="2725929"/>
                </a:lnTo>
                <a:lnTo>
                  <a:pt x="142215" y="2754395"/>
                </a:lnTo>
                <a:lnTo>
                  <a:pt x="135104" y="2782872"/>
                </a:lnTo>
                <a:lnTo>
                  <a:pt x="149326" y="2811338"/>
                </a:lnTo>
                <a:lnTo>
                  <a:pt x="163548" y="2846926"/>
                </a:lnTo>
                <a:lnTo>
                  <a:pt x="163548" y="2875391"/>
                </a:lnTo>
                <a:lnTo>
                  <a:pt x="142215" y="2903857"/>
                </a:lnTo>
                <a:lnTo>
                  <a:pt x="163548" y="2932334"/>
                </a:lnTo>
                <a:lnTo>
                  <a:pt x="177769" y="2967922"/>
                </a:lnTo>
                <a:lnTo>
                  <a:pt x="184880" y="2996388"/>
                </a:lnTo>
                <a:lnTo>
                  <a:pt x="184880" y="3024853"/>
                </a:lnTo>
                <a:lnTo>
                  <a:pt x="177769" y="3053319"/>
                </a:lnTo>
                <a:lnTo>
                  <a:pt x="163548" y="3081796"/>
                </a:lnTo>
                <a:lnTo>
                  <a:pt x="163548" y="3117384"/>
                </a:lnTo>
                <a:lnTo>
                  <a:pt x="163548" y="3145850"/>
                </a:lnTo>
                <a:lnTo>
                  <a:pt x="149326" y="3174316"/>
                </a:lnTo>
                <a:lnTo>
                  <a:pt x="120883" y="3202793"/>
                </a:lnTo>
                <a:lnTo>
                  <a:pt x="78218" y="3231259"/>
                </a:lnTo>
                <a:lnTo>
                  <a:pt x="85329" y="3266846"/>
                </a:lnTo>
                <a:lnTo>
                  <a:pt x="92440" y="3295312"/>
                </a:lnTo>
                <a:lnTo>
                  <a:pt x="85329" y="3323778"/>
                </a:lnTo>
                <a:lnTo>
                  <a:pt x="92440" y="3352255"/>
                </a:lnTo>
                <a:lnTo>
                  <a:pt x="99551" y="3380721"/>
                </a:lnTo>
                <a:lnTo>
                  <a:pt x="99551" y="3416309"/>
                </a:lnTo>
                <a:lnTo>
                  <a:pt x="99551" y="3444774"/>
                </a:lnTo>
                <a:lnTo>
                  <a:pt x="92440" y="3473252"/>
                </a:lnTo>
                <a:lnTo>
                  <a:pt x="99551" y="3501717"/>
                </a:lnTo>
                <a:lnTo>
                  <a:pt x="113772" y="3537305"/>
                </a:lnTo>
                <a:lnTo>
                  <a:pt x="120883" y="3565771"/>
                </a:lnTo>
                <a:lnTo>
                  <a:pt x="149326" y="3594236"/>
                </a:lnTo>
                <a:lnTo>
                  <a:pt x="135104" y="3622714"/>
                </a:lnTo>
                <a:lnTo>
                  <a:pt x="127994" y="3651179"/>
                </a:lnTo>
                <a:lnTo>
                  <a:pt x="142215" y="3686767"/>
                </a:lnTo>
                <a:lnTo>
                  <a:pt x="142215" y="3715233"/>
                </a:lnTo>
                <a:lnTo>
                  <a:pt x="135104" y="3743699"/>
                </a:lnTo>
                <a:lnTo>
                  <a:pt x="127994" y="3772176"/>
                </a:lnTo>
                <a:lnTo>
                  <a:pt x="142215" y="3800641"/>
                </a:lnTo>
              </a:path>
            </a:pathLst>
          </a:custGeom>
          <a:ln w="21351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2012" y="497039"/>
            <a:ext cx="1515110" cy="3801110"/>
          </a:xfrm>
          <a:custGeom>
            <a:avLst/>
            <a:gdLst/>
            <a:ahLst/>
            <a:cxnLst/>
            <a:rect l="l" t="t" r="r" b="b"/>
            <a:pathLst>
              <a:path w="1515110" h="3801110">
                <a:moveTo>
                  <a:pt x="1130617" y="0"/>
                </a:moveTo>
                <a:lnTo>
                  <a:pt x="1038176" y="28469"/>
                </a:lnTo>
                <a:lnTo>
                  <a:pt x="981289" y="56938"/>
                </a:lnTo>
                <a:lnTo>
                  <a:pt x="1002622" y="85408"/>
                </a:lnTo>
                <a:lnTo>
                  <a:pt x="1066619" y="120994"/>
                </a:lnTo>
                <a:lnTo>
                  <a:pt x="1073730" y="149465"/>
                </a:lnTo>
                <a:lnTo>
                  <a:pt x="1038176" y="177933"/>
                </a:lnTo>
                <a:lnTo>
                  <a:pt x="1023955" y="206403"/>
                </a:lnTo>
                <a:lnTo>
                  <a:pt x="817742" y="234872"/>
                </a:lnTo>
                <a:lnTo>
                  <a:pt x="618639" y="270458"/>
                </a:lnTo>
                <a:lnTo>
                  <a:pt x="753744" y="298928"/>
                </a:lnTo>
                <a:lnTo>
                  <a:pt x="803519" y="327398"/>
                </a:lnTo>
                <a:lnTo>
                  <a:pt x="725300" y="355867"/>
                </a:lnTo>
                <a:lnTo>
                  <a:pt x="867517" y="384337"/>
                </a:lnTo>
                <a:lnTo>
                  <a:pt x="931514" y="419923"/>
                </a:lnTo>
                <a:lnTo>
                  <a:pt x="924403" y="448393"/>
                </a:lnTo>
                <a:lnTo>
                  <a:pt x="938625" y="476862"/>
                </a:lnTo>
                <a:lnTo>
                  <a:pt x="938625" y="505332"/>
                </a:lnTo>
                <a:lnTo>
                  <a:pt x="952847" y="533801"/>
                </a:lnTo>
                <a:lnTo>
                  <a:pt x="853295" y="569387"/>
                </a:lnTo>
                <a:lnTo>
                  <a:pt x="952847" y="597857"/>
                </a:lnTo>
                <a:lnTo>
                  <a:pt x="1080841" y="626327"/>
                </a:lnTo>
                <a:lnTo>
                  <a:pt x="1123506" y="654796"/>
                </a:lnTo>
                <a:lnTo>
                  <a:pt x="1087952" y="690382"/>
                </a:lnTo>
                <a:lnTo>
                  <a:pt x="1201724" y="718852"/>
                </a:lnTo>
                <a:lnTo>
                  <a:pt x="1159060" y="747322"/>
                </a:lnTo>
                <a:lnTo>
                  <a:pt x="1230168" y="775791"/>
                </a:lnTo>
                <a:lnTo>
                  <a:pt x="1244389" y="804261"/>
                </a:lnTo>
                <a:lnTo>
                  <a:pt x="1336830" y="839847"/>
                </a:lnTo>
                <a:lnTo>
                  <a:pt x="1429270" y="868316"/>
                </a:lnTo>
                <a:lnTo>
                  <a:pt x="1514600" y="896786"/>
                </a:lnTo>
                <a:lnTo>
                  <a:pt x="1429270" y="925256"/>
                </a:lnTo>
                <a:lnTo>
                  <a:pt x="1343940" y="953725"/>
                </a:lnTo>
                <a:lnTo>
                  <a:pt x="1031065" y="989311"/>
                </a:lnTo>
                <a:lnTo>
                  <a:pt x="675525" y="1017781"/>
                </a:lnTo>
                <a:lnTo>
                  <a:pt x="533309" y="1046250"/>
                </a:lnTo>
                <a:lnTo>
                  <a:pt x="483534" y="1074720"/>
                </a:lnTo>
                <a:lnTo>
                  <a:pt x="398204" y="1103190"/>
                </a:lnTo>
                <a:lnTo>
                  <a:pt x="255988" y="1138776"/>
                </a:lnTo>
                <a:lnTo>
                  <a:pt x="213323" y="1167245"/>
                </a:lnTo>
                <a:lnTo>
                  <a:pt x="135104" y="1195715"/>
                </a:lnTo>
                <a:lnTo>
                  <a:pt x="135104" y="1224185"/>
                </a:lnTo>
                <a:lnTo>
                  <a:pt x="0" y="1259775"/>
                </a:lnTo>
                <a:lnTo>
                  <a:pt x="184879" y="1288246"/>
                </a:lnTo>
                <a:lnTo>
                  <a:pt x="206212" y="1316705"/>
                </a:lnTo>
                <a:lnTo>
                  <a:pt x="455091" y="1345176"/>
                </a:lnTo>
                <a:lnTo>
                  <a:pt x="746633" y="1373647"/>
                </a:lnTo>
                <a:lnTo>
                  <a:pt x="924403" y="1409236"/>
                </a:lnTo>
                <a:lnTo>
                  <a:pt x="1016844" y="1437707"/>
                </a:lnTo>
                <a:lnTo>
                  <a:pt x="1045287" y="1466179"/>
                </a:lnTo>
                <a:lnTo>
                  <a:pt x="1137727" y="1494650"/>
                </a:lnTo>
                <a:lnTo>
                  <a:pt x="1137727" y="1523109"/>
                </a:lnTo>
                <a:lnTo>
                  <a:pt x="1102173" y="1558698"/>
                </a:lnTo>
                <a:lnTo>
                  <a:pt x="974179" y="1587169"/>
                </a:lnTo>
                <a:lnTo>
                  <a:pt x="1038176" y="1615640"/>
                </a:lnTo>
                <a:lnTo>
                  <a:pt x="988400" y="1644111"/>
                </a:lnTo>
                <a:lnTo>
                  <a:pt x="1009733" y="1672582"/>
                </a:lnTo>
                <a:lnTo>
                  <a:pt x="1023955" y="1708159"/>
                </a:lnTo>
                <a:lnTo>
                  <a:pt x="995512" y="1736630"/>
                </a:lnTo>
                <a:lnTo>
                  <a:pt x="1023955" y="1765101"/>
                </a:lnTo>
                <a:lnTo>
                  <a:pt x="1002622" y="1793572"/>
                </a:lnTo>
                <a:lnTo>
                  <a:pt x="1102173" y="1829161"/>
                </a:lnTo>
                <a:lnTo>
                  <a:pt x="1123506" y="1857633"/>
                </a:lnTo>
                <a:lnTo>
                  <a:pt x="1187503" y="1886104"/>
                </a:lnTo>
                <a:lnTo>
                  <a:pt x="1201724" y="1914563"/>
                </a:lnTo>
                <a:lnTo>
                  <a:pt x="1237279" y="1943034"/>
                </a:lnTo>
                <a:lnTo>
                  <a:pt x="1237279" y="1978623"/>
                </a:lnTo>
                <a:lnTo>
                  <a:pt x="1180392" y="2007094"/>
                </a:lnTo>
                <a:lnTo>
                  <a:pt x="1187503" y="2035565"/>
                </a:lnTo>
                <a:lnTo>
                  <a:pt x="1080841" y="2064036"/>
                </a:lnTo>
                <a:lnTo>
                  <a:pt x="1059509" y="2092508"/>
                </a:lnTo>
                <a:lnTo>
                  <a:pt x="974179" y="2128084"/>
                </a:lnTo>
                <a:lnTo>
                  <a:pt x="917293" y="2156555"/>
                </a:lnTo>
                <a:lnTo>
                  <a:pt x="867517" y="2185026"/>
                </a:lnTo>
                <a:lnTo>
                  <a:pt x="846184" y="2213498"/>
                </a:lnTo>
                <a:lnTo>
                  <a:pt x="746633" y="2241969"/>
                </a:lnTo>
                <a:lnTo>
                  <a:pt x="682635" y="2277558"/>
                </a:lnTo>
                <a:lnTo>
                  <a:pt x="639972" y="2306016"/>
                </a:lnTo>
                <a:lnTo>
                  <a:pt x="632860" y="2334488"/>
                </a:lnTo>
                <a:lnTo>
                  <a:pt x="718190" y="2362959"/>
                </a:lnTo>
                <a:lnTo>
                  <a:pt x="746633" y="2398548"/>
                </a:lnTo>
                <a:lnTo>
                  <a:pt x="782188" y="2427019"/>
                </a:lnTo>
                <a:lnTo>
                  <a:pt x="739523" y="2455490"/>
                </a:lnTo>
                <a:lnTo>
                  <a:pt x="767965" y="2483962"/>
                </a:lnTo>
                <a:lnTo>
                  <a:pt x="767965" y="2512420"/>
                </a:lnTo>
                <a:lnTo>
                  <a:pt x="789298" y="2548009"/>
                </a:lnTo>
                <a:lnTo>
                  <a:pt x="725300" y="2576480"/>
                </a:lnTo>
                <a:lnTo>
                  <a:pt x="725300" y="2604952"/>
                </a:lnTo>
                <a:lnTo>
                  <a:pt x="782188" y="2633423"/>
                </a:lnTo>
                <a:lnTo>
                  <a:pt x="831963" y="2661894"/>
                </a:lnTo>
                <a:lnTo>
                  <a:pt x="824852" y="2697470"/>
                </a:lnTo>
                <a:lnTo>
                  <a:pt x="760855" y="2725942"/>
                </a:lnTo>
                <a:lnTo>
                  <a:pt x="718190" y="2754413"/>
                </a:lnTo>
                <a:lnTo>
                  <a:pt x="711079" y="2782884"/>
                </a:lnTo>
                <a:lnTo>
                  <a:pt x="718190" y="2811355"/>
                </a:lnTo>
                <a:lnTo>
                  <a:pt x="739523" y="2846944"/>
                </a:lnTo>
                <a:lnTo>
                  <a:pt x="760855" y="2875415"/>
                </a:lnTo>
                <a:lnTo>
                  <a:pt x="760855" y="2903874"/>
                </a:lnTo>
                <a:lnTo>
                  <a:pt x="796409" y="2932345"/>
                </a:lnTo>
                <a:lnTo>
                  <a:pt x="839074" y="2967934"/>
                </a:lnTo>
                <a:lnTo>
                  <a:pt x="817742" y="2996406"/>
                </a:lnTo>
                <a:lnTo>
                  <a:pt x="817742" y="3024877"/>
                </a:lnTo>
                <a:lnTo>
                  <a:pt x="810630" y="3053348"/>
                </a:lnTo>
                <a:lnTo>
                  <a:pt x="789298" y="3081819"/>
                </a:lnTo>
                <a:lnTo>
                  <a:pt x="789298" y="3117396"/>
                </a:lnTo>
                <a:lnTo>
                  <a:pt x="753744" y="3145867"/>
                </a:lnTo>
                <a:lnTo>
                  <a:pt x="725300" y="3174338"/>
                </a:lnTo>
                <a:lnTo>
                  <a:pt x="618639" y="3202809"/>
                </a:lnTo>
                <a:lnTo>
                  <a:pt x="469312" y="3231280"/>
                </a:lnTo>
                <a:lnTo>
                  <a:pt x="412426" y="3266869"/>
                </a:lnTo>
                <a:lnTo>
                  <a:pt x="391093" y="3295328"/>
                </a:lnTo>
                <a:lnTo>
                  <a:pt x="355539" y="3323799"/>
                </a:lnTo>
                <a:lnTo>
                  <a:pt x="412426" y="3352271"/>
                </a:lnTo>
                <a:lnTo>
                  <a:pt x="433758" y="3380742"/>
                </a:lnTo>
                <a:lnTo>
                  <a:pt x="426647" y="3416331"/>
                </a:lnTo>
                <a:lnTo>
                  <a:pt x="398204" y="3444802"/>
                </a:lnTo>
                <a:lnTo>
                  <a:pt x="348428" y="3473273"/>
                </a:lnTo>
                <a:lnTo>
                  <a:pt x="376872" y="3501732"/>
                </a:lnTo>
                <a:lnTo>
                  <a:pt x="391093" y="3537321"/>
                </a:lnTo>
                <a:lnTo>
                  <a:pt x="419537" y="3565792"/>
                </a:lnTo>
                <a:lnTo>
                  <a:pt x="511977" y="3594263"/>
                </a:lnTo>
                <a:lnTo>
                  <a:pt x="497756" y="3622734"/>
                </a:lnTo>
                <a:lnTo>
                  <a:pt x="504866" y="3651206"/>
                </a:lnTo>
                <a:lnTo>
                  <a:pt x="547531" y="3686795"/>
                </a:lnTo>
                <a:lnTo>
                  <a:pt x="540421" y="3715253"/>
                </a:lnTo>
                <a:lnTo>
                  <a:pt x="561753" y="3743724"/>
                </a:lnTo>
                <a:lnTo>
                  <a:pt x="575974" y="3772196"/>
                </a:lnTo>
                <a:lnTo>
                  <a:pt x="597307" y="3800667"/>
                </a:lnTo>
              </a:path>
            </a:pathLst>
          </a:custGeom>
          <a:ln w="21349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621548" y="210322"/>
            <a:ext cx="111125" cy="2044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21548" y="470105"/>
            <a:ext cx="111125" cy="3862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  <a:tabLst>
                <a:tab pos="384873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47951" y="210322"/>
            <a:ext cx="111125" cy="2044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47951" y="470105"/>
            <a:ext cx="111125" cy="3862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  <a:tabLst>
                <a:tab pos="384873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74354" y="210322"/>
            <a:ext cx="111125" cy="2044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00756" y="253596"/>
            <a:ext cx="111125" cy="161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27159" y="279740"/>
            <a:ext cx="111125" cy="1333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53550" y="279740"/>
            <a:ext cx="111125" cy="1333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79953" y="236467"/>
            <a:ext cx="111125" cy="1758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79953" y="470105"/>
            <a:ext cx="111125" cy="3862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  <a:tabLst>
                <a:tab pos="384873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06355" y="236467"/>
            <a:ext cx="111125" cy="1758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06355" y="470105"/>
            <a:ext cx="111125" cy="3862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  <a:tabLst>
                <a:tab pos="384873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32758" y="236467"/>
            <a:ext cx="111125" cy="1758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45103" y="375454"/>
            <a:ext cx="294005" cy="3921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25400" algn="just">
              <a:lnSpc>
                <a:spcPct val="151300"/>
              </a:lnSpc>
              <a:spcBef>
                <a:spcPts val="95"/>
              </a:spcBef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Jun-06  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Apr-07  </a:t>
            </a:r>
            <a:r>
              <a:rPr sz="650" spc="30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650" spc="-45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7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1300"/>
              </a:lnSpc>
            </a:pPr>
            <a:r>
              <a:rPr sz="650" spc="30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45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8  Jul-08  Dec-08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09  Oct-09  Mar-10  Aug-10  Jan-11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Jun-11  Nov-11 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Apr-12  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Sep-12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1300"/>
              </a:lnSpc>
            </a:pPr>
            <a:r>
              <a:rPr sz="650" spc="30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45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3  Jul-13  Dec-13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14  Oct-14  Mar-15  Aug-15  Jan-16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Jun-16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11283" y="447245"/>
            <a:ext cx="271145" cy="16370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Aggregate Inflation</a:t>
            </a:r>
            <a:r>
              <a:rPr sz="1050" spc="-18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Indicators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Percentage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YoY</a:t>
            </a:r>
            <a:r>
              <a:rPr sz="700" spc="8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558598" y="482805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885"/>
                </a:lnTo>
              </a:path>
            </a:pathLst>
          </a:custGeom>
          <a:ln w="21353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503256" y="732751"/>
            <a:ext cx="111125" cy="1600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-15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58598" y="959666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002"/>
                </a:lnTo>
              </a:path>
            </a:pathLst>
          </a:custGeom>
          <a:ln w="21353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503256" y="1214856"/>
            <a:ext cx="111125" cy="6781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CPI: 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Consumers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58598" y="1963204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885"/>
                </a:lnTo>
              </a:path>
            </a:pathLst>
          </a:custGeom>
          <a:ln w="21353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503256" y="2214626"/>
            <a:ext cx="111125" cy="7493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PPI: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Commodities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58598" y="3030804"/>
            <a:ext cx="0" cy="242570"/>
          </a:xfrm>
          <a:custGeom>
            <a:avLst/>
            <a:gdLst/>
            <a:ahLst/>
            <a:cxnLst/>
            <a:rect l="l" t="t" r="r" b="b"/>
            <a:pathLst>
              <a:path h="242570">
                <a:moveTo>
                  <a:pt x="0" y="0"/>
                </a:moveTo>
                <a:lnTo>
                  <a:pt x="0" y="242002"/>
                </a:lnTo>
              </a:path>
            </a:pathLst>
          </a:custGeom>
          <a:ln w="71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503256" y="3285959"/>
            <a:ext cx="111125" cy="658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FOMC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Target</a:t>
            </a:r>
            <a:r>
              <a:rPr sz="650" spc="-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Rate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27448" y="439944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45012" y="439944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00249" y="439944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7813" y="439944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73050" y="439944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2685" y="439944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4326" y="4399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54326" y="59606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54326" y="74508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54326" y="89411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54326" y="104313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54326" y="119216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4326" y="134118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54326" y="149020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54326" y="163923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54326" y="178825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54326" y="193728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54326" y="208630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54326" y="223532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54326" y="238435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54326" y="253337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54326" y="268240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54326" y="283142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54326" y="298044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54326" y="312947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54326" y="327849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54326" y="343461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4326" y="358364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54326" y="373266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54326" y="388168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54326" y="403071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54326" y="417973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1628" y="461233"/>
            <a:ext cx="1269365" cy="3669029"/>
          </a:xfrm>
          <a:custGeom>
            <a:avLst/>
            <a:gdLst/>
            <a:ahLst/>
            <a:cxnLst/>
            <a:rect l="l" t="t" r="r" b="b"/>
            <a:pathLst>
              <a:path w="1269364" h="3669029">
                <a:moveTo>
                  <a:pt x="1028037" y="0"/>
                </a:moveTo>
                <a:lnTo>
                  <a:pt x="1056397" y="85156"/>
                </a:lnTo>
                <a:lnTo>
                  <a:pt x="950048" y="177409"/>
                </a:lnTo>
                <a:lnTo>
                  <a:pt x="701901" y="262566"/>
                </a:lnTo>
                <a:lnTo>
                  <a:pt x="822430" y="354818"/>
                </a:lnTo>
                <a:lnTo>
                  <a:pt x="829519" y="447071"/>
                </a:lnTo>
                <a:lnTo>
                  <a:pt x="794070" y="532228"/>
                </a:lnTo>
                <a:lnTo>
                  <a:pt x="1106026" y="624481"/>
                </a:lnTo>
                <a:lnTo>
                  <a:pt x="1084756" y="716734"/>
                </a:lnTo>
                <a:lnTo>
                  <a:pt x="1148566" y="801890"/>
                </a:lnTo>
                <a:lnTo>
                  <a:pt x="1269094" y="894143"/>
                </a:lnTo>
                <a:lnTo>
                  <a:pt x="623912" y="986396"/>
                </a:lnTo>
                <a:lnTo>
                  <a:pt x="255236" y="1071553"/>
                </a:lnTo>
                <a:lnTo>
                  <a:pt x="99258" y="1163806"/>
                </a:lnTo>
                <a:lnTo>
                  <a:pt x="0" y="1248962"/>
                </a:lnTo>
                <a:lnTo>
                  <a:pt x="553013" y="1341215"/>
                </a:lnTo>
                <a:lnTo>
                  <a:pt x="786980" y="1433468"/>
                </a:lnTo>
                <a:lnTo>
                  <a:pt x="701901" y="1518625"/>
                </a:lnTo>
                <a:lnTo>
                  <a:pt x="616822" y="1610878"/>
                </a:lnTo>
                <a:lnTo>
                  <a:pt x="574283" y="1703130"/>
                </a:lnTo>
                <a:lnTo>
                  <a:pt x="680631" y="1788287"/>
                </a:lnTo>
                <a:lnTo>
                  <a:pt x="914598" y="1880540"/>
                </a:lnTo>
                <a:lnTo>
                  <a:pt x="978408" y="1965696"/>
                </a:lnTo>
                <a:lnTo>
                  <a:pt x="928778" y="2057949"/>
                </a:lnTo>
                <a:lnTo>
                  <a:pt x="886239" y="2150202"/>
                </a:lnTo>
                <a:lnTo>
                  <a:pt x="701901" y="2235359"/>
                </a:lnTo>
                <a:lnTo>
                  <a:pt x="645182" y="2327612"/>
                </a:lnTo>
                <a:lnTo>
                  <a:pt x="694811" y="2419865"/>
                </a:lnTo>
                <a:lnTo>
                  <a:pt x="638092" y="2505021"/>
                </a:lnTo>
                <a:lnTo>
                  <a:pt x="567193" y="2597274"/>
                </a:lnTo>
                <a:lnTo>
                  <a:pt x="581372" y="2689527"/>
                </a:lnTo>
                <a:lnTo>
                  <a:pt x="553013" y="2774684"/>
                </a:lnTo>
                <a:lnTo>
                  <a:pt x="588462" y="2866937"/>
                </a:lnTo>
                <a:lnTo>
                  <a:pt x="701901" y="2952093"/>
                </a:lnTo>
                <a:lnTo>
                  <a:pt x="673541" y="3044346"/>
                </a:lnTo>
                <a:lnTo>
                  <a:pt x="560103" y="3136599"/>
                </a:lnTo>
                <a:lnTo>
                  <a:pt x="326136" y="3221756"/>
                </a:lnTo>
                <a:lnTo>
                  <a:pt x="319046" y="3314008"/>
                </a:lnTo>
                <a:lnTo>
                  <a:pt x="326136" y="3406261"/>
                </a:lnTo>
                <a:lnTo>
                  <a:pt x="354495" y="3491418"/>
                </a:lnTo>
                <a:lnTo>
                  <a:pt x="475024" y="3583671"/>
                </a:lnTo>
                <a:lnTo>
                  <a:pt x="489204" y="3668827"/>
                </a:lnTo>
              </a:path>
            </a:pathLst>
          </a:custGeom>
          <a:ln w="21287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00250" y="461233"/>
            <a:ext cx="0" cy="3789679"/>
          </a:xfrm>
          <a:custGeom>
            <a:avLst/>
            <a:gdLst/>
            <a:ahLst/>
            <a:cxnLst/>
            <a:rect l="l" t="t" r="r" b="b"/>
            <a:pathLst>
              <a:path h="3789679">
                <a:moveTo>
                  <a:pt x="0" y="0"/>
                </a:moveTo>
                <a:lnTo>
                  <a:pt x="0" y="3789461"/>
                </a:lnTo>
              </a:path>
            </a:pathLst>
          </a:custGeom>
          <a:ln w="70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912549" y="217900"/>
            <a:ext cx="110489" cy="161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12549" y="427244"/>
            <a:ext cx="110489" cy="38506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7304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70533" y="217900"/>
            <a:ext cx="110489" cy="161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28511" y="243968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686499" y="243968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44487" y="243968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02474" y="243968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3.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202474" y="427244"/>
            <a:ext cx="110489" cy="38506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7304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460450" y="243968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4.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718437" y="243968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36920" y="339401"/>
            <a:ext cx="293370" cy="3910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25400" algn="just">
              <a:lnSpc>
                <a:spcPct val="150800"/>
              </a:lnSpc>
              <a:spcBef>
                <a:spcPts val="95"/>
              </a:spcBef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Jun-06  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Apr-07  </a:t>
            </a: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7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0800"/>
              </a:lnSpc>
            </a:pP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8  Jul-08  Dec-08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09  Oct-09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10  Aug-10  Jan-11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Jun-11  Nov-11  Apr-12  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Sep-12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0800"/>
              </a:lnSpc>
            </a:pP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3  Jul-13  Dec-13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14  Oct-14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15  Aug-15  Jan-16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Jun-16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96433" y="454126"/>
            <a:ext cx="270510" cy="10756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PCE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Percentage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YoY</a:t>
            </a:r>
            <a:r>
              <a:rPr sz="700" spc="8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843949" y="468329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5">
                <a:moveTo>
                  <a:pt x="0" y="0"/>
                </a:moveTo>
                <a:lnTo>
                  <a:pt x="0" y="234180"/>
                </a:lnTo>
              </a:path>
            </a:pathLst>
          </a:custGeom>
          <a:ln w="21289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2788732" y="717490"/>
            <a:ext cx="110489" cy="1593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15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843948" y="922497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262"/>
                </a:lnTo>
              </a:path>
            </a:pathLst>
          </a:custGeom>
          <a:ln w="71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788732" y="1176873"/>
            <a:ext cx="110489" cy="6565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FOMC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Target</a:t>
            </a:r>
            <a:r>
              <a:rPr sz="650" spc="-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Rate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418876" y="4668628"/>
            <a:ext cx="0" cy="3827779"/>
          </a:xfrm>
          <a:custGeom>
            <a:avLst/>
            <a:gdLst/>
            <a:ahLst/>
            <a:cxnLst/>
            <a:rect l="l" t="t" r="r" b="b"/>
            <a:pathLst>
              <a:path h="3827779">
                <a:moveTo>
                  <a:pt x="0" y="0"/>
                </a:moveTo>
                <a:lnTo>
                  <a:pt x="0" y="3827768"/>
                </a:lnTo>
              </a:path>
            </a:pathLst>
          </a:custGeom>
          <a:ln w="710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45753" y="4668628"/>
            <a:ext cx="0" cy="3827779"/>
          </a:xfrm>
          <a:custGeom>
            <a:avLst/>
            <a:gdLst/>
            <a:ahLst/>
            <a:cxnLst/>
            <a:rect l="l" t="t" r="r" b="b"/>
            <a:pathLst>
              <a:path h="3827779">
                <a:moveTo>
                  <a:pt x="0" y="0"/>
                </a:moveTo>
                <a:lnTo>
                  <a:pt x="0" y="3827768"/>
                </a:lnTo>
              </a:path>
            </a:pathLst>
          </a:custGeom>
          <a:ln w="710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9508" y="4668628"/>
            <a:ext cx="0" cy="3827779"/>
          </a:xfrm>
          <a:custGeom>
            <a:avLst/>
            <a:gdLst/>
            <a:ahLst/>
            <a:cxnLst/>
            <a:rect l="l" t="t" r="r" b="b"/>
            <a:pathLst>
              <a:path h="3827779">
                <a:moveTo>
                  <a:pt x="0" y="0"/>
                </a:moveTo>
                <a:lnTo>
                  <a:pt x="0" y="3827768"/>
                </a:lnTo>
              </a:path>
            </a:pathLst>
          </a:custGeom>
          <a:ln w="710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73049" y="4668628"/>
            <a:ext cx="0" cy="3827779"/>
          </a:xfrm>
          <a:custGeom>
            <a:avLst/>
            <a:gdLst/>
            <a:ahLst/>
            <a:cxnLst/>
            <a:rect l="l" t="t" r="r" b="b"/>
            <a:pathLst>
              <a:path h="3827779">
                <a:moveTo>
                  <a:pt x="0" y="0"/>
                </a:moveTo>
                <a:lnTo>
                  <a:pt x="0" y="3827768"/>
                </a:lnTo>
              </a:path>
            </a:pathLst>
          </a:custGeom>
          <a:ln w="710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72630" y="4668628"/>
            <a:ext cx="0" cy="3827779"/>
          </a:xfrm>
          <a:custGeom>
            <a:avLst/>
            <a:gdLst/>
            <a:ahLst/>
            <a:cxnLst/>
            <a:rect l="l" t="t" r="r" b="b"/>
            <a:pathLst>
              <a:path h="3827779">
                <a:moveTo>
                  <a:pt x="0" y="0"/>
                </a:moveTo>
                <a:lnTo>
                  <a:pt x="0" y="3827768"/>
                </a:lnTo>
              </a:path>
            </a:pathLst>
          </a:custGeom>
          <a:ln w="710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44271" y="466862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44271" y="481776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44271" y="496689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44271" y="51160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44271" y="526516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44271" y="541429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44271" y="556343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44271" y="571256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44271" y="586169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44271" y="601083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44271" y="61599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44271" y="630910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44271" y="645823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44271" y="660736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44271" y="675650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44271" y="690563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44271" y="705476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44271" y="720390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44271" y="736013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44271" y="750927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44271" y="765840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44271" y="780754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44271" y="795667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44271" y="810580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44271" y="825494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44271" y="840407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42369" y="4682831"/>
            <a:ext cx="1510665" cy="3792854"/>
          </a:xfrm>
          <a:custGeom>
            <a:avLst/>
            <a:gdLst/>
            <a:ahLst/>
            <a:cxnLst/>
            <a:rect l="l" t="t" r="r" b="b"/>
            <a:pathLst>
              <a:path w="1510664" h="3792854">
                <a:moveTo>
                  <a:pt x="1127296" y="0"/>
                </a:moveTo>
                <a:lnTo>
                  <a:pt x="1035127" y="28406"/>
                </a:lnTo>
                <a:lnTo>
                  <a:pt x="978408" y="56812"/>
                </a:lnTo>
                <a:lnTo>
                  <a:pt x="999677" y="85219"/>
                </a:lnTo>
                <a:lnTo>
                  <a:pt x="1063487" y="120727"/>
                </a:lnTo>
                <a:lnTo>
                  <a:pt x="1070577" y="149133"/>
                </a:lnTo>
                <a:lnTo>
                  <a:pt x="1035127" y="177540"/>
                </a:lnTo>
                <a:lnTo>
                  <a:pt x="1020947" y="205946"/>
                </a:lnTo>
                <a:lnTo>
                  <a:pt x="815340" y="234353"/>
                </a:lnTo>
                <a:lnTo>
                  <a:pt x="616822" y="269861"/>
                </a:lnTo>
                <a:lnTo>
                  <a:pt x="751530" y="298267"/>
                </a:lnTo>
                <a:lnTo>
                  <a:pt x="801160" y="326674"/>
                </a:lnTo>
                <a:lnTo>
                  <a:pt x="723171" y="355080"/>
                </a:lnTo>
                <a:lnTo>
                  <a:pt x="864969" y="383487"/>
                </a:lnTo>
                <a:lnTo>
                  <a:pt x="928778" y="418995"/>
                </a:lnTo>
                <a:lnTo>
                  <a:pt x="921688" y="447401"/>
                </a:lnTo>
                <a:lnTo>
                  <a:pt x="935868" y="475807"/>
                </a:lnTo>
                <a:lnTo>
                  <a:pt x="935868" y="504214"/>
                </a:lnTo>
                <a:lnTo>
                  <a:pt x="950048" y="532620"/>
                </a:lnTo>
                <a:lnTo>
                  <a:pt x="850789" y="568128"/>
                </a:lnTo>
                <a:lnTo>
                  <a:pt x="950048" y="596535"/>
                </a:lnTo>
                <a:lnTo>
                  <a:pt x="1077666" y="624941"/>
                </a:lnTo>
                <a:lnTo>
                  <a:pt x="1120206" y="653348"/>
                </a:lnTo>
                <a:lnTo>
                  <a:pt x="1084756" y="688856"/>
                </a:lnTo>
                <a:lnTo>
                  <a:pt x="1198195" y="717262"/>
                </a:lnTo>
                <a:lnTo>
                  <a:pt x="1155656" y="745669"/>
                </a:lnTo>
                <a:lnTo>
                  <a:pt x="1226555" y="774075"/>
                </a:lnTo>
                <a:lnTo>
                  <a:pt x="1240735" y="802482"/>
                </a:lnTo>
                <a:lnTo>
                  <a:pt x="1332903" y="837990"/>
                </a:lnTo>
                <a:lnTo>
                  <a:pt x="1425072" y="866396"/>
                </a:lnTo>
                <a:lnTo>
                  <a:pt x="1510151" y="894803"/>
                </a:lnTo>
                <a:lnTo>
                  <a:pt x="1425072" y="923209"/>
                </a:lnTo>
                <a:lnTo>
                  <a:pt x="1339993" y="951615"/>
                </a:lnTo>
                <a:lnTo>
                  <a:pt x="1028037" y="987123"/>
                </a:lnTo>
                <a:lnTo>
                  <a:pt x="673541" y="1015530"/>
                </a:lnTo>
                <a:lnTo>
                  <a:pt x="531743" y="1043936"/>
                </a:lnTo>
                <a:lnTo>
                  <a:pt x="482114" y="1072343"/>
                </a:lnTo>
                <a:lnTo>
                  <a:pt x="397035" y="1100749"/>
                </a:lnTo>
                <a:lnTo>
                  <a:pt x="255236" y="1136257"/>
                </a:lnTo>
                <a:lnTo>
                  <a:pt x="212697" y="1164664"/>
                </a:lnTo>
                <a:lnTo>
                  <a:pt x="134708" y="1193070"/>
                </a:lnTo>
                <a:lnTo>
                  <a:pt x="134708" y="1221477"/>
                </a:lnTo>
                <a:lnTo>
                  <a:pt x="0" y="1256985"/>
                </a:lnTo>
                <a:lnTo>
                  <a:pt x="184337" y="1285391"/>
                </a:lnTo>
                <a:lnTo>
                  <a:pt x="205607" y="1313798"/>
                </a:lnTo>
                <a:lnTo>
                  <a:pt x="453754" y="1342204"/>
                </a:lnTo>
                <a:lnTo>
                  <a:pt x="744441" y="1370610"/>
                </a:lnTo>
                <a:lnTo>
                  <a:pt x="921688" y="1406119"/>
                </a:lnTo>
                <a:lnTo>
                  <a:pt x="1013857" y="1434525"/>
                </a:lnTo>
                <a:lnTo>
                  <a:pt x="1042217" y="1462931"/>
                </a:lnTo>
                <a:lnTo>
                  <a:pt x="1134386" y="1491338"/>
                </a:lnTo>
                <a:lnTo>
                  <a:pt x="1134386" y="1519744"/>
                </a:lnTo>
                <a:lnTo>
                  <a:pt x="1098936" y="1555252"/>
                </a:lnTo>
                <a:lnTo>
                  <a:pt x="971318" y="1583659"/>
                </a:lnTo>
                <a:lnTo>
                  <a:pt x="1035127" y="1612065"/>
                </a:lnTo>
                <a:lnTo>
                  <a:pt x="985498" y="1640472"/>
                </a:lnTo>
                <a:lnTo>
                  <a:pt x="1006767" y="1668878"/>
                </a:lnTo>
                <a:lnTo>
                  <a:pt x="1020947" y="1704386"/>
                </a:lnTo>
                <a:lnTo>
                  <a:pt x="992588" y="1732793"/>
                </a:lnTo>
                <a:lnTo>
                  <a:pt x="1020947" y="1761199"/>
                </a:lnTo>
                <a:lnTo>
                  <a:pt x="999677" y="1789606"/>
                </a:lnTo>
                <a:lnTo>
                  <a:pt x="1098936" y="1825114"/>
                </a:lnTo>
                <a:lnTo>
                  <a:pt x="1120206" y="1853520"/>
                </a:lnTo>
                <a:lnTo>
                  <a:pt x="1184015" y="1881926"/>
                </a:lnTo>
                <a:lnTo>
                  <a:pt x="1198195" y="1910333"/>
                </a:lnTo>
                <a:lnTo>
                  <a:pt x="1233645" y="1938739"/>
                </a:lnTo>
                <a:lnTo>
                  <a:pt x="1233645" y="1974247"/>
                </a:lnTo>
                <a:lnTo>
                  <a:pt x="1176925" y="2002654"/>
                </a:lnTo>
                <a:lnTo>
                  <a:pt x="1184015" y="2031060"/>
                </a:lnTo>
                <a:lnTo>
                  <a:pt x="1077666" y="2059467"/>
                </a:lnTo>
                <a:lnTo>
                  <a:pt x="1056397" y="2087873"/>
                </a:lnTo>
                <a:lnTo>
                  <a:pt x="971318" y="2123381"/>
                </a:lnTo>
                <a:lnTo>
                  <a:pt x="914598" y="2151788"/>
                </a:lnTo>
                <a:lnTo>
                  <a:pt x="864969" y="2180194"/>
                </a:lnTo>
                <a:lnTo>
                  <a:pt x="843699" y="2208601"/>
                </a:lnTo>
                <a:lnTo>
                  <a:pt x="744441" y="2237007"/>
                </a:lnTo>
                <a:lnTo>
                  <a:pt x="680631" y="2272515"/>
                </a:lnTo>
                <a:lnTo>
                  <a:pt x="638092" y="2300922"/>
                </a:lnTo>
                <a:lnTo>
                  <a:pt x="631002" y="2329328"/>
                </a:lnTo>
                <a:lnTo>
                  <a:pt x="716081" y="2357734"/>
                </a:lnTo>
                <a:lnTo>
                  <a:pt x="744441" y="2393242"/>
                </a:lnTo>
                <a:lnTo>
                  <a:pt x="779890" y="2421649"/>
                </a:lnTo>
                <a:lnTo>
                  <a:pt x="737351" y="2450055"/>
                </a:lnTo>
                <a:lnTo>
                  <a:pt x="765710" y="2478462"/>
                </a:lnTo>
                <a:lnTo>
                  <a:pt x="765710" y="2506868"/>
                </a:lnTo>
                <a:lnTo>
                  <a:pt x="786980" y="2542376"/>
                </a:lnTo>
                <a:lnTo>
                  <a:pt x="723171" y="2570783"/>
                </a:lnTo>
                <a:lnTo>
                  <a:pt x="723171" y="2599189"/>
                </a:lnTo>
                <a:lnTo>
                  <a:pt x="779890" y="2627596"/>
                </a:lnTo>
                <a:lnTo>
                  <a:pt x="829519" y="2656002"/>
                </a:lnTo>
                <a:lnTo>
                  <a:pt x="822430" y="2691510"/>
                </a:lnTo>
                <a:lnTo>
                  <a:pt x="758620" y="2719917"/>
                </a:lnTo>
                <a:lnTo>
                  <a:pt x="716081" y="2748323"/>
                </a:lnTo>
                <a:lnTo>
                  <a:pt x="708991" y="2776729"/>
                </a:lnTo>
                <a:lnTo>
                  <a:pt x="716081" y="2805136"/>
                </a:lnTo>
                <a:lnTo>
                  <a:pt x="737351" y="2840644"/>
                </a:lnTo>
                <a:lnTo>
                  <a:pt x="758620" y="2869050"/>
                </a:lnTo>
                <a:lnTo>
                  <a:pt x="758620" y="2897457"/>
                </a:lnTo>
                <a:lnTo>
                  <a:pt x="794070" y="2925863"/>
                </a:lnTo>
                <a:lnTo>
                  <a:pt x="836609" y="2961371"/>
                </a:lnTo>
                <a:lnTo>
                  <a:pt x="815340" y="2989778"/>
                </a:lnTo>
                <a:lnTo>
                  <a:pt x="815340" y="3018184"/>
                </a:lnTo>
                <a:lnTo>
                  <a:pt x="808250" y="3046591"/>
                </a:lnTo>
                <a:lnTo>
                  <a:pt x="786980" y="3074997"/>
                </a:lnTo>
                <a:lnTo>
                  <a:pt x="786980" y="3110505"/>
                </a:lnTo>
                <a:lnTo>
                  <a:pt x="751530" y="3138912"/>
                </a:lnTo>
                <a:lnTo>
                  <a:pt x="723171" y="3167318"/>
                </a:lnTo>
                <a:lnTo>
                  <a:pt x="616822" y="3195725"/>
                </a:lnTo>
                <a:lnTo>
                  <a:pt x="467934" y="3224131"/>
                </a:lnTo>
                <a:lnTo>
                  <a:pt x="411215" y="3259639"/>
                </a:lnTo>
                <a:lnTo>
                  <a:pt x="389945" y="3288046"/>
                </a:lnTo>
                <a:lnTo>
                  <a:pt x="354495" y="3316452"/>
                </a:lnTo>
                <a:lnTo>
                  <a:pt x="411215" y="3344858"/>
                </a:lnTo>
                <a:lnTo>
                  <a:pt x="432484" y="3373265"/>
                </a:lnTo>
                <a:lnTo>
                  <a:pt x="425394" y="3408773"/>
                </a:lnTo>
                <a:lnTo>
                  <a:pt x="397035" y="3437179"/>
                </a:lnTo>
                <a:lnTo>
                  <a:pt x="347405" y="3465586"/>
                </a:lnTo>
                <a:lnTo>
                  <a:pt x="375765" y="3493992"/>
                </a:lnTo>
                <a:lnTo>
                  <a:pt x="389945" y="3529500"/>
                </a:lnTo>
                <a:lnTo>
                  <a:pt x="418304" y="3557907"/>
                </a:lnTo>
                <a:lnTo>
                  <a:pt x="510473" y="3586313"/>
                </a:lnTo>
                <a:lnTo>
                  <a:pt x="496294" y="3614720"/>
                </a:lnTo>
                <a:lnTo>
                  <a:pt x="503383" y="3643126"/>
                </a:lnTo>
                <a:lnTo>
                  <a:pt x="545923" y="3678634"/>
                </a:lnTo>
                <a:lnTo>
                  <a:pt x="538833" y="3707041"/>
                </a:lnTo>
                <a:lnTo>
                  <a:pt x="560103" y="3735447"/>
                </a:lnTo>
                <a:lnTo>
                  <a:pt x="574283" y="3763853"/>
                </a:lnTo>
                <a:lnTo>
                  <a:pt x="595552" y="3792260"/>
                </a:lnTo>
              </a:path>
            </a:pathLst>
          </a:custGeom>
          <a:ln w="213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57704" y="4682832"/>
            <a:ext cx="0" cy="3792854"/>
          </a:xfrm>
          <a:custGeom>
            <a:avLst/>
            <a:gdLst/>
            <a:ahLst/>
            <a:cxnLst/>
            <a:rect l="l" t="t" r="r" b="b"/>
            <a:pathLst>
              <a:path h="3792854">
                <a:moveTo>
                  <a:pt x="0" y="0"/>
                </a:moveTo>
                <a:lnTo>
                  <a:pt x="0" y="3792277"/>
                </a:lnTo>
              </a:path>
            </a:pathLst>
          </a:custGeom>
          <a:ln w="70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912548" y="4396714"/>
            <a:ext cx="110489" cy="2038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12548" y="4655928"/>
            <a:ext cx="110489" cy="38531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984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138284" y="4396714"/>
            <a:ext cx="110489" cy="2038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138284" y="4655928"/>
            <a:ext cx="110489" cy="38531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984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364021" y="4396714"/>
            <a:ext cx="110489" cy="2038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589750" y="4439894"/>
            <a:ext cx="110489" cy="161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815493" y="4465980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041235" y="4465980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266965" y="4422800"/>
            <a:ext cx="110489" cy="1752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266965" y="4655928"/>
            <a:ext cx="110489" cy="38531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984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492708" y="4422800"/>
            <a:ext cx="110489" cy="1752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492708" y="4655928"/>
            <a:ext cx="110489" cy="38531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984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718437" y="4422800"/>
            <a:ext cx="110489" cy="1752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36920" y="4561497"/>
            <a:ext cx="293370" cy="391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25400" algn="just">
              <a:lnSpc>
                <a:spcPct val="150900"/>
              </a:lnSpc>
              <a:spcBef>
                <a:spcPts val="95"/>
              </a:spcBef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Jun-06  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Apr-07  </a:t>
            </a: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7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0900"/>
              </a:lnSpc>
            </a:pP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8  Jul-08  Dec-08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09  Oct-09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10  Aug-10  Jan-11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Jun-11  Nov-11  Apr-12  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Sep-12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0900"/>
              </a:lnSpc>
            </a:pP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3  Jul-13  Dec-13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14  Oct-14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15  Aug-15  Jan-16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Jun-16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843949" y="4668628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353"/>
                </a:lnTo>
              </a:path>
            </a:pathLst>
          </a:custGeom>
          <a:ln w="21304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2788732" y="4633124"/>
            <a:ext cx="377825" cy="10763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1050" spc="0" dirty="0">
                <a:solidFill>
                  <a:srgbClr val="595958"/>
                </a:solidFill>
                <a:latin typeface="Calibri"/>
                <a:cs typeface="Calibri"/>
              </a:rPr>
              <a:t>PPI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Percentage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YoY</a:t>
            </a:r>
            <a:r>
              <a:rPr sz="700" spc="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7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  <a:spcBef>
                <a:spcPts val="70"/>
              </a:spcBef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PPI: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Commodities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2843948" y="5733872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468"/>
                </a:lnTo>
              </a:path>
            </a:pathLst>
          </a:custGeom>
          <a:ln w="710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788732" y="5987935"/>
            <a:ext cx="110489" cy="6572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FOMC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Target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Rate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3886493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85010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489135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87653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91778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90296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88813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283535" y="4624852"/>
            <a:ext cx="0" cy="3825240"/>
          </a:xfrm>
          <a:custGeom>
            <a:avLst/>
            <a:gdLst/>
            <a:ahLst/>
            <a:cxnLst/>
            <a:rect l="l" t="t" r="r" b="b"/>
            <a:pathLst>
              <a:path h="3825240">
                <a:moveTo>
                  <a:pt x="0" y="0"/>
                </a:moveTo>
                <a:lnTo>
                  <a:pt x="0" y="3824948"/>
                </a:lnTo>
              </a:path>
            </a:pathLst>
          </a:custGeom>
          <a:ln w="70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55175" y="462485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255175" y="478097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55175" y="492999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55175" y="507902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55175" y="52280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55175" y="537706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55175" y="552609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255175" y="567511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255175" y="582414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255175" y="597316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255175" y="612218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255175" y="627121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55175" y="642023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55175" y="656926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55175" y="67182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55175" y="6867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55175" y="701633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55175" y="716535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55175" y="731437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55175" y="746340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55175" y="761952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255175" y="776854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255175" y="791757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255175" y="806659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255175" y="821562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55175" y="836464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359" y="0"/>
                </a:moveTo>
                <a:lnTo>
                  <a:pt x="0" y="0"/>
                </a:lnTo>
              </a:path>
            </a:pathLst>
          </a:custGeom>
          <a:ln w="70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93582" y="4646141"/>
            <a:ext cx="1496060" cy="3789679"/>
          </a:xfrm>
          <a:custGeom>
            <a:avLst/>
            <a:gdLst/>
            <a:ahLst/>
            <a:cxnLst/>
            <a:rect l="l" t="t" r="r" b="b"/>
            <a:pathLst>
              <a:path w="1496060" h="3789679">
                <a:moveTo>
                  <a:pt x="1063487" y="0"/>
                </a:moveTo>
                <a:lnTo>
                  <a:pt x="1198195" y="28385"/>
                </a:lnTo>
                <a:lnTo>
                  <a:pt x="1120206" y="56771"/>
                </a:lnTo>
                <a:lnTo>
                  <a:pt x="1077666" y="85156"/>
                </a:lnTo>
                <a:lnTo>
                  <a:pt x="1120206" y="113542"/>
                </a:lnTo>
                <a:lnTo>
                  <a:pt x="1191105" y="149023"/>
                </a:lnTo>
                <a:lnTo>
                  <a:pt x="1233645" y="177409"/>
                </a:lnTo>
                <a:lnTo>
                  <a:pt x="1176925" y="205794"/>
                </a:lnTo>
                <a:lnTo>
                  <a:pt x="794070" y="234180"/>
                </a:lnTo>
                <a:lnTo>
                  <a:pt x="673541" y="262566"/>
                </a:lnTo>
                <a:lnTo>
                  <a:pt x="786980" y="298047"/>
                </a:lnTo>
                <a:lnTo>
                  <a:pt x="900419" y="326433"/>
                </a:lnTo>
                <a:lnTo>
                  <a:pt x="808250" y="354818"/>
                </a:lnTo>
                <a:lnTo>
                  <a:pt x="879149" y="383204"/>
                </a:lnTo>
                <a:lnTo>
                  <a:pt x="950048" y="418686"/>
                </a:lnTo>
                <a:lnTo>
                  <a:pt x="914598" y="447071"/>
                </a:lnTo>
                <a:lnTo>
                  <a:pt x="935868" y="475457"/>
                </a:lnTo>
                <a:lnTo>
                  <a:pt x="935868" y="503842"/>
                </a:lnTo>
                <a:lnTo>
                  <a:pt x="857879" y="532228"/>
                </a:lnTo>
                <a:lnTo>
                  <a:pt x="772800" y="567710"/>
                </a:lnTo>
                <a:lnTo>
                  <a:pt x="957138" y="596095"/>
                </a:lnTo>
                <a:lnTo>
                  <a:pt x="1113116" y="624481"/>
                </a:lnTo>
                <a:lnTo>
                  <a:pt x="1269094" y="652866"/>
                </a:lnTo>
                <a:lnTo>
                  <a:pt x="1219465" y="681252"/>
                </a:lnTo>
                <a:lnTo>
                  <a:pt x="1254914" y="716734"/>
                </a:lnTo>
                <a:lnTo>
                  <a:pt x="1226555" y="745119"/>
                </a:lnTo>
                <a:lnTo>
                  <a:pt x="1191105" y="773505"/>
                </a:lnTo>
                <a:lnTo>
                  <a:pt x="1176925" y="801890"/>
                </a:lnTo>
                <a:lnTo>
                  <a:pt x="1212375" y="830276"/>
                </a:lnTo>
                <a:lnTo>
                  <a:pt x="1382533" y="865758"/>
                </a:lnTo>
                <a:lnTo>
                  <a:pt x="1495971" y="894143"/>
                </a:lnTo>
                <a:lnTo>
                  <a:pt x="1460522" y="922529"/>
                </a:lnTo>
                <a:lnTo>
                  <a:pt x="1382533" y="950914"/>
                </a:lnTo>
                <a:lnTo>
                  <a:pt x="1141476" y="986396"/>
                </a:lnTo>
                <a:lnTo>
                  <a:pt x="609732" y="1014782"/>
                </a:lnTo>
                <a:lnTo>
                  <a:pt x="389945" y="1043167"/>
                </a:lnTo>
                <a:lnTo>
                  <a:pt x="368675" y="1071553"/>
                </a:lnTo>
                <a:lnTo>
                  <a:pt x="397035" y="1099938"/>
                </a:lnTo>
                <a:lnTo>
                  <a:pt x="304866" y="1135420"/>
                </a:lnTo>
                <a:lnTo>
                  <a:pt x="276506" y="1163806"/>
                </a:lnTo>
                <a:lnTo>
                  <a:pt x="191427" y="1192191"/>
                </a:lnTo>
                <a:lnTo>
                  <a:pt x="148888" y="1220577"/>
                </a:lnTo>
                <a:lnTo>
                  <a:pt x="0" y="1248962"/>
                </a:lnTo>
                <a:lnTo>
                  <a:pt x="92168" y="1284444"/>
                </a:lnTo>
                <a:lnTo>
                  <a:pt x="113438" y="1312830"/>
                </a:lnTo>
                <a:lnTo>
                  <a:pt x="347405" y="1341215"/>
                </a:lnTo>
                <a:lnTo>
                  <a:pt x="772800" y="1369601"/>
                </a:lnTo>
                <a:lnTo>
                  <a:pt x="957138" y="1397986"/>
                </a:lnTo>
                <a:lnTo>
                  <a:pt x="914598" y="1433468"/>
                </a:lnTo>
                <a:lnTo>
                  <a:pt x="822430" y="1461854"/>
                </a:lnTo>
                <a:lnTo>
                  <a:pt x="850789" y="1490239"/>
                </a:lnTo>
                <a:lnTo>
                  <a:pt x="836609" y="1518625"/>
                </a:lnTo>
                <a:lnTo>
                  <a:pt x="794070" y="1554107"/>
                </a:lnTo>
                <a:lnTo>
                  <a:pt x="616822" y="1582492"/>
                </a:lnTo>
                <a:lnTo>
                  <a:pt x="659362" y="1610878"/>
                </a:lnTo>
                <a:lnTo>
                  <a:pt x="623912" y="1639263"/>
                </a:lnTo>
                <a:lnTo>
                  <a:pt x="616822" y="1667649"/>
                </a:lnTo>
                <a:lnTo>
                  <a:pt x="623912" y="1703130"/>
                </a:lnTo>
                <a:lnTo>
                  <a:pt x="609732" y="1731516"/>
                </a:lnTo>
                <a:lnTo>
                  <a:pt x="680631" y="1759901"/>
                </a:lnTo>
                <a:lnTo>
                  <a:pt x="730261" y="1788287"/>
                </a:lnTo>
                <a:lnTo>
                  <a:pt x="815340" y="1816673"/>
                </a:lnTo>
                <a:lnTo>
                  <a:pt x="914598" y="1852154"/>
                </a:lnTo>
                <a:lnTo>
                  <a:pt x="1006767" y="1880540"/>
                </a:lnTo>
                <a:lnTo>
                  <a:pt x="1084756" y="1908925"/>
                </a:lnTo>
                <a:lnTo>
                  <a:pt x="1091846" y="1937311"/>
                </a:lnTo>
                <a:lnTo>
                  <a:pt x="1113116" y="1965696"/>
                </a:lnTo>
                <a:lnTo>
                  <a:pt x="1148566" y="2001178"/>
                </a:lnTo>
                <a:lnTo>
                  <a:pt x="1155656" y="2029564"/>
                </a:lnTo>
                <a:lnTo>
                  <a:pt x="1098936" y="2057949"/>
                </a:lnTo>
                <a:lnTo>
                  <a:pt x="1084756" y="2086335"/>
                </a:lnTo>
                <a:lnTo>
                  <a:pt x="1006767" y="2121817"/>
                </a:lnTo>
                <a:lnTo>
                  <a:pt x="999677" y="2150202"/>
                </a:lnTo>
                <a:lnTo>
                  <a:pt x="978408" y="2178588"/>
                </a:lnTo>
                <a:lnTo>
                  <a:pt x="914598" y="2206973"/>
                </a:lnTo>
                <a:lnTo>
                  <a:pt x="857879" y="2235359"/>
                </a:lnTo>
                <a:lnTo>
                  <a:pt x="744441" y="2270841"/>
                </a:lnTo>
                <a:lnTo>
                  <a:pt x="723171" y="2299226"/>
                </a:lnTo>
                <a:lnTo>
                  <a:pt x="666451" y="2327612"/>
                </a:lnTo>
                <a:lnTo>
                  <a:pt x="723171" y="2355997"/>
                </a:lnTo>
                <a:lnTo>
                  <a:pt x="779890" y="2384383"/>
                </a:lnTo>
                <a:lnTo>
                  <a:pt x="829519" y="2419865"/>
                </a:lnTo>
                <a:lnTo>
                  <a:pt x="751530" y="2448250"/>
                </a:lnTo>
                <a:lnTo>
                  <a:pt x="751530" y="2476636"/>
                </a:lnTo>
                <a:lnTo>
                  <a:pt x="723171" y="2505021"/>
                </a:lnTo>
                <a:lnTo>
                  <a:pt x="801160" y="2533407"/>
                </a:lnTo>
                <a:lnTo>
                  <a:pt x="694811" y="2568889"/>
                </a:lnTo>
                <a:lnTo>
                  <a:pt x="616822" y="2597274"/>
                </a:lnTo>
                <a:lnTo>
                  <a:pt x="673541" y="2625660"/>
                </a:lnTo>
                <a:lnTo>
                  <a:pt x="730261" y="2654045"/>
                </a:lnTo>
                <a:lnTo>
                  <a:pt x="765710" y="2689527"/>
                </a:lnTo>
                <a:lnTo>
                  <a:pt x="687721" y="2717913"/>
                </a:lnTo>
                <a:lnTo>
                  <a:pt x="623912" y="2746298"/>
                </a:lnTo>
                <a:lnTo>
                  <a:pt x="574283" y="2774684"/>
                </a:lnTo>
                <a:lnTo>
                  <a:pt x="645182" y="2803069"/>
                </a:lnTo>
                <a:lnTo>
                  <a:pt x="701901" y="2838551"/>
                </a:lnTo>
                <a:lnTo>
                  <a:pt x="723171" y="2866937"/>
                </a:lnTo>
                <a:lnTo>
                  <a:pt x="616822" y="2895322"/>
                </a:lnTo>
                <a:lnTo>
                  <a:pt x="701901" y="2923708"/>
                </a:lnTo>
                <a:lnTo>
                  <a:pt x="794070" y="2952093"/>
                </a:lnTo>
                <a:lnTo>
                  <a:pt x="815340" y="2987575"/>
                </a:lnTo>
                <a:lnTo>
                  <a:pt x="794070" y="3015961"/>
                </a:lnTo>
                <a:lnTo>
                  <a:pt x="779890" y="3044346"/>
                </a:lnTo>
                <a:lnTo>
                  <a:pt x="730261" y="3072732"/>
                </a:lnTo>
                <a:lnTo>
                  <a:pt x="723171" y="3101117"/>
                </a:lnTo>
                <a:lnTo>
                  <a:pt x="723171" y="3136599"/>
                </a:lnTo>
                <a:lnTo>
                  <a:pt x="652272" y="3164985"/>
                </a:lnTo>
                <a:lnTo>
                  <a:pt x="531743" y="3193370"/>
                </a:lnTo>
                <a:lnTo>
                  <a:pt x="354495" y="3221756"/>
                </a:lnTo>
                <a:lnTo>
                  <a:pt x="375765" y="3257237"/>
                </a:lnTo>
                <a:lnTo>
                  <a:pt x="389945" y="3285623"/>
                </a:lnTo>
                <a:lnTo>
                  <a:pt x="368675" y="3314008"/>
                </a:lnTo>
                <a:lnTo>
                  <a:pt x="397035" y="3342394"/>
                </a:lnTo>
                <a:lnTo>
                  <a:pt x="425394" y="3370780"/>
                </a:lnTo>
                <a:lnTo>
                  <a:pt x="432484" y="3406261"/>
                </a:lnTo>
                <a:lnTo>
                  <a:pt x="439574" y="3434647"/>
                </a:lnTo>
                <a:lnTo>
                  <a:pt x="389945" y="3463032"/>
                </a:lnTo>
                <a:lnTo>
                  <a:pt x="418304" y="3491418"/>
                </a:lnTo>
                <a:lnTo>
                  <a:pt x="482114" y="3519803"/>
                </a:lnTo>
                <a:lnTo>
                  <a:pt x="524653" y="3555285"/>
                </a:lnTo>
                <a:lnTo>
                  <a:pt x="659362" y="3583671"/>
                </a:lnTo>
                <a:lnTo>
                  <a:pt x="588462" y="3612056"/>
                </a:lnTo>
                <a:lnTo>
                  <a:pt x="567193" y="3640442"/>
                </a:lnTo>
                <a:lnTo>
                  <a:pt x="623912" y="3668827"/>
                </a:lnTo>
                <a:lnTo>
                  <a:pt x="609732" y="3704309"/>
                </a:lnTo>
                <a:lnTo>
                  <a:pt x="602642" y="3732695"/>
                </a:lnTo>
                <a:lnTo>
                  <a:pt x="567193" y="3761080"/>
                </a:lnTo>
                <a:lnTo>
                  <a:pt x="609732" y="3789466"/>
                </a:lnTo>
              </a:path>
            </a:pathLst>
          </a:custGeom>
          <a:ln w="21286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687658" y="4646142"/>
            <a:ext cx="0" cy="3789679"/>
          </a:xfrm>
          <a:custGeom>
            <a:avLst/>
            <a:gdLst/>
            <a:ahLst/>
            <a:cxnLst/>
            <a:rect l="l" t="t" r="r" b="b"/>
            <a:pathLst>
              <a:path h="3789679">
                <a:moveTo>
                  <a:pt x="0" y="0"/>
                </a:moveTo>
                <a:lnTo>
                  <a:pt x="0" y="3789461"/>
                </a:lnTo>
              </a:path>
            </a:pathLst>
          </a:custGeom>
          <a:ln w="70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595484" y="4646141"/>
            <a:ext cx="227329" cy="3761104"/>
          </a:xfrm>
          <a:custGeom>
            <a:avLst/>
            <a:gdLst/>
            <a:ahLst/>
            <a:cxnLst/>
            <a:rect l="l" t="t" r="r" b="b"/>
            <a:pathLst>
              <a:path w="227329" h="3761104">
                <a:moveTo>
                  <a:pt x="141798" y="0"/>
                </a:moveTo>
                <a:lnTo>
                  <a:pt x="170157" y="85156"/>
                </a:lnTo>
                <a:lnTo>
                  <a:pt x="177247" y="177409"/>
                </a:lnTo>
                <a:lnTo>
                  <a:pt x="170157" y="262566"/>
                </a:lnTo>
                <a:lnTo>
                  <a:pt x="177247" y="354818"/>
                </a:lnTo>
                <a:lnTo>
                  <a:pt x="170157" y="447071"/>
                </a:lnTo>
                <a:lnTo>
                  <a:pt x="219787" y="532228"/>
                </a:lnTo>
                <a:lnTo>
                  <a:pt x="212697" y="624481"/>
                </a:lnTo>
                <a:lnTo>
                  <a:pt x="184337" y="716734"/>
                </a:lnTo>
                <a:lnTo>
                  <a:pt x="177247" y="801890"/>
                </a:lnTo>
                <a:lnTo>
                  <a:pt x="134708" y="894143"/>
                </a:lnTo>
                <a:lnTo>
                  <a:pt x="177247" y="986396"/>
                </a:lnTo>
                <a:lnTo>
                  <a:pt x="170157" y="1071553"/>
                </a:lnTo>
                <a:lnTo>
                  <a:pt x="226877" y="1163806"/>
                </a:lnTo>
                <a:lnTo>
                  <a:pt x="198517" y="1248962"/>
                </a:lnTo>
                <a:lnTo>
                  <a:pt x="42539" y="1341215"/>
                </a:lnTo>
                <a:lnTo>
                  <a:pt x="0" y="1433468"/>
                </a:lnTo>
                <a:lnTo>
                  <a:pt x="35449" y="1518625"/>
                </a:lnTo>
                <a:lnTo>
                  <a:pt x="49629" y="1610878"/>
                </a:lnTo>
                <a:lnTo>
                  <a:pt x="21269" y="1703130"/>
                </a:lnTo>
                <a:lnTo>
                  <a:pt x="49629" y="1788287"/>
                </a:lnTo>
                <a:lnTo>
                  <a:pt x="63809" y="1880540"/>
                </a:lnTo>
                <a:lnTo>
                  <a:pt x="35449" y="1965696"/>
                </a:lnTo>
                <a:lnTo>
                  <a:pt x="14179" y="2057949"/>
                </a:lnTo>
                <a:lnTo>
                  <a:pt x="35449" y="2150202"/>
                </a:lnTo>
                <a:lnTo>
                  <a:pt x="120528" y="2235359"/>
                </a:lnTo>
                <a:lnTo>
                  <a:pt x="92168" y="2327612"/>
                </a:lnTo>
                <a:lnTo>
                  <a:pt x="85078" y="2419865"/>
                </a:lnTo>
                <a:lnTo>
                  <a:pt x="106348" y="2505021"/>
                </a:lnTo>
                <a:lnTo>
                  <a:pt x="127618" y="2597274"/>
                </a:lnTo>
                <a:lnTo>
                  <a:pt x="113438" y="2689527"/>
                </a:lnTo>
                <a:lnTo>
                  <a:pt x="127618" y="2774684"/>
                </a:lnTo>
                <a:lnTo>
                  <a:pt x="113438" y="2866937"/>
                </a:lnTo>
                <a:lnTo>
                  <a:pt x="99258" y="2952093"/>
                </a:lnTo>
                <a:lnTo>
                  <a:pt x="63809" y="3044346"/>
                </a:lnTo>
                <a:lnTo>
                  <a:pt x="85078" y="3136599"/>
                </a:lnTo>
                <a:lnTo>
                  <a:pt x="70899" y="3221756"/>
                </a:lnTo>
                <a:lnTo>
                  <a:pt x="85078" y="3314008"/>
                </a:lnTo>
                <a:lnTo>
                  <a:pt x="113438" y="3406261"/>
                </a:lnTo>
                <a:lnTo>
                  <a:pt x="77989" y="3491418"/>
                </a:lnTo>
                <a:lnTo>
                  <a:pt x="70899" y="3583671"/>
                </a:lnTo>
                <a:lnTo>
                  <a:pt x="85078" y="3668827"/>
                </a:lnTo>
                <a:lnTo>
                  <a:pt x="99258" y="3761080"/>
                </a:lnTo>
              </a:path>
            </a:pathLst>
          </a:custGeom>
          <a:ln w="21289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3628316" y="4402810"/>
            <a:ext cx="110489" cy="161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3.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628316" y="4612152"/>
            <a:ext cx="110489" cy="38506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7304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828976" y="4402810"/>
            <a:ext cx="110489" cy="161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029623" y="4402810"/>
            <a:ext cx="110489" cy="161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4230284" y="4428871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0.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4430931" y="4428871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1.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4631591" y="484339"/>
            <a:ext cx="110489" cy="38265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13175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631591" y="4428871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2.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4832238" y="4428871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3.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4832238" y="4612152"/>
            <a:ext cx="110489" cy="38506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  <a:tabLst>
                <a:tab pos="3837304" algn="l"/>
              </a:tabLst>
            </a:pPr>
            <a:r>
              <a:rPr sz="65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032898" y="4428871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4.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5233558" y="4428871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5.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434205" y="4428871"/>
            <a:ext cx="110489" cy="1327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30"/>
              </a:lnSpc>
            </a:pP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6.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352685" y="4524299"/>
            <a:ext cx="293370" cy="3910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25400" algn="just">
              <a:lnSpc>
                <a:spcPct val="150800"/>
              </a:lnSpc>
              <a:spcBef>
                <a:spcPts val="95"/>
              </a:spcBef>
            </a:pP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Jun-06  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Apr-07  </a:t>
            </a: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S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7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0800"/>
              </a:lnSpc>
            </a:pP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8  Jul-08  Dec-08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09  Oct-09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10  Aug-10  Jan-11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Jun-11  Nov-11  Apr-12  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Sep-12</a:t>
            </a:r>
            <a:endParaRPr sz="650">
              <a:latin typeface="Calibri"/>
              <a:cs typeface="Calibri"/>
            </a:endParaRPr>
          </a:p>
          <a:p>
            <a:pPr marL="12700" marR="5080" indent="25400" algn="just">
              <a:lnSpc>
                <a:spcPct val="150800"/>
              </a:lnSpc>
            </a:pP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650" spc="-5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650" spc="40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650" spc="-3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55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3  Jul-13  Dec-13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2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14  Oct-14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65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15  Aug-15  Jan-16 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Jun-16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559719" y="4688719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4180"/>
                </a:lnTo>
              </a:path>
            </a:pathLst>
          </a:custGeom>
          <a:ln w="21289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5505605" y="4639030"/>
            <a:ext cx="377190" cy="3222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1050" dirty="0">
                <a:solidFill>
                  <a:srgbClr val="595958"/>
                </a:solidFill>
                <a:latin typeface="Calibri"/>
                <a:cs typeface="Calibri"/>
              </a:rPr>
              <a:t>CPI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Percentage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YoY</a:t>
            </a:r>
            <a:r>
              <a:rPr sz="700" spc="8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700">
              <a:latin typeface="Calibri"/>
              <a:cs typeface="Calibri"/>
            </a:endParaRPr>
          </a:p>
          <a:p>
            <a:pPr marL="313055">
              <a:lnSpc>
                <a:spcPct val="100000"/>
              </a:lnSpc>
              <a:spcBef>
                <a:spcPts val="60"/>
              </a:spcBef>
              <a:tabLst>
                <a:tab pos="1297940" algn="l"/>
                <a:tab pos="2298700" algn="l"/>
              </a:tabLst>
            </a:pP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CPI: </a:t>
            </a:r>
            <a:r>
              <a:rPr sz="650" spc="-10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65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Consumers</a:t>
            </a:r>
            <a:r>
              <a:rPr sz="650" u="sng" spc="0" dirty="0">
                <a:solidFill>
                  <a:srgbClr val="595958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	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FOMC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Target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595958"/>
                </a:solidFill>
                <a:latin typeface="Calibri"/>
                <a:cs typeface="Calibri"/>
              </a:rPr>
              <a:t>Rate</a:t>
            </a:r>
            <a:r>
              <a:rPr sz="650" u="heavy" dirty="0">
                <a:solidFill>
                  <a:srgbClr val="595958"/>
                </a:solidFill>
                <a:uFill>
                  <a:solidFill>
                    <a:srgbClr val="E46C0A"/>
                  </a:solidFill>
                </a:uFill>
                <a:latin typeface="Calibri"/>
                <a:cs typeface="Calibri"/>
              </a:rPr>
              <a:t>	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CPI </a:t>
            </a:r>
            <a:r>
              <a:rPr sz="650" spc="0" dirty="0">
                <a:solidFill>
                  <a:srgbClr val="595958"/>
                </a:solidFill>
                <a:latin typeface="Calibri"/>
                <a:cs typeface="Calibri"/>
              </a:rPr>
              <a:t>Forecasts </a:t>
            </a:r>
            <a:r>
              <a:rPr sz="650" spc="10" dirty="0">
                <a:solidFill>
                  <a:srgbClr val="595958"/>
                </a:solidFill>
                <a:latin typeface="Calibri"/>
                <a:cs typeface="Calibri"/>
              </a:rPr>
              <a:t>(1 </a:t>
            </a:r>
            <a:r>
              <a:rPr sz="650" spc="-5" dirty="0">
                <a:solidFill>
                  <a:srgbClr val="595958"/>
                </a:solidFill>
                <a:latin typeface="Calibri"/>
                <a:cs typeface="Calibri"/>
              </a:rPr>
              <a:t>Year</a:t>
            </a:r>
            <a:r>
              <a:rPr sz="650" spc="-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650" spc="5" dirty="0">
                <a:solidFill>
                  <a:srgbClr val="595958"/>
                </a:solidFill>
                <a:latin typeface="Calibri"/>
                <a:cs typeface="Calibri"/>
              </a:rPr>
              <a:t>Lag)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02107" y="6275832"/>
            <a:ext cx="226060" cy="2286000"/>
          </a:xfrm>
          <a:custGeom>
            <a:avLst/>
            <a:gdLst/>
            <a:ahLst/>
            <a:cxnLst/>
            <a:rect l="l" t="t" r="r" b="b"/>
            <a:pathLst>
              <a:path w="226060" h="2286000">
                <a:moveTo>
                  <a:pt x="225552" y="0"/>
                </a:moveTo>
                <a:lnTo>
                  <a:pt x="225552" y="2286000"/>
                </a:lnTo>
                <a:lnTo>
                  <a:pt x="0" y="2286000"/>
                </a:lnTo>
                <a:lnTo>
                  <a:pt x="0" y="0"/>
                </a:lnTo>
                <a:lnTo>
                  <a:pt x="225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021323" y="8385047"/>
            <a:ext cx="836930" cy="478790"/>
          </a:xfrm>
          <a:custGeom>
            <a:avLst/>
            <a:gdLst/>
            <a:ahLst/>
            <a:cxnLst/>
            <a:rect l="l" t="t" r="r" b="b"/>
            <a:pathLst>
              <a:path w="836929" h="478790">
                <a:moveTo>
                  <a:pt x="836676" y="239268"/>
                </a:moveTo>
                <a:lnTo>
                  <a:pt x="704278" y="0"/>
                </a:lnTo>
                <a:lnTo>
                  <a:pt x="132397" y="0"/>
                </a:lnTo>
                <a:lnTo>
                  <a:pt x="0" y="239268"/>
                </a:lnTo>
                <a:lnTo>
                  <a:pt x="132397" y="478548"/>
                </a:lnTo>
                <a:lnTo>
                  <a:pt x="704278" y="478548"/>
                </a:lnTo>
                <a:lnTo>
                  <a:pt x="836676" y="239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21323" y="8385047"/>
            <a:ext cx="836930" cy="478790"/>
          </a:xfrm>
          <a:custGeom>
            <a:avLst/>
            <a:gdLst/>
            <a:ahLst/>
            <a:cxnLst/>
            <a:rect l="l" t="t" r="r" b="b"/>
            <a:pathLst>
              <a:path w="836929" h="478790">
                <a:moveTo>
                  <a:pt x="836676" y="239268"/>
                </a:moveTo>
                <a:lnTo>
                  <a:pt x="704278" y="478536"/>
                </a:lnTo>
                <a:lnTo>
                  <a:pt x="132397" y="478536"/>
                </a:lnTo>
                <a:lnTo>
                  <a:pt x="0" y="239268"/>
                </a:lnTo>
                <a:lnTo>
                  <a:pt x="132397" y="0"/>
                </a:lnTo>
                <a:lnTo>
                  <a:pt x="704278" y="0"/>
                </a:lnTo>
                <a:lnTo>
                  <a:pt x="836676" y="23926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163814" y="311740"/>
            <a:ext cx="114300" cy="19227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760"/>
              </a:lnSpc>
            </a:pPr>
            <a:r>
              <a:rPr sz="700" spc="-5" dirty="0">
                <a:latin typeface="Calibri"/>
                <a:cs typeface="Calibri"/>
              </a:rPr>
              <a:t>All Sources: Federal Reserve Bank of St. </a:t>
            </a:r>
            <a:r>
              <a:rPr sz="700" spc="-10" dirty="0">
                <a:latin typeface="Calibri"/>
                <a:cs typeface="Calibri"/>
              </a:rPr>
              <a:t>Louis</a:t>
            </a:r>
            <a:r>
              <a:rPr sz="700" spc="12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(FRED)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5540" y="655372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46189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Held Back </a:t>
            </a:r>
            <a:r>
              <a:rPr spc="-5" dirty="0"/>
              <a:t>by</a:t>
            </a:r>
            <a:r>
              <a:rPr spc="30" dirty="0"/>
              <a:t> </a:t>
            </a:r>
            <a:r>
              <a:rPr spc="-10" dirty="0"/>
              <a:t>Energy?</a:t>
            </a:r>
          </a:p>
        </p:txBody>
      </p:sp>
      <p:sp>
        <p:nvSpPr>
          <p:cNvPr id="4" name="object 4"/>
          <p:cNvSpPr/>
          <p:nvPr/>
        </p:nvSpPr>
        <p:spPr>
          <a:xfrm>
            <a:off x="342762" y="3245477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762" y="3050942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762" y="2856408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762" y="2467340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762" y="2272806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762" y="1891519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762" y="1696985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762" y="1502450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762" y="2661874"/>
            <a:ext cx="4171315" cy="0"/>
          </a:xfrm>
          <a:custGeom>
            <a:avLst/>
            <a:gdLst/>
            <a:ahLst/>
            <a:cxnLst/>
            <a:rect l="l" t="t" r="r" b="b"/>
            <a:pathLst>
              <a:path w="4171315">
                <a:moveTo>
                  <a:pt x="0" y="0"/>
                </a:moveTo>
                <a:lnTo>
                  <a:pt x="4170946" y="0"/>
                </a:lnTo>
              </a:path>
            </a:pathLst>
          </a:custGeom>
          <a:ln w="7781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762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889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017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144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5271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1194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39321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7448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5575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3702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1829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9956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8083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6210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24338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0261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8388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6515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4642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2769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0896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9023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7150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65277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13404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9327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7454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65582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3709" y="26618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125"/>
                </a:lnTo>
              </a:path>
            </a:pathLst>
          </a:custGeom>
          <a:ln w="779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539" y="1891519"/>
            <a:ext cx="4109085" cy="949960"/>
          </a:xfrm>
          <a:custGeom>
            <a:avLst/>
            <a:gdLst/>
            <a:ahLst/>
            <a:cxnLst/>
            <a:rect l="l" t="t" r="r" b="b"/>
            <a:pathLst>
              <a:path w="4109085" h="949960">
                <a:moveTo>
                  <a:pt x="0" y="217878"/>
                </a:moveTo>
                <a:lnTo>
                  <a:pt x="85757" y="264566"/>
                </a:lnTo>
                <a:lnTo>
                  <a:pt x="179311" y="272347"/>
                </a:lnTo>
                <a:lnTo>
                  <a:pt x="265069" y="171190"/>
                </a:lnTo>
                <a:lnTo>
                  <a:pt x="358623" y="171190"/>
                </a:lnTo>
                <a:lnTo>
                  <a:pt x="444381" y="186752"/>
                </a:lnTo>
                <a:lnTo>
                  <a:pt x="537935" y="163408"/>
                </a:lnTo>
                <a:lnTo>
                  <a:pt x="623692" y="241222"/>
                </a:lnTo>
                <a:lnTo>
                  <a:pt x="709450" y="427975"/>
                </a:lnTo>
                <a:lnTo>
                  <a:pt x="803004" y="334598"/>
                </a:lnTo>
                <a:lnTo>
                  <a:pt x="888762" y="326817"/>
                </a:lnTo>
                <a:lnTo>
                  <a:pt x="982316" y="357942"/>
                </a:lnTo>
                <a:lnTo>
                  <a:pt x="1068074" y="124501"/>
                </a:lnTo>
                <a:lnTo>
                  <a:pt x="1161628" y="140064"/>
                </a:lnTo>
                <a:lnTo>
                  <a:pt x="1247385" y="93376"/>
                </a:lnTo>
                <a:lnTo>
                  <a:pt x="1340939" y="0"/>
                </a:lnTo>
                <a:lnTo>
                  <a:pt x="1426697" y="482444"/>
                </a:lnTo>
                <a:lnTo>
                  <a:pt x="1520251" y="762573"/>
                </a:lnTo>
                <a:lnTo>
                  <a:pt x="1606009" y="879294"/>
                </a:lnTo>
                <a:lnTo>
                  <a:pt x="1699563" y="949326"/>
                </a:lnTo>
                <a:lnTo>
                  <a:pt x="1785320" y="536914"/>
                </a:lnTo>
                <a:lnTo>
                  <a:pt x="1871078" y="357942"/>
                </a:lnTo>
                <a:lnTo>
                  <a:pt x="1964632" y="427975"/>
                </a:lnTo>
                <a:lnTo>
                  <a:pt x="2050390" y="490226"/>
                </a:lnTo>
                <a:lnTo>
                  <a:pt x="2143944" y="521351"/>
                </a:lnTo>
                <a:lnTo>
                  <a:pt x="2229702" y="443537"/>
                </a:lnTo>
                <a:lnTo>
                  <a:pt x="2323256" y="264566"/>
                </a:lnTo>
                <a:lnTo>
                  <a:pt x="2409013" y="217878"/>
                </a:lnTo>
                <a:lnTo>
                  <a:pt x="2502567" y="256785"/>
                </a:lnTo>
                <a:lnTo>
                  <a:pt x="2588325" y="287910"/>
                </a:lnTo>
                <a:lnTo>
                  <a:pt x="2681879" y="427975"/>
                </a:lnTo>
                <a:lnTo>
                  <a:pt x="2767637" y="466881"/>
                </a:lnTo>
                <a:lnTo>
                  <a:pt x="2853395" y="427975"/>
                </a:lnTo>
                <a:lnTo>
                  <a:pt x="2946949" y="474663"/>
                </a:lnTo>
                <a:lnTo>
                  <a:pt x="3032706" y="529132"/>
                </a:lnTo>
                <a:lnTo>
                  <a:pt x="3126260" y="513570"/>
                </a:lnTo>
                <a:lnTo>
                  <a:pt x="3212018" y="536914"/>
                </a:lnTo>
                <a:lnTo>
                  <a:pt x="3305572" y="513570"/>
                </a:lnTo>
                <a:lnTo>
                  <a:pt x="3391330" y="427975"/>
                </a:lnTo>
                <a:lnTo>
                  <a:pt x="3484884" y="443537"/>
                </a:lnTo>
                <a:lnTo>
                  <a:pt x="3570641" y="529132"/>
                </a:lnTo>
                <a:lnTo>
                  <a:pt x="3664195" y="708104"/>
                </a:lnTo>
                <a:lnTo>
                  <a:pt x="3749953" y="708104"/>
                </a:lnTo>
                <a:lnTo>
                  <a:pt x="3843507" y="708104"/>
                </a:lnTo>
                <a:lnTo>
                  <a:pt x="3929265" y="684760"/>
                </a:lnTo>
                <a:lnTo>
                  <a:pt x="4015023" y="591383"/>
                </a:lnTo>
                <a:lnTo>
                  <a:pt x="4108577" y="583602"/>
                </a:lnTo>
              </a:path>
            </a:pathLst>
          </a:custGeom>
          <a:ln w="23346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355" y="1595827"/>
            <a:ext cx="4140200" cy="1447800"/>
          </a:xfrm>
          <a:custGeom>
            <a:avLst/>
            <a:gdLst/>
            <a:ahLst/>
            <a:cxnLst/>
            <a:rect l="l" t="t" r="r" b="b"/>
            <a:pathLst>
              <a:path w="4140200" h="1447800">
                <a:moveTo>
                  <a:pt x="0" y="513570"/>
                </a:moveTo>
                <a:lnTo>
                  <a:pt x="31184" y="474663"/>
                </a:lnTo>
                <a:lnTo>
                  <a:pt x="62369" y="443537"/>
                </a:lnTo>
                <a:lnTo>
                  <a:pt x="85757" y="420193"/>
                </a:lnTo>
                <a:lnTo>
                  <a:pt x="116942" y="513570"/>
                </a:lnTo>
                <a:lnTo>
                  <a:pt x="148127" y="575821"/>
                </a:lnTo>
                <a:lnTo>
                  <a:pt x="179311" y="474663"/>
                </a:lnTo>
                <a:lnTo>
                  <a:pt x="210496" y="357942"/>
                </a:lnTo>
                <a:lnTo>
                  <a:pt x="241681" y="147845"/>
                </a:lnTo>
                <a:lnTo>
                  <a:pt x="265069" y="225659"/>
                </a:lnTo>
                <a:lnTo>
                  <a:pt x="296254" y="420193"/>
                </a:lnTo>
                <a:lnTo>
                  <a:pt x="327438" y="420193"/>
                </a:lnTo>
                <a:lnTo>
                  <a:pt x="358623" y="287910"/>
                </a:lnTo>
                <a:lnTo>
                  <a:pt x="389808" y="365724"/>
                </a:lnTo>
                <a:lnTo>
                  <a:pt x="413196" y="404631"/>
                </a:lnTo>
                <a:lnTo>
                  <a:pt x="444381" y="365724"/>
                </a:lnTo>
                <a:lnTo>
                  <a:pt x="475565" y="295691"/>
                </a:lnTo>
                <a:lnTo>
                  <a:pt x="506750" y="256785"/>
                </a:lnTo>
                <a:lnTo>
                  <a:pt x="537935" y="272347"/>
                </a:lnTo>
                <a:lnTo>
                  <a:pt x="569119" y="303473"/>
                </a:lnTo>
                <a:lnTo>
                  <a:pt x="592508" y="676978"/>
                </a:lnTo>
                <a:lnTo>
                  <a:pt x="623692" y="793699"/>
                </a:lnTo>
                <a:lnTo>
                  <a:pt x="654877" y="684760"/>
                </a:lnTo>
                <a:lnTo>
                  <a:pt x="686062" y="575821"/>
                </a:lnTo>
                <a:lnTo>
                  <a:pt x="717246" y="661416"/>
                </a:lnTo>
                <a:lnTo>
                  <a:pt x="740635" y="599165"/>
                </a:lnTo>
                <a:lnTo>
                  <a:pt x="771819" y="529132"/>
                </a:lnTo>
                <a:lnTo>
                  <a:pt x="803004" y="568039"/>
                </a:lnTo>
                <a:lnTo>
                  <a:pt x="834189" y="544695"/>
                </a:lnTo>
                <a:lnTo>
                  <a:pt x="865373" y="544695"/>
                </a:lnTo>
                <a:lnTo>
                  <a:pt x="896558" y="614727"/>
                </a:lnTo>
                <a:lnTo>
                  <a:pt x="919947" y="700322"/>
                </a:lnTo>
                <a:lnTo>
                  <a:pt x="951131" y="521351"/>
                </a:lnTo>
                <a:lnTo>
                  <a:pt x="982316" y="365724"/>
                </a:lnTo>
                <a:lnTo>
                  <a:pt x="1013500" y="217878"/>
                </a:lnTo>
                <a:lnTo>
                  <a:pt x="1044685" y="272347"/>
                </a:lnTo>
                <a:lnTo>
                  <a:pt x="1068074" y="233440"/>
                </a:lnTo>
                <a:lnTo>
                  <a:pt x="1099258" y="264566"/>
                </a:lnTo>
                <a:lnTo>
                  <a:pt x="1130443" y="295691"/>
                </a:lnTo>
                <a:lnTo>
                  <a:pt x="1161628" y="311254"/>
                </a:lnTo>
                <a:lnTo>
                  <a:pt x="1192812" y="272347"/>
                </a:lnTo>
                <a:lnTo>
                  <a:pt x="1223997" y="108939"/>
                </a:lnTo>
                <a:lnTo>
                  <a:pt x="1247385" y="0"/>
                </a:lnTo>
                <a:lnTo>
                  <a:pt x="1278570" y="38906"/>
                </a:lnTo>
                <a:lnTo>
                  <a:pt x="1309755" y="108939"/>
                </a:lnTo>
                <a:lnTo>
                  <a:pt x="1340939" y="342380"/>
                </a:lnTo>
                <a:lnTo>
                  <a:pt x="1372124" y="855950"/>
                </a:lnTo>
                <a:lnTo>
                  <a:pt x="1395512" y="1073828"/>
                </a:lnTo>
                <a:lnTo>
                  <a:pt x="1426697" y="1089391"/>
                </a:lnTo>
                <a:lnTo>
                  <a:pt x="1457882" y="1066047"/>
                </a:lnTo>
                <a:lnTo>
                  <a:pt x="1489066" y="1151642"/>
                </a:lnTo>
                <a:lnTo>
                  <a:pt x="1520251" y="1174986"/>
                </a:lnTo>
                <a:lnTo>
                  <a:pt x="1551436" y="1260581"/>
                </a:lnTo>
                <a:lnTo>
                  <a:pt x="1574824" y="1307269"/>
                </a:lnTo>
                <a:lnTo>
                  <a:pt x="1606009" y="1447334"/>
                </a:lnTo>
                <a:lnTo>
                  <a:pt x="1637193" y="1353957"/>
                </a:lnTo>
                <a:lnTo>
                  <a:pt x="1668378" y="1330613"/>
                </a:lnTo>
                <a:lnTo>
                  <a:pt x="1699563" y="1112735"/>
                </a:lnTo>
                <a:lnTo>
                  <a:pt x="1730747" y="692541"/>
                </a:lnTo>
                <a:lnTo>
                  <a:pt x="1754136" y="521351"/>
                </a:lnTo>
                <a:lnTo>
                  <a:pt x="1785320" y="560258"/>
                </a:lnTo>
                <a:lnTo>
                  <a:pt x="1816505" y="653634"/>
                </a:lnTo>
                <a:lnTo>
                  <a:pt x="1847690" y="622509"/>
                </a:lnTo>
                <a:lnTo>
                  <a:pt x="1878874" y="638072"/>
                </a:lnTo>
                <a:lnTo>
                  <a:pt x="1902263" y="676978"/>
                </a:lnTo>
                <a:lnTo>
                  <a:pt x="1933448" y="848168"/>
                </a:lnTo>
                <a:lnTo>
                  <a:pt x="1964632" y="809262"/>
                </a:lnTo>
                <a:lnTo>
                  <a:pt x="1995817" y="840387"/>
                </a:lnTo>
                <a:lnTo>
                  <a:pt x="2027001" y="848168"/>
                </a:lnTo>
                <a:lnTo>
                  <a:pt x="2058186" y="840387"/>
                </a:lnTo>
                <a:lnTo>
                  <a:pt x="2081575" y="855950"/>
                </a:lnTo>
                <a:lnTo>
                  <a:pt x="2112759" y="785917"/>
                </a:lnTo>
                <a:lnTo>
                  <a:pt x="2143944" y="739229"/>
                </a:lnTo>
                <a:lnTo>
                  <a:pt x="2175129" y="653634"/>
                </a:lnTo>
                <a:lnTo>
                  <a:pt x="2206313" y="560258"/>
                </a:lnTo>
                <a:lnTo>
                  <a:pt x="2229702" y="474663"/>
                </a:lnTo>
                <a:lnTo>
                  <a:pt x="2260886" y="396849"/>
                </a:lnTo>
                <a:lnTo>
                  <a:pt x="2292071" y="389068"/>
                </a:lnTo>
                <a:lnTo>
                  <a:pt x="2323256" y="373505"/>
                </a:lnTo>
                <a:lnTo>
                  <a:pt x="2354440" y="342380"/>
                </a:lnTo>
                <a:lnTo>
                  <a:pt x="2385625" y="326817"/>
                </a:lnTo>
                <a:lnTo>
                  <a:pt x="2409013" y="389068"/>
                </a:lnTo>
                <a:lnTo>
                  <a:pt x="2440198" y="396849"/>
                </a:lnTo>
                <a:lnTo>
                  <a:pt x="2471383" y="474663"/>
                </a:lnTo>
                <a:lnTo>
                  <a:pt x="2502567" y="482444"/>
                </a:lnTo>
                <a:lnTo>
                  <a:pt x="2533752" y="498007"/>
                </a:lnTo>
                <a:lnTo>
                  <a:pt x="2557140" y="560258"/>
                </a:lnTo>
                <a:lnTo>
                  <a:pt x="2588325" y="614727"/>
                </a:lnTo>
                <a:lnTo>
                  <a:pt x="2619510" y="731448"/>
                </a:lnTo>
                <a:lnTo>
                  <a:pt x="2650694" y="747011"/>
                </a:lnTo>
                <a:lnTo>
                  <a:pt x="2681879" y="801480"/>
                </a:lnTo>
                <a:lnTo>
                  <a:pt x="2713064" y="747011"/>
                </a:lnTo>
                <a:lnTo>
                  <a:pt x="2736452" y="692541"/>
                </a:lnTo>
                <a:lnTo>
                  <a:pt x="2767637" y="645853"/>
                </a:lnTo>
                <a:lnTo>
                  <a:pt x="2798821" y="715885"/>
                </a:lnTo>
                <a:lnTo>
                  <a:pt x="2830006" y="723667"/>
                </a:lnTo>
                <a:lnTo>
                  <a:pt x="2861191" y="747011"/>
                </a:lnTo>
                <a:lnTo>
                  <a:pt x="2884579" y="676978"/>
                </a:lnTo>
                <a:lnTo>
                  <a:pt x="2915764" y="778136"/>
                </a:lnTo>
                <a:lnTo>
                  <a:pt x="2946949" y="848168"/>
                </a:lnTo>
                <a:lnTo>
                  <a:pt x="2978133" y="801480"/>
                </a:lnTo>
                <a:lnTo>
                  <a:pt x="3009318" y="739229"/>
                </a:lnTo>
                <a:lnTo>
                  <a:pt x="3040502" y="708104"/>
                </a:lnTo>
                <a:lnTo>
                  <a:pt x="3063891" y="778136"/>
                </a:lnTo>
                <a:lnTo>
                  <a:pt x="3095076" y="840387"/>
                </a:lnTo>
                <a:lnTo>
                  <a:pt x="3126260" y="887075"/>
                </a:lnTo>
                <a:lnTo>
                  <a:pt x="3157445" y="824824"/>
                </a:lnTo>
                <a:lnTo>
                  <a:pt x="3188630" y="770355"/>
                </a:lnTo>
                <a:lnTo>
                  <a:pt x="3219814" y="747011"/>
                </a:lnTo>
                <a:lnTo>
                  <a:pt x="3243203" y="848168"/>
                </a:lnTo>
                <a:lnTo>
                  <a:pt x="3274387" y="770355"/>
                </a:lnTo>
                <a:lnTo>
                  <a:pt x="3305572" y="676978"/>
                </a:lnTo>
                <a:lnTo>
                  <a:pt x="3336757" y="653634"/>
                </a:lnTo>
                <a:lnTo>
                  <a:pt x="3367941" y="676978"/>
                </a:lnTo>
                <a:lnTo>
                  <a:pt x="3391330" y="692541"/>
                </a:lnTo>
                <a:lnTo>
                  <a:pt x="3422514" y="739229"/>
                </a:lnTo>
                <a:lnTo>
                  <a:pt x="3453699" y="747011"/>
                </a:lnTo>
                <a:lnTo>
                  <a:pt x="3484884" y="747011"/>
                </a:lnTo>
                <a:lnTo>
                  <a:pt x="3516068" y="817043"/>
                </a:lnTo>
                <a:lnTo>
                  <a:pt x="3547253" y="933763"/>
                </a:lnTo>
                <a:lnTo>
                  <a:pt x="3570641" y="1104954"/>
                </a:lnTo>
                <a:lnTo>
                  <a:pt x="3601826" y="1081609"/>
                </a:lnTo>
                <a:lnTo>
                  <a:pt x="3633011" y="1066047"/>
                </a:lnTo>
                <a:lnTo>
                  <a:pt x="3664195" y="1089391"/>
                </a:lnTo>
                <a:lnTo>
                  <a:pt x="3695380" y="1058265"/>
                </a:lnTo>
                <a:lnTo>
                  <a:pt x="3718768" y="1034921"/>
                </a:lnTo>
                <a:lnTo>
                  <a:pt x="3749953" y="1027140"/>
                </a:lnTo>
                <a:lnTo>
                  <a:pt x="3781138" y="1019358"/>
                </a:lnTo>
                <a:lnTo>
                  <a:pt x="3812322" y="1066047"/>
                </a:lnTo>
                <a:lnTo>
                  <a:pt x="3843507" y="1042703"/>
                </a:lnTo>
                <a:lnTo>
                  <a:pt x="3874692" y="980452"/>
                </a:lnTo>
                <a:lnTo>
                  <a:pt x="3898080" y="933763"/>
                </a:lnTo>
                <a:lnTo>
                  <a:pt x="3929265" y="809262"/>
                </a:lnTo>
                <a:lnTo>
                  <a:pt x="3960450" y="879294"/>
                </a:lnTo>
                <a:lnTo>
                  <a:pt x="3991634" y="894857"/>
                </a:lnTo>
                <a:lnTo>
                  <a:pt x="4022819" y="848168"/>
                </a:lnTo>
                <a:lnTo>
                  <a:pt x="4046207" y="863731"/>
                </a:lnTo>
                <a:lnTo>
                  <a:pt x="4077392" y="863731"/>
                </a:lnTo>
                <a:lnTo>
                  <a:pt x="4108577" y="894857"/>
                </a:lnTo>
                <a:lnTo>
                  <a:pt x="4139761" y="855950"/>
                </a:lnTo>
              </a:path>
            </a:pathLst>
          </a:custGeom>
          <a:ln w="23348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355" y="2187211"/>
            <a:ext cx="4140200" cy="295910"/>
          </a:xfrm>
          <a:custGeom>
            <a:avLst/>
            <a:gdLst/>
            <a:ahLst/>
            <a:cxnLst/>
            <a:rect l="l" t="t" r="r" b="b"/>
            <a:pathLst>
              <a:path w="4140200" h="295910">
                <a:moveTo>
                  <a:pt x="0" y="54469"/>
                </a:moveTo>
                <a:lnTo>
                  <a:pt x="31184" y="54469"/>
                </a:lnTo>
                <a:lnTo>
                  <a:pt x="62369" y="46688"/>
                </a:lnTo>
                <a:lnTo>
                  <a:pt x="85757" y="70032"/>
                </a:lnTo>
                <a:lnTo>
                  <a:pt x="116942" y="54469"/>
                </a:lnTo>
                <a:lnTo>
                  <a:pt x="148127" y="77813"/>
                </a:lnTo>
                <a:lnTo>
                  <a:pt x="179311" y="77813"/>
                </a:lnTo>
                <a:lnTo>
                  <a:pt x="210496" y="77813"/>
                </a:lnTo>
                <a:lnTo>
                  <a:pt x="241681" y="70032"/>
                </a:lnTo>
                <a:lnTo>
                  <a:pt x="265069" y="46688"/>
                </a:lnTo>
                <a:lnTo>
                  <a:pt x="296254" y="31125"/>
                </a:lnTo>
                <a:lnTo>
                  <a:pt x="327438" y="31125"/>
                </a:lnTo>
                <a:lnTo>
                  <a:pt x="358623" y="54469"/>
                </a:lnTo>
                <a:lnTo>
                  <a:pt x="389808" y="62250"/>
                </a:lnTo>
                <a:lnTo>
                  <a:pt x="413196" y="70032"/>
                </a:lnTo>
                <a:lnTo>
                  <a:pt x="444381" y="38906"/>
                </a:lnTo>
                <a:lnTo>
                  <a:pt x="475565" y="46688"/>
                </a:lnTo>
                <a:lnTo>
                  <a:pt x="506750" y="15562"/>
                </a:lnTo>
                <a:lnTo>
                  <a:pt x="537935" y="23344"/>
                </a:lnTo>
                <a:lnTo>
                  <a:pt x="569119" y="0"/>
                </a:lnTo>
                <a:lnTo>
                  <a:pt x="592508" y="15562"/>
                </a:lnTo>
                <a:lnTo>
                  <a:pt x="623692" y="38906"/>
                </a:lnTo>
                <a:lnTo>
                  <a:pt x="654877" y="77813"/>
                </a:lnTo>
                <a:lnTo>
                  <a:pt x="686062" y="62250"/>
                </a:lnTo>
                <a:lnTo>
                  <a:pt x="717246" y="23344"/>
                </a:lnTo>
                <a:lnTo>
                  <a:pt x="740635" y="0"/>
                </a:lnTo>
                <a:lnTo>
                  <a:pt x="771819" y="31125"/>
                </a:lnTo>
                <a:lnTo>
                  <a:pt x="803004" y="62250"/>
                </a:lnTo>
                <a:lnTo>
                  <a:pt x="834189" y="85595"/>
                </a:lnTo>
                <a:lnTo>
                  <a:pt x="865373" y="101157"/>
                </a:lnTo>
                <a:lnTo>
                  <a:pt x="896558" y="93376"/>
                </a:lnTo>
                <a:lnTo>
                  <a:pt x="919947" y="101157"/>
                </a:lnTo>
                <a:lnTo>
                  <a:pt x="951131" y="77813"/>
                </a:lnTo>
                <a:lnTo>
                  <a:pt x="982316" y="62250"/>
                </a:lnTo>
                <a:lnTo>
                  <a:pt x="1013500" y="38906"/>
                </a:lnTo>
                <a:lnTo>
                  <a:pt x="1044685" y="23344"/>
                </a:lnTo>
                <a:lnTo>
                  <a:pt x="1068074" y="62250"/>
                </a:lnTo>
                <a:lnTo>
                  <a:pt x="1099258" y="85595"/>
                </a:lnTo>
                <a:lnTo>
                  <a:pt x="1130443" y="54469"/>
                </a:lnTo>
                <a:lnTo>
                  <a:pt x="1161628" y="46688"/>
                </a:lnTo>
                <a:lnTo>
                  <a:pt x="1192812" y="31125"/>
                </a:lnTo>
                <a:lnTo>
                  <a:pt x="1223997" y="23344"/>
                </a:lnTo>
                <a:lnTo>
                  <a:pt x="1247385" y="31125"/>
                </a:lnTo>
                <a:lnTo>
                  <a:pt x="1278570" y="38906"/>
                </a:lnTo>
                <a:lnTo>
                  <a:pt x="1309755" y="70032"/>
                </a:lnTo>
                <a:lnTo>
                  <a:pt x="1340939" y="116720"/>
                </a:lnTo>
                <a:lnTo>
                  <a:pt x="1372124" y="147845"/>
                </a:lnTo>
                <a:lnTo>
                  <a:pt x="1395512" y="202315"/>
                </a:lnTo>
                <a:lnTo>
                  <a:pt x="1426697" y="241222"/>
                </a:lnTo>
                <a:lnTo>
                  <a:pt x="1457882" y="241222"/>
                </a:lnTo>
                <a:lnTo>
                  <a:pt x="1489066" y="264566"/>
                </a:lnTo>
                <a:lnTo>
                  <a:pt x="1520251" y="233440"/>
                </a:lnTo>
                <a:lnTo>
                  <a:pt x="1551436" y="249003"/>
                </a:lnTo>
                <a:lnTo>
                  <a:pt x="1574824" y="264566"/>
                </a:lnTo>
                <a:lnTo>
                  <a:pt x="1606009" y="287910"/>
                </a:lnTo>
                <a:lnTo>
                  <a:pt x="1637193" y="287910"/>
                </a:lnTo>
                <a:lnTo>
                  <a:pt x="1668378" y="272347"/>
                </a:lnTo>
                <a:lnTo>
                  <a:pt x="1699563" y="217878"/>
                </a:lnTo>
                <a:lnTo>
                  <a:pt x="1730747" y="202315"/>
                </a:lnTo>
                <a:lnTo>
                  <a:pt x="1754136" y="186752"/>
                </a:lnTo>
                <a:lnTo>
                  <a:pt x="1785320" y="171190"/>
                </a:lnTo>
                <a:lnTo>
                  <a:pt x="1816505" y="178971"/>
                </a:lnTo>
                <a:lnTo>
                  <a:pt x="1847690" y="171190"/>
                </a:lnTo>
                <a:lnTo>
                  <a:pt x="1878874" y="217878"/>
                </a:lnTo>
                <a:lnTo>
                  <a:pt x="1902263" y="217878"/>
                </a:lnTo>
                <a:lnTo>
                  <a:pt x="1933448" y="217878"/>
                </a:lnTo>
                <a:lnTo>
                  <a:pt x="1964632" y="210096"/>
                </a:lnTo>
                <a:lnTo>
                  <a:pt x="1995817" y="217878"/>
                </a:lnTo>
                <a:lnTo>
                  <a:pt x="2027001" y="241222"/>
                </a:lnTo>
                <a:lnTo>
                  <a:pt x="2058186" y="287910"/>
                </a:lnTo>
                <a:lnTo>
                  <a:pt x="2081575" y="280129"/>
                </a:lnTo>
                <a:lnTo>
                  <a:pt x="2112759" y="295691"/>
                </a:lnTo>
                <a:lnTo>
                  <a:pt x="2143944" y="280129"/>
                </a:lnTo>
                <a:lnTo>
                  <a:pt x="2175129" y="264566"/>
                </a:lnTo>
                <a:lnTo>
                  <a:pt x="2206313" y="264566"/>
                </a:lnTo>
                <a:lnTo>
                  <a:pt x="2229702" y="225659"/>
                </a:lnTo>
                <a:lnTo>
                  <a:pt x="2260886" y="202315"/>
                </a:lnTo>
                <a:lnTo>
                  <a:pt x="2292071" y="194534"/>
                </a:lnTo>
                <a:lnTo>
                  <a:pt x="2323256" y="171190"/>
                </a:lnTo>
                <a:lnTo>
                  <a:pt x="2354440" y="147845"/>
                </a:lnTo>
                <a:lnTo>
                  <a:pt x="2385625" y="140064"/>
                </a:lnTo>
                <a:lnTo>
                  <a:pt x="2409013" y="132283"/>
                </a:lnTo>
                <a:lnTo>
                  <a:pt x="2440198" y="116720"/>
                </a:lnTo>
                <a:lnTo>
                  <a:pt x="2471383" y="93376"/>
                </a:lnTo>
                <a:lnTo>
                  <a:pt x="2502567" y="70032"/>
                </a:lnTo>
                <a:lnTo>
                  <a:pt x="2533752" y="77813"/>
                </a:lnTo>
                <a:lnTo>
                  <a:pt x="2557140" y="70032"/>
                </a:lnTo>
                <a:lnTo>
                  <a:pt x="2588325" y="85595"/>
                </a:lnTo>
                <a:lnTo>
                  <a:pt x="2619510" y="108939"/>
                </a:lnTo>
                <a:lnTo>
                  <a:pt x="2650694" y="108939"/>
                </a:lnTo>
                <a:lnTo>
                  <a:pt x="2681879" y="116720"/>
                </a:lnTo>
                <a:lnTo>
                  <a:pt x="2713064" y="147845"/>
                </a:lnTo>
                <a:lnTo>
                  <a:pt x="2736452" y="140064"/>
                </a:lnTo>
                <a:lnTo>
                  <a:pt x="2767637" y="116720"/>
                </a:lnTo>
                <a:lnTo>
                  <a:pt x="2798821" y="132283"/>
                </a:lnTo>
                <a:lnTo>
                  <a:pt x="2830006" y="140064"/>
                </a:lnTo>
                <a:lnTo>
                  <a:pt x="2861191" y="155627"/>
                </a:lnTo>
                <a:lnTo>
                  <a:pt x="2884579" y="155627"/>
                </a:lnTo>
                <a:lnTo>
                  <a:pt x="2915764" y="171190"/>
                </a:lnTo>
                <a:lnTo>
                  <a:pt x="2946949" y="194534"/>
                </a:lnTo>
                <a:lnTo>
                  <a:pt x="2978133" y="194534"/>
                </a:lnTo>
                <a:lnTo>
                  <a:pt x="3009318" y="194534"/>
                </a:lnTo>
                <a:lnTo>
                  <a:pt x="3040502" y="194534"/>
                </a:lnTo>
                <a:lnTo>
                  <a:pt x="3063891" y="186752"/>
                </a:lnTo>
                <a:lnTo>
                  <a:pt x="3095076" y="186752"/>
                </a:lnTo>
                <a:lnTo>
                  <a:pt x="3126260" y="202315"/>
                </a:lnTo>
                <a:lnTo>
                  <a:pt x="3157445" y="186752"/>
                </a:lnTo>
                <a:lnTo>
                  <a:pt x="3188630" y="178971"/>
                </a:lnTo>
                <a:lnTo>
                  <a:pt x="3219814" y="186752"/>
                </a:lnTo>
                <a:lnTo>
                  <a:pt x="3243203" y="194534"/>
                </a:lnTo>
                <a:lnTo>
                  <a:pt x="3274387" y="178971"/>
                </a:lnTo>
                <a:lnTo>
                  <a:pt x="3305572" y="147845"/>
                </a:lnTo>
                <a:lnTo>
                  <a:pt x="3336757" y="140064"/>
                </a:lnTo>
                <a:lnTo>
                  <a:pt x="3367941" y="140064"/>
                </a:lnTo>
                <a:lnTo>
                  <a:pt x="3391330" y="132283"/>
                </a:lnTo>
                <a:lnTo>
                  <a:pt x="3422514" y="147845"/>
                </a:lnTo>
                <a:lnTo>
                  <a:pt x="3453699" y="140064"/>
                </a:lnTo>
                <a:lnTo>
                  <a:pt x="3484884" y="155627"/>
                </a:lnTo>
                <a:lnTo>
                  <a:pt x="3516068" y="171190"/>
                </a:lnTo>
                <a:lnTo>
                  <a:pt x="3547253" y="186752"/>
                </a:lnTo>
                <a:lnTo>
                  <a:pt x="3570641" y="202315"/>
                </a:lnTo>
                <a:lnTo>
                  <a:pt x="3601826" y="194534"/>
                </a:lnTo>
                <a:lnTo>
                  <a:pt x="3633011" y="194534"/>
                </a:lnTo>
                <a:lnTo>
                  <a:pt x="3664195" y="202315"/>
                </a:lnTo>
                <a:lnTo>
                  <a:pt x="3695380" y="217878"/>
                </a:lnTo>
                <a:lnTo>
                  <a:pt x="3718768" y="210096"/>
                </a:lnTo>
                <a:lnTo>
                  <a:pt x="3749953" y="225659"/>
                </a:lnTo>
                <a:lnTo>
                  <a:pt x="3781138" y="210096"/>
                </a:lnTo>
                <a:lnTo>
                  <a:pt x="3812322" y="210096"/>
                </a:lnTo>
                <a:lnTo>
                  <a:pt x="3843507" y="217878"/>
                </a:lnTo>
                <a:lnTo>
                  <a:pt x="3874692" y="210096"/>
                </a:lnTo>
                <a:lnTo>
                  <a:pt x="3898080" y="210096"/>
                </a:lnTo>
                <a:lnTo>
                  <a:pt x="3929265" y="163408"/>
                </a:lnTo>
                <a:lnTo>
                  <a:pt x="3960450" y="155627"/>
                </a:lnTo>
                <a:lnTo>
                  <a:pt x="3991634" y="178971"/>
                </a:lnTo>
                <a:lnTo>
                  <a:pt x="4022819" y="163408"/>
                </a:lnTo>
                <a:lnTo>
                  <a:pt x="4046207" y="155627"/>
                </a:lnTo>
                <a:lnTo>
                  <a:pt x="4077392" y="163408"/>
                </a:lnTo>
                <a:lnTo>
                  <a:pt x="4108577" y="163408"/>
                </a:lnTo>
                <a:lnTo>
                  <a:pt x="4139761" y="147845"/>
                </a:lnTo>
              </a:path>
            </a:pathLst>
          </a:custGeom>
          <a:ln w="23344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8355" y="2093834"/>
            <a:ext cx="4140200" cy="451484"/>
          </a:xfrm>
          <a:custGeom>
            <a:avLst/>
            <a:gdLst/>
            <a:ahLst/>
            <a:cxnLst/>
            <a:rect l="l" t="t" r="r" b="b"/>
            <a:pathLst>
              <a:path w="4140200" h="451485">
                <a:moveTo>
                  <a:pt x="0" y="132283"/>
                </a:moveTo>
                <a:lnTo>
                  <a:pt x="31184" y="124501"/>
                </a:lnTo>
                <a:lnTo>
                  <a:pt x="62369" y="116720"/>
                </a:lnTo>
                <a:lnTo>
                  <a:pt x="85757" y="147845"/>
                </a:lnTo>
                <a:lnTo>
                  <a:pt x="116942" y="147845"/>
                </a:lnTo>
                <a:lnTo>
                  <a:pt x="148127" y="171190"/>
                </a:lnTo>
                <a:lnTo>
                  <a:pt x="179311" y="163408"/>
                </a:lnTo>
                <a:lnTo>
                  <a:pt x="210496" y="155627"/>
                </a:lnTo>
                <a:lnTo>
                  <a:pt x="241681" y="194534"/>
                </a:lnTo>
                <a:lnTo>
                  <a:pt x="265069" y="171190"/>
                </a:lnTo>
                <a:lnTo>
                  <a:pt x="296254" y="155627"/>
                </a:lnTo>
                <a:lnTo>
                  <a:pt x="327438" y="163408"/>
                </a:lnTo>
                <a:lnTo>
                  <a:pt x="358623" y="163408"/>
                </a:lnTo>
                <a:lnTo>
                  <a:pt x="389808" y="163408"/>
                </a:lnTo>
                <a:lnTo>
                  <a:pt x="413196" y="163408"/>
                </a:lnTo>
                <a:lnTo>
                  <a:pt x="444381" y="124501"/>
                </a:lnTo>
                <a:lnTo>
                  <a:pt x="475565" y="93376"/>
                </a:lnTo>
                <a:lnTo>
                  <a:pt x="506750" y="54469"/>
                </a:lnTo>
                <a:lnTo>
                  <a:pt x="537935" y="46688"/>
                </a:lnTo>
                <a:lnTo>
                  <a:pt x="569119" y="23344"/>
                </a:lnTo>
                <a:lnTo>
                  <a:pt x="592508" y="0"/>
                </a:lnTo>
                <a:lnTo>
                  <a:pt x="623692" y="31125"/>
                </a:lnTo>
                <a:lnTo>
                  <a:pt x="654877" y="62250"/>
                </a:lnTo>
                <a:lnTo>
                  <a:pt x="686062" y="62250"/>
                </a:lnTo>
                <a:lnTo>
                  <a:pt x="717246" y="54469"/>
                </a:lnTo>
                <a:lnTo>
                  <a:pt x="740635" y="38906"/>
                </a:lnTo>
                <a:lnTo>
                  <a:pt x="771819" y="85595"/>
                </a:lnTo>
                <a:lnTo>
                  <a:pt x="803004" y="101157"/>
                </a:lnTo>
                <a:lnTo>
                  <a:pt x="834189" y="132283"/>
                </a:lnTo>
                <a:lnTo>
                  <a:pt x="865373" y="147845"/>
                </a:lnTo>
                <a:lnTo>
                  <a:pt x="896558" y="147845"/>
                </a:lnTo>
                <a:lnTo>
                  <a:pt x="919947" y="163408"/>
                </a:lnTo>
                <a:lnTo>
                  <a:pt x="951131" y="163408"/>
                </a:lnTo>
                <a:lnTo>
                  <a:pt x="982316" y="147845"/>
                </a:lnTo>
                <a:lnTo>
                  <a:pt x="1013500" y="116720"/>
                </a:lnTo>
                <a:lnTo>
                  <a:pt x="1044685" y="101157"/>
                </a:lnTo>
                <a:lnTo>
                  <a:pt x="1068074" y="85595"/>
                </a:lnTo>
                <a:lnTo>
                  <a:pt x="1099258" y="124501"/>
                </a:lnTo>
                <a:lnTo>
                  <a:pt x="1130443" y="108939"/>
                </a:lnTo>
                <a:lnTo>
                  <a:pt x="1161628" y="124501"/>
                </a:lnTo>
                <a:lnTo>
                  <a:pt x="1192812" y="116720"/>
                </a:lnTo>
                <a:lnTo>
                  <a:pt x="1223997" y="108939"/>
                </a:lnTo>
                <a:lnTo>
                  <a:pt x="1247385" y="93376"/>
                </a:lnTo>
                <a:lnTo>
                  <a:pt x="1278570" y="85595"/>
                </a:lnTo>
                <a:lnTo>
                  <a:pt x="1309755" y="93376"/>
                </a:lnTo>
                <a:lnTo>
                  <a:pt x="1340939" y="140064"/>
                </a:lnTo>
                <a:lnTo>
                  <a:pt x="1372124" y="178971"/>
                </a:lnTo>
                <a:lnTo>
                  <a:pt x="1395512" y="225659"/>
                </a:lnTo>
                <a:lnTo>
                  <a:pt x="1426697" y="241222"/>
                </a:lnTo>
                <a:lnTo>
                  <a:pt x="1457882" y="217878"/>
                </a:lnTo>
                <a:lnTo>
                  <a:pt x="1489066" y="225659"/>
                </a:lnTo>
                <a:lnTo>
                  <a:pt x="1520251" y="194534"/>
                </a:lnTo>
                <a:lnTo>
                  <a:pt x="1551436" y="210096"/>
                </a:lnTo>
                <a:lnTo>
                  <a:pt x="1574824" y="241222"/>
                </a:lnTo>
                <a:lnTo>
                  <a:pt x="1606009" y="272347"/>
                </a:lnTo>
                <a:lnTo>
                  <a:pt x="1637193" y="287910"/>
                </a:lnTo>
                <a:lnTo>
                  <a:pt x="1668378" y="280129"/>
                </a:lnTo>
                <a:lnTo>
                  <a:pt x="1699563" y="233440"/>
                </a:lnTo>
                <a:lnTo>
                  <a:pt x="1730747" y="233440"/>
                </a:lnTo>
                <a:lnTo>
                  <a:pt x="1754136" y="217878"/>
                </a:lnTo>
                <a:lnTo>
                  <a:pt x="1785320" y="272347"/>
                </a:lnTo>
                <a:lnTo>
                  <a:pt x="1816505" y="311254"/>
                </a:lnTo>
                <a:lnTo>
                  <a:pt x="1847690" y="342380"/>
                </a:lnTo>
                <a:lnTo>
                  <a:pt x="1878874" y="381286"/>
                </a:lnTo>
                <a:lnTo>
                  <a:pt x="1902263" y="389068"/>
                </a:lnTo>
                <a:lnTo>
                  <a:pt x="1933448" y="381286"/>
                </a:lnTo>
                <a:lnTo>
                  <a:pt x="1964632" y="381286"/>
                </a:lnTo>
                <a:lnTo>
                  <a:pt x="1995817" y="389068"/>
                </a:lnTo>
                <a:lnTo>
                  <a:pt x="2027001" y="412412"/>
                </a:lnTo>
                <a:lnTo>
                  <a:pt x="2058186" y="451319"/>
                </a:lnTo>
                <a:lnTo>
                  <a:pt x="2081575" y="435756"/>
                </a:lnTo>
                <a:lnTo>
                  <a:pt x="2112759" y="443537"/>
                </a:lnTo>
                <a:lnTo>
                  <a:pt x="2143944" y="381286"/>
                </a:lnTo>
                <a:lnTo>
                  <a:pt x="2175129" y="350161"/>
                </a:lnTo>
                <a:lnTo>
                  <a:pt x="2206313" y="334598"/>
                </a:lnTo>
                <a:lnTo>
                  <a:pt x="2229702" y="311254"/>
                </a:lnTo>
                <a:lnTo>
                  <a:pt x="2260886" y="287910"/>
                </a:lnTo>
                <a:lnTo>
                  <a:pt x="2292071" y="264566"/>
                </a:lnTo>
                <a:lnTo>
                  <a:pt x="2323256" y="233440"/>
                </a:lnTo>
                <a:lnTo>
                  <a:pt x="2354440" y="186752"/>
                </a:lnTo>
                <a:lnTo>
                  <a:pt x="2385625" y="186752"/>
                </a:lnTo>
                <a:lnTo>
                  <a:pt x="2409013" y="163408"/>
                </a:lnTo>
                <a:lnTo>
                  <a:pt x="2440198" y="155627"/>
                </a:lnTo>
                <a:lnTo>
                  <a:pt x="2471383" y="124501"/>
                </a:lnTo>
                <a:lnTo>
                  <a:pt x="2502567" y="132283"/>
                </a:lnTo>
                <a:lnTo>
                  <a:pt x="2533752" y="147845"/>
                </a:lnTo>
                <a:lnTo>
                  <a:pt x="2557140" y="132283"/>
                </a:lnTo>
                <a:lnTo>
                  <a:pt x="2588325" y="116720"/>
                </a:lnTo>
                <a:lnTo>
                  <a:pt x="2619510" y="132283"/>
                </a:lnTo>
                <a:lnTo>
                  <a:pt x="2650694" y="140064"/>
                </a:lnTo>
                <a:lnTo>
                  <a:pt x="2681879" y="163408"/>
                </a:lnTo>
                <a:lnTo>
                  <a:pt x="2713064" y="194534"/>
                </a:lnTo>
                <a:lnTo>
                  <a:pt x="2736452" y="186752"/>
                </a:lnTo>
                <a:lnTo>
                  <a:pt x="2767637" y="186752"/>
                </a:lnTo>
                <a:lnTo>
                  <a:pt x="2798821" y="194534"/>
                </a:lnTo>
                <a:lnTo>
                  <a:pt x="2830006" y="202315"/>
                </a:lnTo>
                <a:lnTo>
                  <a:pt x="2861191" y="194534"/>
                </a:lnTo>
                <a:lnTo>
                  <a:pt x="2884579" y="178971"/>
                </a:lnTo>
                <a:lnTo>
                  <a:pt x="2915764" y="202315"/>
                </a:lnTo>
                <a:lnTo>
                  <a:pt x="2946949" y="233440"/>
                </a:lnTo>
                <a:lnTo>
                  <a:pt x="2978133" y="241222"/>
                </a:lnTo>
                <a:lnTo>
                  <a:pt x="3009318" y="256785"/>
                </a:lnTo>
                <a:lnTo>
                  <a:pt x="3040502" y="241222"/>
                </a:lnTo>
                <a:lnTo>
                  <a:pt x="3063891" y="225659"/>
                </a:lnTo>
                <a:lnTo>
                  <a:pt x="3095076" y="233440"/>
                </a:lnTo>
                <a:lnTo>
                  <a:pt x="3126260" y="241222"/>
                </a:lnTo>
                <a:lnTo>
                  <a:pt x="3157445" y="233440"/>
                </a:lnTo>
                <a:lnTo>
                  <a:pt x="3188630" y="233440"/>
                </a:lnTo>
                <a:lnTo>
                  <a:pt x="3219814" y="256785"/>
                </a:lnTo>
                <a:lnTo>
                  <a:pt x="3243203" y="264566"/>
                </a:lnTo>
                <a:lnTo>
                  <a:pt x="3274387" y="249003"/>
                </a:lnTo>
                <a:lnTo>
                  <a:pt x="3305572" y="217878"/>
                </a:lnTo>
                <a:lnTo>
                  <a:pt x="3336757" y="194534"/>
                </a:lnTo>
                <a:lnTo>
                  <a:pt x="3367941" y="194534"/>
                </a:lnTo>
                <a:lnTo>
                  <a:pt x="3391330" y="210096"/>
                </a:lnTo>
                <a:lnTo>
                  <a:pt x="3422514" y="233440"/>
                </a:lnTo>
                <a:lnTo>
                  <a:pt x="3453699" y="233440"/>
                </a:lnTo>
                <a:lnTo>
                  <a:pt x="3484884" y="217878"/>
                </a:lnTo>
                <a:lnTo>
                  <a:pt x="3516068" y="233440"/>
                </a:lnTo>
                <a:lnTo>
                  <a:pt x="3547253" y="256785"/>
                </a:lnTo>
                <a:lnTo>
                  <a:pt x="3570641" y="249003"/>
                </a:lnTo>
                <a:lnTo>
                  <a:pt x="3601826" y="241222"/>
                </a:lnTo>
                <a:lnTo>
                  <a:pt x="3633011" y="225659"/>
                </a:lnTo>
                <a:lnTo>
                  <a:pt x="3664195" y="217878"/>
                </a:lnTo>
                <a:lnTo>
                  <a:pt x="3695380" y="233440"/>
                </a:lnTo>
                <a:lnTo>
                  <a:pt x="3718768" y="225659"/>
                </a:lnTo>
                <a:lnTo>
                  <a:pt x="3749953" y="217878"/>
                </a:lnTo>
                <a:lnTo>
                  <a:pt x="3781138" y="210096"/>
                </a:lnTo>
                <a:lnTo>
                  <a:pt x="3812322" y="202315"/>
                </a:lnTo>
                <a:lnTo>
                  <a:pt x="3843507" y="202315"/>
                </a:lnTo>
                <a:lnTo>
                  <a:pt x="3874692" y="178971"/>
                </a:lnTo>
                <a:lnTo>
                  <a:pt x="3898080" y="163408"/>
                </a:lnTo>
                <a:lnTo>
                  <a:pt x="3929265" y="140064"/>
                </a:lnTo>
                <a:lnTo>
                  <a:pt x="3960450" y="116720"/>
                </a:lnTo>
                <a:lnTo>
                  <a:pt x="3991634" y="140064"/>
                </a:lnTo>
                <a:lnTo>
                  <a:pt x="4022819" y="155627"/>
                </a:lnTo>
                <a:lnTo>
                  <a:pt x="4046207" y="140064"/>
                </a:lnTo>
                <a:lnTo>
                  <a:pt x="4077392" y="140064"/>
                </a:lnTo>
                <a:lnTo>
                  <a:pt x="4108577" y="155627"/>
                </a:lnTo>
                <a:lnTo>
                  <a:pt x="4139761" y="124501"/>
                </a:lnTo>
              </a:path>
            </a:pathLst>
          </a:custGeom>
          <a:ln w="23344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67642" y="3159817"/>
            <a:ext cx="1066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7642" y="2966447"/>
            <a:ext cx="1066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7642" y="2773076"/>
            <a:ext cx="1066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6281" y="2579706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6281" y="2386323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6281" y="2192953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6281" y="1806213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6281" y="1999583"/>
            <a:ext cx="433070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17365" algn="l"/>
              </a:tabLst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3   </a:t>
            </a:r>
            <a:r>
              <a:rPr sz="700" spc="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u="sng" spc="0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7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6281" y="1612842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6281" y="1419472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3857" y="3285357"/>
            <a:ext cx="4139565" cy="319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5880">
              <a:lnSpc>
                <a:spcPts val="790"/>
              </a:lnSpc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Jan-05</a:t>
            </a:r>
            <a:endParaRPr sz="700">
              <a:latin typeface="Calibri"/>
              <a:cs typeface="Calibri"/>
            </a:endParaRPr>
          </a:p>
          <a:p>
            <a:pPr marL="27305" marR="5080" indent="23495" algn="just">
              <a:lnSpc>
                <a:spcPct val="139600"/>
              </a:lnSpc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un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7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Apr-06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Sep-06</a:t>
            </a:r>
            <a:endParaRPr sz="700">
              <a:latin typeface="Calibri"/>
              <a:cs typeface="Calibri"/>
            </a:endParaRPr>
          </a:p>
          <a:p>
            <a:pPr marL="12700" marR="5080" indent="27940" algn="just">
              <a:lnSpc>
                <a:spcPct val="139600"/>
              </a:lnSpc>
            </a:pPr>
            <a:r>
              <a:rPr sz="70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700" spc="-6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700" spc="35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700" spc="-4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Jul-07  Dec-07  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Oct-08  Mar-09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Aug-09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Jan-10 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Jun-10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Nov-10  Apr-11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Sep-11</a:t>
            </a:r>
            <a:endParaRPr sz="700">
              <a:latin typeface="Calibri"/>
              <a:cs typeface="Calibri"/>
            </a:endParaRPr>
          </a:p>
          <a:p>
            <a:pPr marL="12700" marR="5080" indent="27940" algn="just">
              <a:lnSpc>
                <a:spcPct val="139600"/>
              </a:lnSpc>
            </a:pPr>
            <a:r>
              <a:rPr sz="70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700" spc="-6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700" spc="35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700" spc="-4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5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Jul-12  Dec-12  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Oct-13  Mar-14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Aug-14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Jan-15 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Jun-15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Nov-15  Apr-16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9539" y="140129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00" y="0"/>
                </a:lnTo>
              </a:path>
            </a:pathLst>
          </a:custGeom>
          <a:ln w="2334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5936" y="1401293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>
                <a:moveTo>
                  <a:pt x="0" y="0"/>
                </a:moveTo>
                <a:lnTo>
                  <a:pt x="194904" y="0"/>
                </a:lnTo>
              </a:path>
            </a:pathLst>
          </a:custGeom>
          <a:ln w="23344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11144" y="140129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00" y="0"/>
                </a:lnTo>
              </a:path>
            </a:pathLst>
          </a:custGeom>
          <a:ln w="23344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0899" y="140129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00" y="0"/>
                </a:lnTo>
              </a:path>
            </a:pathLst>
          </a:custGeom>
          <a:ln w="23344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86375" y="1018979"/>
            <a:ext cx="415417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dirty="0">
                <a:solidFill>
                  <a:srgbClr val="595958"/>
                </a:solidFill>
                <a:latin typeface="Calibri"/>
                <a:cs typeface="Calibri"/>
              </a:rPr>
              <a:t>Inflation</a:t>
            </a:r>
            <a:r>
              <a:rPr sz="1150" spc="-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spc="0" dirty="0">
                <a:solidFill>
                  <a:srgbClr val="595958"/>
                </a:solidFill>
                <a:latin typeface="Calibri"/>
                <a:cs typeface="Calibri"/>
              </a:rPr>
              <a:t>Indicators</a:t>
            </a:r>
            <a:r>
              <a:rPr sz="1150" spc="-10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595958"/>
                </a:solidFill>
                <a:latin typeface="Calibri"/>
                <a:cs typeface="Calibri"/>
              </a:rPr>
              <a:t>with</a:t>
            </a:r>
            <a:r>
              <a:rPr sz="1150" spc="-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595958"/>
                </a:solidFill>
                <a:latin typeface="Calibri"/>
                <a:cs typeface="Calibri"/>
              </a:rPr>
              <a:t>Stable</a:t>
            </a:r>
            <a:r>
              <a:rPr sz="1150" spc="-10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595958"/>
                </a:solidFill>
                <a:latin typeface="Calibri"/>
                <a:cs typeface="Calibri"/>
              </a:rPr>
              <a:t>Counterparts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595958"/>
                </a:solidFill>
                <a:latin typeface="Calibri"/>
                <a:cs typeface="Calibri"/>
              </a:rPr>
              <a:t>Percentage </a:t>
            </a:r>
            <a:r>
              <a:rPr sz="800" spc="0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800" spc="-10" dirty="0">
                <a:solidFill>
                  <a:srgbClr val="595958"/>
                </a:solidFill>
                <a:latin typeface="Calibri"/>
                <a:cs typeface="Calibri"/>
              </a:rPr>
              <a:t>YoY</a:t>
            </a:r>
            <a:r>
              <a:rPr sz="800" spc="1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800">
              <a:latin typeface="Calibri"/>
              <a:cs typeface="Calibri"/>
            </a:endParaRPr>
          </a:p>
          <a:p>
            <a:pPr marL="223520">
              <a:lnSpc>
                <a:spcPct val="100000"/>
              </a:lnSpc>
              <a:spcBef>
                <a:spcPts val="45"/>
              </a:spcBef>
              <a:tabLst>
                <a:tab pos="1045844" algn="l"/>
                <a:tab pos="1846580" algn="l"/>
                <a:tab pos="3155315" algn="l"/>
              </a:tabLst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PCE: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 All</a:t>
            </a:r>
            <a:r>
              <a:rPr sz="700" spc="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Items	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CPI: </a:t>
            </a:r>
            <a:r>
              <a:rPr sz="700" spc="-5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700" spc="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Items	PCE: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Less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Food</a:t>
            </a:r>
            <a:r>
              <a:rPr sz="700" spc="7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and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Energy	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CPI: 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Less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Food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and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Energy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5499" y="5892872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5499" y="5644012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499" y="5146292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5499" y="4897431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499" y="4648571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499" y="4399711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5499" y="4150850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5499" y="5395152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313" y="0"/>
                </a:lnTo>
              </a:path>
            </a:pathLst>
          </a:custGeom>
          <a:ln w="7776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5499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3426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1354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9281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7208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2920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0847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88774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36701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84628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32555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80482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28410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76337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4264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79976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27903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75830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23757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71684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19611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67538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15466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63393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11320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67032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14959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62886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10813" y="5395152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107"/>
                </a:lnTo>
              </a:path>
            </a:pathLst>
          </a:custGeom>
          <a:ln w="778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2213" y="4407488"/>
            <a:ext cx="4103370" cy="1213485"/>
          </a:xfrm>
          <a:custGeom>
            <a:avLst/>
            <a:gdLst/>
            <a:ahLst/>
            <a:cxnLst/>
            <a:rect l="l" t="t" r="r" b="b"/>
            <a:pathLst>
              <a:path w="4103370" h="1213485">
                <a:moveTo>
                  <a:pt x="0" y="272190"/>
                </a:moveTo>
                <a:lnTo>
                  <a:pt x="85641" y="334405"/>
                </a:lnTo>
                <a:lnTo>
                  <a:pt x="179069" y="342182"/>
                </a:lnTo>
                <a:lnTo>
                  <a:pt x="264711" y="217752"/>
                </a:lnTo>
                <a:lnTo>
                  <a:pt x="358139" y="217752"/>
                </a:lnTo>
                <a:lnTo>
                  <a:pt x="443781" y="233306"/>
                </a:lnTo>
                <a:lnTo>
                  <a:pt x="537208" y="202198"/>
                </a:lnTo>
                <a:lnTo>
                  <a:pt x="622850" y="303298"/>
                </a:lnTo>
                <a:lnTo>
                  <a:pt x="708492" y="544381"/>
                </a:lnTo>
                <a:lnTo>
                  <a:pt x="801920" y="427728"/>
                </a:lnTo>
                <a:lnTo>
                  <a:pt x="887562" y="419951"/>
                </a:lnTo>
                <a:lnTo>
                  <a:pt x="980989" y="458836"/>
                </a:lnTo>
                <a:lnTo>
                  <a:pt x="1066631" y="155537"/>
                </a:lnTo>
                <a:lnTo>
                  <a:pt x="1160059" y="178868"/>
                </a:lnTo>
                <a:lnTo>
                  <a:pt x="1245701" y="108876"/>
                </a:lnTo>
                <a:lnTo>
                  <a:pt x="1339128" y="0"/>
                </a:lnTo>
                <a:lnTo>
                  <a:pt x="1424770" y="622150"/>
                </a:lnTo>
                <a:lnTo>
                  <a:pt x="1518198" y="972110"/>
                </a:lnTo>
                <a:lnTo>
                  <a:pt x="1603840" y="1119871"/>
                </a:lnTo>
                <a:lnTo>
                  <a:pt x="1697268" y="1213193"/>
                </a:lnTo>
                <a:lnTo>
                  <a:pt x="1782910" y="692142"/>
                </a:lnTo>
                <a:lnTo>
                  <a:pt x="1868552" y="458836"/>
                </a:lnTo>
                <a:lnTo>
                  <a:pt x="1961979" y="544381"/>
                </a:lnTo>
                <a:lnTo>
                  <a:pt x="2047621" y="629927"/>
                </a:lnTo>
                <a:lnTo>
                  <a:pt x="2141049" y="668811"/>
                </a:lnTo>
                <a:lnTo>
                  <a:pt x="2226691" y="559935"/>
                </a:lnTo>
                <a:lnTo>
                  <a:pt x="2320118" y="334405"/>
                </a:lnTo>
                <a:lnTo>
                  <a:pt x="2405760" y="279967"/>
                </a:lnTo>
                <a:lnTo>
                  <a:pt x="2499188" y="326629"/>
                </a:lnTo>
                <a:lnTo>
                  <a:pt x="2584830" y="365513"/>
                </a:lnTo>
                <a:lnTo>
                  <a:pt x="2678257" y="544381"/>
                </a:lnTo>
                <a:lnTo>
                  <a:pt x="2763899" y="598820"/>
                </a:lnTo>
                <a:lnTo>
                  <a:pt x="2849541" y="544381"/>
                </a:lnTo>
                <a:lnTo>
                  <a:pt x="2942969" y="606596"/>
                </a:lnTo>
                <a:lnTo>
                  <a:pt x="3028611" y="668811"/>
                </a:lnTo>
                <a:lnTo>
                  <a:pt x="3122038" y="661035"/>
                </a:lnTo>
                <a:lnTo>
                  <a:pt x="3207680" y="684365"/>
                </a:lnTo>
                <a:lnTo>
                  <a:pt x="3301108" y="653258"/>
                </a:lnTo>
                <a:lnTo>
                  <a:pt x="3386750" y="544381"/>
                </a:lnTo>
                <a:lnTo>
                  <a:pt x="3480178" y="567712"/>
                </a:lnTo>
                <a:lnTo>
                  <a:pt x="3565820" y="676588"/>
                </a:lnTo>
                <a:lnTo>
                  <a:pt x="3659247" y="902118"/>
                </a:lnTo>
                <a:lnTo>
                  <a:pt x="3744889" y="909895"/>
                </a:lnTo>
                <a:lnTo>
                  <a:pt x="3838317" y="902118"/>
                </a:lnTo>
                <a:lnTo>
                  <a:pt x="3923959" y="878787"/>
                </a:lnTo>
                <a:lnTo>
                  <a:pt x="4009601" y="762134"/>
                </a:lnTo>
                <a:lnTo>
                  <a:pt x="4103028" y="746580"/>
                </a:lnTo>
              </a:path>
            </a:pathLst>
          </a:custGeom>
          <a:ln w="23332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1071" y="4780778"/>
            <a:ext cx="4134485" cy="373380"/>
          </a:xfrm>
          <a:custGeom>
            <a:avLst/>
            <a:gdLst/>
            <a:ahLst/>
            <a:cxnLst/>
            <a:rect l="l" t="t" r="r" b="b"/>
            <a:pathLst>
              <a:path w="4134485" h="373379">
                <a:moveTo>
                  <a:pt x="0" y="69991"/>
                </a:moveTo>
                <a:lnTo>
                  <a:pt x="31142" y="69991"/>
                </a:lnTo>
                <a:lnTo>
                  <a:pt x="62285" y="62215"/>
                </a:lnTo>
                <a:lnTo>
                  <a:pt x="85641" y="85545"/>
                </a:lnTo>
                <a:lnTo>
                  <a:pt x="116784" y="69991"/>
                </a:lnTo>
                <a:lnTo>
                  <a:pt x="147927" y="101099"/>
                </a:lnTo>
                <a:lnTo>
                  <a:pt x="179069" y="108876"/>
                </a:lnTo>
                <a:lnTo>
                  <a:pt x="210212" y="101099"/>
                </a:lnTo>
                <a:lnTo>
                  <a:pt x="241354" y="85545"/>
                </a:lnTo>
                <a:lnTo>
                  <a:pt x="264711" y="62215"/>
                </a:lnTo>
                <a:lnTo>
                  <a:pt x="295854" y="46661"/>
                </a:lnTo>
                <a:lnTo>
                  <a:pt x="326996" y="46661"/>
                </a:lnTo>
                <a:lnTo>
                  <a:pt x="358139" y="77768"/>
                </a:lnTo>
                <a:lnTo>
                  <a:pt x="389281" y="85545"/>
                </a:lnTo>
                <a:lnTo>
                  <a:pt x="412638" y="85545"/>
                </a:lnTo>
                <a:lnTo>
                  <a:pt x="443781" y="54438"/>
                </a:lnTo>
                <a:lnTo>
                  <a:pt x="474923" y="69991"/>
                </a:lnTo>
                <a:lnTo>
                  <a:pt x="506066" y="23330"/>
                </a:lnTo>
                <a:lnTo>
                  <a:pt x="537208" y="31107"/>
                </a:lnTo>
                <a:lnTo>
                  <a:pt x="568351" y="0"/>
                </a:lnTo>
                <a:lnTo>
                  <a:pt x="591708" y="15553"/>
                </a:lnTo>
                <a:lnTo>
                  <a:pt x="622850" y="46661"/>
                </a:lnTo>
                <a:lnTo>
                  <a:pt x="653993" y="101099"/>
                </a:lnTo>
                <a:lnTo>
                  <a:pt x="685135" y="77768"/>
                </a:lnTo>
                <a:lnTo>
                  <a:pt x="716278" y="31107"/>
                </a:lnTo>
                <a:lnTo>
                  <a:pt x="739635" y="0"/>
                </a:lnTo>
                <a:lnTo>
                  <a:pt x="770777" y="46661"/>
                </a:lnTo>
                <a:lnTo>
                  <a:pt x="801920" y="85545"/>
                </a:lnTo>
                <a:lnTo>
                  <a:pt x="833062" y="108876"/>
                </a:lnTo>
                <a:lnTo>
                  <a:pt x="864205" y="124430"/>
                </a:lnTo>
                <a:lnTo>
                  <a:pt x="895347" y="116653"/>
                </a:lnTo>
                <a:lnTo>
                  <a:pt x="918704" y="132207"/>
                </a:lnTo>
                <a:lnTo>
                  <a:pt x="949847" y="101099"/>
                </a:lnTo>
                <a:lnTo>
                  <a:pt x="980989" y="77768"/>
                </a:lnTo>
                <a:lnTo>
                  <a:pt x="1012132" y="46661"/>
                </a:lnTo>
                <a:lnTo>
                  <a:pt x="1043274" y="31107"/>
                </a:lnTo>
                <a:lnTo>
                  <a:pt x="1066631" y="77768"/>
                </a:lnTo>
                <a:lnTo>
                  <a:pt x="1097774" y="108876"/>
                </a:lnTo>
                <a:lnTo>
                  <a:pt x="1128916" y="69991"/>
                </a:lnTo>
                <a:lnTo>
                  <a:pt x="1160059" y="69991"/>
                </a:lnTo>
                <a:lnTo>
                  <a:pt x="1191201" y="46661"/>
                </a:lnTo>
                <a:lnTo>
                  <a:pt x="1222344" y="38884"/>
                </a:lnTo>
                <a:lnTo>
                  <a:pt x="1245701" y="38884"/>
                </a:lnTo>
                <a:lnTo>
                  <a:pt x="1276843" y="54438"/>
                </a:lnTo>
                <a:lnTo>
                  <a:pt x="1307986" y="85545"/>
                </a:lnTo>
                <a:lnTo>
                  <a:pt x="1339128" y="155537"/>
                </a:lnTo>
                <a:lnTo>
                  <a:pt x="1370271" y="194422"/>
                </a:lnTo>
                <a:lnTo>
                  <a:pt x="1393628" y="264414"/>
                </a:lnTo>
                <a:lnTo>
                  <a:pt x="1424770" y="311075"/>
                </a:lnTo>
                <a:lnTo>
                  <a:pt x="1455913" y="311075"/>
                </a:lnTo>
                <a:lnTo>
                  <a:pt x="1487055" y="334405"/>
                </a:lnTo>
                <a:lnTo>
                  <a:pt x="1518198" y="303298"/>
                </a:lnTo>
                <a:lnTo>
                  <a:pt x="1549341" y="326629"/>
                </a:lnTo>
                <a:lnTo>
                  <a:pt x="1572697" y="342182"/>
                </a:lnTo>
                <a:lnTo>
                  <a:pt x="1603840" y="373290"/>
                </a:lnTo>
                <a:lnTo>
                  <a:pt x="1634983" y="373290"/>
                </a:lnTo>
                <a:lnTo>
                  <a:pt x="1666125" y="357736"/>
                </a:lnTo>
                <a:lnTo>
                  <a:pt x="1697268" y="279967"/>
                </a:lnTo>
                <a:lnTo>
                  <a:pt x="1728410" y="256637"/>
                </a:lnTo>
                <a:lnTo>
                  <a:pt x="1751767" y="241083"/>
                </a:lnTo>
                <a:lnTo>
                  <a:pt x="1782910" y="225529"/>
                </a:lnTo>
                <a:lnTo>
                  <a:pt x="1814052" y="225529"/>
                </a:lnTo>
                <a:lnTo>
                  <a:pt x="1845195" y="225529"/>
                </a:lnTo>
                <a:lnTo>
                  <a:pt x="1876337" y="279967"/>
                </a:lnTo>
                <a:lnTo>
                  <a:pt x="1899694" y="279967"/>
                </a:lnTo>
                <a:lnTo>
                  <a:pt x="1930837" y="287744"/>
                </a:lnTo>
                <a:lnTo>
                  <a:pt x="1961979" y="272190"/>
                </a:lnTo>
                <a:lnTo>
                  <a:pt x="1993122" y="279967"/>
                </a:lnTo>
                <a:lnTo>
                  <a:pt x="2024264" y="318852"/>
                </a:lnTo>
                <a:lnTo>
                  <a:pt x="2055407" y="373290"/>
                </a:lnTo>
                <a:lnTo>
                  <a:pt x="2078764" y="365513"/>
                </a:lnTo>
                <a:lnTo>
                  <a:pt x="2109906" y="373290"/>
                </a:lnTo>
                <a:lnTo>
                  <a:pt x="2141049" y="365513"/>
                </a:lnTo>
                <a:lnTo>
                  <a:pt x="2172191" y="342182"/>
                </a:lnTo>
                <a:lnTo>
                  <a:pt x="2203334" y="342182"/>
                </a:lnTo>
                <a:lnTo>
                  <a:pt x="2226691" y="287744"/>
                </a:lnTo>
                <a:lnTo>
                  <a:pt x="2257833" y="256637"/>
                </a:lnTo>
                <a:lnTo>
                  <a:pt x="2288976" y="248860"/>
                </a:lnTo>
                <a:lnTo>
                  <a:pt x="2320118" y="217752"/>
                </a:lnTo>
                <a:lnTo>
                  <a:pt x="2351261" y="194422"/>
                </a:lnTo>
                <a:lnTo>
                  <a:pt x="2382403" y="186645"/>
                </a:lnTo>
                <a:lnTo>
                  <a:pt x="2405760" y="171091"/>
                </a:lnTo>
                <a:lnTo>
                  <a:pt x="2436903" y="155537"/>
                </a:lnTo>
                <a:lnTo>
                  <a:pt x="2468045" y="124430"/>
                </a:lnTo>
                <a:lnTo>
                  <a:pt x="2499188" y="93322"/>
                </a:lnTo>
                <a:lnTo>
                  <a:pt x="2530330" y="101099"/>
                </a:lnTo>
                <a:lnTo>
                  <a:pt x="2553687" y="85545"/>
                </a:lnTo>
                <a:lnTo>
                  <a:pt x="2584830" y="108876"/>
                </a:lnTo>
                <a:lnTo>
                  <a:pt x="2615972" y="139983"/>
                </a:lnTo>
                <a:lnTo>
                  <a:pt x="2647115" y="139983"/>
                </a:lnTo>
                <a:lnTo>
                  <a:pt x="2678257" y="155537"/>
                </a:lnTo>
                <a:lnTo>
                  <a:pt x="2709400" y="194422"/>
                </a:lnTo>
                <a:lnTo>
                  <a:pt x="2732757" y="178868"/>
                </a:lnTo>
                <a:lnTo>
                  <a:pt x="2763899" y="155537"/>
                </a:lnTo>
                <a:lnTo>
                  <a:pt x="2795042" y="171091"/>
                </a:lnTo>
                <a:lnTo>
                  <a:pt x="2826184" y="186645"/>
                </a:lnTo>
                <a:lnTo>
                  <a:pt x="2857327" y="194422"/>
                </a:lnTo>
                <a:lnTo>
                  <a:pt x="2880684" y="202198"/>
                </a:lnTo>
                <a:lnTo>
                  <a:pt x="2911826" y="225529"/>
                </a:lnTo>
                <a:lnTo>
                  <a:pt x="2942969" y="256637"/>
                </a:lnTo>
                <a:lnTo>
                  <a:pt x="2974111" y="256637"/>
                </a:lnTo>
                <a:lnTo>
                  <a:pt x="3005254" y="248860"/>
                </a:lnTo>
                <a:lnTo>
                  <a:pt x="3036397" y="256637"/>
                </a:lnTo>
                <a:lnTo>
                  <a:pt x="3059753" y="241083"/>
                </a:lnTo>
                <a:lnTo>
                  <a:pt x="3090896" y="241083"/>
                </a:lnTo>
                <a:lnTo>
                  <a:pt x="3122038" y="256637"/>
                </a:lnTo>
                <a:lnTo>
                  <a:pt x="3153181" y="241083"/>
                </a:lnTo>
                <a:lnTo>
                  <a:pt x="3184324" y="225529"/>
                </a:lnTo>
                <a:lnTo>
                  <a:pt x="3215466" y="248860"/>
                </a:lnTo>
                <a:lnTo>
                  <a:pt x="3238823" y="256637"/>
                </a:lnTo>
                <a:lnTo>
                  <a:pt x="3269966" y="225529"/>
                </a:lnTo>
                <a:lnTo>
                  <a:pt x="3301108" y="194422"/>
                </a:lnTo>
                <a:lnTo>
                  <a:pt x="3332251" y="178868"/>
                </a:lnTo>
                <a:lnTo>
                  <a:pt x="3363393" y="186645"/>
                </a:lnTo>
                <a:lnTo>
                  <a:pt x="3386750" y="171091"/>
                </a:lnTo>
                <a:lnTo>
                  <a:pt x="3417893" y="186645"/>
                </a:lnTo>
                <a:lnTo>
                  <a:pt x="3449035" y="186645"/>
                </a:lnTo>
                <a:lnTo>
                  <a:pt x="3480178" y="202198"/>
                </a:lnTo>
                <a:lnTo>
                  <a:pt x="3511320" y="225529"/>
                </a:lnTo>
                <a:lnTo>
                  <a:pt x="3542463" y="241083"/>
                </a:lnTo>
                <a:lnTo>
                  <a:pt x="3565820" y="264414"/>
                </a:lnTo>
                <a:lnTo>
                  <a:pt x="3596962" y="248860"/>
                </a:lnTo>
                <a:lnTo>
                  <a:pt x="3628105" y="256637"/>
                </a:lnTo>
                <a:lnTo>
                  <a:pt x="3659247" y="264414"/>
                </a:lnTo>
                <a:lnTo>
                  <a:pt x="3690390" y="279967"/>
                </a:lnTo>
                <a:lnTo>
                  <a:pt x="3713747" y="272190"/>
                </a:lnTo>
                <a:lnTo>
                  <a:pt x="3744889" y="287744"/>
                </a:lnTo>
                <a:lnTo>
                  <a:pt x="3776032" y="272190"/>
                </a:lnTo>
                <a:lnTo>
                  <a:pt x="3807174" y="264414"/>
                </a:lnTo>
                <a:lnTo>
                  <a:pt x="3838317" y="279967"/>
                </a:lnTo>
                <a:lnTo>
                  <a:pt x="3869459" y="264414"/>
                </a:lnTo>
                <a:lnTo>
                  <a:pt x="3892816" y="264414"/>
                </a:lnTo>
                <a:lnTo>
                  <a:pt x="3923959" y="209975"/>
                </a:lnTo>
                <a:lnTo>
                  <a:pt x="3955101" y="202198"/>
                </a:lnTo>
                <a:lnTo>
                  <a:pt x="3986244" y="225529"/>
                </a:lnTo>
                <a:lnTo>
                  <a:pt x="4017386" y="217752"/>
                </a:lnTo>
                <a:lnTo>
                  <a:pt x="4040743" y="202198"/>
                </a:lnTo>
                <a:lnTo>
                  <a:pt x="4071886" y="217752"/>
                </a:lnTo>
                <a:lnTo>
                  <a:pt x="4103028" y="209975"/>
                </a:lnTo>
                <a:lnTo>
                  <a:pt x="4134171" y="194422"/>
                </a:lnTo>
              </a:path>
            </a:pathLst>
          </a:custGeom>
          <a:ln w="2333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70599" y="5807254"/>
            <a:ext cx="1066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70599" y="5558775"/>
            <a:ext cx="1066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9199" y="5310299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9199" y="5061823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99199" y="4813348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9199" y="4564872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99199" y="4316384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99199" y="4067909"/>
            <a:ext cx="730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06631" y="5932728"/>
            <a:ext cx="4133850" cy="319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5880">
              <a:lnSpc>
                <a:spcPts val="790"/>
              </a:lnSpc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Jan-05</a:t>
            </a:r>
            <a:endParaRPr sz="700">
              <a:latin typeface="Calibri"/>
              <a:cs typeface="Calibri"/>
            </a:endParaRPr>
          </a:p>
          <a:p>
            <a:pPr marL="27305" marR="5080" indent="23495" algn="just">
              <a:lnSpc>
                <a:spcPct val="139400"/>
              </a:lnSpc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un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7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Apr-06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Sep-06</a:t>
            </a:r>
            <a:endParaRPr sz="700">
              <a:latin typeface="Calibri"/>
              <a:cs typeface="Calibri"/>
            </a:endParaRPr>
          </a:p>
          <a:p>
            <a:pPr marL="12700" marR="5080" indent="27940" algn="just">
              <a:lnSpc>
                <a:spcPct val="139400"/>
              </a:lnSpc>
            </a:pPr>
            <a:r>
              <a:rPr sz="70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700" spc="-6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700" spc="35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700" spc="-4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Jul-07  Dec-07  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Oct-08  Mar-09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Aug-09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Jan-10 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Jun-10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Nov-10  Apr-11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Sep-11</a:t>
            </a:r>
            <a:endParaRPr sz="700">
              <a:latin typeface="Calibri"/>
              <a:cs typeface="Calibri"/>
            </a:endParaRPr>
          </a:p>
          <a:p>
            <a:pPr marL="12700" marR="5080" indent="27940" algn="just">
              <a:lnSpc>
                <a:spcPct val="139400"/>
              </a:lnSpc>
            </a:pPr>
            <a:r>
              <a:rPr sz="70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700" spc="-6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700" spc="35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700" spc="-4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5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Jul-12  Dec-12  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Oct-13  Mar-14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Aug-14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Jan-15 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Jun-15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Nov-15  Apr-16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23356" y="4049751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640" y="0"/>
                </a:lnTo>
              </a:path>
            </a:pathLst>
          </a:custGeom>
          <a:ln w="2333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71993" y="4049751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426" y="0"/>
                </a:lnTo>
              </a:path>
            </a:pathLst>
          </a:custGeom>
          <a:ln w="2333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89037" y="3667649"/>
            <a:ext cx="212661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0" dirty="0">
                <a:solidFill>
                  <a:srgbClr val="595958"/>
                </a:solidFill>
                <a:latin typeface="Calibri"/>
                <a:cs typeface="Calibri"/>
              </a:rPr>
              <a:t>PCE Indicator</a:t>
            </a:r>
            <a:r>
              <a:rPr sz="1150" spc="-1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595958"/>
                </a:solidFill>
                <a:latin typeface="Calibri"/>
                <a:cs typeface="Calibri"/>
              </a:rPr>
              <a:t>Comparison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Percentage </a:t>
            </a:r>
            <a:r>
              <a:rPr sz="800" spc="0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800" spc="-10" dirty="0">
                <a:solidFill>
                  <a:srgbClr val="595958"/>
                </a:solidFill>
                <a:latin typeface="Calibri"/>
                <a:cs typeface="Calibri"/>
              </a:rPr>
              <a:t>YoY</a:t>
            </a:r>
            <a:r>
              <a:rPr sz="800" spc="1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8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40"/>
              </a:spcBef>
              <a:tabLst>
                <a:tab pos="1105535" algn="l"/>
              </a:tabLst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PCE: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700" spc="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Items	PCE: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Less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Food and Energy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871779" y="5888921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71779" y="5694835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71779" y="5500749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71779" y="5112578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71779" y="4918492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71779" y="4538083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71779" y="4343998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71779" y="4149912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71779" y="5306664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>
                <a:moveTo>
                  <a:pt x="0" y="0"/>
                </a:moveTo>
                <a:lnTo>
                  <a:pt x="4159681" y="0"/>
                </a:lnTo>
              </a:path>
            </a:pathLst>
          </a:custGeom>
          <a:ln w="7763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71779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27281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75008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22735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70462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18190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65917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13644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61370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09097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56824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12327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60053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07781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55508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03234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250962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98688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46416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94142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41870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97372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45098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92826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440553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88280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36007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83734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031461" y="5306664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53"/>
                </a:lnTo>
              </a:path>
            </a:pathLst>
          </a:custGeom>
          <a:ln w="77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87329" y="4243073"/>
            <a:ext cx="4128770" cy="1444625"/>
          </a:xfrm>
          <a:custGeom>
            <a:avLst/>
            <a:gdLst/>
            <a:ahLst/>
            <a:cxnLst/>
            <a:rect l="l" t="t" r="r" b="b"/>
            <a:pathLst>
              <a:path w="4128770" h="1444625">
                <a:moveTo>
                  <a:pt x="0" y="512386"/>
                </a:moveTo>
                <a:lnTo>
                  <a:pt x="31100" y="473569"/>
                </a:lnTo>
                <a:lnTo>
                  <a:pt x="62200" y="442515"/>
                </a:lnTo>
                <a:lnTo>
                  <a:pt x="93301" y="419225"/>
                </a:lnTo>
                <a:lnTo>
                  <a:pt x="124401" y="512386"/>
                </a:lnTo>
                <a:lnTo>
                  <a:pt x="155502" y="574494"/>
                </a:lnTo>
                <a:lnTo>
                  <a:pt x="178827" y="473569"/>
                </a:lnTo>
                <a:lnTo>
                  <a:pt x="209927" y="357117"/>
                </a:lnTo>
                <a:lnTo>
                  <a:pt x="241028" y="147505"/>
                </a:lnTo>
                <a:lnTo>
                  <a:pt x="272128" y="225139"/>
                </a:lnTo>
                <a:lnTo>
                  <a:pt x="303229" y="419225"/>
                </a:lnTo>
                <a:lnTo>
                  <a:pt x="326554" y="419225"/>
                </a:lnTo>
                <a:lnTo>
                  <a:pt x="357654" y="287247"/>
                </a:lnTo>
                <a:lnTo>
                  <a:pt x="388755" y="364881"/>
                </a:lnTo>
                <a:lnTo>
                  <a:pt x="419855" y="403698"/>
                </a:lnTo>
                <a:lnTo>
                  <a:pt x="450956" y="364881"/>
                </a:lnTo>
                <a:lnTo>
                  <a:pt x="482056" y="295010"/>
                </a:lnTo>
                <a:lnTo>
                  <a:pt x="505381" y="256193"/>
                </a:lnTo>
                <a:lnTo>
                  <a:pt x="536482" y="271720"/>
                </a:lnTo>
                <a:lnTo>
                  <a:pt x="567582" y="302773"/>
                </a:lnTo>
                <a:lnTo>
                  <a:pt x="598683" y="675418"/>
                </a:lnTo>
                <a:lnTo>
                  <a:pt x="629783" y="791870"/>
                </a:lnTo>
                <a:lnTo>
                  <a:pt x="653108" y="683182"/>
                </a:lnTo>
                <a:lnTo>
                  <a:pt x="684209" y="574494"/>
                </a:lnTo>
                <a:lnTo>
                  <a:pt x="715309" y="659891"/>
                </a:lnTo>
                <a:lnTo>
                  <a:pt x="746410" y="597784"/>
                </a:lnTo>
                <a:lnTo>
                  <a:pt x="777510" y="527913"/>
                </a:lnTo>
                <a:lnTo>
                  <a:pt x="808610" y="566730"/>
                </a:lnTo>
                <a:lnTo>
                  <a:pt x="831936" y="543440"/>
                </a:lnTo>
                <a:lnTo>
                  <a:pt x="863036" y="543440"/>
                </a:lnTo>
                <a:lnTo>
                  <a:pt x="894137" y="613311"/>
                </a:lnTo>
                <a:lnTo>
                  <a:pt x="925237" y="698709"/>
                </a:lnTo>
                <a:lnTo>
                  <a:pt x="956337" y="520150"/>
                </a:lnTo>
                <a:lnTo>
                  <a:pt x="979663" y="364881"/>
                </a:lnTo>
                <a:lnTo>
                  <a:pt x="1010763" y="217376"/>
                </a:lnTo>
                <a:lnTo>
                  <a:pt x="1041864" y="271720"/>
                </a:lnTo>
                <a:lnTo>
                  <a:pt x="1072964" y="232903"/>
                </a:lnTo>
                <a:lnTo>
                  <a:pt x="1104064" y="263956"/>
                </a:lnTo>
                <a:lnTo>
                  <a:pt x="1135165" y="295010"/>
                </a:lnTo>
                <a:lnTo>
                  <a:pt x="1158490" y="310537"/>
                </a:lnTo>
                <a:lnTo>
                  <a:pt x="1189591" y="271720"/>
                </a:lnTo>
                <a:lnTo>
                  <a:pt x="1220691" y="108688"/>
                </a:lnTo>
                <a:lnTo>
                  <a:pt x="1251791" y="0"/>
                </a:lnTo>
                <a:lnTo>
                  <a:pt x="1282892" y="38817"/>
                </a:lnTo>
                <a:lnTo>
                  <a:pt x="1306217" y="108688"/>
                </a:lnTo>
                <a:lnTo>
                  <a:pt x="1337318" y="341591"/>
                </a:lnTo>
                <a:lnTo>
                  <a:pt x="1368418" y="853977"/>
                </a:lnTo>
                <a:lnTo>
                  <a:pt x="1399518" y="1071353"/>
                </a:lnTo>
                <a:lnTo>
                  <a:pt x="1430619" y="1086880"/>
                </a:lnTo>
                <a:lnTo>
                  <a:pt x="1461719" y="1063590"/>
                </a:lnTo>
                <a:lnTo>
                  <a:pt x="1485045" y="1148988"/>
                </a:lnTo>
                <a:lnTo>
                  <a:pt x="1516145" y="1172278"/>
                </a:lnTo>
                <a:lnTo>
                  <a:pt x="1547245" y="1257676"/>
                </a:lnTo>
                <a:lnTo>
                  <a:pt x="1578346" y="1304256"/>
                </a:lnTo>
                <a:lnTo>
                  <a:pt x="1609446" y="1443998"/>
                </a:lnTo>
                <a:lnTo>
                  <a:pt x="1632772" y="1350837"/>
                </a:lnTo>
                <a:lnTo>
                  <a:pt x="1663872" y="1327547"/>
                </a:lnTo>
                <a:lnTo>
                  <a:pt x="1694972" y="1110170"/>
                </a:lnTo>
                <a:lnTo>
                  <a:pt x="1726073" y="690945"/>
                </a:lnTo>
                <a:lnTo>
                  <a:pt x="1757173" y="520150"/>
                </a:lnTo>
                <a:lnTo>
                  <a:pt x="1788274" y="558967"/>
                </a:lnTo>
                <a:lnTo>
                  <a:pt x="1811599" y="652128"/>
                </a:lnTo>
                <a:lnTo>
                  <a:pt x="1842699" y="621074"/>
                </a:lnTo>
                <a:lnTo>
                  <a:pt x="1873800" y="636601"/>
                </a:lnTo>
                <a:lnTo>
                  <a:pt x="1904900" y="675418"/>
                </a:lnTo>
                <a:lnTo>
                  <a:pt x="1936001" y="846214"/>
                </a:lnTo>
                <a:lnTo>
                  <a:pt x="1967101" y="807397"/>
                </a:lnTo>
                <a:lnTo>
                  <a:pt x="1990426" y="838450"/>
                </a:lnTo>
                <a:lnTo>
                  <a:pt x="2021527" y="846214"/>
                </a:lnTo>
                <a:lnTo>
                  <a:pt x="2052627" y="838450"/>
                </a:lnTo>
                <a:lnTo>
                  <a:pt x="2083728" y="853977"/>
                </a:lnTo>
                <a:lnTo>
                  <a:pt x="2114828" y="784106"/>
                </a:lnTo>
                <a:lnTo>
                  <a:pt x="2138153" y="737526"/>
                </a:lnTo>
                <a:lnTo>
                  <a:pt x="2169254" y="652128"/>
                </a:lnTo>
                <a:lnTo>
                  <a:pt x="2200354" y="558967"/>
                </a:lnTo>
                <a:lnTo>
                  <a:pt x="2231455" y="473569"/>
                </a:lnTo>
                <a:lnTo>
                  <a:pt x="2262555" y="395935"/>
                </a:lnTo>
                <a:lnTo>
                  <a:pt x="2293656" y="388171"/>
                </a:lnTo>
                <a:lnTo>
                  <a:pt x="2316981" y="372644"/>
                </a:lnTo>
                <a:lnTo>
                  <a:pt x="2348081" y="341591"/>
                </a:lnTo>
                <a:lnTo>
                  <a:pt x="2379182" y="326064"/>
                </a:lnTo>
                <a:lnTo>
                  <a:pt x="2410282" y="388171"/>
                </a:lnTo>
                <a:lnTo>
                  <a:pt x="2441383" y="395935"/>
                </a:lnTo>
                <a:lnTo>
                  <a:pt x="2464708" y="473569"/>
                </a:lnTo>
                <a:lnTo>
                  <a:pt x="2495808" y="481332"/>
                </a:lnTo>
                <a:lnTo>
                  <a:pt x="2526909" y="496859"/>
                </a:lnTo>
                <a:lnTo>
                  <a:pt x="2558009" y="558967"/>
                </a:lnTo>
                <a:lnTo>
                  <a:pt x="2589110" y="613311"/>
                </a:lnTo>
                <a:lnTo>
                  <a:pt x="2620210" y="729762"/>
                </a:lnTo>
                <a:lnTo>
                  <a:pt x="2643535" y="745289"/>
                </a:lnTo>
                <a:lnTo>
                  <a:pt x="2674636" y="799633"/>
                </a:lnTo>
                <a:lnTo>
                  <a:pt x="2705736" y="745289"/>
                </a:lnTo>
                <a:lnTo>
                  <a:pt x="2736837" y="690945"/>
                </a:lnTo>
                <a:lnTo>
                  <a:pt x="2767937" y="644364"/>
                </a:lnTo>
                <a:lnTo>
                  <a:pt x="2791262" y="714235"/>
                </a:lnTo>
                <a:lnTo>
                  <a:pt x="2822363" y="721999"/>
                </a:lnTo>
                <a:lnTo>
                  <a:pt x="2853463" y="745289"/>
                </a:lnTo>
                <a:lnTo>
                  <a:pt x="2884564" y="675418"/>
                </a:lnTo>
                <a:lnTo>
                  <a:pt x="2915664" y="776343"/>
                </a:lnTo>
                <a:lnTo>
                  <a:pt x="2946764" y="846214"/>
                </a:lnTo>
                <a:lnTo>
                  <a:pt x="2970090" y="799633"/>
                </a:lnTo>
                <a:lnTo>
                  <a:pt x="3001190" y="737526"/>
                </a:lnTo>
                <a:lnTo>
                  <a:pt x="3032291" y="706472"/>
                </a:lnTo>
                <a:lnTo>
                  <a:pt x="3063391" y="776343"/>
                </a:lnTo>
                <a:lnTo>
                  <a:pt x="3094491" y="838450"/>
                </a:lnTo>
                <a:lnTo>
                  <a:pt x="3117817" y="885031"/>
                </a:lnTo>
                <a:lnTo>
                  <a:pt x="3148917" y="822923"/>
                </a:lnTo>
                <a:lnTo>
                  <a:pt x="3180018" y="768579"/>
                </a:lnTo>
                <a:lnTo>
                  <a:pt x="3211118" y="745289"/>
                </a:lnTo>
                <a:lnTo>
                  <a:pt x="3242218" y="846214"/>
                </a:lnTo>
                <a:lnTo>
                  <a:pt x="3273319" y="768579"/>
                </a:lnTo>
                <a:lnTo>
                  <a:pt x="3296644" y="675418"/>
                </a:lnTo>
                <a:lnTo>
                  <a:pt x="3327745" y="652128"/>
                </a:lnTo>
                <a:lnTo>
                  <a:pt x="3358845" y="675418"/>
                </a:lnTo>
                <a:lnTo>
                  <a:pt x="3389945" y="690945"/>
                </a:lnTo>
                <a:lnTo>
                  <a:pt x="3421046" y="737526"/>
                </a:lnTo>
                <a:lnTo>
                  <a:pt x="3452146" y="745289"/>
                </a:lnTo>
                <a:lnTo>
                  <a:pt x="3475472" y="745289"/>
                </a:lnTo>
                <a:lnTo>
                  <a:pt x="3506572" y="815160"/>
                </a:lnTo>
                <a:lnTo>
                  <a:pt x="3537672" y="931612"/>
                </a:lnTo>
                <a:lnTo>
                  <a:pt x="3568773" y="1102407"/>
                </a:lnTo>
                <a:lnTo>
                  <a:pt x="3599873" y="1079117"/>
                </a:lnTo>
                <a:lnTo>
                  <a:pt x="3623199" y="1063590"/>
                </a:lnTo>
                <a:lnTo>
                  <a:pt x="3654299" y="1086880"/>
                </a:lnTo>
                <a:lnTo>
                  <a:pt x="3685399" y="1055826"/>
                </a:lnTo>
                <a:lnTo>
                  <a:pt x="3716500" y="1032536"/>
                </a:lnTo>
                <a:lnTo>
                  <a:pt x="3747600" y="1024773"/>
                </a:lnTo>
                <a:lnTo>
                  <a:pt x="3778701" y="1017009"/>
                </a:lnTo>
                <a:lnTo>
                  <a:pt x="3802026" y="1063590"/>
                </a:lnTo>
                <a:lnTo>
                  <a:pt x="3833126" y="1040300"/>
                </a:lnTo>
                <a:lnTo>
                  <a:pt x="3864227" y="978192"/>
                </a:lnTo>
                <a:lnTo>
                  <a:pt x="3895327" y="931612"/>
                </a:lnTo>
                <a:lnTo>
                  <a:pt x="3926428" y="807397"/>
                </a:lnTo>
                <a:lnTo>
                  <a:pt x="3949753" y="877267"/>
                </a:lnTo>
                <a:lnTo>
                  <a:pt x="3980853" y="892794"/>
                </a:lnTo>
                <a:lnTo>
                  <a:pt x="4011954" y="846214"/>
                </a:lnTo>
                <a:lnTo>
                  <a:pt x="4043054" y="861741"/>
                </a:lnTo>
                <a:lnTo>
                  <a:pt x="4074155" y="861741"/>
                </a:lnTo>
                <a:lnTo>
                  <a:pt x="4105255" y="892794"/>
                </a:lnTo>
                <a:lnTo>
                  <a:pt x="4128580" y="853977"/>
                </a:lnTo>
              </a:path>
            </a:pathLst>
          </a:custGeom>
          <a:ln w="23294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87329" y="4739933"/>
            <a:ext cx="4128770" cy="450850"/>
          </a:xfrm>
          <a:custGeom>
            <a:avLst/>
            <a:gdLst/>
            <a:ahLst/>
            <a:cxnLst/>
            <a:rect l="l" t="t" r="r" b="b"/>
            <a:pathLst>
              <a:path w="4128770" h="450850">
                <a:moveTo>
                  <a:pt x="0" y="131978"/>
                </a:moveTo>
                <a:lnTo>
                  <a:pt x="31100" y="124214"/>
                </a:lnTo>
                <a:lnTo>
                  <a:pt x="62200" y="116451"/>
                </a:lnTo>
                <a:lnTo>
                  <a:pt x="93301" y="147505"/>
                </a:lnTo>
                <a:lnTo>
                  <a:pt x="124401" y="147505"/>
                </a:lnTo>
                <a:lnTo>
                  <a:pt x="155502" y="170795"/>
                </a:lnTo>
                <a:lnTo>
                  <a:pt x="178827" y="163032"/>
                </a:lnTo>
                <a:lnTo>
                  <a:pt x="209927" y="155268"/>
                </a:lnTo>
                <a:lnTo>
                  <a:pt x="241028" y="194085"/>
                </a:lnTo>
                <a:lnTo>
                  <a:pt x="272128" y="170795"/>
                </a:lnTo>
                <a:lnTo>
                  <a:pt x="303229" y="155268"/>
                </a:lnTo>
                <a:lnTo>
                  <a:pt x="326554" y="163032"/>
                </a:lnTo>
                <a:lnTo>
                  <a:pt x="357654" y="163032"/>
                </a:lnTo>
                <a:lnTo>
                  <a:pt x="388755" y="163032"/>
                </a:lnTo>
                <a:lnTo>
                  <a:pt x="419855" y="163032"/>
                </a:lnTo>
                <a:lnTo>
                  <a:pt x="450956" y="124214"/>
                </a:lnTo>
                <a:lnTo>
                  <a:pt x="482056" y="93161"/>
                </a:lnTo>
                <a:lnTo>
                  <a:pt x="505381" y="54344"/>
                </a:lnTo>
                <a:lnTo>
                  <a:pt x="536482" y="46580"/>
                </a:lnTo>
                <a:lnTo>
                  <a:pt x="567582" y="23290"/>
                </a:lnTo>
                <a:lnTo>
                  <a:pt x="598683" y="0"/>
                </a:lnTo>
                <a:lnTo>
                  <a:pt x="629783" y="31053"/>
                </a:lnTo>
                <a:lnTo>
                  <a:pt x="653108" y="62107"/>
                </a:lnTo>
                <a:lnTo>
                  <a:pt x="684209" y="62107"/>
                </a:lnTo>
                <a:lnTo>
                  <a:pt x="715309" y="54344"/>
                </a:lnTo>
                <a:lnTo>
                  <a:pt x="746410" y="38817"/>
                </a:lnTo>
                <a:lnTo>
                  <a:pt x="777510" y="85397"/>
                </a:lnTo>
                <a:lnTo>
                  <a:pt x="808610" y="100924"/>
                </a:lnTo>
                <a:lnTo>
                  <a:pt x="831936" y="131978"/>
                </a:lnTo>
                <a:lnTo>
                  <a:pt x="863036" y="147505"/>
                </a:lnTo>
                <a:lnTo>
                  <a:pt x="894137" y="147505"/>
                </a:lnTo>
                <a:lnTo>
                  <a:pt x="925237" y="163032"/>
                </a:lnTo>
                <a:lnTo>
                  <a:pt x="956337" y="163032"/>
                </a:lnTo>
                <a:lnTo>
                  <a:pt x="979663" y="147505"/>
                </a:lnTo>
                <a:lnTo>
                  <a:pt x="1010763" y="116451"/>
                </a:lnTo>
                <a:lnTo>
                  <a:pt x="1041864" y="100924"/>
                </a:lnTo>
                <a:lnTo>
                  <a:pt x="1072964" y="85397"/>
                </a:lnTo>
                <a:lnTo>
                  <a:pt x="1104064" y="124214"/>
                </a:lnTo>
                <a:lnTo>
                  <a:pt x="1135165" y="108688"/>
                </a:lnTo>
                <a:lnTo>
                  <a:pt x="1158490" y="124214"/>
                </a:lnTo>
                <a:lnTo>
                  <a:pt x="1189591" y="116451"/>
                </a:lnTo>
                <a:lnTo>
                  <a:pt x="1220691" y="108688"/>
                </a:lnTo>
                <a:lnTo>
                  <a:pt x="1251791" y="93161"/>
                </a:lnTo>
                <a:lnTo>
                  <a:pt x="1282892" y="85397"/>
                </a:lnTo>
                <a:lnTo>
                  <a:pt x="1306217" y="93161"/>
                </a:lnTo>
                <a:lnTo>
                  <a:pt x="1337318" y="139741"/>
                </a:lnTo>
                <a:lnTo>
                  <a:pt x="1368418" y="178558"/>
                </a:lnTo>
                <a:lnTo>
                  <a:pt x="1399518" y="225139"/>
                </a:lnTo>
                <a:lnTo>
                  <a:pt x="1430619" y="240666"/>
                </a:lnTo>
                <a:lnTo>
                  <a:pt x="1461719" y="217376"/>
                </a:lnTo>
                <a:lnTo>
                  <a:pt x="1485045" y="225139"/>
                </a:lnTo>
                <a:lnTo>
                  <a:pt x="1516145" y="194085"/>
                </a:lnTo>
                <a:lnTo>
                  <a:pt x="1547245" y="209612"/>
                </a:lnTo>
                <a:lnTo>
                  <a:pt x="1578346" y="240666"/>
                </a:lnTo>
                <a:lnTo>
                  <a:pt x="1609446" y="271720"/>
                </a:lnTo>
                <a:lnTo>
                  <a:pt x="1632772" y="287247"/>
                </a:lnTo>
                <a:lnTo>
                  <a:pt x="1663872" y="279483"/>
                </a:lnTo>
                <a:lnTo>
                  <a:pt x="1694972" y="232903"/>
                </a:lnTo>
                <a:lnTo>
                  <a:pt x="1726073" y="232903"/>
                </a:lnTo>
                <a:lnTo>
                  <a:pt x="1757173" y="217376"/>
                </a:lnTo>
                <a:lnTo>
                  <a:pt x="1788274" y="271720"/>
                </a:lnTo>
                <a:lnTo>
                  <a:pt x="1811599" y="310537"/>
                </a:lnTo>
                <a:lnTo>
                  <a:pt x="1842699" y="341591"/>
                </a:lnTo>
                <a:lnTo>
                  <a:pt x="1873800" y="380408"/>
                </a:lnTo>
                <a:lnTo>
                  <a:pt x="1904900" y="388171"/>
                </a:lnTo>
                <a:lnTo>
                  <a:pt x="1936001" y="380408"/>
                </a:lnTo>
                <a:lnTo>
                  <a:pt x="1967101" y="380408"/>
                </a:lnTo>
                <a:lnTo>
                  <a:pt x="1990426" y="388171"/>
                </a:lnTo>
                <a:lnTo>
                  <a:pt x="2021527" y="411461"/>
                </a:lnTo>
                <a:lnTo>
                  <a:pt x="2052627" y="450279"/>
                </a:lnTo>
                <a:lnTo>
                  <a:pt x="2083728" y="434752"/>
                </a:lnTo>
                <a:lnTo>
                  <a:pt x="2114828" y="442515"/>
                </a:lnTo>
                <a:lnTo>
                  <a:pt x="2138153" y="380408"/>
                </a:lnTo>
                <a:lnTo>
                  <a:pt x="2169254" y="349354"/>
                </a:lnTo>
                <a:lnTo>
                  <a:pt x="2200354" y="333827"/>
                </a:lnTo>
                <a:lnTo>
                  <a:pt x="2231455" y="310537"/>
                </a:lnTo>
                <a:lnTo>
                  <a:pt x="2262555" y="287247"/>
                </a:lnTo>
                <a:lnTo>
                  <a:pt x="2293656" y="263956"/>
                </a:lnTo>
                <a:lnTo>
                  <a:pt x="2316981" y="232903"/>
                </a:lnTo>
                <a:lnTo>
                  <a:pt x="2348081" y="186322"/>
                </a:lnTo>
                <a:lnTo>
                  <a:pt x="2379182" y="186322"/>
                </a:lnTo>
                <a:lnTo>
                  <a:pt x="2410282" y="163032"/>
                </a:lnTo>
                <a:lnTo>
                  <a:pt x="2441383" y="155268"/>
                </a:lnTo>
                <a:lnTo>
                  <a:pt x="2464708" y="124214"/>
                </a:lnTo>
                <a:lnTo>
                  <a:pt x="2495808" y="131978"/>
                </a:lnTo>
                <a:lnTo>
                  <a:pt x="2526909" y="147505"/>
                </a:lnTo>
                <a:lnTo>
                  <a:pt x="2558009" y="131978"/>
                </a:lnTo>
                <a:lnTo>
                  <a:pt x="2589110" y="116451"/>
                </a:lnTo>
                <a:lnTo>
                  <a:pt x="2620210" y="131978"/>
                </a:lnTo>
                <a:lnTo>
                  <a:pt x="2643535" y="139741"/>
                </a:lnTo>
                <a:lnTo>
                  <a:pt x="2674636" y="163032"/>
                </a:lnTo>
                <a:lnTo>
                  <a:pt x="2705736" y="194085"/>
                </a:lnTo>
                <a:lnTo>
                  <a:pt x="2736837" y="186322"/>
                </a:lnTo>
                <a:lnTo>
                  <a:pt x="2767937" y="186322"/>
                </a:lnTo>
                <a:lnTo>
                  <a:pt x="2791262" y="194085"/>
                </a:lnTo>
                <a:lnTo>
                  <a:pt x="2822363" y="201849"/>
                </a:lnTo>
                <a:lnTo>
                  <a:pt x="2853463" y="194085"/>
                </a:lnTo>
                <a:lnTo>
                  <a:pt x="2884564" y="178558"/>
                </a:lnTo>
                <a:lnTo>
                  <a:pt x="2915664" y="201849"/>
                </a:lnTo>
                <a:lnTo>
                  <a:pt x="2946764" y="232903"/>
                </a:lnTo>
                <a:lnTo>
                  <a:pt x="2970090" y="240666"/>
                </a:lnTo>
                <a:lnTo>
                  <a:pt x="3001190" y="256193"/>
                </a:lnTo>
                <a:lnTo>
                  <a:pt x="3032291" y="240666"/>
                </a:lnTo>
                <a:lnTo>
                  <a:pt x="3063391" y="225139"/>
                </a:lnTo>
                <a:lnTo>
                  <a:pt x="3094491" y="232903"/>
                </a:lnTo>
                <a:lnTo>
                  <a:pt x="3117817" y="240666"/>
                </a:lnTo>
                <a:lnTo>
                  <a:pt x="3148917" y="232903"/>
                </a:lnTo>
                <a:lnTo>
                  <a:pt x="3180018" y="232903"/>
                </a:lnTo>
                <a:lnTo>
                  <a:pt x="3211118" y="256193"/>
                </a:lnTo>
                <a:lnTo>
                  <a:pt x="3242218" y="263956"/>
                </a:lnTo>
                <a:lnTo>
                  <a:pt x="3273319" y="248429"/>
                </a:lnTo>
                <a:lnTo>
                  <a:pt x="3296644" y="217376"/>
                </a:lnTo>
                <a:lnTo>
                  <a:pt x="3327745" y="194085"/>
                </a:lnTo>
                <a:lnTo>
                  <a:pt x="3358845" y="194085"/>
                </a:lnTo>
                <a:lnTo>
                  <a:pt x="3389945" y="209612"/>
                </a:lnTo>
                <a:lnTo>
                  <a:pt x="3421046" y="232903"/>
                </a:lnTo>
                <a:lnTo>
                  <a:pt x="3452146" y="232903"/>
                </a:lnTo>
                <a:lnTo>
                  <a:pt x="3475472" y="217376"/>
                </a:lnTo>
                <a:lnTo>
                  <a:pt x="3506572" y="232903"/>
                </a:lnTo>
                <a:lnTo>
                  <a:pt x="3537672" y="256193"/>
                </a:lnTo>
                <a:lnTo>
                  <a:pt x="3568773" y="248429"/>
                </a:lnTo>
                <a:lnTo>
                  <a:pt x="3599873" y="240666"/>
                </a:lnTo>
                <a:lnTo>
                  <a:pt x="3623199" y="225139"/>
                </a:lnTo>
                <a:lnTo>
                  <a:pt x="3654299" y="217376"/>
                </a:lnTo>
                <a:lnTo>
                  <a:pt x="3685399" y="232903"/>
                </a:lnTo>
                <a:lnTo>
                  <a:pt x="3716500" y="225139"/>
                </a:lnTo>
                <a:lnTo>
                  <a:pt x="3747600" y="217376"/>
                </a:lnTo>
                <a:lnTo>
                  <a:pt x="3778701" y="209612"/>
                </a:lnTo>
                <a:lnTo>
                  <a:pt x="3802026" y="201849"/>
                </a:lnTo>
                <a:lnTo>
                  <a:pt x="3833126" y="201849"/>
                </a:lnTo>
                <a:lnTo>
                  <a:pt x="3864227" y="178558"/>
                </a:lnTo>
                <a:lnTo>
                  <a:pt x="3895327" y="163032"/>
                </a:lnTo>
                <a:lnTo>
                  <a:pt x="3926428" y="139741"/>
                </a:lnTo>
                <a:lnTo>
                  <a:pt x="3949753" y="116451"/>
                </a:lnTo>
                <a:lnTo>
                  <a:pt x="3980853" y="139741"/>
                </a:lnTo>
                <a:lnTo>
                  <a:pt x="4011954" y="155268"/>
                </a:lnTo>
                <a:lnTo>
                  <a:pt x="4043054" y="139741"/>
                </a:lnTo>
                <a:lnTo>
                  <a:pt x="4074155" y="139741"/>
                </a:lnTo>
                <a:lnTo>
                  <a:pt x="4105255" y="155268"/>
                </a:lnTo>
                <a:lnTo>
                  <a:pt x="4128580" y="124214"/>
                </a:lnTo>
              </a:path>
            </a:pathLst>
          </a:custGeom>
          <a:ln w="2329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4629708" y="5803433"/>
            <a:ext cx="173990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3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29708" y="5610506"/>
            <a:ext cx="173990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629708" y="5417585"/>
            <a:ext cx="173990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658271" y="5224659"/>
            <a:ext cx="142875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658271" y="5031733"/>
            <a:ext cx="142875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658271" y="4838807"/>
            <a:ext cx="142875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658271" y="4645882"/>
            <a:ext cx="4385945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72610" algn="l"/>
              </a:tabLst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3.0   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u="sng" spc="0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 </a:t>
            </a:r>
            <a:r>
              <a:rPr sz="700" u="sng" dirty="0">
                <a:solidFill>
                  <a:srgbClr val="595958"/>
                </a:solidFill>
                <a:uFill>
                  <a:solidFill>
                    <a:srgbClr val="DADADA"/>
                  </a:solidFill>
                </a:uFill>
                <a:latin typeface="Calibri"/>
                <a:cs typeface="Calibri"/>
              </a:rPr>
              <a:t>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658271" y="4452956"/>
            <a:ext cx="142875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4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658271" y="4260030"/>
            <a:ext cx="142875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658271" y="4067105"/>
            <a:ext cx="142875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6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836363" y="5928691"/>
            <a:ext cx="4128770" cy="3187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5244">
              <a:lnSpc>
                <a:spcPts val="790"/>
              </a:lnSpc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Jan-05</a:t>
            </a:r>
            <a:endParaRPr sz="700">
              <a:latin typeface="Calibri"/>
              <a:cs typeface="Calibri"/>
            </a:endParaRPr>
          </a:p>
          <a:p>
            <a:pPr marL="27305" marR="5080" indent="23495" algn="just">
              <a:lnSpc>
                <a:spcPct val="139200"/>
              </a:lnSpc>
            </a:pP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un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N</a:t>
            </a:r>
            <a:r>
              <a:rPr sz="700" spc="-25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v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5 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Apr-06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Sep-06</a:t>
            </a:r>
            <a:endParaRPr sz="700">
              <a:latin typeface="Calibri"/>
              <a:cs typeface="Calibri"/>
            </a:endParaRPr>
          </a:p>
          <a:p>
            <a:pPr marL="12700" marR="5080" indent="27940" algn="just">
              <a:lnSpc>
                <a:spcPct val="139200"/>
              </a:lnSpc>
            </a:pPr>
            <a:r>
              <a:rPr sz="70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700" spc="-6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700" spc="35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700" spc="-4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5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7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Jul-07  Dec-07  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8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Oct-08  Mar-09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Aug-09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Jan-10 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Jun-10  Nov-10  Apr-11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Sep-11</a:t>
            </a:r>
            <a:endParaRPr sz="700">
              <a:latin typeface="Calibri"/>
              <a:cs typeface="Calibri"/>
            </a:endParaRPr>
          </a:p>
          <a:p>
            <a:pPr marL="12700" marR="5080" indent="27940" algn="just">
              <a:lnSpc>
                <a:spcPct val="139200"/>
              </a:lnSpc>
            </a:pPr>
            <a:r>
              <a:rPr sz="700" spc="25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700" spc="-6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700" spc="35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r>
              <a:rPr sz="700" spc="-4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5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2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Jul-12  Dec-12  </a:t>
            </a:r>
            <a:r>
              <a:rPr sz="700" spc="-20" dirty="0">
                <a:solidFill>
                  <a:srgbClr val="595958"/>
                </a:solidFill>
                <a:latin typeface="Calibri"/>
                <a:cs typeface="Calibri"/>
              </a:rPr>
              <a:t>M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700" spc="-30" dirty="0">
                <a:solidFill>
                  <a:srgbClr val="595958"/>
                </a:solidFill>
                <a:latin typeface="Calibri"/>
                <a:cs typeface="Calibri"/>
              </a:rPr>
              <a:t>y</a:t>
            </a:r>
            <a:r>
              <a:rPr sz="700" spc="15" dirty="0">
                <a:solidFill>
                  <a:srgbClr val="595958"/>
                </a:solidFill>
                <a:latin typeface="Calibri"/>
                <a:cs typeface="Calibri"/>
              </a:rPr>
              <a:t>-</a:t>
            </a:r>
            <a:r>
              <a:rPr sz="700" spc="-1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3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Oct-13  Mar-14  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Aug-14 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Jan-15 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Jun-15  Nov-15  Apr-16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918430" y="4048987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377" y="0"/>
                </a:lnTo>
              </a:path>
            </a:pathLst>
          </a:custGeom>
          <a:ln w="23290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27041" y="404898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152" y="0"/>
                </a:lnTo>
              </a:path>
            </a:pathLst>
          </a:custGeom>
          <a:ln w="2329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4899698" y="3667523"/>
            <a:ext cx="2045335" cy="438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solidFill>
                  <a:srgbClr val="595958"/>
                </a:solidFill>
                <a:latin typeface="Calibri"/>
                <a:cs typeface="Calibri"/>
              </a:rPr>
              <a:t>CPI Indicator</a:t>
            </a:r>
            <a:r>
              <a:rPr sz="1150" spc="-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595958"/>
                </a:solidFill>
                <a:latin typeface="Calibri"/>
                <a:cs typeface="Calibri"/>
              </a:rPr>
              <a:t>Comparison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595958"/>
                </a:solidFill>
                <a:latin typeface="Calibri"/>
                <a:cs typeface="Calibri"/>
              </a:rPr>
              <a:t>Percentage </a:t>
            </a:r>
            <a:r>
              <a:rPr sz="800" dirty="0">
                <a:solidFill>
                  <a:srgbClr val="595958"/>
                </a:solidFill>
                <a:latin typeface="Calibri"/>
                <a:cs typeface="Calibri"/>
              </a:rPr>
              <a:t>Change </a:t>
            </a:r>
            <a:r>
              <a:rPr sz="800" spc="-15" dirty="0">
                <a:solidFill>
                  <a:srgbClr val="595958"/>
                </a:solidFill>
                <a:latin typeface="Calibri"/>
                <a:cs typeface="Calibri"/>
              </a:rPr>
              <a:t>YoY</a:t>
            </a:r>
            <a:r>
              <a:rPr sz="800" spc="1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800">
              <a:latin typeface="Calibri"/>
              <a:cs typeface="Calibri"/>
            </a:endParaRPr>
          </a:p>
          <a:p>
            <a:pPr marL="236854">
              <a:lnSpc>
                <a:spcPct val="100000"/>
              </a:lnSpc>
              <a:spcBef>
                <a:spcPts val="40"/>
              </a:spcBef>
              <a:tabLst>
                <a:tab pos="1049020" algn="l"/>
              </a:tabLst>
            </a:pP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CPI: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595958"/>
                </a:solidFill>
                <a:latin typeface="Calibri"/>
                <a:cs typeface="Calibri"/>
              </a:rPr>
              <a:t>All</a:t>
            </a:r>
            <a:r>
              <a:rPr sz="700" spc="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700" spc="0" dirty="0">
                <a:solidFill>
                  <a:srgbClr val="595958"/>
                </a:solidFill>
                <a:latin typeface="Calibri"/>
                <a:cs typeface="Calibri"/>
              </a:rPr>
              <a:t>Items	</a:t>
            </a:r>
            <a:r>
              <a:rPr sz="700" spc="10" dirty="0">
                <a:solidFill>
                  <a:srgbClr val="595958"/>
                </a:solidFill>
                <a:latin typeface="Calibri"/>
                <a:cs typeface="Calibri"/>
              </a:rPr>
              <a:t>CPI: </a:t>
            </a:r>
            <a:r>
              <a:rPr sz="700" dirty="0">
                <a:solidFill>
                  <a:srgbClr val="595958"/>
                </a:solidFill>
                <a:latin typeface="Calibri"/>
                <a:cs typeface="Calibri"/>
              </a:rPr>
              <a:t>Less </a:t>
            </a:r>
            <a:r>
              <a:rPr sz="700" spc="5" dirty="0">
                <a:solidFill>
                  <a:srgbClr val="595958"/>
                </a:solidFill>
                <a:latin typeface="Calibri"/>
                <a:cs typeface="Calibri"/>
              </a:rPr>
              <a:t>Food and Energy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659123" y="1932432"/>
            <a:ext cx="1060703" cy="95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11702" y="1962150"/>
            <a:ext cx="955675" cy="852169"/>
          </a:xfrm>
          <a:custGeom>
            <a:avLst/>
            <a:gdLst/>
            <a:ahLst/>
            <a:cxnLst/>
            <a:rect l="l" t="t" r="r" b="b"/>
            <a:pathLst>
              <a:path w="955675" h="852169">
                <a:moveTo>
                  <a:pt x="0" y="425958"/>
                </a:moveTo>
                <a:lnTo>
                  <a:pt x="2803" y="379544"/>
                </a:lnTo>
                <a:lnTo>
                  <a:pt x="11019" y="334578"/>
                </a:lnTo>
                <a:lnTo>
                  <a:pt x="24357" y="291320"/>
                </a:lnTo>
                <a:lnTo>
                  <a:pt x="42524" y="250029"/>
                </a:lnTo>
                <a:lnTo>
                  <a:pt x="65230" y="210966"/>
                </a:lnTo>
                <a:lnTo>
                  <a:pt x="92182" y="174390"/>
                </a:lnTo>
                <a:lnTo>
                  <a:pt x="123090" y="140561"/>
                </a:lnTo>
                <a:lnTo>
                  <a:pt x="157662" y="109739"/>
                </a:lnTo>
                <a:lnTo>
                  <a:pt x="195606" y="82183"/>
                </a:lnTo>
                <a:lnTo>
                  <a:pt x="236632" y="58154"/>
                </a:lnTo>
                <a:lnTo>
                  <a:pt x="280447" y="37911"/>
                </a:lnTo>
                <a:lnTo>
                  <a:pt x="326760" y="21715"/>
                </a:lnTo>
                <a:lnTo>
                  <a:pt x="375280" y="9824"/>
                </a:lnTo>
                <a:lnTo>
                  <a:pt x="425715" y="2499"/>
                </a:lnTo>
                <a:lnTo>
                  <a:pt x="477773" y="0"/>
                </a:lnTo>
                <a:lnTo>
                  <a:pt x="529832" y="2499"/>
                </a:lnTo>
                <a:lnTo>
                  <a:pt x="580267" y="9824"/>
                </a:lnTo>
                <a:lnTo>
                  <a:pt x="628787" y="21715"/>
                </a:lnTo>
                <a:lnTo>
                  <a:pt x="675100" y="37911"/>
                </a:lnTo>
                <a:lnTo>
                  <a:pt x="718915" y="58154"/>
                </a:lnTo>
                <a:lnTo>
                  <a:pt x="759941" y="82183"/>
                </a:lnTo>
                <a:lnTo>
                  <a:pt x="797885" y="109739"/>
                </a:lnTo>
                <a:lnTo>
                  <a:pt x="832457" y="140561"/>
                </a:lnTo>
                <a:lnTo>
                  <a:pt x="863365" y="174390"/>
                </a:lnTo>
                <a:lnTo>
                  <a:pt x="890317" y="210966"/>
                </a:lnTo>
                <a:lnTo>
                  <a:pt x="913023" y="250029"/>
                </a:lnTo>
                <a:lnTo>
                  <a:pt x="931190" y="291320"/>
                </a:lnTo>
                <a:lnTo>
                  <a:pt x="944528" y="334578"/>
                </a:lnTo>
                <a:lnTo>
                  <a:pt x="952744" y="379544"/>
                </a:lnTo>
                <a:lnTo>
                  <a:pt x="955547" y="425958"/>
                </a:lnTo>
                <a:lnTo>
                  <a:pt x="952744" y="472371"/>
                </a:lnTo>
                <a:lnTo>
                  <a:pt x="944528" y="517337"/>
                </a:lnTo>
                <a:lnTo>
                  <a:pt x="931190" y="560595"/>
                </a:lnTo>
                <a:lnTo>
                  <a:pt x="913023" y="601886"/>
                </a:lnTo>
                <a:lnTo>
                  <a:pt x="890317" y="640949"/>
                </a:lnTo>
                <a:lnTo>
                  <a:pt x="863365" y="677525"/>
                </a:lnTo>
                <a:lnTo>
                  <a:pt x="832457" y="711354"/>
                </a:lnTo>
                <a:lnTo>
                  <a:pt x="797885" y="742176"/>
                </a:lnTo>
                <a:lnTo>
                  <a:pt x="759941" y="769732"/>
                </a:lnTo>
                <a:lnTo>
                  <a:pt x="718915" y="793761"/>
                </a:lnTo>
                <a:lnTo>
                  <a:pt x="675100" y="814004"/>
                </a:lnTo>
                <a:lnTo>
                  <a:pt x="628787" y="830200"/>
                </a:lnTo>
                <a:lnTo>
                  <a:pt x="580267" y="842091"/>
                </a:lnTo>
                <a:lnTo>
                  <a:pt x="529832" y="849416"/>
                </a:lnTo>
                <a:lnTo>
                  <a:pt x="477773" y="851916"/>
                </a:lnTo>
                <a:lnTo>
                  <a:pt x="425715" y="849416"/>
                </a:lnTo>
                <a:lnTo>
                  <a:pt x="375280" y="842091"/>
                </a:lnTo>
                <a:lnTo>
                  <a:pt x="326760" y="830200"/>
                </a:lnTo>
                <a:lnTo>
                  <a:pt x="280447" y="814004"/>
                </a:lnTo>
                <a:lnTo>
                  <a:pt x="236632" y="793761"/>
                </a:lnTo>
                <a:lnTo>
                  <a:pt x="195606" y="769732"/>
                </a:lnTo>
                <a:lnTo>
                  <a:pt x="157662" y="742176"/>
                </a:lnTo>
                <a:lnTo>
                  <a:pt x="123090" y="711354"/>
                </a:lnTo>
                <a:lnTo>
                  <a:pt x="92182" y="677525"/>
                </a:lnTo>
                <a:lnTo>
                  <a:pt x="65230" y="640949"/>
                </a:lnTo>
                <a:lnTo>
                  <a:pt x="42524" y="601886"/>
                </a:lnTo>
                <a:lnTo>
                  <a:pt x="24357" y="560595"/>
                </a:lnTo>
                <a:lnTo>
                  <a:pt x="11019" y="517337"/>
                </a:lnTo>
                <a:lnTo>
                  <a:pt x="2803" y="472371"/>
                </a:lnTo>
                <a:lnTo>
                  <a:pt x="0" y="42595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659123" y="4549140"/>
            <a:ext cx="1060703" cy="95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711702" y="4578858"/>
            <a:ext cx="955675" cy="852169"/>
          </a:xfrm>
          <a:custGeom>
            <a:avLst/>
            <a:gdLst/>
            <a:ahLst/>
            <a:cxnLst/>
            <a:rect l="l" t="t" r="r" b="b"/>
            <a:pathLst>
              <a:path w="955675" h="852170">
                <a:moveTo>
                  <a:pt x="0" y="425957"/>
                </a:moveTo>
                <a:lnTo>
                  <a:pt x="2803" y="379544"/>
                </a:lnTo>
                <a:lnTo>
                  <a:pt x="11019" y="334578"/>
                </a:lnTo>
                <a:lnTo>
                  <a:pt x="24357" y="291320"/>
                </a:lnTo>
                <a:lnTo>
                  <a:pt x="42524" y="250029"/>
                </a:lnTo>
                <a:lnTo>
                  <a:pt x="65230" y="210966"/>
                </a:lnTo>
                <a:lnTo>
                  <a:pt x="92182" y="174390"/>
                </a:lnTo>
                <a:lnTo>
                  <a:pt x="123090" y="140561"/>
                </a:lnTo>
                <a:lnTo>
                  <a:pt x="157662" y="109739"/>
                </a:lnTo>
                <a:lnTo>
                  <a:pt x="195606" y="82183"/>
                </a:lnTo>
                <a:lnTo>
                  <a:pt x="236632" y="58154"/>
                </a:lnTo>
                <a:lnTo>
                  <a:pt x="280447" y="37911"/>
                </a:lnTo>
                <a:lnTo>
                  <a:pt x="326760" y="21715"/>
                </a:lnTo>
                <a:lnTo>
                  <a:pt x="375280" y="9824"/>
                </a:lnTo>
                <a:lnTo>
                  <a:pt x="425715" y="2499"/>
                </a:lnTo>
                <a:lnTo>
                  <a:pt x="477773" y="0"/>
                </a:lnTo>
                <a:lnTo>
                  <a:pt x="529832" y="2499"/>
                </a:lnTo>
                <a:lnTo>
                  <a:pt x="580267" y="9824"/>
                </a:lnTo>
                <a:lnTo>
                  <a:pt x="628787" y="21715"/>
                </a:lnTo>
                <a:lnTo>
                  <a:pt x="675100" y="37911"/>
                </a:lnTo>
                <a:lnTo>
                  <a:pt x="718915" y="58154"/>
                </a:lnTo>
                <a:lnTo>
                  <a:pt x="759941" y="82183"/>
                </a:lnTo>
                <a:lnTo>
                  <a:pt x="797885" y="109739"/>
                </a:lnTo>
                <a:lnTo>
                  <a:pt x="832457" y="140561"/>
                </a:lnTo>
                <a:lnTo>
                  <a:pt x="863365" y="174390"/>
                </a:lnTo>
                <a:lnTo>
                  <a:pt x="890317" y="210966"/>
                </a:lnTo>
                <a:lnTo>
                  <a:pt x="913023" y="250029"/>
                </a:lnTo>
                <a:lnTo>
                  <a:pt x="931190" y="291320"/>
                </a:lnTo>
                <a:lnTo>
                  <a:pt x="944528" y="334578"/>
                </a:lnTo>
                <a:lnTo>
                  <a:pt x="952744" y="379544"/>
                </a:lnTo>
                <a:lnTo>
                  <a:pt x="955547" y="425957"/>
                </a:lnTo>
                <a:lnTo>
                  <a:pt x="952744" y="472371"/>
                </a:lnTo>
                <a:lnTo>
                  <a:pt x="944528" y="517337"/>
                </a:lnTo>
                <a:lnTo>
                  <a:pt x="931190" y="560595"/>
                </a:lnTo>
                <a:lnTo>
                  <a:pt x="913023" y="601886"/>
                </a:lnTo>
                <a:lnTo>
                  <a:pt x="890317" y="640949"/>
                </a:lnTo>
                <a:lnTo>
                  <a:pt x="863365" y="677525"/>
                </a:lnTo>
                <a:lnTo>
                  <a:pt x="832457" y="711354"/>
                </a:lnTo>
                <a:lnTo>
                  <a:pt x="797885" y="742176"/>
                </a:lnTo>
                <a:lnTo>
                  <a:pt x="759941" y="769732"/>
                </a:lnTo>
                <a:lnTo>
                  <a:pt x="718915" y="793761"/>
                </a:lnTo>
                <a:lnTo>
                  <a:pt x="675100" y="814004"/>
                </a:lnTo>
                <a:lnTo>
                  <a:pt x="628787" y="830200"/>
                </a:lnTo>
                <a:lnTo>
                  <a:pt x="580267" y="842091"/>
                </a:lnTo>
                <a:lnTo>
                  <a:pt x="529832" y="849416"/>
                </a:lnTo>
                <a:lnTo>
                  <a:pt x="477773" y="851915"/>
                </a:lnTo>
                <a:lnTo>
                  <a:pt x="425715" y="849416"/>
                </a:lnTo>
                <a:lnTo>
                  <a:pt x="375280" y="842091"/>
                </a:lnTo>
                <a:lnTo>
                  <a:pt x="326760" y="830200"/>
                </a:lnTo>
                <a:lnTo>
                  <a:pt x="280447" y="814004"/>
                </a:lnTo>
                <a:lnTo>
                  <a:pt x="236632" y="793761"/>
                </a:lnTo>
                <a:lnTo>
                  <a:pt x="195606" y="769732"/>
                </a:lnTo>
                <a:lnTo>
                  <a:pt x="157662" y="742176"/>
                </a:lnTo>
                <a:lnTo>
                  <a:pt x="123090" y="711354"/>
                </a:lnTo>
                <a:lnTo>
                  <a:pt x="92182" y="677525"/>
                </a:lnTo>
                <a:lnTo>
                  <a:pt x="65230" y="640949"/>
                </a:lnTo>
                <a:lnTo>
                  <a:pt x="42524" y="601886"/>
                </a:lnTo>
                <a:lnTo>
                  <a:pt x="24357" y="560595"/>
                </a:lnTo>
                <a:lnTo>
                  <a:pt x="11019" y="517337"/>
                </a:lnTo>
                <a:lnTo>
                  <a:pt x="2803" y="472371"/>
                </a:lnTo>
                <a:lnTo>
                  <a:pt x="0" y="42595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86343" y="4549140"/>
            <a:ext cx="1057655" cy="957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38921" y="4578858"/>
            <a:ext cx="957580" cy="852169"/>
          </a:xfrm>
          <a:custGeom>
            <a:avLst/>
            <a:gdLst/>
            <a:ahLst/>
            <a:cxnLst/>
            <a:rect l="l" t="t" r="r" b="b"/>
            <a:pathLst>
              <a:path w="957579" h="852170">
                <a:moveTo>
                  <a:pt x="0" y="425957"/>
                </a:moveTo>
                <a:lnTo>
                  <a:pt x="2807" y="379544"/>
                </a:lnTo>
                <a:lnTo>
                  <a:pt x="11037" y="334578"/>
                </a:lnTo>
                <a:lnTo>
                  <a:pt x="24396" y="291320"/>
                </a:lnTo>
                <a:lnTo>
                  <a:pt x="42592" y="250029"/>
                </a:lnTo>
                <a:lnTo>
                  <a:pt x="65334" y="210966"/>
                </a:lnTo>
                <a:lnTo>
                  <a:pt x="92330" y="174390"/>
                </a:lnTo>
                <a:lnTo>
                  <a:pt x="123287" y="140561"/>
                </a:lnTo>
                <a:lnTo>
                  <a:pt x="157914" y="109739"/>
                </a:lnTo>
                <a:lnTo>
                  <a:pt x="195919" y="82183"/>
                </a:lnTo>
                <a:lnTo>
                  <a:pt x="237010" y="58154"/>
                </a:lnTo>
                <a:lnTo>
                  <a:pt x="280895" y="37911"/>
                </a:lnTo>
                <a:lnTo>
                  <a:pt x="327282" y="21715"/>
                </a:lnTo>
                <a:lnTo>
                  <a:pt x="375879" y="9824"/>
                </a:lnTo>
                <a:lnTo>
                  <a:pt x="426394" y="2499"/>
                </a:lnTo>
                <a:lnTo>
                  <a:pt x="478536" y="0"/>
                </a:lnTo>
                <a:lnTo>
                  <a:pt x="530677" y="2499"/>
                </a:lnTo>
                <a:lnTo>
                  <a:pt x="581192" y="9824"/>
                </a:lnTo>
                <a:lnTo>
                  <a:pt x="629789" y="21715"/>
                </a:lnTo>
                <a:lnTo>
                  <a:pt x="676176" y="37911"/>
                </a:lnTo>
                <a:lnTo>
                  <a:pt x="720061" y="58154"/>
                </a:lnTo>
                <a:lnTo>
                  <a:pt x="761152" y="82183"/>
                </a:lnTo>
                <a:lnTo>
                  <a:pt x="799157" y="109739"/>
                </a:lnTo>
                <a:lnTo>
                  <a:pt x="833784" y="140561"/>
                </a:lnTo>
                <a:lnTo>
                  <a:pt x="864741" y="174390"/>
                </a:lnTo>
                <a:lnTo>
                  <a:pt x="891737" y="210966"/>
                </a:lnTo>
                <a:lnTo>
                  <a:pt x="914479" y="250029"/>
                </a:lnTo>
                <a:lnTo>
                  <a:pt x="932675" y="291320"/>
                </a:lnTo>
                <a:lnTo>
                  <a:pt x="946034" y="334578"/>
                </a:lnTo>
                <a:lnTo>
                  <a:pt x="954264" y="379544"/>
                </a:lnTo>
                <a:lnTo>
                  <a:pt x="957072" y="425957"/>
                </a:lnTo>
                <a:lnTo>
                  <a:pt x="954264" y="472371"/>
                </a:lnTo>
                <a:lnTo>
                  <a:pt x="946034" y="517337"/>
                </a:lnTo>
                <a:lnTo>
                  <a:pt x="932675" y="560595"/>
                </a:lnTo>
                <a:lnTo>
                  <a:pt x="914479" y="601886"/>
                </a:lnTo>
                <a:lnTo>
                  <a:pt x="891737" y="640949"/>
                </a:lnTo>
                <a:lnTo>
                  <a:pt x="864741" y="677525"/>
                </a:lnTo>
                <a:lnTo>
                  <a:pt x="833784" y="711354"/>
                </a:lnTo>
                <a:lnTo>
                  <a:pt x="799157" y="742176"/>
                </a:lnTo>
                <a:lnTo>
                  <a:pt x="761152" y="769732"/>
                </a:lnTo>
                <a:lnTo>
                  <a:pt x="720061" y="793761"/>
                </a:lnTo>
                <a:lnTo>
                  <a:pt x="676176" y="814004"/>
                </a:lnTo>
                <a:lnTo>
                  <a:pt x="629789" y="830200"/>
                </a:lnTo>
                <a:lnTo>
                  <a:pt x="581192" y="842091"/>
                </a:lnTo>
                <a:lnTo>
                  <a:pt x="530677" y="849416"/>
                </a:lnTo>
                <a:lnTo>
                  <a:pt x="478536" y="851915"/>
                </a:lnTo>
                <a:lnTo>
                  <a:pt x="426394" y="849416"/>
                </a:lnTo>
                <a:lnTo>
                  <a:pt x="375879" y="842091"/>
                </a:lnTo>
                <a:lnTo>
                  <a:pt x="327282" y="830200"/>
                </a:lnTo>
                <a:lnTo>
                  <a:pt x="280895" y="814004"/>
                </a:lnTo>
                <a:lnTo>
                  <a:pt x="237010" y="793761"/>
                </a:lnTo>
                <a:lnTo>
                  <a:pt x="195919" y="769732"/>
                </a:lnTo>
                <a:lnTo>
                  <a:pt x="157914" y="742176"/>
                </a:lnTo>
                <a:lnTo>
                  <a:pt x="123287" y="711354"/>
                </a:lnTo>
                <a:lnTo>
                  <a:pt x="92330" y="677525"/>
                </a:lnTo>
                <a:lnTo>
                  <a:pt x="65334" y="640949"/>
                </a:lnTo>
                <a:lnTo>
                  <a:pt x="42592" y="601886"/>
                </a:lnTo>
                <a:lnTo>
                  <a:pt x="24396" y="560595"/>
                </a:lnTo>
                <a:lnTo>
                  <a:pt x="11037" y="517337"/>
                </a:lnTo>
                <a:lnTo>
                  <a:pt x="2807" y="472371"/>
                </a:lnTo>
                <a:lnTo>
                  <a:pt x="0" y="42595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4931295" y="1101648"/>
            <a:ext cx="38093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Energy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major component of  headline </a:t>
            </a:r>
            <a:r>
              <a:rPr sz="1800" spc="-10" dirty="0">
                <a:latin typeface="Calibri"/>
                <a:cs typeface="Calibri"/>
              </a:rPr>
              <a:t>inflation,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10" dirty="0">
                <a:latin typeface="Calibri"/>
                <a:cs typeface="Calibri"/>
              </a:rPr>
              <a:t>can provide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significant </a:t>
            </a:r>
            <a:r>
              <a:rPr sz="1800" spc="-5" dirty="0">
                <a:latin typeface="Calibri"/>
                <a:cs typeface="Calibri"/>
              </a:rPr>
              <a:t>amount of </a:t>
            </a:r>
            <a:r>
              <a:rPr sz="1800" spc="-10" dirty="0">
                <a:latin typeface="Calibri"/>
                <a:cs typeface="Calibri"/>
              </a:rPr>
              <a:t>volatility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well</a:t>
            </a:r>
            <a:endParaRPr sz="1800">
              <a:latin typeface="Calibri"/>
              <a:cs typeface="Calibri"/>
            </a:endParaRPr>
          </a:p>
          <a:p>
            <a:pPr marL="299085" marR="231140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Removing </a:t>
            </a:r>
            <a:r>
              <a:rPr sz="1800" spc="-5" dirty="0">
                <a:latin typeface="Calibri"/>
                <a:cs typeface="Calibri"/>
              </a:rPr>
              <a:t>energy </a:t>
            </a:r>
            <a:r>
              <a:rPr sz="1800" spc="-15" dirty="0">
                <a:latin typeface="Calibri"/>
                <a:cs typeface="Calibri"/>
              </a:rPr>
              <a:t>for core </a:t>
            </a:r>
            <a:r>
              <a:rPr sz="1800" spc="-10" dirty="0">
                <a:latin typeface="Calibri"/>
                <a:cs typeface="Calibri"/>
              </a:rPr>
              <a:t>inflation  computations </a:t>
            </a:r>
            <a:r>
              <a:rPr sz="1800" spc="-5" dirty="0">
                <a:latin typeface="Calibri"/>
                <a:cs typeface="Calibri"/>
              </a:rPr>
              <a:t>puts </a:t>
            </a:r>
            <a:r>
              <a:rPr sz="1800" spc="-15" dirty="0">
                <a:latin typeface="Calibri"/>
                <a:cs typeface="Calibri"/>
              </a:rPr>
              <a:t>indicators </a:t>
            </a:r>
            <a:r>
              <a:rPr sz="1800" spc="-5" dirty="0">
                <a:latin typeface="Calibri"/>
                <a:cs typeface="Calibri"/>
              </a:rPr>
              <a:t>much  closer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FOMC inflation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5388495" y="2750616"/>
            <a:ext cx="33851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Food deflation has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10" dirty="0">
                <a:latin typeface="Calibri"/>
                <a:cs typeface="Calibri"/>
              </a:rPr>
              <a:t>played </a:t>
            </a:r>
            <a:r>
              <a:rPr sz="1400" dirty="0">
                <a:latin typeface="Calibri"/>
                <a:cs typeface="Calibri"/>
              </a:rPr>
              <a:t>a  </a:t>
            </a:r>
            <a:r>
              <a:rPr sz="1400" spc="-5" dirty="0">
                <a:latin typeface="Calibri"/>
                <a:cs typeface="Calibri"/>
              </a:rPr>
              <a:t>meaningful part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divergence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these  </a:t>
            </a:r>
            <a:r>
              <a:rPr sz="1400" spc="-10" dirty="0">
                <a:latin typeface="Calibri"/>
                <a:cs typeface="Calibri"/>
              </a:rPr>
              <a:t>calculations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92246" y="6558295"/>
            <a:ext cx="19227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All Sources: Federal Reserve Bank of St. </a:t>
            </a:r>
            <a:r>
              <a:rPr sz="700" spc="-10" dirty="0">
                <a:latin typeface="Calibri"/>
                <a:cs typeface="Calibri"/>
              </a:rPr>
              <a:t>Louis</a:t>
            </a:r>
            <a:r>
              <a:rPr sz="700" spc="12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(FRED)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" y="300037"/>
            <a:ext cx="53625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Oil’s Fall Just</a:t>
            </a:r>
            <a:r>
              <a:rPr spc="-15" dirty="0"/>
              <a:t> </a:t>
            </a:r>
            <a:r>
              <a:rPr spc="-5" dirty="0"/>
              <a:t>“Transitory?”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165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/>
              <a:t>December </a:t>
            </a:r>
            <a:r>
              <a:rPr spc="-5" dirty="0"/>
              <a:t>2014 </a:t>
            </a:r>
            <a:r>
              <a:rPr dirty="0"/>
              <a:t>– </a:t>
            </a:r>
            <a:r>
              <a:rPr spc="-10" dirty="0"/>
              <a:t>Janet </a:t>
            </a:r>
            <a:r>
              <a:rPr spc="-5" dirty="0"/>
              <a:t>Yellen first </a:t>
            </a:r>
            <a:r>
              <a:rPr spc="-10" dirty="0"/>
              <a:t>makes </a:t>
            </a:r>
            <a:r>
              <a:rPr spc="-5" dirty="0"/>
              <a:t>mention of </a:t>
            </a:r>
            <a:r>
              <a:rPr spc="-10" dirty="0"/>
              <a:t>the “transitory”  nature </a:t>
            </a:r>
            <a:r>
              <a:rPr spc="-5" dirty="0"/>
              <a:t>of </a:t>
            </a:r>
            <a:r>
              <a:rPr spc="-10" dirty="0"/>
              <a:t>the </a:t>
            </a:r>
            <a:r>
              <a:rPr spc="-5" dirty="0"/>
              <a:t>fall on </a:t>
            </a:r>
            <a:r>
              <a:rPr dirty="0"/>
              <a:t>oil </a:t>
            </a:r>
            <a:r>
              <a:rPr spc="-5" dirty="0"/>
              <a:t>on</a:t>
            </a:r>
            <a:r>
              <a:rPr spc="60" dirty="0"/>
              <a:t> </a:t>
            </a:r>
            <a:r>
              <a:rPr spc="-5" dirty="0"/>
              <a:t>inflation</a:t>
            </a:r>
          </a:p>
          <a:p>
            <a:pPr marL="756285" lvl="1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entury Gothic"/>
                <a:cs typeface="Century Gothic"/>
              </a:rPr>
              <a:t>This </a:t>
            </a:r>
            <a:r>
              <a:rPr sz="1600" spc="-5" dirty="0">
                <a:latin typeface="Century Gothic"/>
                <a:cs typeface="Century Gothic"/>
              </a:rPr>
              <a:t>is </a:t>
            </a:r>
            <a:r>
              <a:rPr sz="1600" spc="-10" dirty="0">
                <a:latin typeface="Century Gothic"/>
                <a:cs typeface="Century Gothic"/>
              </a:rPr>
              <a:t>true </a:t>
            </a:r>
            <a:r>
              <a:rPr sz="1600" spc="-15" dirty="0">
                <a:latin typeface="Century Gothic"/>
                <a:cs typeface="Century Gothic"/>
              </a:rPr>
              <a:t>with </a:t>
            </a:r>
            <a:r>
              <a:rPr sz="1600" spc="-10" dirty="0">
                <a:latin typeface="Century Gothic"/>
                <a:cs typeface="Century Gothic"/>
              </a:rPr>
              <a:t>one </a:t>
            </a:r>
            <a:r>
              <a:rPr sz="1600" spc="-5" dirty="0">
                <a:latin typeface="Century Gothic"/>
                <a:cs typeface="Century Gothic"/>
              </a:rPr>
              <a:t>caveat, if it </a:t>
            </a:r>
            <a:r>
              <a:rPr sz="1600" spc="-10" dirty="0">
                <a:latin typeface="Century Gothic"/>
                <a:cs typeface="Century Gothic"/>
              </a:rPr>
              <a:t>starts to effect </a:t>
            </a:r>
            <a:r>
              <a:rPr sz="1600" spc="-5" dirty="0">
                <a:latin typeface="Century Gothic"/>
                <a:cs typeface="Century Gothic"/>
              </a:rPr>
              <a:t>inflation</a:t>
            </a:r>
            <a:r>
              <a:rPr sz="1600" spc="1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expectations</a:t>
            </a:r>
            <a:endParaRPr sz="1600">
              <a:latin typeface="Century Gothic"/>
              <a:cs typeface="Century Gothic"/>
            </a:endParaRPr>
          </a:p>
          <a:p>
            <a:pPr marL="299085" marR="5080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pc="-5" dirty="0"/>
              <a:t>Alejandro </a:t>
            </a:r>
            <a:r>
              <a:rPr spc="-10" dirty="0"/>
              <a:t>Badel and Joseph </a:t>
            </a:r>
            <a:r>
              <a:rPr dirty="0"/>
              <a:t>McGillicuddy </a:t>
            </a:r>
            <a:r>
              <a:rPr spc="-5" dirty="0"/>
              <a:t>of </a:t>
            </a:r>
            <a:r>
              <a:rPr spc="-10" dirty="0"/>
              <a:t>the Federal </a:t>
            </a:r>
            <a:r>
              <a:rPr spc="-5" dirty="0"/>
              <a:t>Reserve </a:t>
            </a:r>
            <a:r>
              <a:rPr spc="-15" dirty="0"/>
              <a:t>showed  </a:t>
            </a:r>
            <a:r>
              <a:rPr spc="-5" dirty="0"/>
              <a:t>a significant </a:t>
            </a:r>
            <a:r>
              <a:rPr spc="-10" dirty="0"/>
              <a:t>change </a:t>
            </a:r>
            <a:r>
              <a:rPr spc="0" dirty="0"/>
              <a:t>in </a:t>
            </a:r>
            <a:r>
              <a:rPr spc="-5" dirty="0"/>
              <a:t>correlations of </a:t>
            </a:r>
            <a:r>
              <a:rPr dirty="0"/>
              <a:t>oil </a:t>
            </a:r>
            <a:r>
              <a:rPr spc="-5" dirty="0"/>
              <a:t>prices </a:t>
            </a:r>
            <a:r>
              <a:rPr spc="-10" dirty="0"/>
              <a:t>and </a:t>
            </a:r>
            <a:r>
              <a:rPr spc="-5" dirty="0"/>
              <a:t>breakeven</a:t>
            </a:r>
            <a:r>
              <a:rPr spc="75" dirty="0"/>
              <a:t> </a:t>
            </a:r>
            <a:r>
              <a:rPr spc="-5" dirty="0"/>
              <a:t>inflation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416" y="3092005"/>
            <a:ext cx="24390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entury Gothic"/>
                <a:cs typeface="Century Gothic"/>
              </a:rPr>
              <a:t>expectations</a:t>
            </a:r>
            <a:endParaRPr sz="1800">
              <a:latin typeface="Century Gothic"/>
              <a:cs typeface="Century Gothic"/>
            </a:endParaRPr>
          </a:p>
          <a:p>
            <a:pPr marL="469265" indent="-28638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latin typeface="Century Gothic"/>
                <a:cs typeface="Century Gothic"/>
              </a:rPr>
              <a:t>From </a:t>
            </a:r>
            <a:r>
              <a:rPr sz="1600" spc="-5" dirty="0">
                <a:latin typeface="Century Gothic"/>
                <a:cs typeface="Century Gothic"/>
              </a:rPr>
              <a:t>2003-2015:</a:t>
            </a:r>
            <a:r>
              <a:rPr sz="1600" spc="40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.13</a:t>
            </a:r>
            <a:endParaRPr sz="1600">
              <a:latin typeface="Century Gothic"/>
              <a:cs typeface="Century Gothic"/>
            </a:endParaRPr>
          </a:p>
          <a:p>
            <a:pPr marL="46926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latin typeface="Century Gothic"/>
                <a:cs typeface="Century Gothic"/>
              </a:rPr>
              <a:t>From </a:t>
            </a:r>
            <a:r>
              <a:rPr sz="1600" spc="-5" dirty="0">
                <a:latin typeface="Century Gothic"/>
                <a:cs typeface="Century Gothic"/>
              </a:rPr>
              <a:t>2008-2015:</a:t>
            </a:r>
            <a:r>
              <a:rPr sz="1600" spc="40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.80</a:t>
            </a:r>
            <a:endParaRPr sz="1600">
              <a:latin typeface="Century Gothic"/>
              <a:cs typeface="Century Gothic"/>
            </a:endParaRPr>
          </a:p>
          <a:p>
            <a:pPr marL="46926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latin typeface="Century Gothic"/>
                <a:cs typeface="Century Gothic"/>
              </a:rPr>
              <a:t>From </a:t>
            </a:r>
            <a:r>
              <a:rPr sz="1600" spc="-5" dirty="0">
                <a:latin typeface="Century Gothic"/>
                <a:cs typeface="Century Gothic"/>
              </a:rPr>
              <a:t>2014-2015:</a:t>
            </a:r>
            <a:r>
              <a:rPr sz="1600" spc="40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.92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7645" y="5322546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353" y="0"/>
                </a:lnTo>
              </a:path>
            </a:pathLst>
          </a:custGeom>
          <a:ln w="989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7645" y="3848963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353" y="0"/>
                </a:lnTo>
              </a:path>
            </a:pathLst>
          </a:custGeom>
          <a:ln w="989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17645" y="561923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357" y="1"/>
                </a:lnTo>
              </a:path>
            </a:pathLst>
          </a:custGeom>
          <a:ln w="989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7645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0144" y="5619235"/>
            <a:ext cx="1289611" cy="383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373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9738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7008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4472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1736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3924" y="5619235"/>
            <a:ext cx="1296069" cy="383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6469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3830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1105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8466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5827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2285" y="5619235"/>
            <a:ext cx="459690" cy="36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0560" y="561923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559"/>
                </a:lnTo>
              </a:path>
            </a:pathLst>
          </a:custGeom>
          <a:ln w="991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2808" y="4022036"/>
            <a:ext cx="3992012" cy="1226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81860" y="5517332"/>
            <a:ext cx="23367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81860" y="5162591"/>
            <a:ext cx="23367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1860" y="4807855"/>
            <a:ext cx="23367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81860" y="4453118"/>
            <a:ext cx="23367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81860" y="4098382"/>
            <a:ext cx="23367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81860" y="3743646"/>
            <a:ext cx="23367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9875" y="5517332"/>
            <a:ext cx="8572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69639" y="5221710"/>
            <a:ext cx="1447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69639" y="4926105"/>
            <a:ext cx="1447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69639" y="4630487"/>
            <a:ext cx="1447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69639" y="4334869"/>
            <a:ext cx="1447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09415" y="4039251"/>
            <a:ext cx="20383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9415" y="3743646"/>
            <a:ext cx="20383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0" dirty="0">
                <a:solidFill>
                  <a:srgbClr val="5959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75352" y="5730279"/>
            <a:ext cx="254000" cy="264795"/>
          </a:xfrm>
          <a:custGeom>
            <a:avLst/>
            <a:gdLst/>
            <a:ahLst/>
            <a:cxnLst/>
            <a:rect l="l" t="t" r="r" b="b"/>
            <a:pathLst>
              <a:path w="254000" h="264795">
                <a:moveTo>
                  <a:pt x="52958" y="242357"/>
                </a:moveTo>
                <a:lnTo>
                  <a:pt x="42601" y="252697"/>
                </a:lnTo>
                <a:lnTo>
                  <a:pt x="43280" y="251781"/>
                </a:lnTo>
                <a:lnTo>
                  <a:pt x="44128" y="250011"/>
                </a:lnTo>
                <a:lnTo>
                  <a:pt x="112" y="201367"/>
                </a:lnTo>
                <a:lnTo>
                  <a:pt x="0" y="200822"/>
                </a:lnTo>
                <a:lnTo>
                  <a:pt x="6479" y="194353"/>
                </a:lnTo>
                <a:lnTo>
                  <a:pt x="7053" y="194437"/>
                </a:lnTo>
                <a:lnTo>
                  <a:pt x="48668" y="235940"/>
                </a:lnTo>
                <a:lnTo>
                  <a:pt x="50033" y="237598"/>
                </a:lnTo>
                <a:lnTo>
                  <a:pt x="52764" y="241864"/>
                </a:lnTo>
                <a:lnTo>
                  <a:pt x="52958" y="242357"/>
                </a:lnTo>
                <a:close/>
              </a:path>
              <a:path w="254000" h="264795">
                <a:moveTo>
                  <a:pt x="50691" y="257081"/>
                </a:moveTo>
                <a:lnTo>
                  <a:pt x="39918" y="264312"/>
                </a:lnTo>
                <a:lnTo>
                  <a:pt x="39288" y="264284"/>
                </a:lnTo>
                <a:lnTo>
                  <a:pt x="33285" y="258543"/>
                </a:lnTo>
                <a:lnTo>
                  <a:pt x="33397" y="258053"/>
                </a:lnTo>
                <a:lnTo>
                  <a:pt x="33537" y="257816"/>
                </a:lnTo>
                <a:lnTo>
                  <a:pt x="33971" y="257382"/>
                </a:lnTo>
                <a:lnTo>
                  <a:pt x="34350" y="257200"/>
                </a:lnTo>
                <a:lnTo>
                  <a:pt x="35449" y="256927"/>
                </a:lnTo>
                <a:lnTo>
                  <a:pt x="37537" y="256284"/>
                </a:lnTo>
                <a:lnTo>
                  <a:pt x="38314" y="255955"/>
                </a:lnTo>
                <a:lnTo>
                  <a:pt x="39981" y="255102"/>
                </a:lnTo>
                <a:lnTo>
                  <a:pt x="40822" y="254473"/>
                </a:lnTo>
                <a:lnTo>
                  <a:pt x="52958" y="242357"/>
                </a:lnTo>
                <a:lnTo>
                  <a:pt x="53605" y="244004"/>
                </a:lnTo>
                <a:lnTo>
                  <a:pt x="54207" y="248326"/>
                </a:lnTo>
                <a:lnTo>
                  <a:pt x="53927" y="250494"/>
                </a:lnTo>
                <a:lnTo>
                  <a:pt x="52239" y="254865"/>
                </a:lnTo>
                <a:lnTo>
                  <a:pt x="50691" y="257081"/>
                </a:lnTo>
                <a:close/>
              </a:path>
              <a:path w="254000" h="264795">
                <a:moveTo>
                  <a:pt x="89895" y="218011"/>
                </a:moveTo>
                <a:lnTo>
                  <a:pt x="85321" y="222577"/>
                </a:lnTo>
                <a:lnTo>
                  <a:pt x="82849" y="224235"/>
                </a:lnTo>
                <a:lnTo>
                  <a:pt x="77840" y="225962"/>
                </a:lnTo>
                <a:lnTo>
                  <a:pt x="75361" y="226200"/>
                </a:lnTo>
                <a:lnTo>
                  <a:pt x="70465" y="225465"/>
                </a:lnTo>
                <a:lnTo>
                  <a:pt x="35477" y="194185"/>
                </a:lnTo>
                <a:lnTo>
                  <a:pt x="35365" y="193696"/>
                </a:lnTo>
                <a:lnTo>
                  <a:pt x="35414" y="193367"/>
                </a:lnTo>
                <a:lnTo>
                  <a:pt x="41669" y="187402"/>
                </a:lnTo>
                <a:lnTo>
                  <a:pt x="42188" y="187486"/>
                </a:lnTo>
                <a:lnTo>
                  <a:pt x="66311" y="211458"/>
                </a:lnTo>
                <a:lnTo>
                  <a:pt x="68195" y="213032"/>
                </a:lnTo>
                <a:lnTo>
                  <a:pt x="71424" y="214997"/>
                </a:lnTo>
                <a:lnTo>
                  <a:pt x="73021" y="215626"/>
                </a:lnTo>
                <a:lnTo>
                  <a:pt x="76131" y="216171"/>
                </a:lnTo>
                <a:lnTo>
                  <a:pt x="77658" y="216074"/>
                </a:lnTo>
                <a:lnTo>
                  <a:pt x="80642" y="215108"/>
                </a:lnTo>
                <a:lnTo>
                  <a:pt x="82043" y="214213"/>
                </a:lnTo>
                <a:lnTo>
                  <a:pt x="93653" y="202622"/>
                </a:lnTo>
                <a:lnTo>
                  <a:pt x="93790" y="205409"/>
                </a:lnTo>
                <a:lnTo>
                  <a:pt x="93418" y="209178"/>
                </a:lnTo>
                <a:lnTo>
                  <a:pt x="91443" y="215402"/>
                </a:lnTo>
                <a:lnTo>
                  <a:pt x="89895" y="218011"/>
                </a:lnTo>
                <a:close/>
              </a:path>
              <a:path w="254000" h="264795">
                <a:moveTo>
                  <a:pt x="93653" y="202622"/>
                </a:moveTo>
                <a:lnTo>
                  <a:pt x="85048" y="211213"/>
                </a:lnTo>
                <a:lnTo>
                  <a:pt x="86148" y="208927"/>
                </a:lnTo>
                <a:lnTo>
                  <a:pt x="87100" y="203164"/>
                </a:lnTo>
                <a:lnTo>
                  <a:pt x="87121" y="199619"/>
                </a:lnTo>
                <a:lnTo>
                  <a:pt x="86680" y="195416"/>
                </a:lnTo>
                <a:lnTo>
                  <a:pt x="60511" y="169192"/>
                </a:lnTo>
                <a:lnTo>
                  <a:pt x="60406" y="168695"/>
                </a:lnTo>
                <a:lnTo>
                  <a:pt x="66668" y="162443"/>
                </a:lnTo>
                <a:lnTo>
                  <a:pt x="67215" y="162499"/>
                </a:lnTo>
                <a:lnTo>
                  <a:pt x="99729" y="194835"/>
                </a:lnTo>
                <a:lnTo>
                  <a:pt x="93573" y="200982"/>
                </a:lnTo>
                <a:lnTo>
                  <a:pt x="93653" y="202622"/>
                </a:lnTo>
                <a:close/>
              </a:path>
              <a:path w="254000" h="264795">
                <a:moveTo>
                  <a:pt x="103386" y="203479"/>
                </a:moveTo>
                <a:lnTo>
                  <a:pt x="99372" y="206353"/>
                </a:lnTo>
                <a:lnTo>
                  <a:pt x="98903" y="206220"/>
                </a:lnTo>
                <a:lnTo>
                  <a:pt x="93573" y="200982"/>
                </a:lnTo>
                <a:lnTo>
                  <a:pt x="99729" y="194835"/>
                </a:lnTo>
                <a:lnTo>
                  <a:pt x="104969" y="200164"/>
                </a:lnTo>
                <a:lnTo>
                  <a:pt x="105081" y="200654"/>
                </a:lnTo>
                <a:lnTo>
                  <a:pt x="105046" y="200954"/>
                </a:lnTo>
                <a:lnTo>
                  <a:pt x="104766" y="201668"/>
                </a:lnTo>
                <a:lnTo>
                  <a:pt x="104528" y="202073"/>
                </a:lnTo>
                <a:lnTo>
                  <a:pt x="103841" y="202968"/>
                </a:lnTo>
                <a:lnTo>
                  <a:pt x="103386" y="203479"/>
                </a:lnTo>
                <a:close/>
              </a:path>
              <a:path w="254000" h="264795">
                <a:moveTo>
                  <a:pt x="96381" y="143926"/>
                </a:moveTo>
                <a:lnTo>
                  <a:pt x="89062" y="151233"/>
                </a:lnTo>
                <a:lnTo>
                  <a:pt x="88809" y="146841"/>
                </a:lnTo>
                <a:lnTo>
                  <a:pt x="89181" y="143072"/>
                </a:lnTo>
                <a:lnTo>
                  <a:pt x="107273" y="126016"/>
                </a:lnTo>
                <a:lnTo>
                  <a:pt x="111921" y="126690"/>
                </a:lnTo>
                <a:lnTo>
                  <a:pt x="97579" y="141009"/>
                </a:lnTo>
                <a:lnTo>
                  <a:pt x="96486" y="143303"/>
                </a:lnTo>
                <a:lnTo>
                  <a:pt x="96381" y="143926"/>
                </a:lnTo>
                <a:close/>
              </a:path>
              <a:path w="254000" h="264795">
                <a:moveTo>
                  <a:pt x="120323" y="186569"/>
                </a:moveTo>
                <a:lnTo>
                  <a:pt x="115945" y="189807"/>
                </a:lnTo>
                <a:lnTo>
                  <a:pt x="115448" y="189702"/>
                </a:lnTo>
                <a:lnTo>
                  <a:pt x="77700" y="152030"/>
                </a:lnTo>
                <a:lnTo>
                  <a:pt x="77567" y="151562"/>
                </a:lnTo>
                <a:lnTo>
                  <a:pt x="77588" y="151261"/>
                </a:lnTo>
                <a:lnTo>
                  <a:pt x="83234" y="145904"/>
                </a:lnTo>
                <a:lnTo>
                  <a:pt x="83731" y="146009"/>
                </a:lnTo>
                <a:lnTo>
                  <a:pt x="89062" y="151233"/>
                </a:lnTo>
                <a:lnTo>
                  <a:pt x="96381" y="143926"/>
                </a:lnTo>
                <a:lnTo>
                  <a:pt x="95506" y="149093"/>
                </a:lnTo>
                <a:lnTo>
                  <a:pt x="95492" y="152632"/>
                </a:lnTo>
                <a:lnTo>
                  <a:pt x="95954" y="156814"/>
                </a:lnTo>
                <a:lnTo>
                  <a:pt x="122123" y="183038"/>
                </a:lnTo>
                <a:lnTo>
                  <a:pt x="122200" y="183562"/>
                </a:lnTo>
                <a:lnTo>
                  <a:pt x="122158" y="183870"/>
                </a:lnTo>
                <a:lnTo>
                  <a:pt x="121885" y="184576"/>
                </a:lnTo>
                <a:lnTo>
                  <a:pt x="121626" y="185003"/>
                </a:lnTo>
                <a:lnTo>
                  <a:pt x="120855" y="185982"/>
                </a:lnTo>
                <a:lnTo>
                  <a:pt x="120323" y="186569"/>
                </a:lnTo>
                <a:close/>
              </a:path>
              <a:path w="254000" h="264795">
                <a:moveTo>
                  <a:pt x="145371" y="161562"/>
                </a:moveTo>
                <a:lnTo>
                  <a:pt x="141014" y="164779"/>
                </a:lnTo>
                <a:lnTo>
                  <a:pt x="140496" y="164695"/>
                </a:lnTo>
                <a:lnTo>
                  <a:pt x="116302" y="140653"/>
                </a:lnTo>
                <a:lnTo>
                  <a:pt x="114439" y="139128"/>
                </a:lnTo>
                <a:lnTo>
                  <a:pt x="111217" y="137212"/>
                </a:lnTo>
                <a:lnTo>
                  <a:pt x="109620" y="136583"/>
                </a:lnTo>
                <a:lnTo>
                  <a:pt x="106510" y="135981"/>
                </a:lnTo>
                <a:lnTo>
                  <a:pt x="104976" y="136086"/>
                </a:lnTo>
                <a:lnTo>
                  <a:pt x="101999" y="137100"/>
                </a:lnTo>
                <a:lnTo>
                  <a:pt x="100591" y="138002"/>
                </a:lnTo>
                <a:lnTo>
                  <a:pt x="111921" y="126690"/>
                </a:lnTo>
                <a:lnTo>
                  <a:pt x="147157" y="158044"/>
                </a:lnTo>
                <a:lnTo>
                  <a:pt x="147241" y="158562"/>
                </a:lnTo>
                <a:lnTo>
                  <a:pt x="147192" y="158877"/>
                </a:lnTo>
                <a:lnTo>
                  <a:pt x="146919" y="159583"/>
                </a:lnTo>
                <a:lnTo>
                  <a:pt x="146660" y="160010"/>
                </a:lnTo>
                <a:lnTo>
                  <a:pt x="145889" y="160989"/>
                </a:lnTo>
                <a:lnTo>
                  <a:pt x="145371" y="161562"/>
                </a:lnTo>
                <a:close/>
              </a:path>
              <a:path w="254000" h="264795">
                <a:moveTo>
                  <a:pt x="155807" y="114918"/>
                </a:moveTo>
                <a:lnTo>
                  <a:pt x="137694" y="133002"/>
                </a:lnTo>
                <a:lnTo>
                  <a:pt x="137112" y="133163"/>
                </a:lnTo>
                <a:lnTo>
                  <a:pt x="135775" y="132806"/>
                </a:lnTo>
                <a:lnTo>
                  <a:pt x="134953" y="132228"/>
                </a:lnTo>
                <a:lnTo>
                  <a:pt x="132840" y="130128"/>
                </a:lnTo>
                <a:lnTo>
                  <a:pt x="132237" y="129275"/>
                </a:lnTo>
                <a:lnTo>
                  <a:pt x="131908" y="127967"/>
                </a:lnTo>
                <a:lnTo>
                  <a:pt x="132076" y="127394"/>
                </a:lnTo>
                <a:lnTo>
                  <a:pt x="149945" y="109554"/>
                </a:lnTo>
                <a:lnTo>
                  <a:pt x="150183" y="109400"/>
                </a:lnTo>
                <a:lnTo>
                  <a:pt x="150701" y="109204"/>
                </a:lnTo>
                <a:lnTo>
                  <a:pt x="151002" y="109211"/>
                </a:lnTo>
                <a:lnTo>
                  <a:pt x="155962" y="114358"/>
                </a:lnTo>
                <a:lnTo>
                  <a:pt x="155807" y="114918"/>
                </a:lnTo>
                <a:close/>
              </a:path>
              <a:path w="254000" h="264795">
                <a:moveTo>
                  <a:pt x="148481" y="79323"/>
                </a:moveTo>
                <a:lnTo>
                  <a:pt x="148166" y="79512"/>
                </a:lnTo>
                <a:lnTo>
                  <a:pt x="147437" y="79539"/>
                </a:lnTo>
                <a:lnTo>
                  <a:pt x="147010" y="79379"/>
                </a:lnTo>
                <a:lnTo>
                  <a:pt x="142863" y="74092"/>
                </a:lnTo>
                <a:lnTo>
                  <a:pt x="142891" y="73728"/>
                </a:lnTo>
                <a:lnTo>
                  <a:pt x="147374" y="53280"/>
                </a:lnTo>
                <a:lnTo>
                  <a:pt x="147402" y="53070"/>
                </a:lnTo>
                <a:lnTo>
                  <a:pt x="153601" y="47133"/>
                </a:lnTo>
                <a:lnTo>
                  <a:pt x="154070" y="47266"/>
                </a:lnTo>
                <a:lnTo>
                  <a:pt x="160711" y="53812"/>
                </a:lnTo>
                <a:lnTo>
                  <a:pt x="153650" y="60861"/>
                </a:lnTo>
                <a:lnTo>
                  <a:pt x="149503" y="77211"/>
                </a:lnTo>
                <a:lnTo>
                  <a:pt x="149258" y="78001"/>
                </a:lnTo>
                <a:lnTo>
                  <a:pt x="148999" y="78581"/>
                </a:lnTo>
                <a:lnTo>
                  <a:pt x="148481" y="79323"/>
                </a:lnTo>
                <a:close/>
              </a:path>
              <a:path w="254000" h="264795">
                <a:moveTo>
                  <a:pt x="201099" y="94134"/>
                </a:moveTo>
                <a:lnTo>
                  <a:pt x="194038" y="101183"/>
                </a:lnTo>
                <a:lnTo>
                  <a:pt x="153650" y="60861"/>
                </a:lnTo>
                <a:lnTo>
                  <a:pt x="160711" y="53812"/>
                </a:lnTo>
                <a:lnTo>
                  <a:pt x="201099" y="94134"/>
                </a:lnTo>
                <a:close/>
              </a:path>
              <a:path w="254000" h="264795">
                <a:moveTo>
                  <a:pt x="216550" y="90008"/>
                </a:moveTo>
                <a:lnTo>
                  <a:pt x="188420" y="118093"/>
                </a:lnTo>
                <a:lnTo>
                  <a:pt x="188196" y="118219"/>
                </a:lnTo>
                <a:lnTo>
                  <a:pt x="187678" y="118358"/>
                </a:lnTo>
                <a:lnTo>
                  <a:pt x="187370" y="118358"/>
                </a:lnTo>
                <a:lnTo>
                  <a:pt x="182488" y="113330"/>
                </a:lnTo>
                <a:lnTo>
                  <a:pt x="182593" y="112722"/>
                </a:lnTo>
                <a:lnTo>
                  <a:pt x="182740" y="112463"/>
                </a:lnTo>
                <a:lnTo>
                  <a:pt x="210919" y="84330"/>
                </a:lnTo>
                <a:lnTo>
                  <a:pt x="211178" y="84183"/>
                </a:lnTo>
                <a:lnTo>
                  <a:pt x="211815" y="84050"/>
                </a:lnTo>
                <a:lnTo>
                  <a:pt x="212145" y="84071"/>
                </a:lnTo>
                <a:lnTo>
                  <a:pt x="216859" y="88917"/>
                </a:lnTo>
                <a:lnTo>
                  <a:pt x="216852" y="89232"/>
                </a:lnTo>
                <a:lnTo>
                  <a:pt x="216684" y="89777"/>
                </a:lnTo>
                <a:lnTo>
                  <a:pt x="216550" y="90008"/>
                </a:lnTo>
                <a:close/>
              </a:path>
              <a:path w="254000" h="264795">
                <a:moveTo>
                  <a:pt x="248743" y="33532"/>
                </a:moveTo>
                <a:lnTo>
                  <a:pt x="213146" y="69071"/>
                </a:lnTo>
                <a:lnTo>
                  <a:pt x="212831" y="69302"/>
                </a:lnTo>
                <a:lnTo>
                  <a:pt x="212236" y="69574"/>
                </a:lnTo>
                <a:lnTo>
                  <a:pt x="211885" y="69616"/>
                </a:lnTo>
                <a:lnTo>
                  <a:pt x="211101" y="69532"/>
                </a:lnTo>
                <a:lnTo>
                  <a:pt x="191572" y="10510"/>
                </a:lnTo>
                <a:lnTo>
                  <a:pt x="191586" y="10119"/>
                </a:lnTo>
                <a:lnTo>
                  <a:pt x="201960" y="0"/>
                </a:lnTo>
                <a:lnTo>
                  <a:pt x="207291" y="5097"/>
                </a:lnTo>
                <a:lnTo>
                  <a:pt x="200153" y="12224"/>
                </a:lnTo>
                <a:lnTo>
                  <a:pt x="212215" y="58364"/>
                </a:lnTo>
                <a:lnTo>
                  <a:pt x="242887" y="27741"/>
                </a:lnTo>
                <a:lnTo>
                  <a:pt x="243504" y="27601"/>
                </a:lnTo>
                <a:lnTo>
                  <a:pt x="245038" y="27986"/>
                </a:lnTo>
                <a:lnTo>
                  <a:pt x="245906" y="28573"/>
                </a:lnTo>
                <a:lnTo>
                  <a:pt x="247866" y="30561"/>
                </a:lnTo>
                <a:lnTo>
                  <a:pt x="248372" y="31301"/>
                </a:lnTo>
                <a:lnTo>
                  <a:pt x="248869" y="32888"/>
                </a:lnTo>
                <a:lnTo>
                  <a:pt x="248743" y="33532"/>
                </a:lnTo>
                <a:close/>
              </a:path>
              <a:path w="254000" h="264795">
                <a:moveTo>
                  <a:pt x="236429" y="34189"/>
                </a:moveTo>
                <a:lnTo>
                  <a:pt x="229369" y="41238"/>
                </a:lnTo>
                <a:lnTo>
                  <a:pt x="200230" y="12147"/>
                </a:lnTo>
                <a:lnTo>
                  <a:pt x="207291" y="5097"/>
                </a:lnTo>
                <a:lnTo>
                  <a:pt x="236429" y="34189"/>
                </a:lnTo>
                <a:close/>
              </a:path>
              <a:path w="254000" h="264795">
                <a:moveTo>
                  <a:pt x="251804" y="55301"/>
                </a:moveTo>
                <a:lnTo>
                  <a:pt x="247314" y="58651"/>
                </a:lnTo>
                <a:lnTo>
                  <a:pt x="246810" y="58553"/>
                </a:lnTo>
                <a:lnTo>
                  <a:pt x="235196" y="47056"/>
                </a:lnTo>
                <a:lnTo>
                  <a:pt x="242257" y="40007"/>
                </a:lnTo>
                <a:lnTo>
                  <a:pt x="253765" y="51609"/>
                </a:lnTo>
                <a:lnTo>
                  <a:pt x="253842" y="52133"/>
                </a:lnTo>
                <a:lnTo>
                  <a:pt x="253779" y="52462"/>
                </a:lnTo>
                <a:lnTo>
                  <a:pt x="253429" y="53245"/>
                </a:lnTo>
                <a:lnTo>
                  <a:pt x="253149" y="53693"/>
                </a:lnTo>
                <a:lnTo>
                  <a:pt x="252350" y="54700"/>
                </a:lnTo>
                <a:lnTo>
                  <a:pt x="251804" y="55301"/>
                </a:lnTo>
                <a:close/>
              </a:path>
            </a:pathLst>
          </a:custGeom>
          <a:solidFill>
            <a:srgbClr val="595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49132" y="5728691"/>
            <a:ext cx="250825" cy="266065"/>
          </a:xfrm>
          <a:custGeom>
            <a:avLst/>
            <a:gdLst/>
            <a:ahLst/>
            <a:cxnLst/>
            <a:rect l="l" t="t" r="r" b="b"/>
            <a:pathLst>
              <a:path w="250825" h="266064">
                <a:moveTo>
                  <a:pt x="52958" y="243944"/>
                </a:moveTo>
                <a:lnTo>
                  <a:pt x="42601" y="254284"/>
                </a:lnTo>
                <a:lnTo>
                  <a:pt x="43280" y="253368"/>
                </a:lnTo>
                <a:lnTo>
                  <a:pt x="44128" y="251599"/>
                </a:lnTo>
                <a:lnTo>
                  <a:pt x="112" y="202954"/>
                </a:lnTo>
                <a:lnTo>
                  <a:pt x="0" y="202409"/>
                </a:lnTo>
                <a:lnTo>
                  <a:pt x="6479" y="195940"/>
                </a:lnTo>
                <a:lnTo>
                  <a:pt x="7053" y="196024"/>
                </a:lnTo>
                <a:lnTo>
                  <a:pt x="48668" y="237527"/>
                </a:lnTo>
                <a:lnTo>
                  <a:pt x="50033" y="239186"/>
                </a:lnTo>
                <a:lnTo>
                  <a:pt x="52764" y="243452"/>
                </a:lnTo>
                <a:lnTo>
                  <a:pt x="52958" y="243944"/>
                </a:lnTo>
                <a:close/>
              </a:path>
              <a:path w="250825" h="266064">
                <a:moveTo>
                  <a:pt x="50691" y="258669"/>
                </a:moveTo>
                <a:lnTo>
                  <a:pt x="39918" y="265900"/>
                </a:lnTo>
                <a:lnTo>
                  <a:pt x="39288" y="265872"/>
                </a:lnTo>
                <a:lnTo>
                  <a:pt x="33285" y="260130"/>
                </a:lnTo>
                <a:lnTo>
                  <a:pt x="33397" y="259641"/>
                </a:lnTo>
                <a:lnTo>
                  <a:pt x="33537" y="259403"/>
                </a:lnTo>
                <a:lnTo>
                  <a:pt x="33971" y="258969"/>
                </a:lnTo>
                <a:lnTo>
                  <a:pt x="34350" y="258788"/>
                </a:lnTo>
                <a:lnTo>
                  <a:pt x="35449" y="258515"/>
                </a:lnTo>
                <a:lnTo>
                  <a:pt x="37537" y="257872"/>
                </a:lnTo>
                <a:lnTo>
                  <a:pt x="38314" y="257543"/>
                </a:lnTo>
                <a:lnTo>
                  <a:pt x="39981" y="256690"/>
                </a:lnTo>
                <a:lnTo>
                  <a:pt x="40822" y="256060"/>
                </a:lnTo>
                <a:lnTo>
                  <a:pt x="52958" y="243944"/>
                </a:lnTo>
                <a:lnTo>
                  <a:pt x="53605" y="245592"/>
                </a:lnTo>
                <a:lnTo>
                  <a:pt x="54207" y="249913"/>
                </a:lnTo>
                <a:lnTo>
                  <a:pt x="53927" y="252081"/>
                </a:lnTo>
                <a:lnTo>
                  <a:pt x="52239" y="256452"/>
                </a:lnTo>
                <a:lnTo>
                  <a:pt x="50691" y="258669"/>
                </a:lnTo>
                <a:close/>
              </a:path>
              <a:path w="250825" h="266064">
                <a:moveTo>
                  <a:pt x="89895" y="219598"/>
                </a:moveTo>
                <a:lnTo>
                  <a:pt x="85321" y="224165"/>
                </a:lnTo>
                <a:lnTo>
                  <a:pt x="82849" y="225822"/>
                </a:lnTo>
                <a:lnTo>
                  <a:pt x="77840" y="227549"/>
                </a:lnTo>
                <a:lnTo>
                  <a:pt x="75361" y="227787"/>
                </a:lnTo>
                <a:lnTo>
                  <a:pt x="70465" y="227053"/>
                </a:lnTo>
                <a:lnTo>
                  <a:pt x="35477" y="195772"/>
                </a:lnTo>
                <a:lnTo>
                  <a:pt x="35365" y="195283"/>
                </a:lnTo>
                <a:lnTo>
                  <a:pt x="35414" y="194954"/>
                </a:lnTo>
                <a:lnTo>
                  <a:pt x="41669" y="188989"/>
                </a:lnTo>
                <a:lnTo>
                  <a:pt x="42188" y="189073"/>
                </a:lnTo>
                <a:lnTo>
                  <a:pt x="66311" y="213046"/>
                </a:lnTo>
                <a:lnTo>
                  <a:pt x="68195" y="214619"/>
                </a:lnTo>
                <a:lnTo>
                  <a:pt x="71424" y="216584"/>
                </a:lnTo>
                <a:lnTo>
                  <a:pt x="73021" y="217213"/>
                </a:lnTo>
                <a:lnTo>
                  <a:pt x="76131" y="217759"/>
                </a:lnTo>
                <a:lnTo>
                  <a:pt x="77658" y="217661"/>
                </a:lnTo>
                <a:lnTo>
                  <a:pt x="80642" y="216696"/>
                </a:lnTo>
                <a:lnTo>
                  <a:pt x="82043" y="215801"/>
                </a:lnTo>
                <a:lnTo>
                  <a:pt x="93653" y="204210"/>
                </a:lnTo>
                <a:lnTo>
                  <a:pt x="93790" y="206996"/>
                </a:lnTo>
                <a:lnTo>
                  <a:pt x="93418" y="210766"/>
                </a:lnTo>
                <a:lnTo>
                  <a:pt x="91443" y="216990"/>
                </a:lnTo>
                <a:lnTo>
                  <a:pt x="89895" y="219598"/>
                </a:lnTo>
                <a:close/>
              </a:path>
              <a:path w="250825" h="266064">
                <a:moveTo>
                  <a:pt x="93653" y="204210"/>
                </a:moveTo>
                <a:lnTo>
                  <a:pt x="85048" y="212801"/>
                </a:lnTo>
                <a:lnTo>
                  <a:pt x="86148" y="210514"/>
                </a:lnTo>
                <a:lnTo>
                  <a:pt x="87100" y="204752"/>
                </a:lnTo>
                <a:lnTo>
                  <a:pt x="87121" y="201206"/>
                </a:lnTo>
                <a:lnTo>
                  <a:pt x="86680" y="197003"/>
                </a:lnTo>
                <a:lnTo>
                  <a:pt x="60511" y="170779"/>
                </a:lnTo>
                <a:lnTo>
                  <a:pt x="60406" y="170282"/>
                </a:lnTo>
                <a:lnTo>
                  <a:pt x="66668" y="164031"/>
                </a:lnTo>
                <a:lnTo>
                  <a:pt x="67215" y="164087"/>
                </a:lnTo>
                <a:lnTo>
                  <a:pt x="99729" y="196423"/>
                </a:lnTo>
                <a:lnTo>
                  <a:pt x="93573" y="202570"/>
                </a:lnTo>
                <a:lnTo>
                  <a:pt x="93653" y="204210"/>
                </a:lnTo>
                <a:close/>
              </a:path>
              <a:path w="250825" h="266064">
                <a:moveTo>
                  <a:pt x="103386" y="205066"/>
                </a:moveTo>
                <a:lnTo>
                  <a:pt x="99372" y="207941"/>
                </a:lnTo>
                <a:lnTo>
                  <a:pt x="98903" y="207808"/>
                </a:lnTo>
                <a:lnTo>
                  <a:pt x="93573" y="202570"/>
                </a:lnTo>
                <a:lnTo>
                  <a:pt x="99729" y="196423"/>
                </a:lnTo>
                <a:lnTo>
                  <a:pt x="104969" y="201752"/>
                </a:lnTo>
                <a:lnTo>
                  <a:pt x="105081" y="202241"/>
                </a:lnTo>
                <a:lnTo>
                  <a:pt x="105046" y="202542"/>
                </a:lnTo>
                <a:lnTo>
                  <a:pt x="104766" y="203255"/>
                </a:lnTo>
                <a:lnTo>
                  <a:pt x="104528" y="203661"/>
                </a:lnTo>
                <a:lnTo>
                  <a:pt x="103841" y="204556"/>
                </a:lnTo>
                <a:lnTo>
                  <a:pt x="103386" y="205066"/>
                </a:lnTo>
                <a:close/>
              </a:path>
              <a:path w="250825" h="266064">
                <a:moveTo>
                  <a:pt x="96381" y="145513"/>
                </a:moveTo>
                <a:lnTo>
                  <a:pt x="89062" y="152821"/>
                </a:lnTo>
                <a:lnTo>
                  <a:pt x="88809" y="148429"/>
                </a:lnTo>
                <a:lnTo>
                  <a:pt x="89181" y="144660"/>
                </a:lnTo>
                <a:lnTo>
                  <a:pt x="107273" y="127603"/>
                </a:lnTo>
                <a:lnTo>
                  <a:pt x="111921" y="128278"/>
                </a:lnTo>
                <a:lnTo>
                  <a:pt x="97579" y="142597"/>
                </a:lnTo>
                <a:lnTo>
                  <a:pt x="96486" y="144890"/>
                </a:lnTo>
                <a:lnTo>
                  <a:pt x="96381" y="145513"/>
                </a:lnTo>
                <a:close/>
              </a:path>
              <a:path w="250825" h="266064">
                <a:moveTo>
                  <a:pt x="120323" y="188157"/>
                </a:moveTo>
                <a:lnTo>
                  <a:pt x="115945" y="191395"/>
                </a:lnTo>
                <a:lnTo>
                  <a:pt x="115448" y="191290"/>
                </a:lnTo>
                <a:lnTo>
                  <a:pt x="77700" y="153618"/>
                </a:lnTo>
                <a:lnTo>
                  <a:pt x="77567" y="153149"/>
                </a:lnTo>
                <a:lnTo>
                  <a:pt x="77588" y="152849"/>
                </a:lnTo>
                <a:lnTo>
                  <a:pt x="83234" y="147492"/>
                </a:lnTo>
                <a:lnTo>
                  <a:pt x="83731" y="147597"/>
                </a:lnTo>
                <a:lnTo>
                  <a:pt x="89062" y="152821"/>
                </a:lnTo>
                <a:lnTo>
                  <a:pt x="96381" y="145513"/>
                </a:lnTo>
                <a:lnTo>
                  <a:pt x="95506" y="150681"/>
                </a:lnTo>
                <a:lnTo>
                  <a:pt x="95492" y="154219"/>
                </a:lnTo>
                <a:lnTo>
                  <a:pt x="95954" y="158401"/>
                </a:lnTo>
                <a:lnTo>
                  <a:pt x="122123" y="184625"/>
                </a:lnTo>
                <a:lnTo>
                  <a:pt x="122200" y="185150"/>
                </a:lnTo>
                <a:lnTo>
                  <a:pt x="122158" y="185458"/>
                </a:lnTo>
                <a:lnTo>
                  <a:pt x="121885" y="186164"/>
                </a:lnTo>
                <a:lnTo>
                  <a:pt x="121626" y="186590"/>
                </a:lnTo>
                <a:lnTo>
                  <a:pt x="120855" y="187570"/>
                </a:lnTo>
                <a:lnTo>
                  <a:pt x="120323" y="188157"/>
                </a:lnTo>
                <a:close/>
              </a:path>
              <a:path w="250825" h="266064">
                <a:moveTo>
                  <a:pt x="145371" y="163149"/>
                </a:moveTo>
                <a:lnTo>
                  <a:pt x="141014" y="166366"/>
                </a:lnTo>
                <a:lnTo>
                  <a:pt x="140496" y="166282"/>
                </a:lnTo>
                <a:lnTo>
                  <a:pt x="116302" y="142240"/>
                </a:lnTo>
                <a:lnTo>
                  <a:pt x="114439" y="140715"/>
                </a:lnTo>
                <a:lnTo>
                  <a:pt x="111217" y="138799"/>
                </a:lnTo>
                <a:lnTo>
                  <a:pt x="109620" y="138170"/>
                </a:lnTo>
                <a:lnTo>
                  <a:pt x="106510" y="137569"/>
                </a:lnTo>
                <a:lnTo>
                  <a:pt x="104976" y="137673"/>
                </a:lnTo>
                <a:lnTo>
                  <a:pt x="101999" y="138687"/>
                </a:lnTo>
                <a:lnTo>
                  <a:pt x="100591" y="139590"/>
                </a:lnTo>
                <a:lnTo>
                  <a:pt x="111921" y="128278"/>
                </a:lnTo>
                <a:lnTo>
                  <a:pt x="147157" y="159632"/>
                </a:lnTo>
                <a:lnTo>
                  <a:pt x="147241" y="160149"/>
                </a:lnTo>
                <a:lnTo>
                  <a:pt x="147192" y="160464"/>
                </a:lnTo>
                <a:lnTo>
                  <a:pt x="146919" y="161170"/>
                </a:lnTo>
                <a:lnTo>
                  <a:pt x="146660" y="161597"/>
                </a:lnTo>
                <a:lnTo>
                  <a:pt x="145889" y="162576"/>
                </a:lnTo>
                <a:lnTo>
                  <a:pt x="145371" y="163149"/>
                </a:lnTo>
                <a:close/>
              </a:path>
              <a:path w="250825" h="266064">
                <a:moveTo>
                  <a:pt x="155807" y="116505"/>
                </a:moveTo>
                <a:lnTo>
                  <a:pt x="137694" y="134589"/>
                </a:lnTo>
                <a:lnTo>
                  <a:pt x="137112" y="134750"/>
                </a:lnTo>
                <a:lnTo>
                  <a:pt x="135775" y="134394"/>
                </a:lnTo>
                <a:lnTo>
                  <a:pt x="134953" y="133815"/>
                </a:lnTo>
                <a:lnTo>
                  <a:pt x="132840" y="131715"/>
                </a:lnTo>
                <a:lnTo>
                  <a:pt x="132237" y="130862"/>
                </a:lnTo>
                <a:lnTo>
                  <a:pt x="131908" y="129554"/>
                </a:lnTo>
                <a:lnTo>
                  <a:pt x="132076" y="128981"/>
                </a:lnTo>
                <a:lnTo>
                  <a:pt x="149945" y="111141"/>
                </a:lnTo>
                <a:lnTo>
                  <a:pt x="150183" y="110988"/>
                </a:lnTo>
                <a:lnTo>
                  <a:pt x="150701" y="110792"/>
                </a:lnTo>
                <a:lnTo>
                  <a:pt x="151002" y="110799"/>
                </a:lnTo>
                <a:lnTo>
                  <a:pt x="155962" y="115946"/>
                </a:lnTo>
                <a:lnTo>
                  <a:pt x="155807" y="116505"/>
                </a:lnTo>
                <a:close/>
              </a:path>
              <a:path w="250825" h="266064">
                <a:moveTo>
                  <a:pt x="148481" y="80910"/>
                </a:moveTo>
                <a:lnTo>
                  <a:pt x="148166" y="81099"/>
                </a:lnTo>
                <a:lnTo>
                  <a:pt x="147437" y="81127"/>
                </a:lnTo>
                <a:lnTo>
                  <a:pt x="147010" y="80966"/>
                </a:lnTo>
                <a:lnTo>
                  <a:pt x="142863" y="75679"/>
                </a:lnTo>
                <a:lnTo>
                  <a:pt x="142891" y="75316"/>
                </a:lnTo>
                <a:lnTo>
                  <a:pt x="147374" y="54868"/>
                </a:lnTo>
                <a:lnTo>
                  <a:pt x="147402" y="54658"/>
                </a:lnTo>
                <a:lnTo>
                  <a:pt x="153601" y="48721"/>
                </a:lnTo>
                <a:lnTo>
                  <a:pt x="154070" y="48854"/>
                </a:lnTo>
                <a:lnTo>
                  <a:pt x="160711" y="55399"/>
                </a:lnTo>
                <a:lnTo>
                  <a:pt x="153650" y="62448"/>
                </a:lnTo>
                <a:lnTo>
                  <a:pt x="149503" y="78798"/>
                </a:lnTo>
                <a:lnTo>
                  <a:pt x="149258" y="79588"/>
                </a:lnTo>
                <a:lnTo>
                  <a:pt x="148999" y="80169"/>
                </a:lnTo>
                <a:lnTo>
                  <a:pt x="148481" y="80910"/>
                </a:lnTo>
                <a:close/>
              </a:path>
              <a:path w="250825" h="266064">
                <a:moveTo>
                  <a:pt x="201099" y="95722"/>
                </a:moveTo>
                <a:lnTo>
                  <a:pt x="194038" y="102771"/>
                </a:lnTo>
                <a:lnTo>
                  <a:pt x="153650" y="62448"/>
                </a:lnTo>
                <a:lnTo>
                  <a:pt x="160711" y="55399"/>
                </a:lnTo>
                <a:lnTo>
                  <a:pt x="201099" y="95722"/>
                </a:lnTo>
                <a:close/>
              </a:path>
              <a:path w="250825" h="266064">
                <a:moveTo>
                  <a:pt x="216550" y="91596"/>
                </a:moveTo>
                <a:lnTo>
                  <a:pt x="188420" y="119680"/>
                </a:lnTo>
                <a:lnTo>
                  <a:pt x="188196" y="119806"/>
                </a:lnTo>
                <a:lnTo>
                  <a:pt x="187678" y="119946"/>
                </a:lnTo>
                <a:lnTo>
                  <a:pt x="187370" y="119946"/>
                </a:lnTo>
                <a:lnTo>
                  <a:pt x="182488" y="114918"/>
                </a:lnTo>
                <a:lnTo>
                  <a:pt x="182593" y="114309"/>
                </a:lnTo>
                <a:lnTo>
                  <a:pt x="182740" y="114051"/>
                </a:lnTo>
                <a:lnTo>
                  <a:pt x="210919" y="85917"/>
                </a:lnTo>
                <a:lnTo>
                  <a:pt x="211178" y="85770"/>
                </a:lnTo>
                <a:lnTo>
                  <a:pt x="211815" y="85637"/>
                </a:lnTo>
                <a:lnTo>
                  <a:pt x="212145" y="85658"/>
                </a:lnTo>
                <a:lnTo>
                  <a:pt x="216859" y="90505"/>
                </a:lnTo>
                <a:lnTo>
                  <a:pt x="216852" y="90819"/>
                </a:lnTo>
                <a:lnTo>
                  <a:pt x="216684" y="91365"/>
                </a:lnTo>
                <a:lnTo>
                  <a:pt x="216550" y="91596"/>
                </a:lnTo>
                <a:close/>
              </a:path>
              <a:path w="250825" h="266064">
                <a:moveTo>
                  <a:pt x="205623" y="50140"/>
                </a:moveTo>
                <a:lnTo>
                  <a:pt x="203816" y="51945"/>
                </a:lnTo>
                <a:lnTo>
                  <a:pt x="203095" y="52315"/>
                </a:lnTo>
                <a:lnTo>
                  <a:pt x="201722" y="52259"/>
                </a:lnTo>
                <a:lnTo>
                  <a:pt x="200874" y="51735"/>
                </a:lnTo>
                <a:lnTo>
                  <a:pt x="177332" y="28231"/>
                </a:lnTo>
                <a:lnTo>
                  <a:pt x="176870" y="27350"/>
                </a:lnTo>
                <a:lnTo>
                  <a:pt x="176842" y="25629"/>
                </a:lnTo>
                <a:lnTo>
                  <a:pt x="177234" y="24804"/>
                </a:lnTo>
                <a:lnTo>
                  <a:pt x="201764" y="314"/>
                </a:lnTo>
                <a:lnTo>
                  <a:pt x="202037" y="167"/>
                </a:lnTo>
                <a:lnTo>
                  <a:pt x="202696" y="0"/>
                </a:lnTo>
                <a:lnTo>
                  <a:pt x="203046" y="13"/>
                </a:lnTo>
                <a:lnTo>
                  <a:pt x="208334" y="5503"/>
                </a:lnTo>
                <a:lnTo>
                  <a:pt x="208236" y="6146"/>
                </a:lnTo>
                <a:lnTo>
                  <a:pt x="188778" y="25573"/>
                </a:lnTo>
                <a:lnTo>
                  <a:pt x="203676" y="40448"/>
                </a:lnTo>
                <a:lnTo>
                  <a:pt x="229663" y="24895"/>
                </a:lnTo>
                <a:lnTo>
                  <a:pt x="229887" y="24937"/>
                </a:lnTo>
                <a:lnTo>
                  <a:pt x="210099" y="44693"/>
                </a:lnTo>
                <a:lnTo>
                  <a:pt x="208740" y="46203"/>
                </a:lnTo>
                <a:lnTo>
                  <a:pt x="206660" y="48937"/>
                </a:lnTo>
                <a:lnTo>
                  <a:pt x="205623" y="50140"/>
                </a:lnTo>
                <a:close/>
              </a:path>
              <a:path w="250825" h="266064">
                <a:moveTo>
                  <a:pt x="214791" y="29351"/>
                </a:moveTo>
                <a:lnTo>
                  <a:pt x="203676" y="40448"/>
                </a:lnTo>
                <a:lnTo>
                  <a:pt x="204461" y="39385"/>
                </a:lnTo>
                <a:lnTo>
                  <a:pt x="205329" y="38364"/>
                </a:lnTo>
                <a:lnTo>
                  <a:pt x="207192" y="36392"/>
                </a:lnTo>
                <a:lnTo>
                  <a:pt x="208292" y="35266"/>
                </a:lnTo>
                <a:lnTo>
                  <a:pt x="212488" y="31077"/>
                </a:lnTo>
                <a:lnTo>
                  <a:pt x="214791" y="29351"/>
                </a:lnTo>
                <a:close/>
              </a:path>
              <a:path w="250825" h="266064">
                <a:moveTo>
                  <a:pt x="250301" y="47816"/>
                </a:moveTo>
                <a:lnTo>
                  <a:pt x="236247" y="61847"/>
                </a:lnTo>
                <a:lnTo>
                  <a:pt x="237718" y="59945"/>
                </a:lnTo>
                <a:lnTo>
                  <a:pt x="239903" y="56015"/>
                </a:lnTo>
                <a:lnTo>
                  <a:pt x="240548" y="54015"/>
                </a:lnTo>
                <a:lnTo>
                  <a:pt x="240898" y="49945"/>
                </a:lnTo>
                <a:lnTo>
                  <a:pt x="240597" y="47910"/>
                </a:lnTo>
                <a:lnTo>
                  <a:pt x="226581" y="35077"/>
                </a:lnTo>
                <a:lnTo>
                  <a:pt x="222644" y="35567"/>
                </a:lnTo>
                <a:lnTo>
                  <a:pt x="220592" y="36329"/>
                </a:lnTo>
                <a:lnTo>
                  <a:pt x="216354" y="38867"/>
                </a:lnTo>
                <a:lnTo>
                  <a:pt x="214120" y="40679"/>
                </a:lnTo>
                <a:lnTo>
                  <a:pt x="229887" y="24937"/>
                </a:lnTo>
                <a:lnTo>
                  <a:pt x="250354" y="47077"/>
                </a:lnTo>
                <a:lnTo>
                  <a:pt x="250301" y="47816"/>
                </a:lnTo>
                <a:close/>
              </a:path>
              <a:path w="250825" h="266064">
                <a:moveTo>
                  <a:pt x="243406" y="66336"/>
                </a:moveTo>
                <a:lnTo>
                  <a:pt x="224192" y="79155"/>
                </a:lnTo>
                <a:lnTo>
                  <a:pt x="223870" y="79127"/>
                </a:lnTo>
                <a:lnTo>
                  <a:pt x="218435" y="73630"/>
                </a:lnTo>
                <a:lnTo>
                  <a:pt x="218519" y="73113"/>
                </a:lnTo>
                <a:lnTo>
                  <a:pt x="218631" y="72889"/>
                </a:lnTo>
                <a:lnTo>
                  <a:pt x="219100" y="72420"/>
                </a:lnTo>
                <a:lnTo>
                  <a:pt x="219688" y="72169"/>
                </a:lnTo>
                <a:lnTo>
                  <a:pt x="221524" y="71707"/>
                </a:lnTo>
                <a:lnTo>
                  <a:pt x="222672" y="71302"/>
                </a:lnTo>
                <a:lnTo>
                  <a:pt x="250301" y="47816"/>
                </a:lnTo>
                <a:lnTo>
                  <a:pt x="249885" y="53602"/>
                </a:lnTo>
                <a:lnTo>
                  <a:pt x="248953" y="56840"/>
                </a:lnTo>
                <a:lnTo>
                  <a:pt x="245703" y="63259"/>
                </a:lnTo>
                <a:lnTo>
                  <a:pt x="243406" y="66336"/>
                </a:lnTo>
                <a:close/>
              </a:path>
            </a:pathLst>
          </a:custGeom>
          <a:solidFill>
            <a:srgbClr val="595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27500" y="5727391"/>
            <a:ext cx="252729" cy="267335"/>
          </a:xfrm>
          <a:custGeom>
            <a:avLst/>
            <a:gdLst/>
            <a:ahLst/>
            <a:cxnLst/>
            <a:rect l="l" t="t" r="r" b="b"/>
            <a:pathLst>
              <a:path w="252729" h="267335">
                <a:moveTo>
                  <a:pt x="52958" y="245238"/>
                </a:moveTo>
                <a:lnTo>
                  <a:pt x="42601" y="255578"/>
                </a:lnTo>
                <a:lnTo>
                  <a:pt x="43280" y="254662"/>
                </a:lnTo>
                <a:lnTo>
                  <a:pt x="44128" y="252892"/>
                </a:lnTo>
                <a:lnTo>
                  <a:pt x="112" y="204248"/>
                </a:lnTo>
                <a:lnTo>
                  <a:pt x="0" y="203703"/>
                </a:lnTo>
                <a:lnTo>
                  <a:pt x="6479" y="197234"/>
                </a:lnTo>
                <a:lnTo>
                  <a:pt x="7053" y="197318"/>
                </a:lnTo>
                <a:lnTo>
                  <a:pt x="48668" y="238821"/>
                </a:lnTo>
                <a:lnTo>
                  <a:pt x="50033" y="240480"/>
                </a:lnTo>
                <a:lnTo>
                  <a:pt x="52764" y="244745"/>
                </a:lnTo>
                <a:lnTo>
                  <a:pt x="52958" y="245238"/>
                </a:lnTo>
                <a:close/>
              </a:path>
              <a:path w="252729" h="267335">
                <a:moveTo>
                  <a:pt x="50691" y="259963"/>
                </a:moveTo>
                <a:lnTo>
                  <a:pt x="39918" y="267193"/>
                </a:lnTo>
                <a:lnTo>
                  <a:pt x="39288" y="267165"/>
                </a:lnTo>
                <a:lnTo>
                  <a:pt x="33285" y="261424"/>
                </a:lnTo>
                <a:lnTo>
                  <a:pt x="33397" y="260935"/>
                </a:lnTo>
                <a:lnTo>
                  <a:pt x="33537" y="260697"/>
                </a:lnTo>
                <a:lnTo>
                  <a:pt x="33971" y="260263"/>
                </a:lnTo>
                <a:lnTo>
                  <a:pt x="34350" y="260081"/>
                </a:lnTo>
                <a:lnTo>
                  <a:pt x="35449" y="259809"/>
                </a:lnTo>
                <a:lnTo>
                  <a:pt x="37537" y="259165"/>
                </a:lnTo>
                <a:lnTo>
                  <a:pt x="38314" y="258837"/>
                </a:lnTo>
                <a:lnTo>
                  <a:pt x="39981" y="257983"/>
                </a:lnTo>
                <a:lnTo>
                  <a:pt x="40822" y="257354"/>
                </a:lnTo>
                <a:lnTo>
                  <a:pt x="52958" y="245238"/>
                </a:lnTo>
                <a:lnTo>
                  <a:pt x="53605" y="246885"/>
                </a:lnTo>
                <a:lnTo>
                  <a:pt x="54207" y="251207"/>
                </a:lnTo>
                <a:lnTo>
                  <a:pt x="53927" y="253375"/>
                </a:lnTo>
                <a:lnTo>
                  <a:pt x="52239" y="257746"/>
                </a:lnTo>
                <a:lnTo>
                  <a:pt x="50691" y="259963"/>
                </a:lnTo>
                <a:close/>
              </a:path>
              <a:path w="252729" h="267335">
                <a:moveTo>
                  <a:pt x="89895" y="220892"/>
                </a:moveTo>
                <a:lnTo>
                  <a:pt x="85321" y="225458"/>
                </a:lnTo>
                <a:lnTo>
                  <a:pt x="82849" y="227116"/>
                </a:lnTo>
                <a:lnTo>
                  <a:pt x="77840" y="228843"/>
                </a:lnTo>
                <a:lnTo>
                  <a:pt x="75361" y="229081"/>
                </a:lnTo>
                <a:lnTo>
                  <a:pt x="70465" y="228347"/>
                </a:lnTo>
                <a:lnTo>
                  <a:pt x="35477" y="197066"/>
                </a:lnTo>
                <a:lnTo>
                  <a:pt x="35365" y="196577"/>
                </a:lnTo>
                <a:lnTo>
                  <a:pt x="35414" y="196248"/>
                </a:lnTo>
                <a:lnTo>
                  <a:pt x="41669" y="190283"/>
                </a:lnTo>
                <a:lnTo>
                  <a:pt x="42188" y="190367"/>
                </a:lnTo>
                <a:lnTo>
                  <a:pt x="66311" y="214339"/>
                </a:lnTo>
                <a:lnTo>
                  <a:pt x="68195" y="215913"/>
                </a:lnTo>
                <a:lnTo>
                  <a:pt x="71424" y="217878"/>
                </a:lnTo>
                <a:lnTo>
                  <a:pt x="73021" y="218507"/>
                </a:lnTo>
                <a:lnTo>
                  <a:pt x="76131" y="219053"/>
                </a:lnTo>
                <a:lnTo>
                  <a:pt x="77658" y="218955"/>
                </a:lnTo>
                <a:lnTo>
                  <a:pt x="80642" y="217990"/>
                </a:lnTo>
                <a:lnTo>
                  <a:pt x="82043" y="217095"/>
                </a:lnTo>
                <a:lnTo>
                  <a:pt x="93653" y="205504"/>
                </a:lnTo>
                <a:lnTo>
                  <a:pt x="93790" y="208290"/>
                </a:lnTo>
                <a:lnTo>
                  <a:pt x="93418" y="212059"/>
                </a:lnTo>
                <a:lnTo>
                  <a:pt x="91443" y="218283"/>
                </a:lnTo>
                <a:lnTo>
                  <a:pt x="89895" y="220892"/>
                </a:lnTo>
                <a:close/>
              </a:path>
              <a:path w="252729" h="267335">
                <a:moveTo>
                  <a:pt x="93653" y="205504"/>
                </a:moveTo>
                <a:lnTo>
                  <a:pt x="85048" y="214094"/>
                </a:lnTo>
                <a:lnTo>
                  <a:pt x="86148" y="211808"/>
                </a:lnTo>
                <a:lnTo>
                  <a:pt x="87100" y="206045"/>
                </a:lnTo>
                <a:lnTo>
                  <a:pt x="87121" y="202500"/>
                </a:lnTo>
                <a:lnTo>
                  <a:pt x="86680" y="198297"/>
                </a:lnTo>
                <a:lnTo>
                  <a:pt x="60511" y="172073"/>
                </a:lnTo>
                <a:lnTo>
                  <a:pt x="60406" y="171576"/>
                </a:lnTo>
                <a:lnTo>
                  <a:pt x="66668" y="165324"/>
                </a:lnTo>
                <a:lnTo>
                  <a:pt x="67215" y="165380"/>
                </a:lnTo>
                <a:lnTo>
                  <a:pt x="99729" y="197717"/>
                </a:lnTo>
                <a:lnTo>
                  <a:pt x="93573" y="203864"/>
                </a:lnTo>
                <a:lnTo>
                  <a:pt x="93653" y="205504"/>
                </a:lnTo>
                <a:close/>
              </a:path>
              <a:path w="252729" h="267335">
                <a:moveTo>
                  <a:pt x="103386" y="206360"/>
                </a:moveTo>
                <a:lnTo>
                  <a:pt x="99372" y="209234"/>
                </a:lnTo>
                <a:lnTo>
                  <a:pt x="98903" y="209101"/>
                </a:lnTo>
                <a:lnTo>
                  <a:pt x="93573" y="203864"/>
                </a:lnTo>
                <a:lnTo>
                  <a:pt x="99729" y="197717"/>
                </a:lnTo>
                <a:lnTo>
                  <a:pt x="104969" y="203045"/>
                </a:lnTo>
                <a:lnTo>
                  <a:pt x="105081" y="203535"/>
                </a:lnTo>
                <a:lnTo>
                  <a:pt x="105046" y="203836"/>
                </a:lnTo>
                <a:lnTo>
                  <a:pt x="104766" y="204549"/>
                </a:lnTo>
                <a:lnTo>
                  <a:pt x="104528" y="204954"/>
                </a:lnTo>
                <a:lnTo>
                  <a:pt x="103841" y="205850"/>
                </a:lnTo>
                <a:lnTo>
                  <a:pt x="103386" y="206360"/>
                </a:lnTo>
                <a:close/>
              </a:path>
              <a:path w="252729" h="267335">
                <a:moveTo>
                  <a:pt x="96381" y="146807"/>
                </a:moveTo>
                <a:lnTo>
                  <a:pt x="89062" y="154114"/>
                </a:lnTo>
                <a:lnTo>
                  <a:pt x="88809" y="149723"/>
                </a:lnTo>
                <a:lnTo>
                  <a:pt x="89181" y="145953"/>
                </a:lnTo>
                <a:lnTo>
                  <a:pt x="107273" y="128897"/>
                </a:lnTo>
                <a:lnTo>
                  <a:pt x="111921" y="129571"/>
                </a:lnTo>
                <a:lnTo>
                  <a:pt x="97579" y="143890"/>
                </a:lnTo>
                <a:lnTo>
                  <a:pt x="96486" y="146184"/>
                </a:lnTo>
                <a:lnTo>
                  <a:pt x="96381" y="146807"/>
                </a:lnTo>
                <a:close/>
              </a:path>
              <a:path w="252729" h="267335">
                <a:moveTo>
                  <a:pt x="120323" y="189451"/>
                </a:moveTo>
                <a:lnTo>
                  <a:pt x="115945" y="192688"/>
                </a:lnTo>
                <a:lnTo>
                  <a:pt x="115448" y="192584"/>
                </a:lnTo>
                <a:lnTo>
                  <a:pt x="77700" y="154912"/>
                </a:lnTo>
                <a:lnTo>
                  <a:pt x="77567" y="154443"/>
                </a:lnTo>
                <a:lnTo>
                  <a:pt x="77588" y="154142"/>
                </a:lnTo>
                <a:lnTo>
                  <a:pt x="83234" y="148786"/>
                </a:lnTo>
                <a:lnTo>
                  <a:pt x="83731" y="148890"/>
                </a:lnTo>
                <a:lnTo>
                  <a:pt x="89062" y="154114"/>
                </a:lnTo>
                <a:lnTo>
                  <a:pt x="96381" y="146807"/>
                </a:lnTo>
                <a:lnTo>
                  <a:pt x="95506" y="151974"/>
                </a:lnTo>
                <a:lnTo>
                  <a:pt x="95492" y="155513"/>
                </a:lnTo>
                <a:lnTo>
                  <a:pt x="95954" y="159695"/>
                </a:lnTo>
                <a:lnTo>
                  <a:pt x="122123" y="185919"/>
                </a:lnTo>
                <a:lnTo>
                  <a:pt x="122200" y="186444"/>
                </a:lnTo>
                <a:lnTo>
                  <a:pt x="122158" y="186751"/>
                </a:lnTo>
                <a:lnTo>
                  <a:pt x="121885" y="187458"/>
                </a:lnTo>
                <a:lnTo>
                  <a:pt x="121626" y="187884"/>
                </a:lnTo>
                <a:lnTo>
                  <a:pt x="120855" y="188863"/>
                </a:lnTo>
                <a:lnTo>
                  <a:pt x="120323" y="189451"/>
                </a:lnTo>
                <a:close/>
              </a:path>
              <a:path w="252729" h="267335">
                <a:moveTo>
                  <a:pt x="145371" y="164443"/>
                </a:moveTo>
                <a:lnTo>
                  <a:pt x="141014" y="167660"/>
                </a:lnTo>
                <a:lnTo>
                  <a:pt x="140496" y="167576"/>
                </a:lnTo>
                <a:lnTo>
                  <a:pt x="116302" y="143534"/>
                </a:lnTo>
                <a:lnTo>
                  <a:pt x="114439" y="142009"/>
                </a:lnTo>
                <a:lnTo>
                  <a:pt x="111217" y="140093"/>
                </a:lnTo>
                <a:lnTo>
                  <a:pt x="109620" y="139464"/>
                </a:lnTo>
                <a:lnTo>
                  <a:pt x="106510" y="138862"/>
                </a:lnTo>
                <a:lnTo>
                  <a:pt x="104976" y="138967"/>
                </a:lnTo>
                <a:lnTo>
                  <a:pt x="101999" y="139981"/>
                </a:lnTo>
                <a:lnTo>
                  <a:pt x="100591" y="140883"/>
                </a:lnTo>
                <a:lnTo>
                  <a:pt x="111921" y="129571"/>
                </a:lnTo>
                <a:lnTo>
                  <a:pt x="147157" y="160926"/>
                </a:lnTo>
                <a:lnTo>
                  <a:pt x="147241" y="161443"/>
                </a:lnTo>
                <a:lnTo>
                  <a:pt x="147192" y="161758"/>
                </a:lnTo>
                <a:lnTo>
                  <a:pt x="146919" y="162464"/>
                </a:lnTo>
                <a:lnTo>
                  <a:pt x="146660" y="162891"/>
                </a:lnTo>
                <a:lnTo>
                  <a:pt x="145889" y="163870"/>
                </a:lnTo>
                <a:lnTo>
                  <a:pt x="145371" y="164443"/>
                </a:lnTo>
                <a:close/>
              </a:path>
              <a:path w="252729" h="267335">
                <a:moveTo>
                  <a:pt x="155807" y="117799"/>
                </a:moveTo>
                <a:lnTo>
                  <a:pt x="137694" y="135883"/>
                </a:lnTo>
                <a:lnTo>
                  <a:pt x="137112" y="136044"/>
                </a:lnTo>
                <a:lnTo>
                  <a:pt x="135775" y="135687"/>
                </a:lnTo>
                <a:lnTo>
                  <a:pt x="134953" y="135109"/>
                </a:lnTo>
                <a:lnTo>
                  <a:pt x="132840" y="133009"/>
                </a:lnTo>
                <a:lnTo>
                  <a:pt x="132237" y="132156"/>
                </a:lnTo>
                <a:lnTo>
                  <a:pt x="131908" y="130848"/>
                </a:lnTo>
                <a:lnTo>
                  <a:pt x="132076" y="130275"/>
                </a:lnTo>
                <a:lnTo>
                  <a:pt x="149945" y="112435"/>
                </a:lnTo>
                <a:lnTo>
                  <a:pt x="150183" y="112281"/>
                </a:lnTo>
                <a:lnTo>
                  <a:pt x="150701" y="112086"/>
                </a:lnTo>
                <a:lnTo>
                  <a:pt x="151002" y="112093"/>
                </a:lnTo>
                <a:lnTo>
                  <a:pt x="155962" y="117239"/>
                </a:lnTo>
                <a:lnTo>
                  <a:pt x="155807" y="117799"/>
                </a:lnTo>
                <a:close/>
              </a:path>
              <a:path w="252729" h="267335">
                <a:moveTo>
                  <a:pt x="148481" y="82204"/>
                </a:moveTo>
                <a:lnTo>
                  <a:pt x="148166" y="82393"/>
                </a:lnTo>
                <a:lnTo>
                  <a:pt x="147437" y="82421"/>
                </a:lnTo>
                <a:lnTo>
                  <a:pt x="147010" y="82260"/>
                </a:lnTo>
                <a:lnTo>
                  <a:pt x="142863" y="76973"/>
                </a:lnTo>
                <a:lnTo>
                  <a:pt x="142891" y="76609"/>
                </a:lnTo>
                <a:lnTo>
                  <a:pt x="147374" y="56161"/>
                </a:lnTo>
                <a:lnTo>
                  <a:pt x="147402" y="55952"/>
                </a:lnTo>
                <a:lnTo>
                  <a:pt x="153601" y="50014"/>
                </a:lnTo>
                <a:lnTo>
                  <a:pt x="154070" y="50147"/>
                </a:lnTo>
                <a:lnTo>
                  <a:pt x="160711" y="56693"/>
                </a:lnTo>
                <a:lnTo>
                  <a:pt x="153650" y="63742"/>
                </a:lnTo>
                <a:lnTo>
                  <a:pt x="149503" y="80092"/>
                </a:lnTo>
                <a:lnTo>
                  <a:pt x="149258" y="80882"/>
                </a:lnTo>
                <a:lnTo>
                  <a:pt x="148999" y="81463"/>
                </a:lnTo>
                <a:lnTo>
                  <a:pt x="148481" y="82204"/>
                </a:lnTo>
                <a:close/>
              </a:path>
              <a:path w="252729" h="267335">
                <a:moveTo>
                  <a:pt x="201099" y="97015"/>
                </a:moveTo>
                <a:lnTo>
                  <a:pt x="194038" y="104064"/>
                </a:lnTo>
                <a:lnTo>
                  <a:pt x="153650" y="63742"/>
                </a:lnTo>
                <a:lnTo>
                  <a:pt x="160711" y="56693"/>
                </a:lnTo>
                <a:lnTo>
                  <a:pt x="201099" y="97015"/>
                </a:lnTo>
                <a:close/>
              </a:path>
              <a:path w="252729" h="267335">
                <a:moveTo>
                  <a:pt x="216550" y="92889"/>
                </a:moveTo>
                <a:lnTo>
                  <a:pt x="188420" y="120974"/>
                </a:lnTo>
                <a:lnTo>
                  <a:pt x="188196" y="121100"/>
                </a:lnTo>
                <a:lnTo>
                  <a:pt x="187678" y="121240"/>
                </a:lnTo>
                <a:lnTo>
                  <a:pt x="187370" y="121240"/>
                </a:lnTo>
                <a:lnTo>
                  <a:pt x="182488" y="116212"/>
                </a:lnTo>
                <a:lnTo>
                  <a:pt x="182593" y="115603"/>
                </a:lnTo>
                <a:lnTo>
                  <a:pt x="182740" y="115344"/>
                </a:lnTo>
                <a:lnTo>
                  <a:pt x="210919" y="87211"/>
                </a:lnTo>
                <a:lnTo>
                  <a:pt x="211178" y="87064"/>
                </a:lnTo>
                <a:lnTo>
                  <a:pt x="211815" y="86931"/>
                </a:lnTo>
                <a:lnTo>
                  <a:pt x="212145" y="86952"/>
                </a:lnTo>
                <a:lnTo>
                  <a:pt x="216859" y="91798"/>
                </a:lnTo>
                <a:lnTo>
                  <a:pt x="216852" y="92113"/>
                </a:lnTo>
                <a:lnTo>
                  <a:pt x="216684" y="92659"/>
                </a:lnTo>
                <a:lnTo>
                  <a:pt x="216550" y="92889"/>
                </a:lnTo>
                <a:close/>
              </a:path>
              <a:path w="252729" h="267335">
                <a:moveTo>
                  <a:pt x="246950" y="64092"/>
                </a:moveTo>
                <a:lnTo>
                  <a:pt x="228129" y="74560"/>
                </a:lnTo>
                <a:lnTo>
                  <a:pt x="225831" y="74365"/>
                </a:lnTo>
                <a:lnTo>
                  <a:pt x="193022" y="48882"/>
                </a:lnTo>
                <a:lnTo>
                  <a:pt x="185030" y="28790"/>
                </a:lnTo>
                <a:lnTo>
                  <a:pt x="185472" y="22727"/>
                </a:lnTo>
                <a:lnTo>
                  <a:pt x="206093" y="0"/>
                </a:lnTo>
                <a:lnTo>
                  <a:pt x="206401" y="27"/>
                </a:lnTo>
                <a:lnTo>
                  <a:pt x="197071" y="16042"/>
                </a:lnTo>
                <a:lnTo>
                  <a:pt x="195404" y="18755"/>
                </a:lnTo>
                <a:lnTo>
                  <a:pt x="193814" y="24482"/>
                </a:lnTo>
                <a:lnTo>
                  <a:pt x="193716" y="27378"/>
                </a:lnTo>
                <a:lnTo>
                  <a:pt x="194893" y="33196"/>
                </a:lnTo>
                <a:lnTo>
                  <a:pt x="204089" y="47147"/>
                </a:lnTo>
                <a:lnTo>
                  <a:pt x="227722" y="23553"/>
                </a:lnTo>
                <a:lnTo>
                  <a:pt x="231740" y="23807"/>
                </a:lnTo>
                <a:lnTo>
                  <a:pt x="209840" y="52637"/>
                </a:lnTo>
                <a:lnTo>
                  <a:pt x="214018" y="56717"/>
                </a:lnTo>
                <a:lnTo>
                  <a:pt x="216550" y="58889"/>
                </a:lnTo>
                <a:lnTo>
                  <a:pt x="222210" y="62735"/>
                </a:lnTo>
                <a:lnTo>
                  <a:pt x="224774" y="63994"/>
                </a:lnTo>
                <a:lnTo>
                  <a:pt x="229376" y="65134"/>
                </a:lnTo>
                <a:lnTo>
                  <a:pt x="231470" y="65085"/>
                </a:lnTo>
                <a:lnTo>
                  <a:pt x="235273" y="63749"/>
                </a:lnTo>
                <a:lnTo>
                  <a:pt x="237088" y="62553"/>
                </a:lnTo>
                <a:lnTo>
                  <a:pt x="252021" y="47644"/>
                </a:lnTo>
                <a:lnTo>
                  <a:pt x="252224" y="51203"/>
                </a:lnTo>
                <a:lnTo>
                  <a:pt x="251678" y="54392"/>
                </a:lnTo>
                <a:lnTo>
                  <a:pt x="249128" y="60924"/>
                </a:lnTo>
                <a:lnTo>
                  <a:pt x="246950" y="64092"/>
                </a:lnTo>
                <a:close/>
              </a:path>
              <a:path w="252729" h="267335">
                <a:moveTo>
                  <a:pt x="211192" y="5636"/>
                </a:moveTo>
                <a:lnTo>
                  <a:pt x="210639" y="6188"/>
                </a:lnTo>
                <a:lnTo>
                  <a:pt x="210134" y="6496"/>
                </a:lnTo>
                <a:lnTo>
                  <a:pt x="207872" y="7566"/>
                </a:lnTo>
                <a:lnTo>
                  <a:pt x="205895" y="8603"/>
                </a:lnTo>
                <a:lnTo>
                  <a:pt x="204825" y="9265"/>
                </a:lnTo>
                <a:lnTo>
                  <a:pt x="202331" y="10986"/>
                </a:lnTo>
                <a:lnTo>
                  <a:pt x="201007" y="12112"/>
                </a:lnTo>
                <a:lnTo>
                  <a:pt x="210238" y="2896"/>
                </a:lnTo>
                <a:lnTo>
                  <a:pt x="211129" y="3951"/>
                </a:lnTo>
                <a:lnTo>
                  <a:pt x="211374" y="4587"/>
                </a:lnTo>
                <a:lnTo>
                  <a:pt x="211416" y="4867"/>
                </a:lnTo>
                <a:lnTo>
                  <a:pt x="211332" y="5384"/>
                </a:lnTo>
                <a:lnTo>
                  <a:pt x="211192" y="5636"/>
                </a:lnTo>
                <a:close/>
              </a:path>
              <a:path w="252729" h="267335">
                <a:moveTo>
                  <a:pt x="227722" y="23553"/>
                </a:moveTo>
                <a:lnTo>
                  <a:pt x="204089" y="47147"/>
                </a:lnTo>
                <a:lnTo>
                  <a:pt x="204397" y="46001"/>
                </a:lnTo>
                <a:lnTo>
                  <a:pt x="204783" y="44819"/>
                </a:lnTo>
                <a:lnTo>
                  <a:pt x="226944" y="23504"/>
                </a:lnTo>
                <a:lnTo>
                  <a:pt x="227722" y="23553"/>
                </a:lnTo>
                <a:close/>
              </a:path>
              <a:path w="252729" h="267335">
                <a:moveTo>
                  <a:pt x="252021" y="47644"/>
                </a:moveTo>
                <a:lnTo>
                  <a:pt x="240562" y="59085"/>
                </a:lnTo>
                <a:lnTo>
                  <a:pt x="241753" y="57238"/>
                </a:lnTo>
                <a:lnTo>
                  <a:pt x="243013" y="53364"/>
                </a:lnTo>
                <a:lnTo>
                  <a:pt x="226091" y="33294"/>
                </a:lnTo>
                <a:lnTo>
                  <a:pt x="224402" y="33581"/>
                </a:lnTo>
                <a:lnTo>
                  <a:pt x="220956" y="35063"/>
                </a:lnTo>
                <a:lnTo>
                  <a:pt x="219198" y="36329"/>
                </a:lnTo>
                <a:lnTo>
                  <a:pt x="231740" y="23807"/>
                </a:lnTo>
                <a:lnTo>
                  <a:pt x="251867" y="44944"/>
                </a:lnTo>
                <a:lnTo>
                  <a:pt x="252021" y="47644"/>
                </a:lnTo>
                <a:close/>
              </a:path>
            </a:pathLst>
          </a:custGeom>
          <a:solidFill>
            <a:srgbClr val="595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51731" y="3261006"/>
            <a:ext cx="341693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5" dirty="0">
                <a:solidFill>
                  <a:srgbClr val="595958"/>
                </a:solidFill>
                <a:latin typeface="Calibri"/>
                <a:cs typeface="Calibri"/>
              </a:rPr>
              <a:t>Oil</a:t>
            </a:r>
            <a:r>
              <a:rPr sz="1450" spc="-5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50" spc="0" dirty="0">
                <a:solidFill>
                  <a:srgbClr val="595958"/>
                </a:solidFill>
                <a:latin typeface="Calibri"/>
                <a:cs typeface="Calibri"/>
              </a:rPr>
              <a:t>Prices</a:t>
            </a:r>
            <a:r>
              <a:rPr sz="1450" spc="-5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95958"/>
                </a:solidFill>
                <a:latin typeface="Calibri"/>
                <a:cs typeface="Calibri"/>
              </a:rPr>
              <a:t>and</a:t>
            </a:r>
            <a:r>
              <a:rPr sz="145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595958"/>
                </a:solidFill>
                <a:latin typeface="Calibri"/>
                <a:cs typeface="Calibri"/>
              </a:rPr>
              <a:t>Five</a:t>
            </a:r>
            <a:r>
              <a:rPr sz="1450" spc="-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95958"/>
                </a:solidFill>
                <a:latin typeface="Calibri"/>
                <a:cs typeface="Calibri"/>
              </a:rPr>
              <a:t>Year</a:t>
            </a:r>
            <a:r>
              <a:rPr sz="1450" spc="-7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95958"/>
                </a:solidFill>
                <a:latin typeface="Calibri"/>
                <a:cs typeface="Calibri"/>
              </a:rPr>
              <a:t>Inflation</a:t>
            </a:r>
            <a:r>
              <a:rPr sz="1450" spc="-1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95958"/>
                </a:solidFill>
                <a:latin typeface="Calibri"/>
                <a:cs typeface="Calibri"/>
              </a:rPr>
              <a:t>Expectations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06798" y="3750068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549" y="1"/>
                </a:lnTo>
              </a:path>
            </a:pathLst>
          </a:custGeom>
          <a:ln w="29667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51731" y="3488468"/>
            <a:ext cx="838200" cy="323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65175" algn="l"/>
              </a:tabLst>
            </a:pPr>
            <a:r>
              <a:rPr sz="1000" spc="20" dirty="0">
                <a:solidFill>
                  <a:srgbClr val="595958"/>
                </a:solidFill>
                <a:latin typeface="Calibri"/>
                <a:cs typeface="Calibri"/>
              </a:rPr>
              <a:t>P</a:t>
            </a:r>
            <a:r>
              <a:rPr sz="1000" spc="3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1000" spc="75" dirty="0">
                <a:solidFill>
                  <a:srgbClr val="595958"/>
                </a:solidFill>
                <a:latin typeface="Calibri"/>
                <a:cs typeface="Calibri"/>
              </a:rPr>
              <a:t>i</a:t>
            </a:r>
            <a:r>
              <a:rPr sz="1000" spc="35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1000" spc="114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1000" dirty="0">
                <a:solidFill>
                  <a:srgbClr val="595958"/>
                </a:solidFill>
                <a:latin typeface="Calibri"/>
                <a:cs typeface="Calibri"/>
              </a:rPr>
              <a:t>(</a:t>
            </a:r>
            <a:r>
              <a:rPr sz="1000" spc="-25" dirty="0">
                <a:solidFill>
                  <a:srgbClr val="595958"/>
                </a:solidFill>
                <a:latin typeface="Calibri"/>
                <a:cs typeface="Calibri"/>
              </a:rPr>
              <a:t>U</a:t>
            </a:r>
            <a:r>
              <a:rPr sz="1000" spc="0" dirty="0">
                <a:solidFill>
                  <a:srgbClr val="595958"/>
                </a:solidFill>
                <a:latin typeface="Calibri"/>
                <a:cs typeface="Calibri"/>
              </a:rPr>
              <a:t>SD)</a:t>
            </a:r>
            <a:r>
              <a:rPr sz="1000" dirty="0">
                <a:solidFill>
                  <a:srgbClr val="595958"/>
                </a:solidFill>
                <a:latin typeface="Calibri"/>
                <a:cs typeface="Calibri"/>
              </a:rPr>
              <a:t>	</a:t>
            </a:r>
            <a:r>
              <a:rPr sz="1000" spc="0" dirty="0">
                <a:solidFill>
                  <a:srgbClr val="595958"/>
                </a:solidFill>
                <a:latin typeface="Calibri"/>
                <a:cs typeface="Calibri"/>
              </a:rPr>
              <a:t>|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sz="900" spc="25" dirty="0">
                <a:solidFill>
                  <a:srgbClr val="595958"/>
                </a:solidFill>
                <a:latin typeface="Calibri"/>
                <a:cs typeface="Calibri"/>
              </a:rPr>
              <a:t>WTI</a:t>
            </a:r>
            <a:r>
              <a:rPr sz="900" spc="-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Oil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28984" y="3750068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42" y="1"/>
                </a:lnTo>
              </a:path>
            </a:pathLst>
          </a:custGeom>
          <a:ln w="29667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12856" y="3488468"/>
            <a:ext cx="1718945" cy="323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0" dirty="0">
                <a:solidFill>
                  <a:srgbClr val="595958"/>
                </a:solidFill>
                <a:latin typeface="Calibri"/>
                <a:cs typeface="Calibri"/>
              </a:rPr>
              <a:t>Percentage</a:t>
            </a:r>
            <a:r>
              <a:rPr sz="1000" spc="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95958"/>
                </a:solidFill>
                <a:latin typeface="Calibri"/>
                <a:cs typeface="Calibri"/>
              </a:rPr>
              <a:t>(%)</a:t>
            </a:r>
            <a:endParaRPr sz="10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  <a:spcBef>
                <a:spcPts val="50"/>
              </a:spcBef>
            </a:pPr>
            <a:r>
              <a:rPr sz="900" spc="10" dirty="0">
                <a:solidFill>
                  <a:srgbClr val="595958"/>
                </a:solidFill>
                <a:latin typeface="Calibri"/>
                <a:cs typeface="Calibri"/>
              </a:rPr>
              <a:t>Five </a:t>
            </a:r>
            <a:r>
              <a:rPr sz="900" spc="15" dirty="0">
                <a:solidFill>
                  <a:srgbClr val="595958"/>
                </a:solidFill>
                <a:latin typeface="Calibri"/>
                <a:cs typeface="Calibri"/>
              </a:rPr>
              <a:t>Year </a:t>
            </a:r>
            <a:r>
              <a:rPr sz="900" dirty="0">
                <a:solidFill>
                  <a:srgbClr val="595958"/>
                </a:solidFill>
                <a:latin typeface="Calibri"/>
                <a:cs typeface="Calibri"/>
              </a:rPr>
              <a:t>Inflation</a:t>
            </a:r>
            <a:r>
              <a:rPr sz="9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95958"/>
                </a:solidFill>
                <a:latin typeface="Calibri"/>
                <a:cs typeface="Calibri"/>
              </a:rPr>
              <a:t>Expectations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0" y="132397"/>
                </a:lnTo>
                <a:lnTo>
                  <a:pt x="0" y="704278"/>
                </a:lnTo>
                <a:lnTo>
                  <a:pt x="239268" y="836676"/>
                </a:lnTo>
                <a:lnTo>
                  <a:pt x="478548" y="704278"/>
                </a:lnTo>
                <a:lnTo>
                  <a:pt x="478548" y="132397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85047" y="0"/>
            <a:ext cx="478790" cy="836930"/>
          </a:xfrm>
          <a:custGeom>
            <a:avLst/>
            <a:gdLst/>
            <a:ahLst/>
            <a:cxnLst/>
            <a:rect l="l" t="t" r="r" b="b"/>
            <a:pathLst>
              <a:path w="478790" h="836930">
                <a:moveTo>
                  <a:pt x="239268" y="0"/>
                </a:moveTo>
                <a:lnTo>
                  <a:pt x="478536" y="132397"/>
                </a:lnTo>
                <a:lnTo>
                  <a:pt x="478536" y="704278"/>
                </a:lnTo>
                <a:lnTo>
                  <a:pt x="239268" y="836676"/>
                </a:lnTo>
                <a:lnTo>
                  <a:pt x="0" y="704278"/>
                </a:lnTo>
                <a:lnTo>
                  <a:pt x="0" y="132397"/>
                </a:lnTo>
                <a:lnTo>
                  <a:pt x="23926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75832" y="6530340"/>
            <a:ext cx="2286000" cy="226060"/>
          </a:xfrm>
          <a:custGeom>
            <a:avLst/>
            <a:gdLst/>
            <a:ahLst/>
            <a:cxnLst/>
            <a:rect l="l" t="t" r="r" b="b"/>
            <a:pathLst>
              <a:path w="2286000" h="226059">
                <a:moveTo>
                  <a:pt x="0" y="0"/>
                </a:moveTo>
                <a:lnTo>
                  <a:pt x="2286000" y="0"/>
                </a:lnTo>
                <a:lnTo>
                  <a:pt x="2286000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715626" y="5988020"/>
            <a:ext cx="17760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Calibri"/>
                <a:cs typeface="Calibri"/>
              </a:rPr>
              <a:t>Source: Federal Reserve Bank of St. </a:t>
            </a:r>
            <a:r>
              <a:rPr sz="700" spc="-10" dirty="0">
                <a:latin typeface="Calibri"/>
                <a:cs typeface="Calibri"/>
              </a:rPr>
              <a:t>Louis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(FRED)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2651</Words>
  <Application>Microsoft Office PowerPoint</Application>
  <PresentationFormat>Custom</PresentationFormat>
  <Paragraphs>783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Office Theme</vt:lpstr>
      <vt:lpstr>PowerPoint Presentation</vt:lpstr>
      <vt:lpstr>Outlook</vt:lpstr>
      <vt:lpstr>Inflation Forecast</vt:lpstr>
      <vt:lpstr>Expansionary Monetary Policy =  Inflation growth?</vt:lpstr>
      <vt:lpstr>Time to Ditch the Phillips Curve?</vt:lpstr>
      <vt:lpstr>Non Farm Payrolls - Wage Growth</vt:lpstr>
      <vt:lpstr>PowerPoint Presentation</vt:lpstr>
      <vt:lpstr>Held Back by Energy?</vt:lpstr>
      <vt:lpstr>Oil’s Fall Just “Transitory?”</vt:lpstr>
      <vt:lpstr>Oil Price Extrapolation</vt:lpstr>
      <vt:lpstr>Unemployment Forecast</vt:lpstr>
      <vt:lpstr>Shrinkage of the Labor Force</vt:lpstr>
      <vt:lpstr>The Exodus</vt:lpstr>
      <vt:lpstr>Freefall Due to Extreme Factors</vt:lpstr>
      <vt:lpstr>Steady Growth</vt:lpstr>
      <vt:lpstr>GDP Forecast</vt:lpstr>
      <vt:lpstr>Low Oil Holding Us Back</vt:lpstr>
      <vt:lpstr>New Generation - New Values</vt:lpstr>
      <vt:lpstr>Savings vs. Spending</vt:lpstr>
      <vt:lpstr>Strong Momentum in the Consumer</vt:lpstr>
      <vt:lpstr>Trade &amp; Government Spending</vt:lpstr>
      <vt:lpstr>Risks</vt:lpstr>
      <vt:lpstr>What Else Is Going On…</vt:lpstr>
      <vt:lpstr>Policy Recommendation</vt:lpstr>
      <vt:lpstr>PowerPoint Presentation</vt:lpstr>
      <vt:lpstr>Appendix A</vt:lpstr>
      <vt:lpstr>Oil Price Extrapolation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Rebecca Turner</dc:creator>
  <cp:lastModifiedBy>Test</cp:lastModifiedBy>
  <cp:revision>1</cp:revision>
  <dcterms:created xsi:type="dcterms:W3CDTF">2017-10-13T14:30:54Z</dcterms:created>
  <dcterms:modified xsi:type="dcterms:W3CDTF">2017-10-13T14:31:51Z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2016-10-27T00:00:00Z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2017-10-13T00:00:00Z</vt:filetime>
  </property>
</Properties>
</file>