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56" r:id="rId2"/>
    <p:sldId id="286" r:id="rId3"/>
    <p:sldId id="323" r:id="rId4"/>
    <p:sldId id="357" r:id="rId5"/>
    <p:sldId id="356" r:id="rId6"/>
    <p:sldId id="355" r:id="rId7"/>
    <p:sldId id="331" r:id="rId8"/>
    <p:sldId id="332" r:id="rId9"/>
    <p:sldId id="295" r:id="rId10"/>
    <p:sldId id="333" r:id="rId11"/>
    <p:sldId id="316" r:id="rId12"/>
    <p:sldId id="334" r:id="rId13"/>
    <p:sldId id="294" r:id="rId14"/>
    <p:sldId id="328" r:id="rId15"/>
    <p:sldId id="326" r:id="rId16"/>
    <p:sldId id="335" r:id="rId17"/>
    <p:sldId id="336" r:id="rId18"/>
    <p:sldId id="343" r:id="rId19"/>
    <p:sldId id="299" r:id="rId20"/>
    <p:sldId id="307" r:id="rId21"/>
    <p:sldId id="325" r:id="rId22"/>
    <p:sldId id="300" r:id="rId23"/>
    <p:sldId id="302" r:id="rId24"/>
    <p:sldId id="303" r:id="rId25"/>
    <p:sldId id="337" r:id="rId26"/>
    <p:sldId id="301" r:id="rId27"/>
    <p:sldId id="338" r:id="rId28"/>
    <p:sldId id="344" r:id="rId29"/>
    <p:sldId id="349" r:id="rId30"/>
    <p:sldId id="327" r:id="rId31"/>
    <p:sldId id="339" r:id="rId32"/>
    <p:sldId id="309" r:id="rId33"/>
    <p:sldId id="313" r:id="rId34"/>
    <p:sldId id="314" r:id="rId35"/>
    <p:sldId id="315" r:id="rId36"/>
    <p:sldId id="308" r:id="rId37"/>
    <p:sldId id="345" r:id="rId38"/>
    <p:sldId id="350" r:id="rId39"/>
    <p:sldId id="329" r:id="rId40"/>
    <p:sldId id="330" r:id="rId41"/>
    <p:sldId id="340" r:id="rId42"/>
    <p:sldId id="346" r:id="rId43"/>
    <p:sldId id="352" r:id="rId44"/>
    <p:sldId id="319" r:id="rId45"/>
    <p:sldId id="320" r:id="rId46"/>
    <p:sldId id="347" r:id="rId47"/>
    <p:sldId id="353" r:id="rId48"/>
    <p:sldId id="342" r:id="rId49"/>
    <p:sldId id="348" r:id="rId50"/>
    <p:sldId id="354" r:id="rId5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61547" autoAdjust="0"/>
  </p:normalViewPr>
  <p:slideViewPr>
    <p:cSldViewPr snapToGrid="0">
      <p:cViewPr varScale="1">
        <p:scale>
          <a:sx n="53" d="100"/>
          <a:sy n="53" d="100"/>
        </p:scale>
        <p:origin x="19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2CCBB93-BAE9-4D98-B8FE-98BE5BFF2E5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FF2A19C-273D-4352-BCC0-8BB0C7A8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14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75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Comments can appear on their own line or at the end of the line.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Single line comments are done using two slashes.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Multi-line comments can be done using /* and 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In </a:t>
            </a:r>
            <a:r>
              <a:rPr lang="en-US" baseline="0" dirty="0" err="1"/>
              <a:t>.Net</a:t>
            </a:r>
            <a:r>
              <a:rPr lang="en-US" baseline="0" dirty="0"/>
              <a:t> there are built-in types and user defined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Built-in types are built into the framework.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All other types are user defined types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Anyone can create them by creating classes or </a:t>
            </a:r>
            <a:r>
              <a:rPr lang="en-US" baseline="0" dirty="0" err="1"/>
              <a:t>structs</a:t>
            </a:r>
            <a:r>
              <a:rPr lang="en-US" baseline="0" dirty="0"/>
              <a:t>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Many are provided by Microsoft in the framework.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Some basic built in types are bool, </a:t>
            </a:r>
            <a:r>
              <a:rPr lang="en-US" baseline="0" dirty="0" err="1"/>
              <a:t>int</a:t>
            </a:r>
            <a:r>
              <a:rPr lang="en-US" baseline="0" dirty="0"/>
              <a:t>, decimal, string, and array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bool – represents a variable type that is true or false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err="1"/>
              <a:t>int</a:t>
            </a:r>
            <a:r>
              <a:rPr lang="en-US" baseline="0" dirty="0"/>
              <a:t> – represents a variable type that is a number with no decimal points.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decimal – represents a variable type that is a number with decimal points.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array – represents a variable type that has multiple values of the same type.</a:t>
            </a:r>
          </a:p>
          <a:p>
            <a:pPr marL="1147852" lvl="2" indent="-181240">
              <a:buFont typeface="Arial" panose="020B0604020202020204" pitchFamily="34" charset="0"/>
              <a:buChar char="•"/>
            </a:pPr>
            <a:r>
              <a:rPr lang="en-US" baseline="0" dirty="0"/>
              <a:t>Each value in an array is contained in an index.</a:t>
            </a:r>
          </a:p>
          <a:p>
            <a:pPr marL="1147852" lvl="2" indent="-181240">
              <a:buFont typeface="Arial" panose="020B0604020202020204" pitchFamily="34" charset="0"/>
              <a:buChar char="•"/>
            </a:pPr>
            <a:r>
              <a:rPr lang="en-US" baseline="0" dirty="0"/>
              <a:t>In C# an array index starts at 0 and increments or goes up by 1 for each additional index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2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Variables are declared by specifying the type followed by a name.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value can be specified at the same time by setting it equal to a value.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String variables will be null if they are not set to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5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Numbers will be 0 if they are not given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4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bool will be false if not given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91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10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does CLI stand for?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How do you create a new project using the </a:t>
            </a:r>
            <a:r>
              <a:rPr lang="en-US" sz="1300" dirty="0" err="1"/>
              <a:t>.Net</a:t>
            </a:r>
            <a:r>
              <a:rPr lang="en-US" sz="1300" dirty="0"/>
              <a:t> CLI?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the command to create a new class library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command to create a new directory?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command to change a directory?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 ends every statement?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characters are used to denote a statement block?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How is a single line comment specified?  Multi-line comment?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string variable.  Set its value at the same time.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an </a:t>
            </a:r>
            <a:r>
              <a:rPr lang="en-US" sz="1300" dirty="0" err="1"/>
              <a:t>int</a:t>
            </a:r>
            <a:r>
              <a:rPr lang="en-US" sz="1300" dirty="0"/>
              <a:t> variable.  Set its value at the same time.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bool variable.  Set its value at the same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1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many comparison operators that can be used to compare variables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is less than, greater than, less than or equal to, greater than or equal to, equal to, and not equal to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Notice that equal to has 2 equal signs.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is because 1 equal sign is an assignment and that’s not what we want to do when comparing.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dirty="0"/>
              <a:t>Let’s take a tour of Visual</a:t>
            </a:r>
            <a:r>
              <a:rPr lang="en-US" baseline="0" dirty="0"/>
              <a:t> Studio Code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To open code, you only open a folder that the code exists in.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File menu and Open Folder option to open a folder.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is an Explorer window used to view files.  Use the view menu to open the explorer window.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Double click a file in the Explorer window to open it.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Multiple windows will open in different tabs.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X on the tab to close a tab.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Right click and choose close all to close all tabs.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Use the output window to view code output.  Use the view menu to open the output window.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is a built in terminal window.  Use the view menu to open the terminal window.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open multiple terminal windows by clicking the + button.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34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have multiple conditions in one if statement.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do this by using the logical operators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have an and operator which checks if multiple conditions are true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have an or operator which checks if one condition is true or another one is true.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also short circuited and </a:t>
            </a:r>
            <a:r>
              <a:rPr lang="en-US" baseline="0" dirty="0" err="1"/>
              <a:t>and</a:t>
            </a:r>
            <a:r>
              <a:rPr lang="en-US" baseline="0" dirty="0"/>
              <a:t> or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difference here is if one condition fails because a value is null it will still evaluate the second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8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An if statement will conditionally run logic based upon the result of the condition.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condition must always evaluate to true or false or an error will occur.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conditional statements are surrounded by curly braces.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97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else statement can be added to any if statement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means that if the if condition is false then the statements within the else will be run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else statements are also within curly braces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4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If statements can be nested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6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In addition to else statements there are else if statements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With else if statements, there is an additional if condition if the original is false, if that one is true then the logic there will be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5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75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could chain a bunch of if else statements together, but a more succinct way of writing that would be with a switch statement.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switch statement evaluates multiple conditions to find which logic should be run.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break statement is needed at the end of the statements for a particular case to stop the logic from going into the next case.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default option can be entered if no other cases evaluate to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7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1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are the logical operators?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an if statement on the board that checks if a bool variable is true.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an if else statement on the board that checks if a bool variable is true.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nested if statement on the board that checks two different bool variables.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if, else, else if statements to write to the console the text representation of the numbers 1 to 3.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switch statement to write to the console the text representation of the numbers 1 to 3.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4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Git is a version control system.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many different version control systems, but Git is probably one of the most popular right now.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In Git, everything is contained inside a repository.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remote repository is a central location for code.</a:t>
            </a:r>
          </a:p>
          <a:p>
            <a:pPr marL="638440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allows for different developers working on the same project to be able to collaborate together and share files and changes.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Git keeps a history of all changes including files added, modified, and deleted.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Git allows for each developer to be working on a slightly different version of the code on their local computer and to commit their differences to the remote repository when they are ready.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 err="1"/>
              <a:t>Github</a:t>
            </a:r>
            <a:r>
              <a:rPr lang="en-US" baseline="0" dirty="0"/>
              <a:t> is a web based service that hosts Git repositories.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7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err="1"/>
              <a:t>int</a:t>
            </a:r>
            <a:r>
              <a:rPr lang="en-US" baseline="0" dirty="0"/>
              <a:t>, decimal, and bool are what as known as value types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Value types contain data within their own memory location.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string and array are reference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Reference types only contain a pointer to data in memory.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string is special and is declared just like value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All other reference types require the use of the new keyword in order to create a new instance of an object.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Prior to an instance being provided, a reference type will contain a null value, which means a lack of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4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Arrays are declared with other data types followed by square brackets [].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Because array is a reference type, it requires the new keyword to create a new instance of the array.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Values can be set to the array one by one or all at once.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If this is the case then the array needs to be initialized with the number of indexes (values) that are required.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If all at once, then values are provided in curly braces {} and are comma separated.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size of the array does not need to be specified if you are directly setting values.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As a short hand the new keyword can be bypassed and directly set to values using the curly brace {} syntax.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When using arrays, an index number can be specified inside of square brackets followed by the variable name.  This will supply the value at that index in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50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While loops will loop as long as the condition is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4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Do while is very similar to a while loop except that the evaluation of the condition is at the end instead of the beginning.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489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for loop takes 3 statements.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first statement is to initialize the variable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second statement is the condition to check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third statement is to update a variable.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is a bit more succinct than the while loop since it can do all things normally needed for a while loop in one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9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foreach</a:t>
            </a:r>
            <a:r>
              <a:rPr lang="en-US" baseline="0" dirty="0"/>
              <a:t> loop is similar to the for loop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difference is that it allows you to iterate through an enumerable variable.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An enumerable variable is a variable that has a type that implements </a:t>
            </a:r>
            <a:r>
              <a:rPr lang="en-US" baseline="0" dirty="0" err="1"/>
              <a:t>IEnumerable</a:t>
            </a:r>
            <a:r>
              <a:rPr lang="en-US" baseline="0" dirty="0"/>
              <a:t>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0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12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difference between a value and reference type?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Is </a:t>
            </a:r>
            <a:r>
              <a:rPr lang="en-US" sz="1300" dirty="0" err="1"/>
              <a:t>int</a:t>
            </a:r>
            <a:r>
              <a:rPr lang="en-US" sz="1300" dirty="0"/>
              <a:t> a value or reference type?  What about string?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an array and initialize in with the numbers 1 to 3.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while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do while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for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</a:t>
            </a:r>
            <a:r>
              <a:rPr lang="en-US" sz="1300" dirty="0" err="1"/>
              <a:t>foreach</a:t>
            </a:r>
            <a:r>
              <a:rPr lang="en-US" sz="1300" dirty="0"/>
              <a:t> loop that loops through an integer array 1 to 3 and writes each number to the console.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753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9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It would be difficult to deal with code that just went on endlessly.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Therefore, code is broken down into methods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should be small and manageable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are statements grouped into cohesive actions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are reusable.  You can call them multiple times without re-writing them.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Functions are methods that return a value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300" dirty="0"/>
              <a:t>Only one value can be returned from a function.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Void methods do not return a value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can have parameters, which are values passed to the method to be used inside of the method.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You can overload a method which means to have two methods with the same name.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300" dirty="0"/>
              <a:t>If you do, it requires parameter types or the number of parameters (the signature) to be different.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is the main workflow for Git.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additional steps that could be added, but this should be everything you need to know to get started.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start a new repository by initializing it or you can take down an existing remote repository by cloning it to your machine.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All files start out untracked, which means Git does not know about them.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Once the repository is initialized or cloned, files can be added so they will be tracked by Git.</a:t>
            </a:r>
          </a:p>
          <a:p>
            <a:pPr marL="638440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Tracked means that Git will keep track of modifications to a file.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Once a modification has occurred to a file you can stage that modification along with other file modifications.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When a commit is done, all staged modifications will go into your local repository.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Notice that everything so far is just on your local computer.  No one else can see changes.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Once you are ready you can push commits to the remote repository.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At any time you can pull from the remote repository to get updates.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82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is the general syntax for a method.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access modifier we will talk about later.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return type is the type that should be returned.  If there is no value to be returned then void should be used.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Next comes the name of the method.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After put in the parameters comma separated within the parenthesis ().</a:t>
            </a:r>
          </a:p>
          <a:p>
            <a:pPr marL="1147852" lvl="2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parameters should be listed with the type followed by the parameter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17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51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method definition that does not return anything and takes two integers as parameters.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method definition that returns a string and takes two integers as parameters.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89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3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Generics allow for type safety while at the same time allowing the same code to work for multiple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Needed in order to have logic be re-usable for different types otherwise, developers had to accept object.  This lead to a lot of boxing and unboxing.  Generics avoids this and keeps things type safe.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Generics are used a lot with collections.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Microsoft provides a number of generic collections within the </a:t>
            </a:r>
            <a:r>
              <a:rPr lang="en-US" baseline="0" dirty="0" err="1"/>
              <a:t>System.Collections.Generic</a:t>
            </a:r>
            <a:r>
              <a:rPr lang="en-US" baseline="0" dirty="0"/>
              <a:t> namespace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An example is List.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see here a list of string and then a list of integers both following the same code paths.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242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63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advantage of using generics?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generic list of integers and instantiate it.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2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87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the command to create a new class library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 ends every statement?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characters are used to denote a statement block?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How is a single line comment specified?  Multi-line comment?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string variable.  Set its value at the same time.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are the logical operators?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if, else, else if statements to write to the console the text representation of the numbers 1 to 3.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for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method definition that returns a string and takes two integers as parameters.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generic list of integers and instantiate it.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68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0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Let’s setup a </a:t>
            </a:r>
            <a:r>
              <a:rPr lang="en-US" baseline="0" dirty="0" err="1"/>
              <a:t>Github</a:t>
            </a:r>
            <a:r>
              <a:rPr lang="en-US" baseline="0" dirty="0"/>
              <a:t> repository that you can use for this </a:t>
            </a:r>
            <a:r>
              <a:rPr lang="en-US" baseline="0" dirty="0" err="1"/>
              <a:t>bootcamp</a:t>
            </a:r>
            <a:r>
              <a:rPr lang="en-US" baseline="0" dirty="0"/>
              <a:t>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Go to https://github.com.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Sign in or setup an account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start a new project button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Enter a name and click the initialize this repository with a README check box.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Create a Repository button.</a:t>
            </a:r>
          </a:p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Clone the repository to setup a local repository and working directory.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Open Visual Studio Code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Press ctrl + shift + p to open the command palette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Type Git: clone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In </a:t>
            </a:r>
            <a:r>
              <a:rPr lang="en-US" baseline="0" dirty="0" err="1"/>
              <a:t>Github</a:t>
            </a:r>
            <a:r>
              <a:rPr lang="en-US" baseline="0" dirty="0"/>
              <a:t> click the Clone or download button and copy the </a:t>
            </a:r>
            <a:r>
              <a:rPr lang="en-US" baseline="0" dirty="0" err="1"/>
              <a:t>url</a:t>
            </a:r>
            <a:r>
              <a:rPr lang="en-US" baseline="0" dirty="0"/>
              <a:t> from the </a:t>
            </a:r>
            <a:r>
              <a:rPr lang="en-US" baseline="0" dirty="0" err="1"/>
              <a:t>url</a:t>
            </a:r>
            <a:r>
              <a:rPr lang="en-US" baseline="0" dirty="0"/>
              <a:t> text box.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Paste the </a:t>
            </a:r>
            <a:r>
              <a:rPr lang="en-US" baseline="0" dirty="0" err="1"/>
              <a:t>url</a:t>
            </a:r>
            <a:r>
              <a:rPr lang="en-US" baseline="0" dirty="0"/>
              <a:t> into Visual Studio Code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Select the directory to clone to</a:t>
            </a:r>
          </a:p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Create directories needed, commit, and push to the remote repository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Open the directory that you cloned to in Visual Studio Code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Add a directory named Day1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Under that add a directory named </a:t>
            </a:r>
            <a:r>
              <a:rPr lang="en-US" baseline="0" dirty="0" err="1"/>
              <a:t>TestGit</a:t>
            </a:r>
            <a:endParaRPr lang="en-US" baseline="0" dirty="0"/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Under that add a file named testfile.txt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on the Source Control Window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should see a change was picked up for our new file.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plus icon next to the file to stage the modification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In the text box, type the comment, “first file” and press ctrl + Enter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Press the ellipse button (three dots) and then click push branch</a:t>
            </a:r>
          </a:p>
          <a:p>
            <a:pPr marL="1121746" lvl="2" indent="-181240">
              <a:buFont typeface="Arial" panose="020B0604020202020204" pitchFamily="34" charset="0"/>
              <a:buChar char="•"/>
            </a:pPr>
            <a:r>
              <a:rPr lang="en-US" baseline="0" dirty="0"/>
              <a:t>Login to </a:t>
            </a:r>
            <a:r>
              <a:rPr lang="en-US" baseline="0" dirty="0" err="1"/>
              <a:t>Github</a:t>
            </a:r>
            <a:r>
              <a:rPr lang="en-US" baseline="0" dirty="0"/>
              <a:t> if needed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Refresh the </a:t>
            </a:r>
            <a:r>
              <a:rPr lang="en-US" baseline="0" dirty="0" err="1"/>
              <a:t>Github</a:t>
            </a:r>
            <a:r>
              <a:rPr lang="en-US" baseline="0" dirty="0"/>
              <a:t> page and you should now see your page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Make a change to the text of the text file and go through the same steps to push the change to the remote repository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Look at the </a:t>
            </a:r>
            <a:r>
              <a:rPr lang="en-US" baseline="0" dirty="0" err="1"/>
              <a:t>Github</a:t>
            </a:r>
            <a:r>
              <a:rPr lang="en-US" baseline="0" dirty="0"/>
              <a:t> page to see the change.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ellipse and select pull to pull down changes.</a:t>
            </a:r>
          </a:p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will repeat this process to add day 1 examples to the Day1 directory and other examples to directories corresponding to the day of the session.</a:t>
            </a:r>
          </a:p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Add </a:t>
            </a:r>
            <a:r>
              <a:rPr lang="en-US" baseline="0" dirty="0" err="1"/>
              <a:t>gitignore</a:t>
            </a:r>
            <a:endParaRPr lang="en-US" baseline="0" dirty="0"/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do not want all changes in git.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When you build, </a:t>
            </a:r>
            <a:r>
              <a:rPr lang="en-US" baseline="0" dirty="0" err="1"/>
              <a:t>.net</a:t>
            </a:r>
            <a:r>
              <a:rPr lang="en-US" baseline="0" dirty="0"/>
              <a:t> creates a bunch of files.  You don’t need the build files.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Use a .</a:t>
            </a:r>
            <a:r>
              <a:rPr lang="en-US" baseline="0" dirty="0" err="1"/>
              <a:t>gitignore</a:t>
            </a:r>
            <a:r>
              <a:rPr lang="en-US" baseline="0" dirty="0"/>
              <a:t> file to tell Git not to track files.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Copy the text from this file:  https://github.com/github/gitignore/blob/master/VisualStudio.gitignore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Paste it into notepad and save a .</a:t>
            </a:r>
            <a:r>
              <a:rPr lang="en-US" baseline="0" dirty="0" err="1"/>
              <a:t>gitignore</a:t>
            </a:r>
            <a:r>
              <a:rPr lang="en-US" baseline="0" dirty="0"/>
              <a:t> in your directory that you cloned to.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Follow prior steps to push this file to the remote repository.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37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.Net</a:t>
            </a:r>
            <a:r>
              <a:rPr lang="en-US" baseline="0" dirty="0"/>
              <a:t> Core Command Line Interface (CLI) allows you to enter </a:t>
            </a:r>
            <a:r>
              <a:rPr lang="en-US" baseline="0" dirty="0" err="1"/>
              <a:t>.Net</a:t>
            </a:r>
            <a:r>
              <a:rPr lang="en-US" baseline="0" dirty="0"/>
              <a:t> commands into the command line.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We will use the terminal built into Visual Studio Code for ease of use.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some basic commands such as the following: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new – used to create new projects, files, or solutions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restore – used to restore the dependencies and tools of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build – used to build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run – used to run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clean – used to clean the output of a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also commands to modify a project such as the following: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add package – used to add a </a:t>
            </a:r>
            <a:r>
              <a:rPr lang="en-US" baseline="0" dirty="0" err="1"/>
              <a:t>Nuget</a:t>
            </a:r>
            <a:r>
              <a:rPr lang="en-US" baseline="0" dirty="0"/>
              <a:t> package to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remove package – used to remove a </a:t>
            </a:r>
            <a:r>
              <a:rPr lang="en-US" baseline="0" dirty="0" err="1"/>
              <a:t>Nuget</a:t>
            </a:r>
            <a:r>
              <a:rPr lang="en-US" baseline="0" dirty="0"/>
              <a:t> package from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add reference – used to add a reference to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remove reference – used to remove a reference from a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More information is available here:  https://docs.microsoft.com/en-us/dotnet/core/tools/?tabs=netcore2x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96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baseline="0" dirty="0">
                <a:latin typeface="+mn-lt"/>
              </a:rPr>
              <a:t>Here are some examples of using new within the CLI to create new projects.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Console project: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</a:rPr>
              <a:t>dotnet</a:t>
            </a:r>
            <a:r>
              <a:rPr lang="en-US" sz="1200" dirty="0">
                <a:latin typeface="+mn-lt"/>
              </a:rPr>
              <a:t> new console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Class Library project: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</a:rPr>
              <a:t>dotnet</a:t>
            </a:r>
            <a:r>
              <a:rPr lang="en-US" sz="1200" dirty="0">
                <a:latin typeface="+mn-lt"/>
              </a:rPr>
              <a:t> new </a:t>
            </a:r>
            <a:r>
              <a:rPr lang="en-US" sz="1200" dirty="0" err="1">
                <a:latin typeface="+mn-lt"/>
              </a:rPr>
              <a:t>classlib</a:t>
            </a:r>
            <a:endParaRPr lang="en-US" sz="1200" dirty="0">
              <a:latin typeface="+mn-lt"/>
            </a:endParaRP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Web API project: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</a:rPr>
              <a:t>dotnet</a:t>
            </a:r>
            <a:r>
              <a:rPr lang="en-US" sz="1200" dirty="0">
                <a:latin typeface="+mn-lt"/>
              </a:rPr>
              <a:t> new </a:t>
            </a:r>
            <a:r>
              <a:rPr lang="en-US" sz="1200" dirty="0" err="1">
                <a:latin typeface="+mn-lt"/>
              </a:rPr>
              <a:t>webapi</a:t>
            </a:r>
            <a:endParaRPr lang="en-US" sz="1200" dirty="0">
              <a:latin typeface="+mn-lt"/>
            </a:endParaRP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A full reference is available here:  https://docs.microsoft.com/en-us/dotnet/core/tools/dotnet-new?tabs=netcore2x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5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Statements are made up of keywords, expressions, and operators.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Keywords are known words that are part of the language and perform some type of designation.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Expressions are a combination of operators and operands.  The operands can be values or variables.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Operators perform some action, such as in math we have operators like +, -, *, /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In C# statements end with a semicolon ;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Statements can span multiple lines, but must always have the semicolon at the end of the statement.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statement block is a block of multiple statements.  These statements are surrounded by curly braces { } and are blocked together to designate the statements are grouped for some reason.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Statement blocks can exist within other statement blocks.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4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710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8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6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1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7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2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" TargetMode="External"/><Relationship Id="rId7" Type="http://schemas.openxmlformats.org/officeDocument/2006/relationships/hyperlink" Target="https://docs.microsoft.com/en-us/dotnet/csharp/index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va.microsoft.com/" TargetMode="External"/><Relationship Id="rId5" Type="http://schemas.openxmlformats.org/officeDocument/2006/relationships/hyperlink" Target="https://codeasy.net/welcome" TargetMode="External"/><Relationship Id="rId4" Type="http://schemas.openxmlformats.org/officeDocument/2006/relationships/hyperlink" Target="https://dotnetfiddle.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Logols</a:t>
            </a: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/>
              <a:t>Training:  C#</a:t>
            </a:r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Statements and Statement Blocks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// this is a comment</a:t>
            </a:r>
          </a:p>
          <a:p>
            <a:pPr lvl="1"/>
            <a:r>
              <a:rPr lang="en-US" sz="2800" dirty="0"/>
              <a:t>Single line comments</a:t>
            </a:r>
          </a:p>
          <a:p>
            <a:r>
              <a:rPr lang="en-US" sz="2800" dirty="0"/>
              <a:t>/* this is a multi line </a:t>
            </a:r>
          </a:p>
          <a:p>
            <a:pPr marL="0" indent="0">
              <a:buNone/>
            </a:pPr>
            <a:r>
              <a:rPr lang="en-US" sz="2800" dirty="0"/>
              <a:t>	comment */</a:t>
            </a:r>
          </a:p>
          <a:p>
            <a:pPr lvl="1"/>
            <a:r>
              <a:rPr lang="en-US" sz="2800" dirty="0"/>
              <a:t>Multi-line comments</a:t>
            </a:r>
          </a:p>
        </p:txBody>
      </p:sp>
    </p:spTree>
    <p:extLst>
      <p:ext uri="{BB962C8B-B14F-4D97-AF65-F5344CB8AC3E}">
        <p14:creationId xmlns:p14="http://schemas.microsoft.com/office/powerpoint/2010/main" val="418364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3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Basic Built-In Types</a:t>
            </a:r>
          </a:p>
          <a:p>
            <a:pPr lvl="1"/>
            <a:r>
              <a:rPr lang="en-US" sz="2800" dirty="0"/>
              <a:t>bool</a:t>
            </a:r>
          </a:p>
          <a:p>
            <a:pPr lvl="1"/>
            <a:r>
              <a:rPr lang="en-US" sz="2800" dirty="0" err="1"/>
              <a:t>int</a:t>
            </a:r>
            <a:endParaRPr lang="en-US" sz="2800" dirty="0"/>
          </a:p>
          <a:p>
            <a:pPr lvl="1"/>
            <a:r>
              <a:rPr lang="en-US" sz="2800" dirty="0"/>
              <a:t>decimal</a:t>
            </a:r>
          </a:p>
          <a:p>
            <a:pPr lvl="1"/>
            <a:r>
              <a:rPr lang="en-US" sz="2800" dirty="0"/>
              <a:t>string </a:t>
            </a:r>
          </a:p>
          <a:p>
            <a:pPr lvl="1"/>
            <a:r>
              <a:rPr lang="en-US" sz="2800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31682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String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/>
              <a:t>string </a:t>
            </a:r>
            <a:r>
              <a:rPr lang="en-US" sz="2800" dirty="0" err="1"/>
              <a:t>myString</a:t>
            </a:r>
            <a:r>
              <a:rPr lang="en-US" sz="2800" dirty="0"/>
              <a:t>;</a:t>
            </a:r>
          </a:p>
          <a:p>
            <a:pPr lvl="1"/>
            <a:r>
              <a:rPr lang="en-US" sz="2800" dirty="0"/>
              <a:t>string </a:t>
            </a:r>
            <a:r>
              <a:rPr lang="en-US" sz="2800" dirty="0" err="1"/>
              <a:t>myString</a:t>
            </a:r>
            <a:r>
              <a:rPr lang="en-US" sz="2800" dirty="0"/>
              <a:t> = “test string”;</a:t>
            </a:r>
          </a:p>
          <a:p>
            <a:r>
              <a:rPr lang="en-US" sz="2800" dirty="0"/>
              <a:t>Using Variables</a:t>
            </a:r>
          </a:p>
          <a:p>
            <a:pPr lvl="1"/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myString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3470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Number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myInt</a:t>
            </a:r>
            <a:r>
              <a:rPr lang="en-US" sz="2800" dirty="0"/>
              <a:t>;</a:t>
            </a:r>
          </a:p>
          <a:p>
            <a:pPr lvl="1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myInt</a:t>
            </a:r>
            <a:r>
              <a:rPr lang="en-US" sz="2800" dirty="0"/>
              <a:t> = 5;</a:t>
            </a:r>
          </a:p>
          <a:p>
            <a:pPr lvl="1"/>
            <a:r>
              <a:rPr lang="en-US" sz="2800" dirty="0"/>
              <a:t>decimal </a:t>
            </a:r>
            <a:r>
              <a:rPr lang="en-US" sz="2800" dirty="0" err="1"/>
              <a:t>myDecimal</a:t>
            </a:r>
            <a:r>
              <a:rPr lang="en-US" sz="2800" dirty="0"/>
              <a:t> = 5.234;</a:t>
            </a:r>
          </a:p>
          <a:p>
            <a:r>
              <a:rPr lang="en-US" sz="2800" dirty="0"/>
              <a:t>Using Variables</a:t>
            </a:r>
          </a:p>
          <a:p>
            <a:pPr lvl="1"/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myDecimal</a:t>
            </a:r>
            <a:r>
              <a:rPr lang="en-US" sz="2800" dirty="0"/>
              <a:t>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649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Bool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/>
              <a:t>bool </a:t>
            </a:r>
            <a:r>
              <a:rPr lang="en-US" sz="2800" dirty="0" err="1"/>
              <a:t>myBool</a:t>
            </a:r>
            <a:r>
              <a:rPr lang="en-US" sz="2800" dirty="0"/>
              <a:t>;</a:t>
            </a:r>
          </a:p>
          <a:p>
            <a:pPr lvl="1"/>
            <a:r>
              <a:rPr lang="en-US" sz="2800" dirty="0"/>
              <a:t>bool </a:t>
            </a:r>
            <a:r>
              <a:rPr lang="en-US" sz="2800" dirty="0" err="1"/>
              <a:t>myBool</a:t>
            </a:r>
            <a:r>
              <a:rPr lang="en-US" sz="2800" dirty="0"/>
              <a:t> = true;</a:t>
            </a:r>
          </a:p>
          <a:p>
            <a:r>
              <a:rPr lang="en-US" sz="2800" dirty="0"/>
              <a:t>Using Variables</a:t>
            </a:r>
          </a:p>
          <a:p>
            <a:pPr lvl="1"/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myBool</a:t>
            </a:r>
            <a:r>
              <a:rPr lang="en-US" sz="2800" dirty="0"/>
              <a:t>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646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07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Cli</a:t>
            </a:r>
            <a:r>
              <a:rPr lang="en-US" dirty="0"/>
              <a:t>, Statements, blocks, comments,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72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010425"/>
          </a:xfrm>
        </p:spPr>
        <p:txBody>
          <a:bodyPr>
            <a:noAutofit/>
          </a:bodyPr>
          <a:lstStyle/>
          <a:p>
            <a:r>
              <a:rPr lang="en-US" sz="2800" b="1" i="1" u="sng" dirty="0"/>
              <a:t>Do not compare with =</a:t>
            </a:r>
          </a:p>
          <a:p>
            <a:r>
              <a:rPr lang="en-US" sz="2800" dirty="0"/>
              <a:t>&lt;   Less Than</a:t>
            </a:r>
          </a:p>
          <a:p>
            <a:r>
              <a:rPr lang="en-US" sz="2800" dirty="0"/>
              <a:t>&gt;   Greater Than</a:t>
            </a:r>
          </a:p>
          <a:p>
            <a:r>
              <a:rPr lang="en-US" sz="2800" dirty="0"/>
              <a:t>&lt;=   Less Than or Equal To</a:t>
            </a:r>
          </a:p>
          <a:p>
            <a:r>
              <a:rPr lang="en-US" sz="2800" dirty="0"/>
              <a:t>&gt;=   Greater Than or Equal To</a:t>
            </a:r>
          </a:p>
          <a:p>
            <a:r>
              <a:rPr lang="en-US" sz="2800" dirty="0"/>
              <a:t>==   Equal To</a:t>
            </a:r>
          </a:p>
          <a:p>
            <a:r>
              <a:rPr lang="en-US" sz="2800" dirty="0"/>
              <a:t>!=   Not Equal To</a:t>
            </a:r>
          </a:p>
        </p:txBody>
      </p:sp>
    </p:spTree>
    <p:extLst>
      <p:ext uri="{BB962C8B-B14F-4D97-AF65-F5344CB8AC3E}">
        <p14:creationId xmlns:p14="http://schemas.microsoft.com/office/powerpoint/2010/main" val="295924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87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&amp;   And</a:t>
            </a:r>
          </a:p>
          <a:p>
            <a:r>
              <a:rPr lang="en-US" sz="2800" dirty="0"/>
              <a:t>|   Inclusive Or</a:t>
            </a:r>
          </a:p>
          <a:p>
            <a:r>
              <a:rPr lang="en-US" sz="2800" dirty="0"/>
              <a:t>&amp;&amp;   Conditional And</a:t>
            </a:r>
          </a:p>
          <a:p>
            <a:r>
              <a:rPr lang="en-US" sz="2800" dirty="0"/>
              <a:t>||   Conditional Or</a:t>
            </a:r>
          </a:p>
        </p:txBody>
      </p:sp>
    </p:spTree>
    <p:extLst>
      <p:ext uri="{BB962C8B-B14F-4D97-AF65-F5344CB8AC3E}">
        <p14:creationId xmlns:p14="http://schemas.microsoft.com/office/powerpoint/2010/main" val="817853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Example:</a:t>
            </a:r>
            <a:br>
              <a:rPr lang="en-US" sz="2800" dirty="0"/>
            </a:b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bool </a:t>
            </a:r>
            <a:r>
              <a:rPr lang="en-US" sz="2800" dirty="0" err="1"/>
              <a:t>myVariable</a:t>
            </a:r>
            <a:r>
              <a:rPr lang="en-US" sz="28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If (</a:t>
            </a:r>
            <a:r>
              <a:rPr lang="en-US" sz="2800" dirty="0" err="1"/>
              <a:t>myVariable</a:t>
            </a:r>
            <a:r>
              <a:rPr lang="en-US" sz="28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90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Example:</a:t>
            </a:r>
            <a:br>
              <a:rPr lang="en-US" sz="2400" dirty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else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err="1"/>
              <a:t>console.writeLine</a:t>
            </a:r>
            <a:r>
              <a:rPr lang="en-US" sz="2400" dirty="0"/>
              <a:t>(“false”);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927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"/>
              </a:spcBef>
            </a:pPr>
            <a:r>
              <a:rPr lang="en-US" sz="2400" dirty="0"/>
              <a:t>Example:</a:t>
            </a:r>
            <a:br>
              <a:rPr lang="en-US" sz="2400" dirty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myVariable2 = false;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if(myVariable2)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5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Multiple 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Example:</a:t>
            </a:r>
            <a:br>
              <a:rPr lang="en-US" sz="2400" dirty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myVariable2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else if(myVariable2)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(“variable2 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else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46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ELSE Statements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4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00"/>
              </a:spcBef>
            </a:pPr>
            <a:r>
              <a:rPr lang="en-US" dirty="0"/>
              <a:t>Example</a:t>
            </a:r>
            <a:br>
              <a:rPr lang="en-US" dirty="0"/>
            </a:b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myVariable</a:t>
            </a:r>
            <a:r>
              <a:rPr lang="en-US" dirty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switch(</a:t>
            </a:r>
            <a:r>
              <a:rPr lang="en-US" dirty="0" err="1"/>
              <a:t>myVariable</a:t>
            </a:r>
            <a:r>
              <a:rPr lang="en-US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case 1: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(“1”);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case 2: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case 3: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(“2 or 3”);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default: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(“default”);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4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63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/>
              <a:t>A status report is needed of all government employees.  Statuses are:</a:t>
            </a:r>
          </a:p>
          <a:p>
            <a:pPr lvl="1"/>
            <a:r>
              <a:rPr lang="en-US" sz="2800" dirty="0"/>
              <a:t>1: Alive, 2: Zombie, 3: Dead, 4: Unknown</a:t>
            </a:r>
          </a:p>
          <a:p>
            <a:pPr lvl="0"/>
            <a:r>
              <a:rPr lang="en-US" sz="2800" dirty="0"/>
              <a:t>Given an </a:t>
            </a:r>
            <a:r>
              <a:rPr lang="en-US" sz="2800" dirty="0" err="1"/>
              <a:t>int</a:t>
            </a:r>
            <a:r>
              <a:rPr lang="en-US" sz="2800" dirty="0"/>
              <a:t> variable, write if else statements and console out the persons status.</a:t>
            </a:r>
          </a:p>
          <a:p>
            <a:pPr lvl="0"/>
            <a:r>
              <a:rPr lang="en-US" sz="2800" dirty="0"/>
              <a:t>Using the same </a:t>
            </a:r>
            <a:r>
              <a:rPr lang="en-US" sz="2800" dirty="0" err="1"/>
              <a:t>int</a:t>
            </a:r>
            <a:r>
              <a:rPr lang="en-US" sz="2800" dirty="0"/>
              <a:t> variable, modify your code to perform the same operation with a switch statement.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52650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1" y="2060575"/>
            <a:ext cx="5760475" cy="4195763"/>
          </a:xfrm>
        </p:spPr>
        <p:txBody>
          <a:bodyPr>
            <a:normAutofit/>
          </a:bodyPr>
          <a:lstStyle/>
          <a:p>
            <a:r>
              <a:rPr lang="en-US" sz="2800" dirty="0"/>
              <a:t>Version Control System (VCS)</a:t>
            </a:r>
          </a:p>
          <a:p>
            <a:r>
              <a:rPr lang="en-US" sz="2800" dirty="0"/>
              <a:t>Repository</a:t>
            </a:r>
          </a:p>
          <a:p>
            <a:pPr lvl="1"/>
            <a:r>
              <a:rPr lang="en-US" sz="2600" dirty="0"/>
              <a:t>Central location for code</a:t>
            </a:r>
          </a:p>
          <a:p>
            <a:pPr lvl="1"/>
            <a:r>
              <a:rPr lang="en-US" sz="2600" dirty="0"/>
              <a:t>Keeps a history</a:t>
            </a:r>
          </a:p>
          <a:p>
            <a:pPr lvl="1"/>
            <a:r>
              <a:rPr lang="en-US" sz="2600" dirty="0"/>
              <a:t>Different versions of code</a:t>
            </a:r>
          </a:p>
          <a:p>
            <a:r>
              <a:rPr lang="en-US" sz="2800" dirty="0" err="1"/>
              <a:t>Github</a:t>
            </a:r>
            <a:r>
              <a:rPr lang="en-US" sz="2800" dirty="0"/>
              <a:t> – hosts repositories</a:t>
            </a:r>
            <a:endParaRPr lang="en-US" sz="2600" dirty="0"/>
          </a:p>
        </p:txBody>
      </p:sp>
      <p:pic>
        <p:nvPicPr>
          <p:cNvPr id="1030" name="Picture 6" descr="Image result">
            <a:extLst>
              <a:ext uri="{FF2B5EF4-FFF2-40B4-BE49-F238E27FC236}">
                <a16:creationId xmlns:a16="http://schemas.microsoft.com/office/drawing/2014/main" id="{4B475FBD-7508-4C3B-B34C-A7FFDE4E637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79" y="1452562"/>
            <a:ext cx="36480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13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Type System</a:t>
            </a:r>
          </a:p>
          <a:p>
            <a:pPr lvl="1"/>
            <a:r>
              <a:rPr lang="en-US" sz="2600" dirty="0"/>
              <a:t>Value Types</a:t>
            </a:r>
          </a:p>
          <a:p>
            <a:pPr lvl="2"/>
            <a:r>
              <a:rPr lang="en-US" sz="2200" dirty="0"/>
              <a:t>Contain data within it’s own memory location.</a:t>
            </a:r>
          </a:p>
          <a:p>
            <a:pPr lvl="2"/>
            <a:r>
              <a:rPr lang="en-US" sz="2200" dirty="0" err="1"/>
              <a:t>Int</a:t>
            </a:r>
            <a:r>
              <a:rPr lang="en-US" sz="2200" dirty="0"/>
              <a:t>, decimal, bool, </a:t>
            </a:r>
            <a:r>
              <a:rPr lang="en-US" sz="2200" dirty="0" err="1"/>
              <a:t>struct</a:t>
            </a:r>
            <a:endParaRPr lang="en-US" sz="2200" dirty="0"/>
          </a:p>
          <a:p>
            <a:pPr lvl="1"/>
            <a:r>
              <a:rPr lang="en-US" sz="2600" dirty="0"/>
              <a:t>Reference Types</a:t>
            </a:r>
          </a:p>
          <a:p>
            <a:pPr lvl="2"/>
            <a:r>
              <a:rPr lang="en-US" sz="2200" dirty="0"/>
              <a:t>Contain a pointer to a memory location.</a:t>
            </a:r>
          </a:p>
          <a:p>
            <a:pPr lvl="2"/>
            <a:r>
              <a:rPr lang="en-US" sz="2200" dirty="0"/>
              <a:t>Require a new instance of an object.</a:t>
            </a:r>
          </a:p>
          <a:p>
            <a:pPr lvl="2"/>
            <a:r>
              <a:rPr lang="en-US" sz="2200" dirty="0"/>
              <a:t>Are null if no instance of an object has been provided.</a:t>
            </a:r>
          </a:p>
          <a:p>
            <a:pPr lvl="2"/>
            <a:r>
              <a:rPr lang="en-US" sz="2200" dirty="0"/>
              <a:t>string, array, class</a:t>
            </a:r>
          </a:p>
        </p:txBody>
      </p:sp>
    </p:spTree>
    <p:extLst>
      <p:ext uri="{BB962C8B-B14F-4D97-AF65-F5344CB8AC3E}">
        <p14:creationId xmlns:p14="http://schemas.microsoft.com/office/powerpoint/2010/main" val="3660758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10477"/>
            <a:ext cx="8946541" cy="4921320"/>
          </a:xfrm>
        </p:spPr>
        <p:txBody>
          <a:bodyPr>
            <a:no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;</a:t>
            </a:r>
          </a:p>
          <a:p>
            <a:pPr lvl="1"/>
            <a:r>
              <a:rPr lang="en-US" sz="2600" dirty="0" err="1"/>
              <a:t>myArray</a:t>
            </a:r>
            <a:r>
              <a:rPr lang="en-US" sz="2600" dirty="0"/>
              <a:t> = new </a:t>
            </a:r>
            <a:r>
              <a:rPr lang="en-US" sz="2600" dirty="0" err="1"/>
              <a:t>int</a:t>
            </a:r>
            <a:r>
              <a:rPr lang="en-US" sz="2600" dirty="0"/>
              <a:t> [5];</a:t>
            </a:r>
          </a:p>
          <a:p>
            <a:pPr lvl="1"/>
            <a:r>
              <a:rPr lang="en-US" sz="2600" dirty="0" err="1"/>
              <a:t>myArray</a:t>
            </a:r>
            <a:r>
              <a:rPr lang="en-US" sz="2600" dirty="0"/>
              <a:t> = new </a:t>
            </a:r>
            <a:r>
              <a:rPr lang="en-US" sz="2600" dirty="0" err="1"/>
              <a:t>int</a:t>
            </a:r>
            <a:r>
              <a:rPr lang="en-US" sz="2600" dirty="0"/>
              <a:t>[] {0, 1, 2, 3};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 = new </a:t>
            </a:r>
            <a:r>
              <a:rPr lang="en-US" sz="2600" dirty="0" err="1"/>
              <a:t>int</a:t>
            </a:r>
            <a:r>
              <a:rPr lang="en-US" sz="2600" dirty="0"/>
              <a:t>[] {0, 1, 2, 3};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 = {0, 1, 2, 3};</a:t>
            </a:r>
          </a:p>
          <a:p>
            <a:r>
              <a:rPr lang="en-US" sz="2800" dirty="0"/>
              <a:t>Using Variables</a:t>
            </a:r>
          </a:p>
          <a:p>
            <a:pPr lvl="1">
              <a:spcBef>
                <a:spcPts val="100"/>
              </a:spcBef>
            </a:pPr>
            <a:r>
              <a:rPr lang="en-US" sz="2600" dirty="0" err="1"/>
              <a:t>myArray</a:t>
            </a:r>
            <a:r>
              <a:rPr lang="en-US" sz="2600" dirty="0"/>
              <a:t>[5] = 6;</a:t>
            </a:r>
          </a:p>
          <a:p>
            <a:pPr lvl="1">
              <a:spcBef>
                <a:spcPts val="100"/>
              </a:spcBef>
            </a:pP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 err="1"/>
              <a:t>myArray</a:t>
            </a:r>
            <a:r>
              <a:rPr lang="en-US" sz="2600" dirty="0"/>
              <a:t>[5]);</a:t>
            </a:r>
          </a:p>
          <a:p>
            <a:pPr lvl="1">
              <a:spcBef>
                <a:spcPts val="100"/>
              </a:spcBef>
            </a:pPr>
            <a:r>
              <a:rPr lang="en-US" sz="2600" dirty="0" err="1"/>
              <a:t>myArray.Length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86267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/>
              <a:t>myArray</a:t>
            </a:r>
            <a:r>
              <a:rPr lang="en-US" sz="2800" dirty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 counter = 0; 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while (counter &lt; </a:t>
            </a:r>
            <a:r>
              <a:rPr lang="en-US" sz="2800" dirty="0" err="1"/>
              <a:t>myArray.Length</a:t>
            </a:r>
            <a:r>
              <a:rPr lang="en-US" sz="28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myArray</a:t>
            </a:r>
            <a:r>
              <a:rPr lang="en-US" sz="2800" dirty="0"/>
              <a:t>[counter].</a:t>
            </a:r>
            <a:r>
              <a:rPr lang="en-US" sz="2800" dirty="0" err="1"/>
              <a:t>ToString</a:t>
            </a:r>
            <a:r>
              <a:rPr lang="en-US" sz="2800" dirty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counter++;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011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/>
              <a:t>myArray</a:t>
            </a:r>
            <a:r>
              <a:rPr lang="en-US" sz="2800" dirty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 counter = 0; 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do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myArray</a:t>
            </a:r>
            <a:r>
              <a:rPr lang="en-US" sz="2800" dirty="0"/>
              <a:t>[counter].</a:t>
            </a:r>
            <a:r>
              <a:rPr lang="en-US" sz="2800" dirty="0" err="1"/>
              <a:t>ToString</a:t>
            </a:r>
            <a:r>
              <a:rPr lang="en-US" sz="2800" dirty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counter++;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 while (counter &lt; </a:t>
            </a:r>
            <a:r>
              <a:rPr lang="en-US" sz="2800" dirty="0" err="1"/>
              <a:t>myArray.Length</a:t>
            </a:r>
            <a:r>
              <a:rPr lang="en-US" sz="2800" dirty="0"/>
              <a:t>);</a:t>
            </a:r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36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/>
              <a:t>myArray</a:t>
            </a:r>
            <a:r>
              <a:rPr lang="en-US" sz="2800" dirty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for(</a:t>
            </a:r>
            <a:r>
              <a:rPr lang="en-US" sz="2800" dirty="0" err="1"/>
              <a:t>int</a:t>
            </a:r>
            <a:r>
              <a:rPr lang="en-US" sz="2800" dirty="0"/>
              <a:t> counter = 0;  counter &lt; </a:t>
            </a:r>
            <a:r>
              <a:rPr lang="en-US" sz="2800" dirty="0" err="1"/>
              <a:t>myArray.Length</a:t>
            </a:r>
            <a:r>
              <a:rPr lang="en-US" sz="2800" dirty="0"/>
              <a:t>; counter++)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myArray</a:t>
            </a:r>
            <a:r>
              <a:rPr lang="en-US" sz="2800" dirty="0"/>
              <a:t>[counter].</a:t>
            </a:r>
            <a:r>
              <a:rPr lang="en-US" sz="2800" dirty="0" err="1"/>
              <a:t>ToString</a:t>
            </a:r>
            <a:r>
              <a:rPr lang="en-US" sz="2800" dirty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868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/>
              <a:t>myArray</a:t>
            </a:r>
            <a:r>
              <a:rPr lang="en-US" sz="2800" dirty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foreach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value in </a:t>
            </a:r>
            <a:r>
              <a:rPr lang="en-US" sz="2800" dirty="0" err="1"/>
              <a:t>myArray</a:t>
            </a:r>
            <a:r>
              <a:rPr lang="en-US" sz="28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value.ToString</a:t>
            </a:r>
            <a:r>
              <a:rPr lang="en-US" sz="2800" dirty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750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48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23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status report is needed of all government employees.  Statuses are:</a:t>
            </a:r>
          </a:p>
          <a:p>
            <a:pPr lvl="1"/>
            <a:r>
              <a:rPr lang="en-US" sz="2800" dirty="0"/>
              <a:t>1: Alive, 2: Zombie, 3: Dead, 4: Unknown</a:t>
            </a:r>
          </a:p>
          <a:p>
            <a:pPr lvl="0"/>
            <a:r>
              <a:rPr lang="en-US" sz="2800" dirty="0"/>
              <a:t>Given an array of </a:t>
            </a:r>
            <a:r>
              <a:rPr lang="en-US" sz="2800" dirty="0" err="1"/>
              <a:t>int</a:t>
            </a:r>
            <a:r>
              <a:rPr lang="en-US" sz="2800" dirty="0"/>
              <a:t> variable, write loops with if else statements and console out everyone’s status.</a:t>
            </a:r>
          </a:p>
          <a:p>
            <a:pPr lvl="0"/>
            <a:r>
              <a:rPr lang="en-US" sz="2800" dirty="0"/>
              <a:t>Use all loop types.</a:t>
            </a:r>
          </a:p>
          <a:p>
            <a:pPr lvl="0"/>
            <a:r>
              <a:rPr lang="en-US" sz="2800" dirty="0"/>
              <a:t>Given another array of string variables with names, write out the name and their status.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84197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Smaller and Manageable</a:t>
            </a:r>
          </a:p>
          <a:p>
            <a:r>
              <a:rPr lang="en-US" sz="2800" dirty="0"/>
              <a:t>Cohesive Actions</a:t>
            </a:r>
          </a:p>
          <a:p>
            <a:r>
              <a:rPr lang="en-US" sz="2800" dirty="0"/>
              <a:t>Reusable</a:t>
            </a:r>
          </a:p>
          <a:p>
            <a:r>
              <a:rPr lang="en-US" sz="2800" dirty="0"/>
              <a:t>Functions Return a Value</a:t>
            </a:r>
          </a:p>
          <a:p>
            <a:pPr lvl="1"/>
            <a:r>
              <a:rPr lang="en-US" sz="2600" dirty="0"/>
              <a:t>Only one value can be returned</a:t>
            </a:r>
          </a:p>
          <a:p>
            <a:r>
              <a:rPr lang="en-US" sz="2800" dirty="0"/>
              <a:t>Voids do not Return a Value</a:t>
            </a:r>
          </a:p>
          <a:p>
            <a:r>
              <a:rPr lang="en-US" sz="2800" dirty="0"/>
              <a:t>Parameters</a:t>
            </a:r>
          </a:p>
          <a:p>
            <a:r>
              <a:rPr lang="en-US" sz="2800" dirty="0"/>
              <a:t>Method Overloads</a:t>
            </a:r>
          </a:p>
        </p:txBody>
      </p:sp>
    </p:spTree>
    <p:extLst>
      <p:ext uri="{BB962C8B-B14F-4D97-AF65-F5344CB8AC3E}">
        <p14:creationId xmlns:p14="http://schemas.microsoft.com/office/powerpoint/2010/main" val="241102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F612CF-2482-485F-9EB3-848170206EC6}"/>
              </a:ext>
            </a:extLst>
          </p:cNvPr>
          <p:cNvSpPr/>
          <p:nvPr/>
        </p:nvSpPr>
        <p:spPr>
          <a:xfrm>
            <a:off x="1469986" y="2607847"/>
            <a:ext cx="672162" cy="32720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Untracked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F579B-C110-42B7-A217-1DA96958A4F8}"/>
              </a:ext>
            </a:extLst>
          </p:cNvPr>
          <p:cNvSpPr/>
          <p:nvPr/>
        </p:nvSpPr>
        <p:spPr>
          <a:xfrm>
            <a:off x="5285224" y="1853248"/>
            <a:ext cx="672162" cy="402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Staged (Index)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4AA36-FFAB-456F-9964-180D922F05AB}"/>
              </a:ext>
            </a:extLst>
          </p:cNvPr>
          <p:cNvSpPr/>
          <p:nvPr/>
        </p:nvSpPr>
        <p:spPr>
          <a:xfrm>
            <a:off x="7163624" y="1853248"/>
            <a:ext cx="672162" cy="402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F1FF9D-F613-48BA-8375-3EBE29D901C9}"/>
              </a:ext>
            </a:extLst>
          </p:cNvPr>
          <p:cNvSpPr/>
          <p:nvPr/>
        </p:nvSpPr>
        <p:spPr>
          <a:xfrm>
            <a:off x="9013368" y="1901792"/>
            <a:ext cx="672162" cy="40266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Remote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6C23F-9F8C-43A8-8092-32063253C1A8}"/>
              </a:ext>
            </a:extLst>
          </p:cNvPr>
          <p:cNvSpPr/>
          <p:nvPr/>
        </p:nvSpPr>
        <p:spPr>
          <a:xfrm>
            <a:off x="3377605" y="1853248"/>
            <a:ext cx="672162" cy="402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Tracked (Workspace)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DDF6D7C-84A8-487E-8D85-D92779BDA356}"/>
              </a:ext>
            </a:extLst>
          </p:cNvPr>
          <p:cNvSpPr/>
          <p:nvPr/>
        </p:nvSpPr>
        <p:spPr>
          <a:xfrm>
            <a:off x="2216270" y="2607847"/>
            <a:ext cx="1132116" cy="70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C230BD-0466-42B8-AD9E-B1D0D146037A}"/>
              </a:ext>
            </a:extLst>
          </p:cNvPr>
          <p:cNvSpPr/>
          <p:nvPr/>
        </p:nvSpPr>
        <p:spPr>
          <a:xfrm>
            <a:off x="4136861" y="1901792"/>
            <a:ext cx="1132116" cy="70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DA20D95-955C-4A7C-8743-AEA65CCB384D}"/>
              </a:ext>
            </a:extLst>
          </p:cNvPr>
          <p:cNvSpPr/>
          <p:nvPr/>
        </p:nvSpPr>
        <p:spPr>
          <a:xfrm>
            <a:off x="5929910" y="1904030"/>
            <a:ext cx="1283692" cy="70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ED97C4D-5EFC-4732-B427-9568874FEF13}"/>
              </a:ext>
            </a:extLst>
          </p:cNvPr>
          <p:cNvSpPr/>
          <p:nvPr/>
        </p:nvSpPr>
        <p:spPr>
          <a:xfrm>
            <a:off x="7881252" y="1904030"/>
            <a:ext cx="1132116" cy="70605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91C7E281-3A73-494B-8EDB-26DB099E0546}"/>
              </a:ext>
            </a:extLst>
          </p:cNvPr>
          <p:cNvSpPr/>
          <p:nvPr/>
        </p:nvSpPr>
        <p:spPr>
          <a:xfrm>
            <a:off x="4066014" y="5312789"/>
            <a:ext cx="4878738" cy="810229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8D23C71C-53EA-451F-98F8-926E7DB65F61}"/>
              </a:ext>
            </a:extLst>
          </p:cNvPr>
          <p:cNvSpPr/>
          <p:nvPr/>
        </p:nvSpPr>
        <p:spPr>
          <a:xfrm>
            <a:off x="4065601" y="4530191"/>
            <a:ext cx="4878738" cy="810229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Clone (first time only)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4DFED80-05F6-4DA5-9DB7-C475CDEC0BFB}"/>
              </a:ext>
            </a:extLst>
          </p:cNvPr>
          <p:cNvSpPr/>
          <p:nvPr/>
        </p:nvSpPr>
        <p:spPr>
          <a:xfrm>
            <a:off x="2216270" y="1853248"/>
            <a:ext cx="1132116" cy="70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</p:spTree>
    <p:extLst>
      <p:ext uri="{BB962C8B-B14F-4D97-AF65-F5344CB8AC3E}">
        <p14:creationId xmlns:p14="http://schemas.microsoft.com/office/powerpoint/2010/main" val="3319454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[access modifier] [return type] [name]([type1] [parameter1], [type2] [parameter2]) 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457200" lvl="1" indent="0">
              <a:buNone/>
            </a:pPr>
            <a:r>
              <a:rPr lang="en-US" sz="2600" dirty="0"/>
              <a:t>Statements…;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private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AddNumbers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num1, </a:t>
            </a:r>
            <a:r>
              <a:rPr lang="en-US" sz="2800" dirty="0" err="1"/>
              <a:t>int</a:t>
            </a:r>
            <a:r>
              <a:rPr lang="en-US" sz="2800" dirty="0"/>
              <a:t> num2) 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457200" lvl="1" indent="0">
              <a:buNone/>
            </a:pPr>
            <a:r>
              <a:rPr lang="en-US" sz="2600" dirty="0"/>
              <a:t>Statements…;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0884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40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055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status report is needed of all government employees.  Statuses are:</a:t>
            </a:r>
          </a:p>
          <a:p>
            <a:pPr lvl="1"/>
            <a:r>
              <a:rPr lang="en-US" sz="2800" dirty="0"/>
              <a:t>1: Alive, 2: Zombie, 3: Dead, 4: Unknown</a:t>
            </a:r>
          </a:p>
          <a:p>
            <a:r>
              <a:rPr lang="en-US" sz="3000" dirty="0"/>
              <a:t>Modify your previous program to create a method that handles the condition given a parameter for status and for name that returns the concatenated string.</a:t>
            </a:r>
          </a:p>
          <a:p>
            <a:r>
              <a:rPr lang="en-US" sz="3000" dirty="0"/>
              <a:t>Write a void method that takes a string parameter and writes it to the console.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4093435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Generic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Type Safety</a:t>
            </a:r>
          </a:p>
          <a:p>
            <a:r>
              <a:rPr lang="en-US" sz="2800" dirty="0"/>
              <a:t>Re-use</a:t>
            </a:r>
          </a:p>
          <a:p>
            <a:r>
              <a:rPr lang="en-US" sz="2800" dirty="0"/>
              <a:t>Generic Collections – </a:t>
            </a:r>
            <a:r>
              <a:rPr lang="en-US" sz="2800" dirty="0" err="1"/>
              <a:t>System.Collections.Generic</a:t>
            </a:r>
            <a:endParaRPr lang="en-US" sz="2800" dirty="0"/>
          </a:p>
          <a:p>
            <a:r>
              <a:rPr lang="en-US" sz="28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List&lt;string&gt; strings = new List&lt;string&gt;();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strings.Add</a:t>
            </a:r>
            <a:r>
              <a:rPr lang="en-US" sz="2800" dirty="0"/>
              <a:t>(“test”);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List&lt;</a:t>
            </a:r>
            <a:r>
              <a:rPr lang="en-US" sz="2800" dirty="0" err="1"/>
              <a:t>int</a:t>
            </a:r>
            <a:r>
              <a:rPr lang="en-US" sz="2800" dirty="0"/>
              <a:t>&gt; </a:t>
            </a:r>
            <a:r>
              <a:rPr lang="en-US" sz="2800" dirty="0" err="1"/>
              <a:t>ints</a:t>
            </a:r>
            <a:r>
              <a:rPr lang="en-US" sz="2800" dirty="0"/>
              <a:t> = new List&lt;</a:t>
            </a:r>
            <a:r>
              <a:rPr lang="en-US" sz="2800" dirty="0" err="1"/>
              <a:t>int</a:t>
            </a:r>
            <a:r>
              <a:rPr lang="en-US" sz="2800" dirty="0"/>
              <a:t>&gt;();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int.s.Add</a:t>
            </a:r>
            <a:r>
              <a:rPr lang="en-US" sz="2800" dirty="0"/>
              <a:t>(3);</a:t>
            </a:r>
          </a:p>
        </p:txBody>
      </p:sp>
    </p:spTree>
    <p:extLst>
      <p:ext uri="{BB962C8B-B14F-4D97-AF65-F5344CB8AC3E}">
        <p14:creationId xmlns:p14="http://schemas.microsoft.com/office/powerpoint/2010/main" val="2544921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11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50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/>
              <a:t>A status report is needed of all government employees.  Statuses are:</a:t>
            </a:r>
          </a:p>
          <a:p>
            <a:pPr lvl="1"/>
            <a:r>
              <a:rPr lang="en-US" sz="2800" dirty="0"/>
              <a:t>1: Alive, 2: Zombie, 3: Dead, 4: Unknown</a:t>
            </a:r>
          </a:p>
          <a:p>
            <a:r>
              <a:rPr lang="en-US" sz="3000" dirty="0"/>
              <a:t>Modify your previous program to create a generic list of names of everyone who is alive.</a:t>
            </a:r>
          </a:p>
          <a:p>
            <a:r>
              <a:rPr lang="en-US" sz="3000" dirty="0"/>
              <a:t>At the end of the program, list everyone still alive.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000187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40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800" dirty="0"/>
              <a:t>Code Katas</a:t>
            </a:r>
          </a:p>
          <a:p>
            <a:pPr lvl="1"/>
            <a:r>
              <a:rPr lang="en-US" sz="2600" dirty="0">
                <a:hlinkClick r:id="rId3"/>
              </a:rPr>
              <a:t>https://www.codewars.com/</a:t>
            </a:r>
            <a:endParaRPr lang="en-US" sz="2600" dirty="0"/>
          </a:p>
          <a:p>
            <a:r>
              <a:rPr lang="en-US" sz="2800" dirty="0" err="1"/>
              <a:t>DotNet</a:t>
            </a:r>
            <a:r>
              <a:rPr lang="en-US" sz="2800" dirty="0"/>
              <a:t> Fiddle</a:t>
            </a:r>
          </a:p>
          <a:p>
            <a:pPr lvl="1"/>
            <a:r>
              <a:rPr lang="en-US" sz="2600" dirty="0">
                <a:hlinkClick r:id="rId4"/>
              </a:rPr>
              <a:t>https://dotnetfiddle.net/</a:t>
            </a:r>
            <a:endParaRPr lang="en-US" sz="2600" dirty="0"/>
          </a:p>
          <a:p>
            <a:r>
              <a:rPr lang="en-US" sz="2800" dirty="0"/>
              <a:t>Codeasy.net</a:t>
            </a:r>
          </a:p>
          <a:p>
            <a:pPr lvl="1"/>
            <a:r>
              <a:rPr lang="en-US" sz="2600" dirty="0">
                <a:hlinkClick r:id="rId5"/>
              </a:rPr>
              <a:t>https://codeasy.net/welcome</a:t>
            </a:r>
            <a:endParaRPr lang="en-US" sz="2600" dirty="0"/>
          </a:p>
          <a:p>
            <a:r>
              <a:rPr lang="en-US" sz="2800" dirty="0"/>
              <a:t>Microsoft Virtual Academy</a:t>
            </a:r>
          </a:p>
          <a:p>
            <a:pPr lvl="1"/>
            <a:r>
              <a:rPr lang="en-US" sz="2600" dirty="0">
                <a:hlinkClick r:id="rId6"/>
              </a:rPr>
              <a:t>https://mva.microsoft.com/</a:t>
            </a:r>
            <a:endParaRPr lang="en-US" sz="2600" dirty="0"/>
          </a:p>
          <a:p>
            <a:r>
              <a:rPr lang="en-US" sz="2800" dirty="0"/>
              <a:t>Microsoft Docs</a:t>
            </a:r>
          </a:p>
          <a:p>
            <a:pPr lvl="1"/>
            <a:r>
              <a:rPr lang="en-US" sz="2600" dirty="0">
                <a:hlinkClick r:id="rId7"/>
              </a:rPr>
              <a:t>https://docs.microsoft.com/en-us/dotnet/csharp/index</a:t>
            </a:r>
            <a:endParaRPr lang="en-US" sz="2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817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/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14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Practicing!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/>
              <a:t>Try declaring different types of variables.</a:t>
            </a:r>
          </a:p>
          <a:p>
            <a:r>
              <a:rPr lang="en-US" sz="3200" dirty="0"/>
              <a:t>Try different combinations of if, else statements.</a:t>
            </a:r>
          </a:p>
          <a:p>
            <a:r>
              <a:rPr lang="en-US" sz="3200" dirty="0"/>
              <a:t>Try different combinations and logic for loops.</a:t>
            </a:r>
          </a:p>
          <a:p>
            <a:r>
              <a:rPr lang="en-US" sz="3200" dirty="0"/>
              <a:t>Try creating different methods with different parameters and return types.</a:t>
            </a:r>
          </a:p>
          <a:p>
            <a:r>
              <a:rPr lang="en-US" sz="3200" dirty="0"/>
              <a:t>Try different ways of working with the generic list.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823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Command Line Interface (CLI)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Commands within the command line</a:t>
            </a:r>
          </a:p>
          <a:p>
            <a:r>
              <a:rPr lang="en-US" sz="2800" dirty="0"/>
              <a:t>Entered in the terminal window</a:t>
            </a:r>
          </a:p>
          <a:p>
            <a:r>
              <a:rPr lang="en-US" sz="2800" dirty="0"/>
              <a:t>Basic Commands</a:t>
            </a:r>
          </a:p>
          <a:p>
            <a:pPr lvl="1"/>
            <a:r>
              <a:rPr lang="en-US" sz="2600" dirty="0"/>
              <a:t>new, restore, build, run, clean</a:t>
            </a:r>
          </a:p>
          <a:p>
            <a:r>
              <a:rPr lang="en-US" sz="2800" dirty="0"/>
              <a:t>Project Modification Commands</a:t>
            </a:r>
          </a:p>
          <a:p>
            <a:pPr lvl="1"/>
            <a:r>
              <a:rPr lang="en-US" sz="2600" dirty="0"/>
              <a:t>add/remove package, add/remove reference</a:t>
            </a:r>
          </a:p>
        </p:txBody>
      </p:sp>
    </p:spTree>
    <p:extLst>
      <p:ext uri="{BB962C8B-B14F-4D97-AF65-F5344CB8AC3E}">
        <p14:creationId xmlns:p14="http://schemas.microsoft.com/office/powerpoint/2010/main" val="388463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new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mkdir</a:t>
            </a:r>
            <a:r>
              <a:rPr lang="en-US" sz="2800" dirty="0"/>
              <a:t> – create directory</a:t>
            </a:r>
          </a:p>
          <a:p>
            <a:r>
              <a:rPr lang="en-US" sz="2800" dirty="0"/>
              <a:t>cd – change directory</a:t>
            </a:r>
          </a:p>
          <a:p>
            <a:r>
              <a:rPr lang="en-US" sz="2800" dirty="0"/>
              <a:t>Console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console</a:t>
            </a:r>
          </a:p>
          <a:p>
            <a:r>
              <a:rPr lang="en-US" sz="2800" dirty="0"/>
              <a:t>Class Library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classlib</a:t>
            </a:r>
            <a:endParaRPr lang="en-US" sz="2600" dirty="0"/>
          </a:p>
          <a:p>
            <a:r>
              <a:rPr lang="en-US" sz="2800" dirty="0"/>
              <a:t>Web API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webapi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5020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Console Application in Visual Studio Code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3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Made up of:</a:t>
            </a:r>
          </a:p>
          <a:p>
            <a:pPr lvl="1"/>
            <a:r>
              <a:rPr lang="en-US" sz="2600" dirty="0"/>
              <a:t>Keywords</a:t>
            </a:r>
          </a:p>
          <a:p>
            <a:pPr lvl="1"/>
            <a:r>
              <a:rPr lang="en-US" sz="2600" dirty="0"/>
              <a:t>Expressions</a:t>
            </a:r>
          </a:p>
          <a:p>
            <a:pPr lvl="1"/>
            <a:r>
              <a:rPr lang="en-US" sz="2600" dirty="0"/>
              <a:t>Operators</a:t>
            </a:r>
          </a:p>
          <a:p>
            <a:r>
              <a:rPr lang="en-US" sz="2800" dirty="0"/>
              <a:t>Statements end with a Semicolon </a:t>
            </a:r>
            <a:r>
              <a:rPr lang="en-US" sz="2800" b="1" dirty="0"/>
              <a:t>;</a:t>
            </a:r>
          </a:p>
          <a:p>
            <a:r>
              <a:rPr lang="en-US" sz="2800" dirty="0"/>
              <a:t>Statements can span multiple lines</a:t>
            </a:r>
          </a:p>
          <a:p>
            <a:r>
              <a:rPr lang="en-US" sz="2800" dirty="0"/>
              <a:t>Statement blocks contain multiple statements</a:t>
            </a:r>
          </a:p>
          <a:p>
            <a:pPr lvl="1"/>
            <a:r>
              <a:rPr lang="en-US" sz="2600" dirty="0"/>
              <a:t>Surrounded by curly braces { }</a:t>
            </a:r>
          </a:p>
          <a:p>
            <a:pPr lvl="1"/>
            <a:r>
              <a:rPr lang="en-US" sz="2600" dirty="0"/>
              <a:t>Can have blocks within blocks</a:t>
            </a:r>
          </a:p>
        </p:txBody>
      </p:sp>
    </p:spTree>
    <p:extLst>
      <p:ext uri="{BB962C8B-B14F-4D97-AF65-F5344CB8AC3E}">
        <p14:creationId xmlns:p14="http://schemas.microsoft.com/office/powerpoint/2010/main" val="1309632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3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4394</Words>
  <Application>Microsoft Office PowerPoint</Application>
  <PresentationFormat>Widescreen</PresentationFormat>
  <Paragraphs>598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Century Gothic</vt:lpstr>
      <vt:lpstr>Wingdings 3</vt:lpstr>
      <vt:lpstr>Ion</vt:lpstr>
      <vt:lpstr>Logols Learning</vt:lpstr>
      <vt:lpstr>Visual Studio Code</vt:lpstr>
      <vt:lpstr>Git</vt:lpstr>
      <vt:lpstr>Git Workflow</vt:lpstr>
      <vt:lpstr>Git / Github</vt:lpstr>
      <vt:lpstr>.Net Command Line Interface (CLI)</vt:lpstr>
      <vt:lpstr>CLI new Examples</vt:lpstr>
      <vt:lpstr>EXAMPLE</vt:lpstr>
      <vt:lpstr>Statements</vt:lpstr>
      <vt:lpstr>EXAMPLE</vt:lpstr>
      <vt:lpstr>C# Comments</vt:lpstr>
      <vt:lpstr>EXAMPLE</vt:lpstr>
      <vt:lpstr>Types</vt:lpstr>
      <vt:lpstr>Declaring String Variables</vt:lpstr>
      <vt:lpstr>Declaring Number Variables</vt:lpstr>
      <vt:lpstr>Declaring Bool Variables</vt:lpstr>
      <vt:lpstr>EXAMPLE</vt:lpstr>
      <vt:lpstr>ASSESSMENT</vt:lpstr>
      <vt:lpstr>Comparison Operators</vt:lpstr>
      <vt:lpstr>Logical Operators</vt:lpstr>
      <vt:lpstr>If Statement</vt:lpstr>
      <vt:lpstr>If-Else Statement</vt:lpstr>
      <vt:lpstr>Nested If Statement</vt:lpstr>
      <vt:lpstr>If Multiple Else Statement</vt:lpstr>
      <vt:lpstr>EXAMPLE</vt:lpstr>
      <vt:lpstr>Switch Statement</vt:lpstr>
      <vt:lpstr>EXAMPLE</vt:lpstr>
      <vt:lpstr>ASSESSMENT</vt:lpstr>
      <vt:lpstr>Assignment</vt:lpstr>
      <vt:lpstr>Value and Reference Types</vt:lpstr>
      <vt:lpstr>Declaring Arrays</vt:lpstr>
      <vt:lpstr>while Loop</vt:lpstr>
      <vt:lpstr>do-while Loop</vt:lpstr>
      <vt:lpstr>for Loop</vt:lpstr>
      <vt:lpstr>foreach Loop</vt:lpstr>
      <vt:lpstr>EXAMPLE</vt:lpstr>
      <vt:lpstr>ASSESSMENT</vt:lpstr>
      <vt:lpstr>Assignment</vt:lpstr>
      <vt:lpstr>Methods</vt:lpstr>
      <vt:lpstr>Method Syntax</vt:lpstr>
      <vt:lpstr>EXAMPLE</vt:lpstr>
      <vt:lpstr>ASSESSMENT</vt:lpstr>
      <vt:lpstr>Assignment</vt:lpstr>
      <vt:lpstr>Working with Generic Types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Joseph Mackie</cp:lastModifiedBy>
  <cp:revision>380</cp:revision>
  <cp:lastPrinted>2018-04-28T18:44:46Z</cp:lastPrinted>
  <dcterms:created xsi:type="dcterms:W3CDTF">2017-04-24T23:58:16Z</dcterms:created>
  <dcterms:modified xsi:type="dcterms:W3CDTF">2018-05-11T02:16:44Z</dcterms:modified>
</cp:coreProperties>
</file>