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6" r:id="rId2"/>
    <p:sldId id="313" r:id="rId3"/>
    <p:sldId id="292" r:id="rId4"/>
    <p:sldId id="324" r:id="rId5"/>
    <p:sldId id="314" r:id="rId6"/>
    <p:sldId id="325" r:id="rId7"/>
    <p:sldId id="315" r:id="rId8"/>
    <p:sldId id="321" r:id="rId9"/>
    <p:sldId id="327" r:id="rId10"/>
    <p:sldId id="332" r:id="rId11"/>
    <p:sldId id="338" r:id="rId12"/>
    <p:sldId id="342" r:id="rId13"/>
    <p:sldId id="317" r:id="rId14"/>
    <p:sldId id="318" r:id="rId15"/>
    <p:sldId id="319" r:id="rId16"/>
    <p:sldId id="329" r:id="rId17"/>
    <p:sldId id="333" r:id="rId18"/>
    <p:sldId id="343" r:id="rId19"/>
    <p:sldId id="346" r:id="rId20"/>
    <p:sldId id="323" r:id="rId21"/>
    <p:sldId id="322" r:id="rId22"/>
    <p:sldId id="300" r:id="rId23"/>
    <p:sldId id="303" r:id="rId24"/>
    <p:sldId id="295" r:id="rId25"/>
    <p:sldId id="305" r:id="rId26"/>
    <p:sldId id="293" r:id="rId27"/>
    <p:sldId id="334" r:id="rId28"/>
    <p:sldId id="341" r:id="rId29"/>
    <p:sldId id="344" r:id="rId30"/>
    <p:sldId id="347" r:id="rId31"/>
    <p:sldId id="306" r:id="rId32"/>
    <p:sldId id="326" r:id="rId33"/>
    <p:sldId id="298" r:id="rId34"/>
    <p:sldId id="335" r:id="rId35"/>
    <p:sldId id="340" r:id="rId36"/>
    <p:sldId id="348" r:id="rId37"/>
    <p:sldId id="331" r:id="rId38"/>
    <p:sldId id="337" r:id="rId39"/>
    <p:sldId id="34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866" autoAdjust="0"/>
  </p:normalViewPr>
  <p:slideViewPr>
    <p:cSldViewPr snapToGrid="0">
      <p:cViewPr varScale="1">
        <p:scale>
          <a:sx n="66" d="100"/>
          <a:sy n="66" d="100"/>
        </p:scale>
        <p:origin x="130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4CC69-5985-4F2B-94BC-C394CAD8886F}" type="datetimeFigureOut">
              <a:rPr lang="en-US" smtClean="0"/>
              <a:t>6/1/2018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9E88B0-9E09-47C1-8462-4303844A56EB}" type="slidenum">
              <a:rPr lang="en-US" smtClean="0"/>
              <a:t>‹#›</a:t>
            </a:fld>
            <a:endParaRPr lang="en-US"/>
          </a:p>
        </p:txBody>
      </p:sp>
    </p:spTree>
    <p:extLst>
      <p:ext uri="{BB962C8B-B14F-4D97-AF65-F5344CB8AC3E}">
        <p14:creationId xmlns:p14="http://schemas.microsoft.com/office/powerpoint/2010/main" val="2588506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Object Oriented Programming is a way of programming in which code is separated into objects or classes.</a:t>
            </a:r>
          </a:p>
          <a:p>
            <a:pPr marL="171450" indent="-171450">
              <a:buFont typeface="Arial" panose="020B0604020202020204" pitchFamily="34" charset="0"/>
              <a:buChar char="•"/>
            </a:pPr>
            <a:r>
              <a:rPr lang="en-US" baseline="0" dirty="0"/>
              <a:t>In this way it gives the programmer a way to have code represent something and to have single responsibility.</a:t>
            </a:r>
          </a:p>
          <a:p>
            <a:pPr marL="628650" lvl="1" indent="-171450">
              <a:buFont typeface="Arial" panose="020B0604020202020204" pitchFamily="34" charset="0"/>
              <a:buChar char="•"/>
            </a:pPr>
            <a:r>
              <a:rPr lang="en-US" baseline="0" dirty="0"/>
              <a:t>Single responsibility means that the class is only responsible for one thing and that it is only being used for one use case (or group of people that would use it).</a:t>
            </a:r>
          </a:p>
          <a:p>
            <a:pPr marL="171450" indent="-171450">
              <a:buFont typeface="Arial" panose="020B0604020202020204" pitchFamily="34" charset="0"/>
              <a:buChar char="•"/>
            </a:pPr>
            <a:r>
              <a:rPr lang="en-US" baseline="0" dirty="0"/>
              <a:t>This usually makes for more code reuse instead of just writing code throughout the program when you need it.</a:t>
            </a:r>
          </a:p>
          <a:p>
            <a:pPr marL="171450" indent="-171450">
              <a:buFont typeface="Arial" panose="020B0604020202020204" pitchFamily="34" charset="0"/>
              <a:buChar char="•"/>
            </a:pPr>
            <a:r>
              <a:rPr lang="en-US" baseline="0" dirty="0"/>
              <a:t>There is also the ability to inherit properties and methods from a base class.</a:t>
            </a:r>
          </a:p>
          <a:p>
            <a:pPr marL="171450" indent="-171450">
              <a:buFont typeface="Arial" panose="020B0604020202020204" pitchFamily="34" charset="0"/>
              <a:buChar char="•"/>
            </a:pPr>
            <a:r>
              <a:rPr lang="en-US" baseline="0" dirty="0"/>
              <a:t>So, for example you could have a shape base class with a height property and width property.</a:t>
            </a:r>
          </a:p>
          <a:p>
            <a:pPr marL="171450" indent="-171450">
              <a:buFont typeface="Arial" panose="020B0604020202020204" pitchFamily="34" charset="0"/>
              <a:buChar char="•"/>
            </a:pPr>
            <a:r>
              <a:rPr lang="en-US" baseline="0" dirty="0"/>
              <a:t>A square which is a particular type of shape would need these same properties and so could inherit from the shape class to use these same properties.</a:t>
            </a:r>
          </a:p>
          <a:p>
            <a:pPr marL="171450" indent="-171450">
              <a:buFont typeface="Arial" panose="020B0604020202020204" pitchFamily="34" charset="0"/>
              <a:buChar char="•"/>
            </a:pPr>
            <a:r>
              <a:rPr lang="en-US" baseline="0" dirty="0"/>
              <a:t>In </a:t>
            </a:r>
            <a:r>
              <a:rPr lang="en-US" baseline="0" dirty="0" err="1"/>
              <a:t>.Net</a:t>
            </a:r>
            <a:r>
              <a:rPr lang="en-US" baseline="0" dirty="0"/>
              <a:t> there is a difference between a class and an object.</a:t>
            </a:r>
          </a:p>
          <a:p>
            <a:pPr marL="171450" indent="-171450">
              <a:buFont typeface="Arial" panose="020B0604020202020204" pitchFamily="34" charset="0"/>
              <a:buChar char="•"/>
            </a:pPr>
            <a:r>
              <a:rPr lang="en-US" baseline="0" dirty="0"/>
              <a:t>The class is the definition.</a:t>
            </a:r>
          </a:p>
          <a:p>
            <a:pPr marL="171450" indent="-171450">
              <a:buFont typeface="Arial" panose="020B0604020202020204" pitchFamily="34" charset="0"/>
              <a:buChar char="•"/>
            </a:pPr>
            <a:r>
              <a:rPr lang="en-US" baseline="0" dirty="0"/>
              <a:t>The object is what is created each time a class is instantiated.</a:t>
            </a:r>
          </a:p>
          <a:p>
            <a:pPr marL="171450" indent="-171450">
              <a:buFont typeface="Arial" panose="020B0604020202020204" pitchFamily="34" charset="0"/>
              <a:buChar char="•"/>
            </a:pPr>
            <a:r>
              <a:rPr lang="en-US" baseline="0" dirty="0"/>
              <a:t>There are alternatives to object oriented programming such as procedural and functional programming.</a:t>
            </a:r>
          </a:p>
          <a:p>
            <a:pPr marL="628650" lvl="1" indent="-171450">
              <a:buFont typeface="Arial" panose="020B0604020202020204" pitchFamily="34" charset="0"/>
              <a:buChar char="•"/>
            </a:pPr>
            <a:r>
              <a:rPr lang="en-US" baseline="0" dirty="0"/>
              <a:t>All of these paradigms are now used together.</a:t>
            </a:r>
          </a:p>
        </p:txBody>
      </p:sp>
      <p:sp>
        <p:nvSpPr>
          <p:cNvPr id="4" name="Slide Number Placeholder 3"/>
          <p:cNvSpPr>
            <a:spLocks noGrp="1"/>
          </p:cNvSpPr>
          <p:nvPr>
            <p:ph type="sldNum" sz="quarter" idx="10"/>
          </p:nvPr>
        </p:nvSpPr>
        <p:spPr/>
        <p:txBody>
          <a:bodyPr/>
          <a:lstStyle/>
          <a:p>
            <a:fld id="{90562276-63C7-43F9-8E9E-CFA137F6F839}" type="slidenum">
              <a:rPr lang="en-US" smtClean="0"/>
              <a:t>2</a:t>
            </a:fld>
            <a:endParaRPr lang="en-US"/>
          </a:p>
        </p:txBody>
      </p:sp>
    </p:spTree>
    <p:extLst>
      <p:ext uri="{BB962C8B-B14F-4D97-AF65-F5344CB8AC3E}">
        <p14:creationId xmlns:p14="http://schemas.microsoft.com/office/powerpoint/2010/main" val="429853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11</a:t>
            </a:fld>
            <a:endParaRPr lang="en-US"/>
          </a:p>
        </p:txBody>
      </p:sp>
    </p:spTree>
    <p:extLst>
      <p:ext uri="{BB962C8B-B14F-4D97-AF65-F5344CB8AC3E}">
        <p14:creationId xmlns:p14="http://schemas.microsoft.com/office/powerpoint/2010/main" val="1500766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12</a:t>
            </a:fld>
            <a:endParaRPr lang="en-US"/>
          </a:p>
        </p:txBody>
      </p:sp>
    </p:spTree>
    <p:extLst>
      <p:ext uri="{BB962C8B-B14F-4D97-AF65-F5344CB8AC3E}">
        <p14:creationId xmlns:p14="http://schemas.microsoft.com/office/powerpoint/2010/main" val="1888028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Properties represent data associated with the class or object.</a:t>
            </a:r>
          </a:p>
          <a:p>
            <a:pPr marL="171450" indent="-171450">
              <a:buFont typeface="Arial" panose="020B0604020202020204" pitchFamily="34" charset="0"/>
              <a:buChar char="•"/>
            </a:pPr>
            <a:r>
              <a:rPr lang="en-US" baseline="0" dirty="0"/>
              <a:t>Properties are available outside of the class and are considered part of the interface of the class.</a:t>
            </a:r>
          </a:p>
          <a:p>
            <a:pPr marL="171450" indent="-171450">
              <a:buFont typeface="Arial" panose="020B0604020202020204" pitchFamily="34" charset="0"/>
              <a:buChar char="•"/>
            </a:pPr>
            <a:r>
              <a:rPr lang="en-US" baseline="0" dirty="0"/>
              <a:t>There is a get part of the property which allows retrieval of data.</a:t>
            </a:r>
          </a:p>
          <a:p>
            <a:pPr marL="171450" indent="-171450">
              <a:buFont typeface="Arial" panose="020B0604020202020204" pitchFamily="34" charset="0"/>
              <a:buChar char="•"/>
            </a:pPr>
            <a:r>
              <a:rPr lang="en-US" baseline="0" dirty="0"/>
              <a:t>Also, there is a set part of the property which allows assignment of data.</a:t>
            </a:r>
          </a:p>
          <a:p>
            <a:pPr marL="171450" indent="-171450">
              <a:buFont typeface="Arial" panose="020B0604020202020204" pitchFamily="34" charset="0"/>
              <a:buChar char="•"/>
            </a:pPr>
            <a:r>
              <a:rPr lang="en-US" baseline="0" dirty="0"/>
              <a:t>Only one part (the get or the set) is required to be implemented.</a:t>
            </a:r>
          </a:p>
          <a:p>
            <a:pPr marL="628650" lvl="1" indent="-171450">
              <a:buFont typeface="Arial" panose="020B0604020202020204" pitchFamily="34" charset="0"/>
              <a:buChar char="•"/>
            </a:pPr>
            <a:r>
              <a:rPr lang="en-US" baseline="0" dirty="0"/>
              <a:t>If get is not implemented, then the user of the class would not be able to retrieve data.</a:t>
            </a:r>
          </a:p>
          <a:p>
            <a:pPr marL="628650" lvl="1" indent="-171450">
              <a:buFont typeface="Arial" panose="020B0604020202020204" pitchFamily="34" charset="0"/>
              <a:buChar char="•"/>
            </a:pPr>
            <a:r>
              <a:rPr lang="en-US" baseline="0" dirty="0"/>
              <a:t>If set is not implemented, then the user of the class would not be able to assign data.</a:t>
            </a:r>
          </a:p>
        </p:txBody>
      </p:sp>
      <p:sp>
        <p:nvSpPr>
          <p:cNvPr id="4" name="Slide Number Placeholder 3"/>
          <p:cNvSpPr>
            <a:spLocks noGrp="1"/>
          </p:cNvSpPr>
          <p:nvPr>
            <p:ph type="sldNum" sz="quarter" idx="10"/>
          </p:nvPr>
        </p:nvSpPr>
        <p:spPr/>
        <p:txBody>
          <a:bodyPr/>
          <a:lstStyle/>
          <a:p>
            <a:fld id="{90562276-63C7-43F9-8E9E-CFA137F6F839}" type="slidenum">
              <a:rPr lang="en-US" smtClean="0"/>
              <a:t>13</a:t>
            </a:fld>
            <a:endParaRPr lang="en-US"/>
          </a:p>
        </p:txBody>
      </p:sp>
    </p:spTree>
    <p:extLst>
      <p:ext uri="{BB962C8B-B14F-4D97-AF65-F5344CB8AC3E}">
        <p14:creationId xmlns:p14="http://schemas.microsoft.com/office/powerpoint/2010/main" val="1492866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Properties have a shorthand syntax called auto implemented properties.</a:t>
            </a:r>
          </a:p>
          <a:p>
            <a:pPr marL="171450" indent="-171450">
              <a:buFont typeface="Arial" panose="020B0604020202020204" pitchFamily="34" charset="0"/>
              <a:buChar char="•"/>
            </a:pPr>
            <a:r>
              <a:rPr lang="en-US" baseline="0" dirty="0"/>
              <a:t>In these methods a variable is created that underlies the property.</a:t>
            </a:r>
          </a:p>
          <a:p>
            <a:pPr marL="628650" lvl="1" indent="-171450">
              <a:buFont typeface="Arial" panose="020B0604020202020204" pitchFamily="34" charset="0"/>
              <a:buChar char="•"/>
            </a:pPr>
            <a:r>
              <a:rPr lang="en-US" baseline="0" dirty="0"/>
              <a:t>This variable is assigned in the set and retrieved from the get.</a:t>
            </a:r>
          </a:p>
        </p:txBody>
      </p:sp>
      <p:sp>
        <p:nvSpPr>
          <p:cNvPr id="4" name="Slide Number Placeholder 3"/>
          <p:cNvSpPr>
            <a:spLocks noGrp="1"/>
          </p:cNvSpPr>
          <p:nvPr>
            <p:ph type="sldNum" sz="quarter" idx="10"/>
          </p:nvPr>
        </p:nvSpPr>
        <p:spPr/>
        <p:txBody>
          <a:bodyPr/>
          <a:lstStyle/>
          <a:p>
            <a:fld id="{90562276-63C7-43F9-8E9E-CFA137F6F839}" type="slidenum">
              <a:rPr lang="en-US" smtClean="0"/>
              <a:t>14</a:t>
            </a:fld>
            <a:endParaRPr lang="en-US"/>
          </a:p>
        </p:txBody>
      </p:sp>
    </p:spTree>
    <p:extLst>
      <p:ext uri="{BB962C8B-B14F-4D97-AF65-F5344CB8AC3E}">
        <p14:creationId xmlns:p14="http://schemas.microsoft.com/office/powerpoint/2010/main" val="1454875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 class needs to be instantiated to be used unless it is static.</a:t>
            </a:r>
          </a:p>
          <a:p>
            <a:pPr marL="171450" indent="-171450">
              <a:buFont typeface="Arial" panose="020B0604020202020204" pitchFamily="34" charset="0"/>
              <a:buChar char="•"/>
            </a:pPr>
            <a:r>
              <a:rPr lang="en-US" baseline="0" dirty="0"/>
              <a:t>A class can be instantiated as many times as needed.</a:t>
            </a:r>
          </a:p>
          <a:p>
            <a:pPr marL="171450" indent="-171450">
              <a:buFont typeface="Arial" panose="020B0604020202020204" pitchFamily="34" charset="0"/>
              <a:buChar char="•"/>
            </a:pPr>
            <a:r>
              <a:rPr lang="en-US" baseline="0" dirty="0"/>
              <a:t>Changing the data or calling a method in one instance of a class does not effect the data in another instance of the class.</a:t>
            </a:r>
          </a:p>
          <a:p>
            <a:pPr marL="628650" lvl="1" indent="-171450">
              <a:buFont typeface="Arial" panose="020B0604020202020204" pitchFamily="34" charset="0"/>
              <a:buChar char="•"/>
            </a:pPr>
            <a:r>
              <a:rPr lang="en-US" baseline="0" dirty="0"/>
              <a:t>Be careful though, if variables are pointing to the same instance of a class then changes will effect both variables.</a:t>
            </a:r>
          </a:p>
        </p:txBody>
      </p:sp>
      <p:sp>
        <p:nvSpPr>
          <p:cNvPr id="4" name="Slide Number Placeholder 3"/>
          <p:cNvSpPr>
            <a:spLocks noGrp="1"/>
          </p:cNvSpPr>
          <p:nvPr>
            <p:ph type="sldNum" sz="quarter" idx="10"/>
          </p:nvPr>
        </p:nvSpPr>
        <p:spPr/>
        <p:txBody>
          <a:bodyPr/>
          <a:lstStyle/>
          <a:p>
            <a:fld id="{90562276-63C7-43F9-8E9E-CFA137F6F839}" type="slidenum">
              <a:rPr lang="en-US" smtClean="0"/>
              <a:t>15</a:t>
            </a:fld>
            <a:endParaRPr lang="en-US"/>
          </a:p>
        </p:txBody>
      </p:sp>
    </p:spTree>
    <p:extLst>
      <p:ext uri="{BB962C8B-B14F-4D97-AF65-F5344CB8AC3E}">
        <p14:creationId xmlns:p14="http://schemas.microsoft.com/office/powerpoint/2010/main" val="2798106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through some examples</a:t>
            </a:r>
          </a:p>
        </p:txBody>
      </p:sp>
      <p:sp>
        <p:nvSpPr>
          <p:cNvPr id="4" name="Slide Number Placeholder 3"/>
          <p:cNvSpPr>
            <a:spLocks noGrp="1"/>
          </p:cNvSpPr>
          <p:nvPr>
            <p:ph type="sldNum" sz="quarter" idx="10"/>
          </p:nvPr>
        </p:nvSpPr>
        <p:spPr/>
        <p:txBody>
          <a:bodyPr/>
          <a:lstStyle/>
          <a:p>
            <a:fld id="{2E9E88B0-9E09-47C1-8462-4303844A56EB}" type="slidenum">
              <a:rPr lang="en-US" smtClean="0"/>
              <a:t>16</a:t>
            </a:fld>
            <a:endParaRPr lang="en-US"/>
          </a:p>
        </p:txBody>
      </p:sp>
    </p:spTree>
    <p:extLst>
      <p:ext uri="{BB962C8B-B14F-4D97-AF65-F5344CB8AC3E}">
        <p14:creationId xmlns:p14="http://schemas.microsoft.com/office/powerpoint/2010/main" val="795645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an auto implemented property named Miles with a type of int.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Declare and instantiate a class named Car.  Console the Miles property.</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17</a:t>
            </a:fld>
            <a:endParaRPr lang="en-US"/>
          </a:p>
        </p:txBody>
      </p:sp>
    </p:spTree>
    <p:extLst>
      <p:ext uri="{BB962C8B-B14F-4D97-AF65-F5344CB8AC3E}">
        <p14:creationId xmlns:p14="http://schemas.microsoft.com/office/powerpoint/2010/main" val="2342258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18</a:t>
            </a:fld>
            <a:endParaRPr lang="en-US"/>
          </a:p>
        </p:txBody>
      </p:sp>
    </p:spTree>
    <p:extLst>
      <p:ext uri="{BB962C8B-B14F-4D97-AF65-F5344CB8AC3E}">
        <p14:creationId xmlns:p14="http://schemas.microsoft.com/office/powerpoint/2010/main" val="1196586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19</a:t>
            </a:fld>
            <a:endParaRPr lang="en-US"/>
          </a:p>
        </p:txBody>
      </p:sp>
    </p:spTree>
    <p:extLst>
      <p:ext uri="{BB962C8B-B14F-4D97-AF65-F5344CB8AC3E}">
        <p14:creationId xmlns:p14="http://schemas.microsoft.com/office/powerpoint/2010/main" val="2646950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Anonymous types allow for a type to be created dynamically.</a:t>
            </a:r>
          </a:p>
          <a:p>
            <a:pPr marL="171450" indent="-171450">
              <a:buFont typeface="Arial" panose="020B0604020202020204" pitchFamily="34" charset="0"/>
              <a:buChar char="•"/>
            </a:pPr>
            <a:r>
              <a:rPr lang="en-US" baseline="0" dirty="0"/>
              <a:t>This would usually be for one time use, since you would want to define it as a class if you were going to be using it over and over again.</a:t>
            </a:r>
          </a:p>
          <a:p>
            <a:pPr marL="171450" indent="-171450">
              <a:buFont typeface="Arial" panose="020B0604020202020204" pitchFamily="34" charset="0"/>
              <a:buChar char="•"/>
            </a:pPr>
            <a:r>
              <a:rPr lang="en-US" baseline="0" dirty="0"/>
              <a:t>The </a:t>
            </a:r>
            <a:r>
              <a:rPr lang="en-US" baseline="0" dirty="0" err="1"/>
              <a:t>var</a:t>
            </a:r>
            <a:r>
              <a:rPr lang="en-US" baseline="0" dirty="0"/>
              <a:t> keyword can be used to declare a variable and get it’s type based upon which instance of an object is assigned to it.</a:t>
            </a:r>
          </a:p>
          <a:p>
            <a:pPr marL="628650" lvl="1" indent="-171450">
              <a:buFont typeface="Arial" panose="020B0604020202020204" pitchFamily="34" charset="0"/>
              <a:buChar char="•"/>
            </a:pPr>
            <a:r>
              <a:rPr lang="en-US" baseline="0" dirty="0"/>
              <a:t>This is ideal for anonymous types.</a:t>
            </a:r>
          </a:p>
        </p:txBody>
      </p:sp>
      <p:sp>
        <p:nvSpPr>
          <p:cNvPr id="4" name="Slide Number Placeholder 3"/>
          <p:cNvSpPr>
            <a:spLocks noGrp="1"/>
          </p:cNvSpPr>
          <p:nvPr>
            <p:ph type="sldNum" sz="quarter" idx="10"/>
          </p:nvPr>
        </p:nvSpPr>
        <p:spPr/>
        <p:txBody>
          <a:bodyPr/>
          <a:lstStyle/>
          <a:p>
            <a:fld id="{90562276-63C7-43F9-8E9E-CFA137F6F839}" type="slidenum">
              <a:rPr lang="en-US" smtClean="0"/>
              <a:t>20</a:t>
            </a:fld>
            <a:endParaRPr lang="en-US"/>
          </a:p>
        </p:txBody>
      </p:sp>
    </p:spTree>
    <p:extLst>
      <p:ext uri="{BB962C8B-B14F-4D97-AF65-F5344CB8AC3E}">
        <p14:creationId xmlns:p14="http://schemas.microsoft.com/office/powerpoint/2010/main" val="2721498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Classes are statement blocks that contain methods and properties and fields.</a:t>
            </a:r>
          </a:p>
          <a:p>
            <a:pPr marL="171450" indent="-171450">
              <a:buFont typeface="Arial" panose="020B0604020202020204" pitchFamily="34" charset="0"/>
              <a:buChar char="•"/>
            </a:pPr>
            <a:r>
              <a:rPr lang="en-US" baseline="0" dirty="0"/>
              <a:t>The methods act as the actions or behaviors of the object.</a:t>
            </a:r>
          </a:p>
          <a:p>
            <a:pPr marL="171450" indent="-171450">
              <a:buFont typeface="Arial" panose="020B0604020202020204" pitchFamily="34" charset="0"/>
              <a:buChar char="•"/>
            </a:pPr>
            <a:r>
              <a:rPr lang="en-US" baseline="0" dirty="0"/>
              <a:t>The properties and fields are used to store data for the object.</a:t>
            </a:r>
          </a:p>
          <a:p>
            <a:pPr marL="171450" indent="-171450">
              <a:buFont typeface="Arial" panose="020B0604020202020204" pitchFamily="34" charset="0"/>
              <a:buChar char="•"/>
            </a:pPr>
            <a:r>
              <a:rPr lang="en-US" baseline="0" dirty="0"/>
              <a:t>Classes contain grouped together data and actions that mimic something similar to objects in the real world (tangible or intangible).</a:t>
            </a:r>
          </a:p>
          <a:p>
            <a:pPr marL="171450" indent="-171450">
              <a:buFont typeface="Arial" panose="020B0604020202020204" pitchFamily="34" charset="0"/>
              <a:buChar char="•"/>
            </a:pPr>
            <a:r>
              <a:rPr lang="en-US" baseline="0" dirty="0"/>
              <a:t>Classes should have a single responsibility, meaning they should not do too much and should represent one use case from one set of users.</a:t>
            </a:r>
          </a:p>
          <a:p>
            <a:pPr marL="171450" indent="-171450">
              <a:buFont typeface="Arial" panose="020B0604020202020204" pitchFamily="34" charset="0"/>
              <a:buChar char="•"/>
            </a:pPr>
            <a:r>
              <a:rPr lang="en-US" baseline="0" dirty="0"/>
              <a:t>The class is the definition, the object is the instance of that class.</a:t>
            </a:r>
          </a:p>
        </p:txBody>
      </p:sp>
      <p:sp>
        <p:nvSpPr>
          <p:cNvPr id="4" name="Slide Number Placeholder 3"/>
          <p:cNvSpPr>
            <a:spLocks noGrp="1"/>
          </p:cNvSpPr>
          <p:nvPr>
            <p:ph type="sldNum" sz="quarter" idx="10"/>
          </p:nvPr>
        </p:nvSpPr>
        <p:spPr/>
        <p:txBody>
          <a:bodyPr/>
          <a:lstStyle/>
          <a:p>
            <a:fld id="{90562276-63C7-43F9-8E9E-CFA137F6F839}" type="slidenum">
              <a:rPr lang="en-US" smtClean="0"/>
              <a:t>3</a:t>
            </a:fld>
            <a:endParaRPr lang="en-US"/>
          </a:p>
        </p:txBody>
      </p:sp>
    </p:spTree>
    <p:extLst>
      <p:ext uri="{BB962C8B-B14F-4D97-AF65-F5344CB8AC3E}">
        <p14:creationId xmlns:p14="http://schemas.microsoft.com/office/powerpoint/2010/main" val="2322365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Encapsulation is the objective to only provide what is necessary to the user of a class.</a:t>
            </a:r>
          </a:p>
          <a:p>
            <a:pPr marL="171450" indent="-171450">
              <a:buFont typeface="Arial" panose="020B0604020202020204" pitchFamily="34" charset="0"/>
              <a:buChar char="•"/>
            </a:pPr>
            <a:r>
              <a:rPr lang="en-US" baseline="0" dirty="0"/>
              <a:t>Any other details of the class should be hidden to the user of a class.</a:t>
            </a:r>
          </a:p>
          <a:p>
            <a:pPr marL="171450" indent="-171450">
              <a:buFont typeface="Arial" panose="020B0604020202020204" pitchFamily="34" charset="0"/>
              <a:buChar char="•"/>
            </a:pPr>
            <a:r>
              <a:rPr lang="en-US" baseline="0" dirty="0"/>
              <a:t>This makes the class easier to use, because there is less information to take in.</a:t>
            </a:r>
          </a:p>
          <a:p>
            <a:pPr marL="171450" indent="-171450">
              <a:buFont typeface="Arial" panose="020B0604020202020204" pitchFamily="34" charset="0"/>
              <a:buChar char="•"/>
            </a:pPr>
            <a:r>
              <a:rPr lang="en-US" baseline="0" dirty="0"/>
              <a:t>There is also less chance to use the class incorrectly.</a:t>
            </a:r>
          </a:p>
          <a:p>
            <a:pPr marL="628650" lvl="1" indent="-171450">
              <a:buFont typeface="Arial" panose="020B0604020202020204" pitchFamily="34" charset="0"/>
              <a:buChar char="•"/>
            </a:pPr>
            <a:r>
              <a:rPr lang="en-US" baseline="0" dirty="0"/>
              <a:t>Meaning if there are dependencies on how methods should be called then the class itself can figure that out and not allow methods to be called by users of the class directly.</a:t>
            </a:r>
          </a:p>
        </p:txBody>
      </p:sp>
      <p:sp>
        <p:nvSpPr>
          <p:cNvPr id="4" name="Slide Number Placeholder 3"/>
          <p:cNvSpPr>
            <a:spLocks noGrp="1"/>
          </p:cNvSpPr>
          <p:nvPr>
            <p:ph type="sldNum" sz="quarter" idx="10"/>
          </p:nvPr>
        </p:nvSpPr>
        <p:spPr/>
        <p:txBody>
          <a:bodyPr/>
          <a:lstStyle/>
          <a:p>
            <a:fld id="{90562276-63C7-43F9-8E9E-CFA137F6F839}" type="slidenum">
              <a:rPr lang="en-US" smtClean="0"/>
              <a:t>21</a:t>
            </a:fld>
            <a:endParaRPr lang="en-US"/>
          </a:p>
        </p:txBody>
      </p:sp>
    </p:spTree>
    <p:extLst>
      <p:ext uri="{BB962C8B-B14F-4D97-AF65-F5344CB8AC3E}">
        <p14:creationId xmlns:p14="http://schemas.microsoft.com/office/powerpoint/2010/main" val="730152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Scope access modifiers specify who can access what code where</a:t>
            </a:r>
          </a:p>
          <a:p>
            <a:pPr marL="171450" indent="-171450">
              <a:buFont typeface="Arial" panose="020B0604020202020204" pitchFamily="34" charset="0"/>
              <a:buChar char="•"/>
            </a:pPr>
            <a:r>
              <a:rPr lang="en-US" baseline="0" dirty="0"/>
              <a:t>These can be used on classes, methods, properties, or fields.</a:t>
            </a:r>
          </a:p>
          <a:p>
            <a:pPr marL="171450" indent="-171450">
              <a:buFont typeface="Arial" panose="020B0604020202020204" pitchFamily="34" charset="0"/>
              <a:buChar char="•"/>
            </a:pPr>
            <a:r>
              <a:rPr lang="en-US" baseline="0" dirty="0"/>
              <a:t>If it is defined as public it means that code can be accessed by everyone from anywhere.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If it is defined as internal it means that code can be accessed by other classes within the same assembly (project).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If it is defined as private it means that code can be access only within that class.</a:t>
            </a:r>
          </a:p>
          <a:p>
            <a:pPr marL="171450" indent="-171450">
              <a:buFont typeface="Arial" panose="020B0604020202020204" pitchFamily="34" charset="0"/>
              <a:buChar char="•"/>
            </a:pPr>
            <a:r>
              <a:rPr lang="en-US" baseline="0" dirty="0"/>
              <a:t>If it is defined as protected it means that code can be accessed only by derived classes.</a:t>
            </a:r>
          </a:p>
        </p:txBody>
      </p:sp>
      <p:sp>
        <p:nvSpPr>
          <p:cNvPr id="4" name="Slide Number Placeholder 3"/>
          <p:cNvSpPr>
            <a:spLocks noGrp="1"/>
          </p:cNvSpPr>
          <p:nvPr>
            <p:ph type="sldNum" sz="quarter" idx="10"/>
          </p:nvPr>
        </p:nvSpPr>
        <p:spPr/>
        <p:txBody>
          <a:bodyPr/>
          <a:lstStyle/>
          <a:p>
            <a:fld id="{90562276-63C7-43F9-8E9E-CFA137F6F839}" type="slidenum">
              <a:rPr lang="en-US" smtClean="0"/>
              <a:t>22</a:t>
            </a:fld>
            <a:endParaRPr lang="en-US"/>
          </a:p>
        </p:txBody>
      </p:sp>
    </p:spTree>
    <p:extLst>
      <p:ext uri="{BB962C8B-B14F-4D97-AF65-F5344CB8AC3E}">
        <p14:creationId xmlns:p14="http://schemas.microsoft.com/office/powerpoint/2010/main" val="245405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Variables have scope depending upon where they are defined and the scope access attached to them.</a:t>
            </a:r>
          </a:p>
          <a:p>
            <a:pPr marL="171450" indent="-171450">
              <a:buFont typeface="Arial" panose="020B0604020202020204" pitchFamily="34" charset="0"/>
              <a:buChar char="•"/>
            </a:pPr>
            <a:r>
              <a:rPr lang="en-US" baseline="0" dirty="0"/>
              <a:t>Those defined as public are available everywhere.</a:t>
            </a:r>
          </a:p>
          <a:p>
            <a:pPr marL="171450" indent="-171450">
              <a:buFont typeface="Arial" panose="020B0604020202020204" pitchFamily="34" charset="0"/>
              <a:buChar char="•"/>
            </a:pPr>
            <a:r>
              <a:rPr lang="en-US" baseline="0" dirty="0"/>
              <a:t>Those defined as private within the class are available anywhere in the class.  Also known as modular variables.</a:t>
            </a:r>
          </a:p>
          <a:p>
            <a:pPr marL="171450" indent="-171450">
              <a:buFont typeface="Arial" panose="020B0604020202020204" pitchFamily="34" charset="0"/>
              <a:buChar char="•"/>
            </a:pPr>
            <a:r>
              <a:rPr lang="en-US" baseline="0" dirty="0"/>
              <a:t>Those defined in a method are local and can only be accessed within that method.</a:t>
            </a:r>
          </a:p>
        </p:txBody>
      </p:sp>
      <p:sp>
        <p:nvSpPr>
          <p:cNvPr id="4" name="Slide Number Placeholder 3"/>
          <p:cNvSpPr>
            <a:spLocks noGrp="1"/>
          </p:cNvSpPr>
          <p:nvPr>
            <p:ph type="sldNum" sz="quarter" idx="10"/>
          </p:nvPr>
        </p:nvSpPr>
        <p:spPr/>
        <p:txBody>
          <a:bodyPr/>
          <a:lstStyle/>
          <a:p>
            <a:fld id="{90562276-63C7-43F9-8E9E-CFA137F6F839}" type="slidenum">
              <a:rPr lang="en-US" smtClean="0"/>
              <a:t>23</a:t>
            </a:fld>
            <a:endParaRPr lang="en-US"/>
          </a:p>
        </p:txBody>
      </p:sp>
    </p:spTree>
    <p:extLst>
      <p:ext uri="{BB962C8B-B14F-4D97-AF65-F5344CB8AC3E}">
        <p14:creationId xmlns:p14="http://schemas.microsoft.com/office/powerpoint/2010/main" val="1494073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Here’s a more detailed example of inheritance.</a:t>
            </a:r>
          </a:p>
          <a:p>
            <a:pPr marL="171450" indent="-171450">
              <a:buFont typeface="Arial" panose="020B0604020202020204" pitchFamily="34" charset="0"/>
              <a:buChar char="•"/>
            </a:pPr>
            <a:r>
              <a:rPr lang="en-US" baseline="0" dirty="0"/>
              <a:t>A derived class inherits from the base class</a:t>
            </a:r>
          </a:p>
          <a:p>
            <a:pPr marL="171450" indent="-171450">
              <a:buFont typeface="Arial" panose="020B0604020202020204" pitchFamily="34" charset="0"/>
              <a:buChar char="•"/>
            </a:pPr>
            <a:r>
              <a:rPr lang="en-US" baseline="0" dirty="0"/>
              <a:t>This means that all properties, fields, and methods of the base class now belong to the derived class.</a:t>
            </a:r>
          </a:p>
          <a:p>
            <a:pPr marL="171450" indent="-171450">
              <a:buFont typeface="Arial" panose="020B0604020202020204" pitchFamily="34" charset="0"/>
              <a:buChar char="•"/>
            </a:pPr>
            <a:r>
              <a:rPr lang="en-US" baseline="0" dirty="0"/>
              <a:t>In this shapes example there are a number of methods available in object.</a:t>
            </a:r>
          </a:p>
          <a:p>
            <a:pPr marL="171450" indent="-171450">
              <a:buFont typeface="Arial" panose="020B0604020202020204" pitchFamily="34" charset="0"/>
              <a:buChar char="•"/>
            </a:pPr>
            <a:r>
              <a:rPr lang="en-US" baseline="0" dirty="0"/>
              <a:t>Since all types inherit from object these methods exist in our shape class.</a:t>
            </a:r>
          </a:p>
          <a:p>
            <a:pPr marL="171450" indent="-171450">
              <a:buFont typeface="Arial" panose="020B0604020202020204" pitchFamily="34" charset="0"/>
              <a:buChar char="•"/>
            </a:pPr>
            <a:r>
              <a:rPr lang="en-US" baseline="0" dirty="0"/>
              <a:t>We add the draw and area methods to the shape class</a:t>
            </a:r>
          </a:p>
          <a:p>
            <a:pPr marL="171450" indent="-171450">
              <a:buFont typeface="Arial" panose="020B0604020202020204" pitchFamily="34" charset="0"/>
              <a:buChar char="•"/>
            </a:pPr>
            <a:r>
              <a:rPr lang="en-US" baseline="0" dirty="0"/>
              <a:t>Then we create a rectangle and circle class</a:t>
            </a:r>
          </a:p>
          <a:p>
            <a:pPr marL="171450" indent="-171450">
              <a:buFont typeface="Arial" panose="020B0604020202020204" pitchFamily="34" charset="0"/>
              <a:buChar char="•"/>
            </a:pPr>
            <a:r>
              <a:rPr lang="en-US" baseline="0" dirty="0"/>
              <a:t>Both of these can inherit from the shape class to gain the draw and area methods.</a:t>
            </a:r>
          </a:p>
          <a:p>
            <a:pPr marL="171450" indent="-171450">
              <a:buFont typeface="Arial" panose="020B0604020202020204" pitchFamily="34" charset="0"/>
              <a:buChar char="•"/>
            </a:pPr>
            <a:r>
              <a:rPr lang="en-US" baseline="0" dirty="0"/>
              <a:t>Then we differentiate these because we will only use the diameter property for the circle, but we will add height and width to the rectangle class.</a:t>
            </a:r>
          </a:p>
        </p:txBody>
      </p:sp>
      <p:sp>
        <p:nvSpPr>
          <p:cNvPr id="4" name="Slide Number Placeholder 3"/>
          <p:cNvSpPr>
            <a:spLocks noGrp="1"/>
          </p:cNvSpPr>
          <p:nvPr>
            <p:ph type="sldNum" sz="quarter" idx="10"/>
          </p:nvPr>
        </p:nvSpPr>
        <p:spPr/>
        <p:txBody>
          <a:bodyPr/>
          <a:lstStyle/>
          <a:p>
            <a:fld id="{90562276-63C7-43F9-8E9E-CFA137F6F839}" type="slidenum">
              <a:rPr lang="en-US" smtClean="0"/>
              <a:t>24</a:t>
            </a:fld>
            <a:endParaRPr lang="en-US"/>
          </a:p>
        </p:txBody>
      </p:sp>
    </p:spTree>
    <p:extLst>
      <p:ext uri="{BB962C8B-B14F-4D97-AF65-F5344CB8AC3E}">
        <p14:creationId xmlns:p14="http://schemas.microsoft.com/office/powerpoint/2010/main" val="679363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 class or method can be specified as abstract.</a:t>
            </a:r>
          </a:p>
          <a:p>
            <a:pPr marL="171450" indent="-171450">
              <a:buFont typeface="Arial" panose="020B0604020202020204" pitchFamily="34" charset="0"/>
              <a:buChar char="•"/>
            </a:pPr>
            <a:r>
              <a:rPr lang="en-US" baseline="0" dirty="0"/>
              <a:t>For a class this means that it can not be instantiated directly.  The derived class must be instantiated instead.</a:t>
            </a:r>
          </a:p>
          <a:p>
            <a:pPr marL="171450" indent="-171450">
              <a:buFont typeface="Arial" panose="020B0604020202020204" pitchFamily="34" charset="0"/>
              <a:buChar char="•"/>
            </a:pPr>
            <a:r>
              <a:rPr lang="en-US" baseline="0" dirty="0"/>
              <a:t>For a method it means that there is no implementation of the method, but the derived class needs to implement the method.</a:t>
            </a:r>
          </a:p>
          <a:p>
            <a:pPr marL="171450" indent="-171450">
              <a:buFont typeface="Arial" panose="020B0604020202020204" pitchFamily="34" charset="0"/>
              <a:buChar char="•"/>
            </a:pPr>
            <a:r>
              <a:rPr lang="en-US" baseline="0" dirty="0"/>
              <a:t>A class or method can be specified as sealed.</a:t>
            </a:r>
          </a:p>
          <a:p>
            <a:pPr marL="171450" indent="-171450">
              <a:buFont typeface="Arial" panose="020B0604020202020204" pitchFamily="34" charset="0"/>
              <a:buChar char="•"/>
            </a:pPr>
            <a:r>
              <a:rPr lang="en-US" baseline="0" dirty="0"/>
              <a:t>This means that the class cannot be inherited or the method cannot have an override.</a:t>
            </a:r>
          </a:p>
          <a:p>
            <a:pPr marL="171450" indent="-171450">
              <a:buFont typeface="Arial" panose="020B0604020202020204" pitchFamily="34" charset="0"/>
              <a:buChar char="•"/>
            </a:pPr>
            <a:r>
              <a:rPr lang="en-US" baseline="0" dirty="0"/>
              <a:t>Virtual means that the method can have an override.</a:t>
            </a:r>
          </a:p>
          <a:p>
            <a:pPr marL="171450" indent="-171450">
              <a:buFont typeface="Arial" panose="020B0604020202020204" pitchFamily="34" charset="0"/>
              <a:buChar char="•"/>
            </a:pPr>
            <a:r>
              <a:rPr lang="en-US" baseline="0" dirty="0"/>
              <a:t>Override means that the method is overriding what is in the base class.  So, run the logic in the derived class instead of in the base class.</a:t>
            </a:r>
          </a:p>
        </p:txBody>
      </p:sp>
      <p:sp>
        <p:nvSpPr>
          <p:cNvPr id="4" name="Slide Number Placeholder 3"/>
          <p:cNvSpPr>
            <a:spLocks noGrp="1"/>
          </p:cNvSpPr>
          <p:nvPr>
            <p:ph type="sldNum" sz="quarter" idx="10"/>
          </p:nvPr>
        </p:nvSpPr>
        <p:spPr/>
        <p:txBody>
          <a:bodyPr/>
          <a:lstStyle/>
          <a:p>
            <a:fld id="{90562276-63C7-43F9-8E9E-CFA137F6F839}" type="slidenum">
              <a:rPr lang="en-US" smtClean="0"/>
              <a:t>25</a:t>
            </a:fld>
            <a:endParaRPr lang="en-US"/>
          </a:p>
        </p:txBody>
      </p:sp>
    </p:spTree>
    <p:extLst>
      <p:ext uri="{BB962C8B-B14F-4D97-AF65-F5344CB8AC3E}">
        <p14:creationId xmlns:p14="http://schemas.microsoft.com/office/powerpoint/2010/main" val="266338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through some examples</a:t>
            </a:r>
          </a:p>
        </p:txBody>
      </p:sp>
      <p:sp>
        <p:nvSpPr>
          <p:cNvPr id="4" name="Slide Number Placeholder 3"/>
          <p:cNvSpPr>
            <a:spLocks noGrp="1"/>
          </p:cNvSpPr>
          <p:nvPr>
            <p:ph type="sldNum" sz="quarter" idx="10"/>
          </p:nvPr>
        </p:nvSpPr>
        <p:spPr/>
        <p:txBody>
          <a:bodyPr/>
          <a:lstStyle/>
          <a:p>
            <a:fld id="{2E9E88B0-9E09-47C1-8462-4303844A56EB}" type="slidenum">
              <a:rPr lang="en-US" smtClean="0"/>
              <a:t>26</a:t>
            </a:fld>
            <a:endParaRPr lang="en-US"/>
          </a:p>
        </p:txBody>
      </p:sp>
    </p:spTree>
    <p:extLst>
      <p:ext uri="{BB962C8B-B14F-4D97-AF65-F5344CB8AC3E}">
        <p14:creationId xmlns:p14="http://schemas.microsoft.com/office/powerpoint/2010/main" val="34134115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declaration of a variable set to an anonymous type with properties miles and size.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the 4 scope access modifiers?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class named Car that inherits a Vehicle class.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class named Car that cannot be derived.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class name Car that has to be derived.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method that overrides a base class method called Drive that returns a decimal and takes a parameter of decimal named miles.</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27</a:t>
            </a:fld>
            <a:endParaRPr lang="en-US"/>
          </a:p>
        </p:txBody>
      </p:sp>
    </p:spTree>
    <p:extLst>
      <p:ext uri="{BB962C8B-B14F-4D97-AF65-F5344CB8AC3E}">
        <p14:creationId xmlns:p14="http://schemas.microsoft.com/office/powerpoint/2010/main" val="3298817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28</a:t>
            </a:fld>
            <a:endParaRPr lang="en-US"/>
          </a:p>
        </p:txBody>
      </p:sp>
    </p:spTree>
    <p:extLst>
      <p:ext uri="{BB962C8B-B14F-4D97-AF65-F5344CB8AC3E}">
        <p14:creationId xmlns:p14="http://schemas.microsoft.com/office/powerpoint/2010/main" val="1544594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29</a:t>
            </a:fld>
            <a:endParaRPr lang="en-US"/>
          </a:p>
        </p:txBody>
      </p:sp>
    </p:spTree>
    <p:extLst>
      <p:ext uri="{BB962C8B-B14F-4D97-AF65-F5344CB8AC3E}">
        <p14:creationId xmlns:p14="http://schemas.microsoft.com/office/powerpoint/2010/main" val="19096925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30</a:t>
            </a:fld>
            <a:endParaRPr lang="en-US"/>
          </a:p>
        </p:txBody>
      </p:sp>
    </p:spTree>
    <p:extLst>
      <p:ext uri="{BB962C8B-B14F-4D97-AF65-F5344CB8AC3E}">
        <p14:creationId xmlns:p14="http://schemas.microsoft.com/office/powerpoint/2010/main" val="3252126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Classes have an access modifier which we will discuss later.</a:t>
            </a:r>
          </a:p>
          <a:p>
            <a:pPr marL="171450" indent="-171450">
              <a:buFont typeface="Arial" panose="020B0604020202020204" pitchFamily="34" charset="0"/>
              <a:buChar char="•"/>
            </a:pPr>
            <a:r>
              <a:rPr lang="en-US" baseline="0" dirty="0"/>
              <a:t>They can inherit from one base class.</a:t>
            </a:r>
          </a:p>
          <a:p>
            <a:pPr marL="171450" indent="-171450">
              <a:buFont typeface="Arial" panose="020B0604020202020204" pitchFamily="34" charset="0"/>
              <a:buChar char="•"/>
            </a:pPr>
            <a:r>
              <a:rPr lang="en-US" baseline="0" dirty="0"/>
              <a:t>They can implement multiple interfaces.</a:t>
            </a:r>
          </a:p>
        </p:txBody>
      </p:sp>
      <p:sp>
        <p:nvSpPr>
          <p:cNvPr id="4" name="Slide Number Placeholder 3"/>
          <p:cNvSpPr>
            <a:spLocks noGrp="1"/>
          </p:cNvSpPr>
          <p:nvPr>
            <p:ph type="sldNum" sz="quarter" idx="10"/>
          </p:nvPr>
        </p:nvSpPr>
        <p:spPr/>
        <p:txBody>
          <a:bodyPr/>
          <a:lstStyle/>
          <a:p>
            <a:fld id="{90562276-63C7-43F9-8E9E-CFA137F6F839}" type="slidenum">
              <a:rPr lang="en-US" smtClean="0"/>
              <a:t>4</a:t>
            </a:fld>
            <a:endParaRPr lang="en-US"/>
          </a:p>
        </p:txBody>
      </p:sp>
    </p:spTree>
    <p:extLst>
      <p:ext uri="{BB962C8B-B14F-4D97-AF65-F5344CB8AC3E}">
        <p14:creationId xmlns:p14="http://schemas.microsoft.com/office/powerpoint/2010/main" val="2753553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An interface defines what needs to be implemented.</a:t>
            </a:r>
          </a:p>
          <a:p>
            <a:pPr marL="171450" indent="-171450">
              <a:buFont typeface="Arial" panose="020B0604020202020204" pitchFamily="34" charset="0"/>
              <a:buChar char="•"/>
            </a:pPr>
            <a:r>
              <a:rPr lang="en-US" baseline="0" dirty="0"/>
              <a:t>It has no implementation itself.</a:t>
            </a:r>
          </a:p>
          <a:p>
            <a:pPr marL="171450" indent="-171450">
              <a:buFont typeface="Arial" panose="020B0604020202020204" pitchFamily="34" charset="0"/>
              <a:buChar char="•"/>
            </a:pPr>
            <a:r>
              <a:rPr lang="en-US" baseline="0" dirty="0"/>
              <a:t>It contains properties and methods.</a:t>
            </a:r>
          </a:p>
          <a:p>
            <a:pPr marL="171450" indent="-171450">
              <a:buFont typeface="Arial" panose="020B0604020202020204" pitchFamily="34" charset="0"/>
              <a:buChar char="•"/>
            </a:pPr>
            <a:r>
              <a:rPr lang="en-US" baseline="0" dirty="0"/>
              <a:t>Classes and </a:t>
            </a:r>
            <a:r>
              <a:rPr lang="en-US" baseline="0" dirty="0" err="1"/>
              <a:t>structs</a:t>
            </a:r>
            <a:r>
              <a:rPr lang="en-US" baseline="0" dirty="0"/>
              <a:t> can implement interfaces.</a:t>
            </a:r>
          </a:p>
          <a:p>
            <a:pPr marL="171450" indent="-171450">
              <a:buFont typeface="Arial" panose="020B0604020202020204" pitchFamily="34" charset="0"/>
              <a:buChar char="•"/>
            </a:pPr>
            <a:r>
              <a:rPr lang="en-US" baseline="0" dirty="0"/>
              <a:t>Multiple interfaces can be implemented by one class.</a:t>
            </a:r>
          </a:p>
          <a:p>
            <a:pPr marL="171450" indent="-171450">
              <a:buFont typeface="Arial" panose="020B0604020202020204" pitchFamily="34" charset="0"/>
              <a:buChar char="•"/>
            </a:pPr>
            <a:r>
              <a:rPr lang="en-US" baseline="0" dirty="0"/>
              <a:t>Implementing interfaces is not the same as inheriting as there is no logic.  The logic needs to be implemented by the class.</a:t>
            </a:r>
          </a:p>
        </p:txBody>
      </p:sp>
      <p:sp>
        <p:nvSpPr>
          <p:cNvPr id="4" name="Slide Number Placeholder 3"/>
          <p:cNvSpPr>
            <a:spLocks noGrp="1"/>
          </p:cNvSpPr>
          <p:nvPr>
            <p:ph type="sldNum" sz="quarter" idx="10"/>
          </p:nvPr>
        </p:nvSpPr>
        <p:spPr/>
        <p:txBody>
          <a:bodyPr/>
          <a:lstStyle/>
          <a:p>
            <a:fld id="{90562276-63C7-43F9-8E9E-CFA137F6F839}" type="slidenum">
              <a:rPr lang="en-US" smtClean="0"/>
              <a:t>31</a:t>
            </a:fld>
            <a:endParaRPr lang="en-US"/>
          </a:p>
        </p:txBody>
      </p:sp>
    </p:spTree>
    <p:extLst>
      <p:ext uri="{BB962C8B-B14F-4D97-AF65-F5344CB8AC3E}">
        <p14:creationId xmlns:p14="http://schemas.microsoft.com/office/powerpoint/2010/main" val="22939348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Polymorphism essentially means that two different classes can be used in the same way, without caring about the actual implementation.</a:t>
            </a:r>
          </a:p>
          <a:p>
            <a:pPr marL="171450" indent="-171450">
              <a:buFont typeface="Arial" panose="020B0604020202020204" pitchFamily="34" charset="0"/>
              <a:buChar char="•"/>
            </a:pPr>
            <a:r>
              <a:rPr lang="en-US" baseline="0" dirty="0"/>
              <a:t>This can be implemented by using interfaces or inheritance.</a:t>
            </a:r>
          </a:p>
          <a:p>
            <a:pPr marL="171450" indent="-171450">
              <a:buFont typeface="Arial" panose="020B0604020202020204" pitchFamily="34" charset="0"/>
              <a:buChar char="•"/>
            </a:pPr>
            <a:r>
              <a:rPr lang="en-US" baseline="0" dirty="0"/>
              <a:t>The user can declare variables as of the interface or base types instead of the actual type class they are using.</a:t>
            </a:r>
          </a:p>
          <a:p>
            <a:pPr marL="171450" indent="-171450">
              <a:buFont typeface="Arial" panose="020B0604020202020204" pitchFamily="34" charset="0"/>
              <a:buChar char="•"/>
            </a:pPr>
            <a:r>
              <a:rPr lang="en-US" baseline="0" dirty="0"/>
              <a:t>In this way the user can interact with classes only caring about what is available in the interface or base type and not caring about the differences of the actual class type.</a:t>
            </a:r>
          </a:p>
        </p:txBody>
      </p:sp>
      <p:sp>
        <p:nvSpPr>
          <p:cNvPr id="4" name="Slide Number Placeholder 3"/>
          <p:cNvSpPr>
            <a:spLocks noGrp="1"/>
          </p:cNvSpPr>
          <p:nvPr>
            <p:ph type="sldNum" sz="quarter" idx="10"/>
          </p:nvPr>
        </p:nvSpPr>
        <p:spPr/>
        <p:txBody>
          <a:bodyPr/>
          <a:lstStyle/>
          <a:p>
            <a:fld id="{90562276-63C7-43F9-8E9E-CFA137F6F839}" type="slidenum">
              <a:rPr lang="en-US" smtClean="0"/>
              <a:t>32</a:t>
            </a:fld>
            <a:endParaRPr lang="en-US"/>
          </a:p>
        </p:txBody>
      </p:sp>
    </p:spTree>
    <p:extLst>
      <p:ext uri="{BB962C8B-B14F-4D97-AF65-F5344CB8AC3E}">
        <p14:creationId xmlns:p14="http://schemas.microsoft.com/office/powerpoint/2010/main" val="9618089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through some examples</a:t>
            </a:r>
          </a:p>
        </p:txBody>
      </p:sp>
      <p:sp>
        <p:nvSpPr>
          <p:cNvPr id="4" name="Slide Number Placeholder 3"/>
          <p:cNvSpPr>
            <a:spLocks noGrp="1"/>
          </p:cNvSpPr>
          <p:nvPr>
            <p:ph type="sldNum" sz="quarter" idx="10"/>
          </p:nvPr>
        </p:nvSpPr>
        <p:spPr/>
        <p:txBody>
          <a:bodyPr/>
          <a:lstStyle/>
          <a:p>
            <a:fld id="{2E9E88B0-9E09-47C1-8462-4303844A56EB}" type="slidenum">
              <a:rPr lang="en-US" smtClean="0"/>
              <a:t>33</a:t>
            </a:fld>
            <a:endParaRPr lang="en-US"/>
          </a:p>
        </p:txBody>
      </p:sp>
    </p:spTree>
    <p:extLst>
      <p:ext uri="{BB962C8B-B14F-4D97-AF65-F5344CB8AC3E}">
        <p14:creationId xmlns:p14="http://schemas.microsoft.com/office/powerpoint/2010/main" val="14954244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class named Car that implements an interface named </a:t>
            </a:r>
            <a:r>
              <a:rPr lang="en-US" sz="1200" kern="1200" dirty="0" err="1">
                <a:solidFill>
                  <a:schemeClr val="tx1"/>
                </a:solidFill>
                <a:effectLst/>
                <a:latin typeface="+mn-lt"/>
                <a:ea typeface="+mn-ea"/>
                <a:cs typeface="+mn-cs"/>
              </a:rPr>
              <a:t>IDrivable</a:t>
            </a:r>
            <a:r>
              <a:rPr lang="en-US" sz="1200" kern="1200" dirty="0">
                <a:solidFill>
                  <a:schemeClr val="tx1"/>
                </a:solidFill>
                <a:effectLst/>
                <a:latin typeface="+mn-lt"/>
                <a:ea typeface="+mn-ea"/>
                <a:cs typeface="+mn-cs"/>
              </a:rPr>
              <a: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When the user can interact with a base class or interface in a similar way without caring about the underlying implementation, it is called what?</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34</a:t>
            </a:fld>
            <a:endParaRPr lang="en-US"/>
          </a:p>
        </p:txBody>
      </p:sp>
    </p:spTree>
    <p:extLst>
      <p:ext uri="{BB962C8B-B14F-4D97-AF65-F5344CB8AC3E}">
        <p14:creationId xmlns:p14="http://schemas.microsoft.com/office/powerpoint/2010/main" val="18134010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35</a:t>
            </a:fld>
            <a:endParaRPr lang="en-US"/>
          </a:p>
        </p:txBody>
      </p:sp>
    </p:spTree>
    <p:extLst>
      <p:ext uri="{BB962C8B-B14F-4D97-AF65-F5344CB8AC3E}">
        <p14:creationId xmlns:p14="http://schemas.microsoft.com/office/powerpoint/2010/main" val="15340453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36</a:t>
            </a:fld>
            <a:endParaRPr lang="en-US"/>
          </a:p>
        </p:txBody>
      </p:sp>
    </p:spTree>
    <p:extLst>
      <p:ext uri="{BB962C8B-B14F-4D97-AF65-F5344CB8AC3E}">
        <p14:creationId xmlns:p14="http://schemas.microsoft.com/office/powerpoint/2010/main" val="26238630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public class with the name Car.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public class with the name Car with a constructor.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an auto implemented property named Miles with a type of int.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Declare and instantiate a class named Car.  Console the Miles property.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class named Car that inherits a Vehicle class.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class named Car that cannot be derived.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class name Car that has to be derived.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method that overrides a base class method called Drive that returns a decimal and takes a parameter of decimal named miles.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class named Car that implements an interface named </a:t>
            </a:r>
            <a:r>
              <a:rPr lang="en-US" sz="1200" kern="1200" dirty="0" err="1">
                <a:solidFill>
                  <a:schemeClr val="tx1"/>
                </a:solidFill>
                <a:effectLst/>
                <a:latin typeface="+mn-lt"/>
                <a:ea typeface="+mn-ea"/>
                <a:cs typeface="+mn-cs"/>
              </a:rPr>
              <a:t>IDrivable</a:t>
            </a:r>
            <a:r>
              <a:rPr lang="en-US" sz="1200" kern="1200" dirty="0">
                <a:solidFill>
                  <a:schemeClr val="tx1"/>
                </a:solidFill>
                <a:effectLst/>
                <a:latin typeface="+mn-lt"/>
                <a:ea typeface="+mn-ea"/>
                <a:cs typeface="+mn-cs"/>
              </a:rPr>
              <a:t>.</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37</a:t>
            </a:fld>
            <a:endParaRPr lang="en-US"/>
          </a:p>
        </p:txBody>
      </p:sp>
    </p:spTree>
    <p:extLst>
      <p:ext uri="{BB962C8B-B14F-4D97-AF65-F5344CB8AC3E}">
        <p14:creationId xmlns:p14="http://schemas.microsoft.com/office/powerpoint/2010/main" val="16505099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38</a:t>
            </a:fld>
            <a:endParaRPr lang="en-US"/>
          </a:p>
        </p:txBody>
      </p:sp>
    </p:spTree>
    <p:extLst>
      <p:ext uri="{BB962C8B-B14F-4D97-AF65-F5344CB8AC3E}">
        <p14:creationId xmlns:p14="http://schemas.microsoft.com/office/powerpoint/2010/main" val="29406420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39</a:t>
            </a:fld>
            <a:endParaRPr lang="en-US"/>
          </a:p>
        </p:txBody>
      </p:sp>
    </p:spTree>
    <p:extLst>
      <p:ext uri="{BB962C8B-B14F-4D97-AF65-F5344CB8AC3E}">
        <p14:creationId xmlns:p14="http://schemas.microsoft.com/office/powerpoint/2010/main" val="4184347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Namespaces are statement blocks that contain classes.</a:t>
            </a:r>
          </a:p>
          <a:p>
            <a:pPr marL="171450" indent="-171450">
              <a:buFont typeface="Arial" panose="020B0604020202020204" pitchFamily="34" charset="0"/>
              <a:buChar char="•"/>
            </a:pPr>
            <a:r>
              <a:rPr lang="en-US" baseline="0" dirty="0"/>
              <a:t>Namespaces group related classes together similar to a category.</a:t>
            </a:r>
          </a:p>
          <a:p>
            <a:pPr marL="171450" indent="-171450">
              <a:buFont typeface="Arial" panose="020B0604020202020204" pitchFamily="34" charset="0"/>
              <a:buChar char="•"/>
            </a:pPr>
            <a:r>
              <a:rPr lang="en-US" baseline="0" dirty="0"/>
              <a:t>Periods . are used to denote sub categories.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 naming convention is often used like:   </a:t>
            </a:r>
            <a:r>
              <a:rPr lang="en-US" sz="1200" dirty="0"/>
              <a:t>[Company].[Application].[Component].[Category]</a:t>
            </a:r>
          </a:p>
        </p:txBody>
      </p:sp>
      <p:sp>
        <p:nvSpPr>
          <p:cNvPr id="4" name="Slide Number Placeholder 3"/>
          <p:cNvSpPr>
            <a:spLocks noGrp="1"/>
          </p:cNvSpPr>
          <p:nvPr>
            <p:ph type="sldNum" sz="quarter" idx="10"/>
          </p:nvPr>
        </p:nvSpPr>
        <p:spPr/>
        <p:txBody>
          <a:bodyPr/>
          <a:lstStyle/>
          <a:p>
            <a:fld id="{90562276-63C7-43F9-8E9E-CFA137F6F839}" type="slidenum">
              <a:rPr lang="en-US" smtClean="0"/>
              <a:t>5</a:t>
            </a:fld>
            <a:endParaRPr lang="en-US"/>
          </a:p>
        </p:txBody>
      </p:sp>
    </p:spTree>
    <p:extLst>
      <p:ext uri="{BB962C8B-B14F-4D97-AF65-F5344CB8AC3E}">
        <p14:creationId xmlns:p14="http://schemas.microsoft.com/office/powerpoint/2010/main" val="2623250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The namespace is straightforward.</a:t>
            </a:r>
          </a:p>
          <a:p>
            <a:pPr marL="171450" indent="-171450">
              <a:buFont typeface="Arial" panose="020B0604020202020204" pitchFamily="34" charset="0"/>
              <a:buChar char="•"/>
            </a:pPr>
            <a:r>
              <a:rPr lang="en-US" baseline="0" dirty="0"/>
              <a:t>The namespace keyword is specified followed by the name.</a:t>
            </a:r>
          </a:p>
        </p:txBody>
      </p:sp>
      <p:sp>
        <p:nvSpPr>
          <p:cNvPr id="4" name="Slide Number Placeholder 3"/>
          <p:cNvSpPr>
            <a:spLocks noGrp="1"/>
          </p:cNvSpPr>
          <p:nvPr>
            <p:ph type="sldNum" sz="quarter" idx="10"/>
          </p:nvPr>
        </p:nvSpPr>
        <p:spPr/>
        <p:txBody>
          <a:bodyPr/>
          <a:lstStyle/>
          <a:p>
            <a:fld id="{90562276-63C7-43F9-8E9E-CFA137F6F839}" type="slidenum">
              <a:rPr lang="en-US" smtClean="0"/>
              <a:t>6</a:t>
            </a:fld>
            <a:endParaRPr lang="en-US"/>
          </a:p>
        </p:txBody>
      </p:sp>
    </p:spTree>
    <p:extLst>
      <p:ext uri="{BB962C8B-B14F-4D97-AF65-F5344CB8AC3E}">
        <p14:creationId xmlns:p14="http://schemas.microsoft.com/office/powerpoint/2010/main" val="3420849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 using directive allows the use of a type within a namespace in a class with a different namespace.</a:t>
            </a:r>
          </a:p>
          <a:p>
            <a:pPr marL="171450" indent="-171450">
              <a:buFont typeface="Arial" panose="020B0604020202020204" pitchFamily="34" charset="0"/>
              <a:buChar char="•"/>
            </a:pPr>
            <a:r>
              <a:rPr lang="en-US" baseline="0" dirty="0"/>
              <a:t>The using statements are listed at the top of the code file.</a:t>
            </a:r>
          </a:p>
          <a:p>
            <a:pPr marL="171450" indent="-171450">
              <a:buFont typeface="Arial" panose="020B0604020202020204" pitchFamily="34" charset="0"/>
              <a:buChar char="•"/>
            </a:pPr>
            <a:r>
              <a:rPr lang="en-US" baseline="0" dirty="0"/>
              <a:t>You could list types by using the full namespace and type name, but the using directive allows for a shorthand and looks cleaner.</a:t>
            </a:r>
          </a:p>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90562276-63C7-43F9-8E9E-CFA137F6F839}" type="slidenum">
              <a:rPr lang="en-US" smtClean="0"/>
              <a:t>7</a:t>
            </a:fld>
            <a:endParaRPr lang="en-US"/>
          </a:p>
        </p:txBody>
      </p:sp>
    </p:spTree>
    <p:extLst>
      <p:ext uri="{BB962C8B-B14F-4D97-AF65-F5344CB8AC3E}">
        <p14:creationId xmlns:p14="http://schemas.microsoft.com/office/powerpoint/2010/main" val="3611491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 constructor is a method that is called when a class is instantiated.</a:t>
            </a:r>
          </a:p>
          <a:p>
            <a:pPr marL="171450" indent="-171450">
              <a:buFont typeface="Arial" panose="020B0604020202020204" pitchFamily="34" charset="0"/>
              <a:buChar char="•"/>
            </a:pPr>
            <a:r>
              <a:rPr lang="en-US" baseline="0" dirty="0"/>
              <a:t>The name has to match the name of the class.</a:t>
            </a:r>
          </a:p>
          <a:p>
            <a:pPr marL="171450" indent="-171450">
              <a:buFont typeface="Arial" panose="020B0604020202020204" pitchFamily="34" charset="0"/>
              <a:buChar char="•"/>
            </a:pPr>
            <a:r>
              <a:rPr lang="en-US" baseline="0" dirty="0"/>
              <a:t>No return type or void is specified for this method.</a:t>
            </a:r>
          </a:p>
          <a:p>
            <a:pPr marL="171450" indent="-171450">
              <a:buFont typeface="Arial" panose="020B0604020202020204" pitchFamily="34" charset="0"/>
              <a:buChar char="•"/>
            </a:pPr>
            <a:r>
              <a:rPr lang="en-US" baseline="0" dirty="0"/>
              <a:t>The constructor can be overloaded like any other method, which requires different parameters with different types.</a:t>
            </a:r>
          </a:p>
        </p:txBody>
      </p:sp>
      <p:sp>
        <p:nvSpPr>
          <p:cNvPr id="4" name="Slide Number Placeholder 3"/>
          <p:cNvSpPr>
            <a:spLocks noGrp="1"/>
          </p:cNvSpPr>
          <p:nvPr>
            <p:ph type="sldNum" sz="quarter" idx="10"/>
          </p:nvPr>
        </p:nvSpPr>
        <p:spPr/>
        <p:txBody>
          <a:bodyPr/>
          <a:lstStyle/>
          <a:p>
            <a:fld id="{90562276-63C7-43F9-8E9E-CFA137F6F839}" type="slidenum">
              <a:rPr lang="en-US" smtClean="0"/>
              <a:t>8</a:t>
            </a:fld>
            <a:endParaRPr lang="en-US"/>
          </a:p>
        </p:txBody>
      </p:sp>
    </p:spTree>
    <p:extLst>
      <p:ext uri="{BB962C8B-B14F-4D97-AF65-F5344CB8AC3E}">
        <p14:creationId xmlns:p14="http://schemas.microsoft.com/office/powerpoint/2010/main" val="2866955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through some examples</a:t>
            </a:r>
          </a:p>
        </p:txBody>
      </p:sp>
      <p:sp>
        <p:nvSpPr>
          <p:cNvPr id="4" name="Slide Number Placeholder 3"/>
          <p:cNvSpPr>
            <a:spLocks noGrp="1"/>
          </p:cNvSpPr>
          <p:nvPr>
            <p:ph type="sldNum" sz="quarter" idx="10"/>
          </p:nvPr>
        </p:nvSpPr>
        <p:spPr/>
        <p:txBody>
          <a:bodyPr/>
          <a:lstStyle/>
          <a:p>
            <a:fld id="{2E9E88B0-9E09-47C1-8462-4303844A56EB}" type="slidenum">
              <a:rPr lang="en-US" smtClean="0"/>
              <a:t>9</a:t>
            </a:fld>
            <a:endParaRPr lang="en-US"/>
          </a:p>
        </p:txBody>
      </p:sp>
    </p:spTree>
    <p:extLst>
      <p:ext uri="{BB962C8B-B14F-4D97-AF65-F5344CB8AC3E}">
        <p14:creationId xmlns:p14="http://schemas.microsoft.com/office/powerpoint/2010/main" val="2111164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statement blocks that contain methods and properties?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public class with the name Car.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namespace named Vehicle.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using directive to bring in the Vehicle namespace.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Write on the board a public class with the name Car with a constructor.</a:t>
            </a: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10</a:t>
            </a:fld>
            <a:endParaRPr lang="en-US"/>
          </a:p>
        </p:txBody>
      </p:sp>
    </p:spTree>
    <p:extLst>
      <p:ext uri="{BB962C8B-B14F-4D97-AF65-F5344CB8AC3E}">
        <p14:creationId xmlns:p14="http://schemas.microsoft.com/office/powerpoint/2010/main" val="3956938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471843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332370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676812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9212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439386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6/1/2018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627281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6/1/2018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018642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0828086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047415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6FB5D56-0812-4ED5-8B52-3D0DCBF578CB}"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3034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617019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B5D56-0812-4ED5-8B52-3D0DCBF578CB}" type="datetimeFigureOut">
              <a:rPr lang="en-US" smtClean="0"/>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01544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B5D56-0812-4ED5-8B52-3D0DCBF578CB}" type="datetimeFigureOut">
              <a:rPr lang="en-US" smtClean="0"/>
              <a:t>6/1/2018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21151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6FB5D56-0812-4ED5-8B52-3D0DCBF578CB}" type="datetimeFigureOut">
              <a:rPr lang="en-US" smtClean="0"/>
              <a:t>6/1/2018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25890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FB5D56-0812-4ED5-8B52-3D0DCBF578CB}" type="datetimeFigureOut">
              <a:rPr lang="en-US" smtClean="0"/>
              <a:t>6/1/2018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501543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6FB5D56-0812-4ED5-8B52-3D0DCBF578CB}" type="datetimeFigureOut">
              <a:rPr lang="en-US" smtClean="0"/>
              <a:t>6/1/2018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340419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358446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FB5D56-0812-4ED5-8B52-3D0DCBF578CB}" type="datetimeFigureOut">
              <a:rPr lang="en-US" smtClean="0"/>
              <a:t>6/1/2018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D9DB1E0-FD76-42D1-8E3E-0ED409F2961E}" type="slidenum">
              <a:rPr lang="en-US" smtClean="0"/>
              <a:t>‹#›</a:t>
            </a:fld>
            <a:endParaRPr lang="en-US"/>
          </a:p>
        </p:txBody>
      </p:sp>
    </p:spTree>
    <p:extLst>
      <p:ext uri="{BB962C8B-B14F-4D97-AF65-F5344CB8AC3E}">
        <p14:creationId xmlns:p14="http://schemas.microsoft.com/office/powerpoint/2010/main" val="347692592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www.udacity.com/course/object-oriented-programming-in-java--ud283"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 Id="rId5" Type="http://schemas.openxmlformats.org/officeDocument/2006/relationships/hyperlink" Target="https://www.udemy.com/basics-of-object-oriented-programming-with-csharp/" TargetMode="External"/><Relationship Id="rId4" Type="http://schemas.openxmlformats.org/officeDocument/2006/relationships/hyperlink" Target="https://docs.microsoft.com/en-us/dotnet/csharp/programming-guide/concepts/object-oriented-programming"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Logols</a:t>
            </a:r>
            <a:r>
              <a:rPr lang="en-US" dirty="0"/>
              <a:t> Learning</a:t>
            </a:r>
          </a:p>
        </p:txBody>
      </p:sp>
      <p:sp>
        <p:nvSpPr>
          <p:cNvPr id="3" name="Subtitle 2"/>
          <p:cNvSpPr>
            <a:spLocks noGrp="1"/>
          </p:cNvSpPr>
          <p:nvPr>
            <p:ph type="subTitle" idx="1"/>
          </p:nvPr>
        </p:nvSpPr>
        <p:spPr/>
        <p:txBody>
          <a:bodyPr/>
          <a:lstStyle/>
          <a:p>
            <a:r>
              <a:rPr lang="en-US" dirty="0"/>
              <a:t>Weekend web Development Boot Camp</a:t>
            </a:r>
          </a:p>
          <a:p>
            <a:r>
              <a:rPr lang="en-US" dirty="0"/>
              <a:t>Training:  object oriented programming</a:t>
            </a:r>
          </a:p>
        </p:txBody>
      </p:sp>
    </p:spTree>
    <p:extLst>
      <p:ext uri="{BB962C8B-B14F-4D97-AF65-F5344CB8AC3E}">
        <p14:creationId xmlns:p14="http://schemas.microsoft.com/office/powerpoint/2010/main" val="53064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ASSESSMENT</a:t>
            </a:r>
          </a:p>
        </p:txBody>
      </p:sp>
      <p:sp>
        <p:nvSpPr>
          <p:cNvPr id="3" name="Subtitle 2"/>
          <p:cNvSpPr>
            <a:spLocks noGrp="1"/>
          </p:cNvSpPr>
          <p:nvPr>
            <p:ph type="subTitle" idx="1"/>
          </p:nvPr>
        </p:nvSpPr>
        <p:spPr/>
        <p:txBody>
          <a:bodyPr/>
          <a:lstStyle/>
          <a:p>
            <a:r>
              <a:rPr lang="en-US" dirty="0"/>
              <a:t>Class with Constructor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1323361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Autofit/>
          </a:bodyPr>
          <a:lstStyle/>
          <a:p>
            <a:r>
              <a:rPr lang="en-US" sz="3600" dirty="0"/>
              <a:t>We have been surrounded by zombies and need to change camps.  We will move by foot.  The zombies will likely follow.</a:t>
            </a:r>
          </a:p>
          <a:p>
            <a:r>
              <a:rPr lang="en-US" sz="3600" dirty="0"/>
              <a:t>A simulator has been requested to see how long it will take the zombies to catch up to us after we move, to decide the best location.</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1987545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rmAutofit fontScale="92500" lnSpcReduction="10000"/>
          </a:bodyPr>
          <a:lstStyle/>
          <a:p>
            <a:r>
              <a:rPr lang="en-US" sz="4000" dirty="0"/>
              <a:t>Create a new console project.</a:t>
            </a:r>
          </a:p>
          <a:p>
            <a:r>
              <a:rPr lang="en-US" sz="4000" dirty="0"/>
              <a:t>Create a Person Class within the namespace </a:t>
            </a:r>
            <a:r>
              <a:rPr lang="en-US" sz="4000" dirty="0" err="1"/>
              <a:t>Zombie.Simulator</a:t>
            </a:r>
            <a:r>
              <a:rPr lang="en-US" sz="4000" dirty="0"/>
              <a:t>.</a:t>
            </a:r>
          </a:p>
          <a:p>
            <a:r>
              <a:rPr lang="en-US" sz="4000" dirty="0"/>
              <a:t>Create a constructor that writes to the console:  “A new person has been created.”</a:t>
            </a:r>
          </a:p>
          <a:p>
            <a:r>
              <a:rPr lang="en-US" sz="4000" dirty="0"/>
              <a:t>From the Main method, instantiate the Person class.</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847087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a:t>
            </a:r>
          </a:p>
        </p:txBody>
      </p:sp>
      <p:sp>
        <p:nvSpPr>
          <p:cNvPr id="3" name="Content Placeholder 2"/>
          <p:cNvSpPr>
            <a:spLocks noGrp="1"/>
          </p:cNvSpPr>
          <p:nvPr>
            <p:ph idx="1"/>
          </p:nvPr>
        </p:nvSpPr>
        <p:spPr/>
        <p:txBody>
          <a:bodyPr>
            <a:normAutofit/>
          </a:bodyPr>
          <a:lstStyle/>
          <a:p>
            <a:r>
              <a:rPr lang="en-US" sz="2800" dirty="0"/>
              <a:t>Data Associated with a Class</a:t>
            </a:r>
          </a:p>
          <a:p>
            <a:r>
              <a:rPr lang="en-US" sz="2800" dirty="0"/>
              <a:t>Part of the Interface</a:t>
            </a:r>
          </a:p>
          <a:p>
            <a:pPr lvl="1"/>
            <a:r>
              <a:rPr lang="en-US" sz="2600" dirty="0"/>
              <a:t>Available to Other Classes</a:t>
            </a:r>
          </a:p>
          <a:p>
            <a:r>
              <a:rPr lang="en-US" sz="2800" dirty="0"/>
              <a:t>Get – Allows retrieval of the data</a:t>
            </a:r>
          </a:p>
          <a:p>
            <a:r>
              <a:rPr lang="en-US" sz="2800" dirty="0"/>
              <a:t>Set – Allows assignment of the data</a:t>
            </a:r>
          </a:p>
          <a:p>
            <a:r>
              <a:rPr lang="en-US" sz="2800" dirty="0"/>
              <a:t>Get or Set may be left unimplemented</a:t>
            </a:r>
          </a:p>
        </p:txBody>
      </p:sp>
    </p:spTree>
    <p:extLst>
      <p:ext uri="{BB962C8B-B14F-4D97-AF65-F5344CB8AC3E}">
        <p14:creationId xmlns:p14="http://schemas.microsoft.com/office/powerpoint/2010/main" val="2201911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Syntax</a:t>
            </a:r>
          </a:p>
        </p:txBody>
      </p:sp>
      <p:sp>
        <p:nvSpPr>
          <p:cNvPr id="3" name="Content Placeholder 2"/>
          <p:cNvSpPr>
            <a:spLocks noGrp="1"/>
          </p:cNvSpPr>
          <p:nvPr>
            <p:ph type="body" idx="1"/>
          </p:nvPr>
        </p:nvSpPr>
        <p:spPr>
          <a:xfrm>
            <a:off x="632947" y="1853248"/>
            <a:ext cx="2946866" cy="704214"/>
          </a:xfrm>
        </p:spPr>
        <p:txBody>
          <a:bodyPr>
            <a:noAutofit/>
          </a:bodyPr>
          <a:lstStyle/>
          <a:p>
            <a:pPr marL="0" indent="0">
              <a:buNone/>
            </a:pPr>
            <a:r>
              <a:rPr lang="en-US" dirty="0"/>
              <a:t>General </a:t>
            </a:r>
            <a:br>
              <a:rPr lang="en-US" dirty="0"/>
            </a:br>
            <a:r>
              <a:rPr lang="en-US" dirty="0"/>
              <a:t>Syntax</a:t>
            </a:r>
          </a:p>
        </p:txBody>
      </p:sp>
      <p:sp>
        <p:nvSpPr>
          <p:cNvPr id="12" name="Text Placeholder 11"/>
          <p:cNvSpPr>
            <a:spLocks noGrp="1"/>
          </p:cNvSpPr>
          <p:nvPr>
            <p:ph type="body" sz="half" idx="15"/>
          </p:nvPr>
        </p:nvSpPr>
        <p:spPr/>
        <p:txBody>
          <a:bodyPr>
            <a:normAutofit lnSpcReduction="10000"/>
          </a:bodyPr>
          <a:lstStyle/>
          <a:p>
            <a:r>
              <a:rPr lang="en-US" dirty="0"/>
              <a:t>[access modifier] [type] [name]</a:t>
            </a:r>
          </a:p>
          <a:p>
            <a:r>
              <a:rPr lang="en-US" dirty="0"/>
              <a:t>{</a:t>
            </a:r>
          </a:p>
          <a:p>
            <a:r>
              <a:rPr lang="en-US" dirty="0"/>
              <a:t>   get</a:t>
            </a:r>
          </a:p>
          <a:p>
            <a:r>
              <a:rPr lang="en-US" dirty="0"/>
              <a:t>   {</a:t>
            </a:r>
          </a:p>
          <a:p>
            <a:r>
              <a:rPr lang="en-US" dirty="0"/>
              <a:t>      Statements…</a:t>
            </a:r>
          </a:p>
          <a:p>
            <a:r>
              <a:rPr lang="en-US" dirty="0"/>
              <a:t>   }</a:t>
            </a:r>
          </a:p>
          <a:p>
            <a:r>
              <a:rPr lang="en-US" dirty="0"/>
              <a:t>   set</a:t>
            </a:r>
          </a:p>
          <a:p>
            <a:r>
              <a:rPr lang="en-US" dirty="0"/>
              <a:t>   {</a:t>
            </a:r>
          </a:p>
          <a:p>
            <a:r>
              <a:rPr lang="en-US" dirty="0"/>
              <a:t>      Statements…</a:t>
            </a:r>
          </a:p>
          <a:p>
            <a:r>
              <a:rPr lang="en-US" dirty="0"/>
              <a:t>   }</a:t>
            </a:r>
          </a:p>
          <a:p>
            <a:r>
              <a:rPr lang="en-US" dirty="0"/>
              <a:t>}</a:t>
            </a:r>
          </a:p>
          <a:p>
            <a:endParaRPr lang="en-US" dirty="0"/>
          </a:p>
        </p:txBody>
      </p:sp>
      <p:sp>
        <p:nvSpPr>
          <p:cNvPr id="6" name="Content Placeholder 5"/>
          <p:cNvSpPr>
            <a:spLocks noGrp="1"/>
          </p:cNvSpPr>
          <p:nvPr>
            <p:ph type="body" sz="quarter" idx="3"/>
          </p:nvPr>
        </p:nvSpPr>
        <p:spPr>
          <a:xfrm>
            <a:off x="3883658" y="1685581"/>
            <a:ext cx="3211205" cy="871881"/>
          </a:xfrm>
        </p:spPr>
        <p:txBody>
          <a:bodyPr>
            <a:noAutofit/>
          </a:bodyPr>
          <a:lstStyle/>
          <a:p>
            <a:pPr marL="0" indent="0">
              <a:buNone/>
            </a:pPr>
            <a:r>
              <a:rPr lang="en-US" dirty="0"/>
              <a:t>Fully Implemented Example</a:t>
            </a:r>
          </a:p>
        </p:txBody>
      </p:sp>
      <p:sp>
        <p:nvSpPr>
          <p:cNvPr id="13" name="Text Placeholder 12"/>
          <p:cNvSpPr>
            <a:spLocks noGrp="1"/>
          </p:cNvSpPr>
          <p:nvPr>
            <p:ph type="body" sz="half" idx="16"/>
          </p:nvPr>
        </p:nvSpPr>
        <p:spPr/>
        <p:txBody>
          <a:bodyPr>
            <a:normAutofit lnSpcReduction="10000"/>
          </a:bodyPr>
          <a:lstStyle/>
          <a:p>
            <a:r>
              <a:rPr lang="en-US" dirty="0"/>
              <a:t>public </a:t>
            </a:r>
            <a:r>
              <a:rPr lang="en-US" dirty="0" err="1"/>
              <a:t>int</a:t>
            </a:r>
            <a:r>
              <a:rPr lang="en-US" dirty="0"/>
              <a:t> Count</a:t>
            </a:r>
          </a:p>
          <a:p>
            <a:r>
              <a:rPr lang="en-US" dirty="0"/>
              <a:t>{</a:t>
            </a:r>
          </a:p>
          <a:p>
            <a:r>
              <a:rPr lang="en-US" dirty="0"/>
              <a:t>   get</a:t>
            </a:r>
          </a:p>
          <a:p>
            <a:r>
              <a:rPr lang="en-US" dirty="0"/>
              <a:t>   {</a:t>
            </a:r>
          </a:p>
          <a:p>
            <a:r>
              <a:rPr lang="en-US" dirty="0"/>
              <a:t>      return _count;</a:t>
            </a:r>
          </a:p>
          <a:p>
            <a:r>
              <a:rPr lang="en-US" dirty="0"/>
              <a:t>   }</a:t>
            </a:r>
          </a:p>
          <a:p>
            <a:r>
              <a:rPr lang="en-US" dirty="0"/>
              <a:t>   set</a:t>
            </a:r>
          </a:p>
          <a:p>
            <a:r>
              <a:rPr lang="en-US" dirty="0"/>
              <a:t>   {</a:t>
            </a:r>
          </a:p>
          <a:p>
            <a:r>
              <a:rPr lang="en-US" dirty="0"/>
              <a:t>      _count = value;</a:t>
            </a:r>
          </a:p>
          <a:p>
            <a:r>
              <a:rPr lang="en-US" dirty="0"/>
              <a:t>   }</a:t>
            </a:r>
          </a:p>
          <a:p>
            <a:r>
              <a:rPr lang="en-US" dirty="0"/>
              <a:t>}</a:t>
            </a:r>
          </a:p>
          <a:p>
            <a:endParaRPr lang="en-US" dirty="0"/>
          </a:p>
        </p:txBody>
      </p:sp>
      <p:sp>
        <p:nvSpPr>
          <p:cNvPr id="11" name="Text Placeholder 10"/>
          <p:cNvSpPr>
            <a:spLocks noGrp="1"/>
          </p:cNvSpPr>
          <p:nvPr>
            <p:ph type="body" sz="quarter" idx="13"/>
          </p:nvPr>
        </p:nvSpPr>
        <p:spPr>
          <a:xfrm>
            <a:off x="7124700" y="1981200"/>
            <a:ext cx="3132004" cy="576262"/>
          </a:xfrm>
        </p:spPr>
        <p:txBody>
          <a:bodyPr/>
          <a:lstStyle/>
          <a:p>
            <a:r>
              <a:rPr lang="en-US" dirty="0"/>
              <a:t>Auto Implemented Example</a:t>
            </a:r>
          </a:p>
        </p:txBody>
      </p:sp>
      <p:sp>
        <p:nvSpPr>
          <p:cNvPr id="14" name="Text Placeholder 13"/>
          <p:cNvSpPr>
            <a:spLocks noGrp="1"/>
          </p:cNvSpPr>
          <p:nvPr>
            <p:ph type="body" sz="half" idx="17"/>
          </p:nvPr>
        </p:nvSpPr>
        <p:spPr/>
        <p:txBody>
          <a:bodyPr>
            <a:normAutofit/>
          </a:bodyPr>
          <a:lstStyle/>
          <a:p>
            <a:r>
              <a:rPr lang="en-US" dirty="0"/>
              <a:t>public </a:t>
            </a:r>
            <a:r>
              <a:rPr lang="en-US" dirty="0" err="1"/>
              <a:t>int</a:t>
            </a:r>
            <a:r>
              <a:rPr lang="en-US" dirty="0"/>
              <a:t> Count { get; set; }</a:t>
            </a:r>
          </a:p>
          <a:p>
            <a:endParaRPr lang="en-US" dirty="0"/>
          </a:p>
        </p:txBody>
      </p:sp>
    </p:spTree>
    <p:extLst>
      <p:ext uri="{BB962C8B-B14F-4D97-AF65-F5344CB8AC3E}">
        <p14:creationId xmlns:p14="http://schemas.microsoft.com/office/powerpoint/2010/main" val="2643307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Instantiating and Using Objects</a:t>
            </a:r>
          </a:p>
        </p:txBody>
      </p:sp>
      <p:sp>
        <p:nvSpPr>
          <p:cNvPr id="3" name="Content Placeholder 2"/>
          <p:cNvSpPr>
            <a:spLocks noGrp="1"/>
          </p:cNvSpPr>
          <p:nvPr>
            <p:ph idx="1"/>
          </p:nvPr>
        </p:nvSpPr>
        <p:spPr/>
        <p:txBody>
          <a:bodyPr>
            <a:normAutofit/>
          </a:bodyPr>
          <a:lstStyle/>
          <a:p>
            <a:r>
              <a:rPr lang="en-US" sz="2800" dirty="0"/>
              <a:t>A class needs to be instantiated to be used</a:t>
            </a:r>
          </a:p>
          <a:p>
            <a:r>
              <a:rPr lang="en-US" sz="2800" dirty="0"/>
              <a:t>A class can be instantiated many times</a:t>
            </a:r>
          </a:p>
          <a:p>
            <a:r>
              <a:rPr lang="en-US" sz="2800" dirty="0"/>
              <a:t>One instance of a class does not effect another</a:t>
            </a:r>
          </a:p>
          <a:p>
            <a:r>
              <a:rPr lang="en-US" sz="2800" dirty="0"/>
              <a:t>Example:</a:t>
            </a:r>
          </a:p>
          <a:p>
            <a:pPr marL="0" indent="0">
              <a:buNone/>
            </a:pPr>
            <a:r>
              <a:rPr lang="en-US" sz="2800" dirty="0"/>
              <a:t>Car </a:t>
            </a:r>
            <a:r>
              <a:rPr lang="en-US" sz="2800" dirty="0" err="1"/>
              <a:t>car</a:t>
            </a:r>
            <a:r>
              <a:rPr lang="en-US" sz="2800" dirty="0"/>
              <a:t> = new Car();</a:t>
            </a:r>
          </a:p>
          <a:p>
            <a:pPr marL="0" indent="0">
              <a:buNone/>
            </a:pPr>
            <a:r>
              <a:rPr lang="en-US" sz="2800" dirty="0" err="1"/>
              <a:t>Console.WriteLine</a:t>
            </a:r>
            <a:r>
              <a:rPr lang="en-US" sz="2800" dirty="0"/>
              <a:t>(</a:t>
            </a:r>
            <a:r>
              <a:rPr lang="en-US" sz="2800" dirty="0" err="1"/>
              <a:t>car.DistanceTraveled</a:t>
            </a:r>
            <a:r>
              <a:rPr lang="en-US" sz="2800" dirty="0"/>
              <a:t>);</a:t>
            </a:r>
          </a:p>
          <a:p>
            <a:pPr marL="0" indent="0">
              <a:buNone/>
            </a:pPr>
            <a:r>
              <a:rPr lang="en-US" sz="2800" dirty="0" err="1"/>
              <a:t>car.Drive</a:t>
            </a:r>
            <a:r>
              <a:rPr lang="en-US" sz="2800" dirty="0"/>
              <a:t>(15);</a:t>
            </a:r>
          </a:p>
        </p:txBody>
      </p:sp>
    </p:spTree>
    <p:extLst>
      <p:ext uri="{BB962C8B-B14F-4D97-AF65-F5344CB8AC3E}">
        <p14:creationId xmlns:p14="http://schemas.microsoft.com/office/powerpoint/2010/main" val="3692714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p:txBody>
          <a:bodyPr/>
          <a:lstStyle/>
          <a:p>
            <a:r>
              <a:rPr lang="en-US" dirty="0"/>
              <a:t>Class with Properties and Methods</a:t>
            </a:r>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5" y="563880"/>
            <a:ext cx="3819192" cy="3055354"/>
          </a:xfrm>
          <a:prstGeom prst="rect">
            <a:avLst/>
          </a:prstGeom>
        </p:spPr>
      </p:pic>
    </p:spTree>
    <p:extLst>
      <p:ext uri="{BB962C8B-B14F-4D97-AF65-F5344CB8AC3E}">
        <p14:creationId xmlns:p14="http://schemas.microsoft.com/office/powerpoint/2010/main" val="3352643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ASSESSMENT</a:t>
            </a:r>
          </a:p>
        </p:txBody>
      </p:sp>
      <p:sp>
        <p:nvSpPr>
          <p:cNvPr id="3" name="Subtitle 2"/>
          <p:cNvSpPr>
            <a:spLocks noGrp="1"/>
          </p:cNvSpPr>
          <p:nvPr>
            <p:ph type="subTitle" idx="1"/>
          </p:nvPr>
        </p:nvSpPr>
        <p:spPr/>
        <p:txBody>
          <a:bodyPr/>
          <a:lstStyle/>
          <a:p>
            <a:r>
              <a:rPr lang="en-US" dirty="0"/>
              <a:t>Class with Properties and Methods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451573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rmAutofit lnSpcReduction="10000"/>
          </a:bodyPr>
          <a:lstStyle/>
          <a:p>
            <a:r>
              <a:rPr lang="en-US" sz="4000" dirty="0"/>
              <a:t>Add to the simulator project.</a:t>
            </a:r>
          </a:p>
          <a:p>
            <a:r>
              <a:rPr lang="en-US" sz="4000" dirty="0"/>
              <a:t>Use the auto implemented property syntax to create a new property named </a:t>
            </a:r>
            <a:r>
              <a:rPr lang="en-US" sz="4000" dirty="0" err="1"/>
              <a:t>DistanceTraveled</a:t>
            </a:r>
            <a:r>
              <a:rPr lang="en-US" sz="4000" dirty="0"/>
              <a:t>.</a:t>
            </a:r>
          </a:p>
          <a:p>
            <a:r>
              <a:rPr lang="en-US" sz="4000" dirty="0"/>
              <a:t>Practice calling and setting this property from the Main method.</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3804877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rmAutofit/>
          </a:bodyPr>
          <a:lstStyle/>
          <a:p>
            <a:r>
              <a:rPr lang="en-US" sz="4000" dirty="0"/>
              <a:t>Create a method Walk in the Person class that takes a decimal parameter named minutes and sets </a:t>
            </a:r>
            <a:r>
              <a:rPr lang="en-US" sz="4000" dirty="0" err="1"/>
              <a:t>DistanceTraveled</a:t>
            </a:r>
            <a:r>
              <a:rPr lang="en-US" sz="4000" dirty="0"/>
              <a:t> based on a calculation.</a:t>
            </a:r>
          </a:p>
          <a:p>
            <a:r>
              <a:rPr lang="en-US" sz="4000" dirty="0"/>
              <a:t>Try instantiating multiple objects of the class.</a:t>
            </a:r>
          </a:p>
          <a:p>
            <a:pPr marL="0" indent="0">
              <a:buNone/>
            </a:pPr>
            <a:endParaRPr lang="en-US" sz="40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4192665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 Object Oriented Programming</a:t>
            </a:r>
          </a:p>
        </p:txBody>
      </p:sp>
      <p:sp>
        <p:nvSpPr>
          <p:cNvPr id="3" name="Content Placeholder 2"/>
          <p:cNvSpPr>
            <a:spLocks noGrp="1"/>
          </p:cNvSpPr>
          <p:nvPr>
            <p:ph idx="1"/>
          </p:nvPr>
        </p:nvSpPr>
        <p:spPr/>
        <p:txBody>
          <a:bodyPr>
            <a:normAutofit/>
          </a:bodyPr>
          <a:lstStyle/>
          <a:p>
            <a:r>
              <a:rPr lang="en-US" sz="2800" dirty="0"/>
              <a:t>Classes Defined and Separated Based Upon Properties and Methods</a:t>
            </a:r>
          </a:p>
          <a:p>
            <a:r>
              <a:rPr lang="en-US" sz="2800" dirty="0"/>
              <a:t>Single Responsibility</a:t>
            </a:r>
          </a:p>
          <a:p>
            <a:r>
              <a:rPr lang="en-US" sz="2800" dirty="0"/>
              <a:t>Code Reuse</a:t>
            </a:r>
          </a:p>
          <a:p>
            <a:r>
              <a:rPr lang="en-US" sz="2800" dirty="0"/>
              <a:t>Inheritance</a:t>
            </a:r>
          </a:p>
          <a:p>
            <a:r>
              <a:rPr lang="en-US" sz="2800" dirty="0"/>
              <a:t>Classes vs. Objects</a:t>
            </a:r>
          </a:p>
        </p:txBody>
      </p:sp>
    </p:spTree>
    <p:extLst>
      <p:ext uri="{BB962C8B-B14F-4D97-AF65-F5344CB8AC3E}">
        <p14:creationId xmlns:p14="http://schemas.microsoft.com/office/powerpoint/2010/main" val="464542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Types</a:t>
            </a:r>
          </a:p>
        </p:txBody>
      </p:sp>
      <p:sp>
        <p:nvSpPr>
          <p:cNvPr id="3" name="Content Placeholder 2"/>
          <p:cNvSpPr>
            <a:spLocks noGrp="1"/>
          </p:cNvSpPr>
          <p:nvPr>
            <p:ph idx="1"/>
          </p:nvPr>
        </p:nvSpPr>
        <p:spPr/>
        <p:txBody>
          <a:bodyPr>
            <a:normAutofit/>
          </a:bodyPr>
          <a:lstStyle/>
          <a:p>
            <a:pPr marL="388620"/>
            <a:r>
              <a:rPr lang="en-US" dirty="0"/>
              <a:t>Allow for a type to be created dynamically</a:t>
            </a:r>
          </a:p>
          <a:p>
            <a:pPr marL="388620"/>
            <a:r>
              <a:rPr lang="en-US" dirty="0"/>
              <a:t>Usually used for one time use.</a:t>
            </a:r>
          </a:p>
          <a:p>
            <a:pPr marL="388620"/>
            <a:r>
              <a:rPr lang="en-US" dirty="0" err="1"/>
              <a:t>var</a:t>
            </a:r>
            <a:r>
              <a:rPr lang="en-US" dirty="0"/>
              <a:t> keyword</a:t>
            </a:r>
          </a:p>
          <a:p>
            <a:pPr marL="788670" lvl="1"/>
            <a:r>
              <a:rPr lang="en-US" dirty="0"/>
              <a:t>Declares a variable of unknown type.</a:t>
            </a:r>
          </a:p>
          <a:p>
            <a:pPr marL="388620"/>
            <a:r>
              <a:rPr lang="en-US" dirty="0"/>
              <a:t>Example:</a:t>
            </a:r>
          </a:p>
          <a:p>
            <a:pPr marL="45720" indent="0">
              <a:buNone/>
            </a:pPr>
            <a:r>
              <a:rPr lang="en-US" dirty="0" err="1"/>
              <a:t>var</a:t>
            </a:r>
            <a:r>
              <a:rPr lang="en-US" dirty="0"/>
              <a:t> person = new { </a:t>
            </a:r>
            <a:r>
              <a:rPr lang="en-US" dirty="0" err="1"/>
              <a:t>FirstName</a:t>
            </a:r>
            <a:r>
              <a:rPr lang="en-US" dirty="0"/>
              <a:t> = “Joe”, </a:t>
            </a:r>
            <a:r>
              <a:rPr lang="en-US" dirty="0" err="1"/>
              <a:t>LastName</a:t>
            </a:r>
            <a:r>
              <a:rPr lang="en-US" dirty="0"/>
              <a:t> = “Mackie” }</a:t>
            </a:r>
          </a:p>
        </p:txBody>
      </p:sp>
    </p:spTree>
    <p:extLst>
      <p:ext uri="{BB962C8B-B14F-4D97-AF65-F5344CB8AC3E}">
        <p14:creationId xmlns:p14="http://schemas.microsoft.com/office/powerpoint/2010/main" val="3326634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sp>
        <p:nvSpPr>
          <p:cNvPr id="3" name="Content Placeholder 2"/>
          <p:cNvSpPr>
            <a:spLocks noGrp="1"/>
          </p:cNvSpPr>
          <p:nvPr>
            <p:ph idx="1"/>
          </p:nvPr>
        </p:nvSpPr>
        <p:spPr/>
        <p:txBody>
          <a:bodyPr>
            <a:normAutofit/>
          </a:bodyPr>
          <a:lstStyle/>
          <a:p>
            <a:r>
              <a:rPr lang="en-US" sz="2800" dirty="0"/>
              <a:t>Only provide what’s necessary</a:t>
            </a:r>
          </a:p>
          <a:p>
            <a:r>
              <a:rPr lang="en-US" sz="2800" dirty="0"/>
              <a:t>Hide everything else</a:t>
            </a:r>
          </a:p>
          <a:p>
            <a:r>
              <a:rPr lang="en-US" sz="2800" dirty="0"/>
              <a:t>Easier to use</a:t>
            </a:r>
          </a:p>
          <a:p>
            <a:r>
              <a:rPr lang="en-US" sz="2800" dirty="0"/>
              <a:t>Less chance to incorrectly use class</a:t>
            </a:r>
          </a:p>
        </p:txBody>
      </p:sp>
    </p:spTree>
    <p:extLst>
      <p:ext uri="{BB962C8B-B14F-4D97-AF65-F5344CB8AC3E}">
        <p14:creationId xmlns:p14="http://schemas.microsoft.com/office/powerpoint/2010/main" val="3249263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Access Modifiers</a:t>
            </a:r>
          </a:p>
        </p:txBody>
      </p:sp>
      <p:sp>
        <p:nvSpPr>
          <p:cNvPr id="3" name="Content Placeholder 2"/>
          <p:cNvSpPr>
            <a:spLocks noGrp="1"/>
          </p:cNvSpPr>
          <p:nvPr>
            <p:ph idx="1"/>
          </p:nvPr>
        </p:nvSpPr>
        <p:spPr/>
        <p:txBody>
          <a:bodyPr>
            <a:normAutofit/>
          </a:bodyPr>
          <a:lstStyle/>
          <a:p>
            <a:r>
              <a:rPr lang="en-US" sz="2800" dirty="0"/>
              <a:t>public – accessible to everyone, not restricted</a:t>
            </a:r>
          </a:p>
          <a:p>
            <a:r>
              <a:rPr lang="en-US" sz="2800" dirty="0"/>
              <a:t>Internal – access limited to current assembly</a:t>
            </a:r>
          </a:p>
          <a:p>
            <a:r>
              <a:rPr lang="en-US" sz="2800" dirty="0"/>
              <a:t>private – access limited to defined class</a:t>
            </a:r>
          </a:p>
          <a:p>
            <a:r>
              <a:rPr lang="en-US" sz="2800" dirty="0"/>
              <a:t>protected – access limited to derived classes</a:t>
            </a:r>
          </a:p>
          <a:p>
            <a:endParaRPr lang="en-US" sz="2800" dirty="0"/>
          </a:p>
          <a:p>
            <a:endParaRPr lang="en-US" dirty="0"/>
          </a:p>
        </p:txBody>
      </p:sp>
    </p:spTree>
    <p:extLst>
      <p:ext uri="{BB962C8B-B14F-4D97-AF65-F5344CB8AC3E}">
        <p14:creationId xmlns:p14="http://schemas.microsoft.com/office/powerpoint/2010/main" val="3013432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Scope</a:t>
            </a:r>
          </a:p>
        </p:txBody>
      </p:sp>
      <p:sp>
        <p:nvSpPr>
          <p:cNvPr id="3" name="Content Placeholder 2"/>
          <p:cNvSpPr>
            <a:spLocks noGrp="1"/>
          </p:cNvSpPr>
          <p:nvPr>
            <p:ph idx="1"/>
          </p:nvPr>
        </p:nvSpPr>
        <p:spPr/>
        <p:txBody>
          <a:bodyPr>
            <a:normAutofit/>
          </a:bodyPr>
          <a:lstStyle/>
          <a:p>
            <a:r>
              <a:rPr lang="en-US" sz="2400" dirty="0"/>
              <a:t>Public Variables</a:t>
            </a:r>
          </a:p>
          <a:p>
            <a:pPr lvl="1"/>
            <a:r>
              <a:rPr lang="en-US" sz="2400" dirty="0"/>
              <a:t>Available to other classes</a:t>
            </a:r>
          </a:p>
          <a:p>
            <a:pPr lvl="1"/>
            <a:r>
              <a:rPr lang="en-US" sz="2400" dirty="0"/>
              <a:t>Use properties instead</a:t>
            </a:r>
          </a:p>
          <a:p>
            <a:r>
              <a:rPr lang="en-US" sz="2400" dirty="0"/>
              <a:t>Modular Variables</a:t>
            </a:r>
          </a:p>
          <a:p>
            <a:pPr lvl="1"/>
            <a:r>
              <a:rPr lang="en-US" sz="2400" dirty="0"/>
              <a:t>Available within the class</a:t>
            </a:r>
          </a:p>
          <a:p>
            <a:r>
              <a:rPr lang="en-US" sz="2400" dirty="0"/>
              <a:t>Local Variables</a:t>
            </a:r>
          </a:p>
          <a:p>
            <a:pPr lvl="1"/>
            <a:r>
              <a:rPr lang="en-US" sz="2400" dirty="0"/>
              <a:t>Available within the method</a:t>
            </a:r>
          </a:p>
          <a:p>
            <a:pPr lvl="1"/>
            <a:endParaRPr lang="en-US" dirty="0"/>
          </a:p>
        </p:txBody>
      </p:sp>
    </p:spTree>
    <p:extLst>
      <p:ext uri="{BB962C8B-B14F-4D97-AF65-F5344CB8AC3E}">
        <p14:creationId xmlns:p14="http://schemas.microsoft.com/office/powerpoint/2010/main" val="1132271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normAutofit/>
          </a:bodyPr>
          <a:lstStyle/>
          <a:p>
            <a:r>
              <a:rPr lang="en-US" sz="2800" dirty="0"/>
              <a:t>Base Class</a:t>
            </a:r>
          </a:p>
          <a:p>
            <a:r>
              <a:rPr lang="en-US" sz="2800" dirty="0"/>
              <a:t>Derived Class</a:t>
            </a:r>
          </a:p>
          <a:p>
            <a:r>
              <a:rPr lang="en-US" sz="2800" dirty="0"/>
              <a:t>Example</a:t>
            </a:r>
          </a:p>
          <a:p>
            <a:pPr marL="4572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96240054"/>
              </p:ext>
            </p:extLst>
          </p:nvPr>
        </p:nvGraphicFramePr>
        <p:xfrm>
          <a:off x="1419602" y="3772855"/>
          <a:ext cx="6589660" cy="1559560"/>
        </p:xfrm>
        <a:graphic>
          <a:graphicData uri="http://schemas.openxmlformats.org/drawingml/2006/table">
            <a:tbl>
              <a:tblPr firstRow="1" bandRow="1">
                <a:tableStyleId>{5C22544A-7EE6-4342-B048-85BDC9FD1C3A}</a:tableStyleId>
              </a:tblPr>
              <a:tblGrid>
                <a:gridCol w="2083762">
                  <a:extLst>
                    <a:ext uri="{9D8B030D-6E8A-4147-A177-3AD203B41FA5}">
                      <a16:colId xmlns:a16="http://schemas.microsoft.com/office/drawing/2014/main" val="20000"/>
                    </a:ext>
                  </a:extLst>
                </a:gridCol>
                <a:gridCol w="2236424">
                  <a:extLst>
                    <a:ext uri="{9D8B030D-6E8A-4147-A177-3AD203B41FA5}">
                      <a16:colId xmlns:a16="http://schemas.microsoft.com/office/drawing/2014/main" val="20001"/>
                    </a:ext>
                  </a:extLst>
                </a:gridCol>
                <a:gridCol w="2269474">
                  <a:extLst>
                    <a:ext uri="{9D8B030D-6E8A-4147-A177-3AD203B41FA5}">
                      <a16:colId xmlns:a16="http://schemas.microsoft.com/office/drawing/2014/main" val="20002"/>
                    </a:ext>
                  </a:extLst>
                </a:gridCol>
              </a:tblGrid>
              <a:tr h="370840">
                <a:tc>
                  <a:txBody>
                    <a:bodyPr/>
                    <a:lstStyle/>
                    <a:p>
                      <a:pPr algn="ctr"/>
                      <a:r>
                        <a:rPr lang="en-US" dirty="0"/>
                        <a:t>Shape</a:t>
                      </a:r>
                    </a:p>
                  </a:txBody>
                  <a:tcPr/>
                </a:tc>
                <a:tc>
                  <a:txBody>
                    <a:bodyPr/>
                    <a:lstStyle/>
                    <a:p>
                      <a:pPr algn="ctr"/>
                      <a:r>
                        <a:rPr lang="en-US" dirty="0"/>
                        <a:t>Height</a:t>
                      </a:r>
                    </a:p>
                  </a:txBody>
                  <a:tcPr/>
                </a:tc>
                <a:tc>
                  <a:txBody>
                    <a:bodyPr/>
                    <a:lstStyle/>
                    <a:p>
                      <a:pPr algn="ctr"/>
                      <a:r>
                        <a:rPr lang="en-US" dirty="0"/>
                        <a:t>Circle</a:t>
                      </a:r>
                    </a:p>
                  </a:txBody>
                  <a:tcPr/>
                </a:tc>
                <a:extLst>
                  <a:ext uri="{0D108BD9-81ED-4DB2-BD59-A6C34878D82A}">
                    <a16:rowId xmlns:a16="http://schemas.microsoft.com/office/drawing/2014/main" val="10000"/>
                  </a:ext>
                </a:extLst>
              </a:tr>
              <a:tr h="370840">
                <a:tc>
                  <a:txBody>
                    <a:bodyPr/>
                    <a:lstStyle/>
                    <a:p>
                      <a:pPr marL="285750" indent="-285750">
                        <a:buFont typeface="Arial" panose="020B0604020202020204" pitchFamily="34" charset="0"/>
                        <a:buChar char="•"/>
                      </a:pPr>
                      <a:r>
                        <a:rPr lang="en-US" dirty="0"/>
                        <a:t>draw()</a:t>
                      </a:r>
                    </a:p>
                    <a:p>
                      <a:pPr marL="285750" indent="-285750">
                        <a:buFont typeface="Arial" panose="020B0604020202020204" pitchFamily="34" charset="0"/>
                        <a:buChar char="•"/>
                      </a:pPr>
                      <a:r>
                        <a:rPr lang="en-US" dirty="0"/>
                        <a:t>area()</a:t>
                      </a:r>
                    </a:p>
                  </a:txBody>
                  <a:tcPr/>
                </a:tc>
                <a:tc>
                  <a:txBody>
                    <a:bodyPr/>
                    <a:lstStyle/>
                    <a:p>
                      <a:pPr marL="285750" indent="-285750">
                        <a:buFont typeface="Arial" panose="020B0604020202020204" pitchFamily="34" charset="0"/>
                        <a:buChar char="•"/>
                      </a:pPr>
                      <a:r>
                        <a:rPr lang="en-US" dirty="0"/>
                        <a:t>height</a:t>
                      </a:r>
                    </a:p>
                    <a:p>
                      <a:pPr marL="285750" indent="-285750">
                        <a:buFont typeface="Arial" panose="020B0604020202020204" pitchFamily="34" charset="0"/>
                        <a:buChar char="•"/>
                      </a:pPr>
                      <a:r>
                        <a:rPr lang="en-US" dirty="0"/>
                        <a:t>width</a:t>
                      </a:r>
                    </a:p>
                    <a:p>
                      <a:pPr marL="285750" indent="-285750">
                        <a:buFont typeface="Arial" panose="020B0604020202020204" pitchFamily="34" charset="0"/>
                        <a:buChar char="•"/>
                      </a:pPr>
                      <a:r>
                        <a:rPr lang="en-US" dirty="0"/>
                        <a:t>draw()</a:t>
                      </a:r>
                    </a:p>
                    <a:p>
                      <a:pPr marL="285750" indent="-285750">
                        <a:buFont typeface="Arial" panose="020B0604020202020204" pitchFamily="34" charset="0"/>
                        <a:buChar char="•"/>
                      </a:pPr>
                      <a:r>
                        <a:rPr lang="en-US" dirty="0"/>
                        <a:t>area()</a:t>
                      </a:r>
                    </a:p>
                  </a:txBody>
                  <a:tcPr/>
                </a:tc>
                <a:tc>
                  <a:txBody>
                    <a:bodyPr/>
                    <a:lstStyle/>
                    <a:p>
                      <a:pPr marL="285750" indent="-285750">
                        <a:buFont typeface="Arial" panose="020B0604020202020204" pitchFamily="34" charset="0"/>
                        <a:buChar char="•"/>
                      </a:pPr>
                      <a:r>
                        <a:rPr lang="en-US" dirty="0"/>
                        <a:t>diameter</a:t>
                      </a:r>
                    </a:p>
                    <a:p>
                      <a:pPr marL="285750" indent="-285750">
                        <a:buFont typeface="Arial" panose="020B0604020202020204" pitchFamily="34" charset="0"/>
                        <a:buChar char="•"/>
                      </a:pPr>
                      <a:r>
                        <a:rPr lang="en-US" dirty="0"/>
                        <a:t>draw()</a:t>
                      </a:r>
                    </a:p>
                    <a:p>
                      <a:pPr marL="285750" indent="-285750">
                        <a:buFont typeface="Arial" panose="020B0604020202020204" pitchFamily="34" charset="0"/>
                        <a:buChar char="•"/>
                      </a:pPr>
                      <a:r>
                        <a:rPr lang="en-US" dirty="0"/>
                        <a:t>area()</a:t>
                      </a:r>
                    </a:p>
                    <a:p>
                      <a:pPr marL="285750" indent="-285750">
                        <a:buFont typeface="Arial" panose="020B0604020202020204" pitchFamily="34" charset="0"/>
                        <a:buChar char="•"/>
                      </a:pP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10741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Sealed, Virtual, Override, Static</a:t>
            </a:r>
          </a:p>
        </p:txBody>
      </p:sp>
      <p:sp>
        <p:nvSpPr>
          <p:cNvPr id="3" name="Content Placeholder 2"/>
          <p:cNvSpPr>
            <a:spLocks noGrp="1"/>
          </p:cNvSpPr>
          <p:nvPr>
            <p:ph idx="1"/>
          </p:nvPr>
        </p:nvSpPr>
        <p:spPr/>
        <p:txBody>
          <a:bodyPr>
            <a:noAutofit/>
          </a:bodyPr>
          <a:lstStyle/>
          <a:p>
            <a:pPr lvl="1"/>
            <a:r>
              <a:rPr lang="en-US" sz="2200" dirty="0"/>
              <a:t>abstract</a:t>
            </a:r>
          </a:p>
          <a:p>
            <a:pPr lvl="2"/>
            <a:r>
              <a:rPr lang="en-US" sz="2200" dirty="0"/>
              <a:t>forces the derived class to implement method</a:t>
            </a:r>
          </a:p>
          <a:p>
            <a:pPr lvl="2"/>
            <a:r>
              <a:rPr lang="en-US" sz="2200" dirty="0"/>
              <a:t>abstract class can only be derived cannot be instantiated</a:t>
            </a:r>
          </a:p>
          <a:p>
            <a:pPr lvl="1"/>
            <a:r>
              <a:rPr lang="en-US" sz="2200" dirty="0"/>
              <a:t>sealed</a:t>
            </a:r>
          </a:p>
          <a:p>
            <a:pPr lvl="2"/>
            <a:r>
              <a:rPr lang="en-US" sz="2200" dirty="0"/>
              <a:t>prevent inheritance of class or method</a:t>
            </a:r>
          </a:p>
          <a:p>
            <a:pPr lvl="1"/>
            <a:r>
              <a:rPr lang="en-US" sz="2200" dirty="0"/>
              <a:t>virtual</a:t>
            </a:r>
          </a:p>
          <a:p>
            <a:pPr lvl="2"/>
            <a:r>
              <a:rPr lang="en-US" sz="2200" dirty="0"/>
              <a:t>allows override of a method</a:t>
            </a:r>
          </a:p>
          <a:p>
            <a:pPr lvl="1"/>
            <a:r>
              <a:rPr lang="en-US" sz="2200" dirty="0"/>
              <a:t>override</a:t>
            </a:r>
          </a:p>
          <a:p>
            <a:pPr lvl="2"/>
            <a:r>
              <a:rPr lang="en-US" sz="2200" dirty="0"/>
              <a:t>overrides an abstract, virtual, or override method</a:t>
            </a:r>
          </a:p>
        </p:txBody>
      </p:sp>
    </p:spTree>
    <p:extLst>
      <p:ext uri="{BB962C8B-B14F-4D97-AF65-F5344CB8AC3E}">
        <p14:creationId xmlns:p14="http://schemas.microsoft.com/office/powerpoint/2010/main" val="2812218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p:txBody>
          <a:bodyPr/>
          <a:lstStyle/>
          <a:p>
            <a:r>
              <a:rPr lang="en-US" dirty="0"/>
              <a:t>inheritance</a:t>
            </a:r>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5" y="563880"/>
            <a:ext cx="3819192" cy="3055354"/>
          </a:xfrm>
          <a:prstGeom prst="rect">
            <a:avLst/>
          </a:prstGeom>
        </p:spPr>
      </p:pic>
    </p:spTree>
    <p:extLst>
      <p:ext uri="{BB962C8B-B14F-4D97-AF65-F5344CB8AC3E}">
        <p14:creationId xmlns:p14="http://schemas.microsoft.com/office/powerpoint/2010/main" val="868223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ASSESSMENT</a:t>
            </a:r>
          </a:p>
        </p:txBody>
      </p:sp>
      <p:sp>
        <p:nvSpPr>
          <p:cNvPr id="3" name="Subtitle 2"/>
          <p:cNvSpPr>
            <a:spLocks noGrp="1"/>
          </p:cNvSpPr>
          <p:nvPr>
            <p:ph type="subTitle" idx="1"/>
          </p:nvPr>
        </p:nvSpPr>
        <p:spPr/>
        <p:txBody>
          <a:bodyPr/>
          <a:lstStyle/>
          <a:p>
            <a:r>
              <a:rPr lang="en-US" dirty="0"/>
              <a:t>inheritance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3659226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rmAutofit/>
          </a:bodyPr>
          <a:lstStyle/>
          <a:p>
            <a:r>
              <a:rPr lang="en-US" sz="2800" dirty="0"/>
              <a:t>Add to the simulator.</a:t>
            </a:r>
          </a:p>
          <a:p>
            <a:r>
              <a:rPr lang="en-US" sz="2800" dirty="0"/>
              <a:t>Make the Person class abstract.</a:t>
            </a:r>
          </a:p>
          <a:p>
            <a:r>
              <a:rPr lang="en-US" sz="2800" dirty="0"/>
              <a:t>Make a Human and Zombie class that both derive from the Person class.  Make these sealed.</a:t>
            </a:r>
          </a:p>
          <a:p>
            <a:r>
              <a:rPr lang="en-US" sz="2800" dirty="0"/>
              <a:t>Make the Walk method virtual.</a:t>
            </a:r>
          </a:p>
          <a:p>
            <a:endParaRPr lang="en-US" sz="28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3506560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rmAutofit/>
          </a:bodyPr>
          <a:lstStyle/>
          <a:p>
            <a:r>
              <a:rPr lang="en-US" sz="2800" dirty="0"/>
              <a:t>Create an override method of Walk in the Zombie class to change the calculation to be slower.</a:t>
            </a:r>
          </a:p>
          <a:p>
            <a:r>
              <a:rPr lang="en-US" sz="2800" dirty="0"/>
              <a:t>Create a method named Run in the Human class that takes a parameter named minutes.  Calculate and set </a:t>
            </a:r>
            <a:r>
              <a:rPr lang="en-US" sz="2800" dirty="0" err="1"/>
              <a:t>DistanceTraveled</a:t>
            </a:r>
            <a:r>
              <a:rPr lang="en-US" sz="2800" dirty="0"/>
              <a:t>.  This should be faster than the walk methods.</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1220566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normAutofit/>
          </a:bodyPr>
          <a:lstStyle/>
          <a:p>
            <a:r>
              <a:rPr lang="en-US" sz="2800" dirty="0"/>
              <a:t>Statement block that contains:</a:t>
            </a:r>
          </a:p>
          <a:p>
            <a:pPr lvl="1"/>
            <a:r>
              <a:rPr lang="en-US" sz="2600" dirty="0"/>
              <a:t>Methods – Actions</a:t>
            </a:r>
          </a:p>
          <a:p>
            <a:pPr lvl="1"/>
            <a:r>
              <a:rPr lang="en-US" sz="2600" dirty="0"/>
              <a:t>Properties/Fields – Data</a:t>
            </a:r>
          </a:p>
          <a:p>
            <a:r>
              <a:rPr lang="en-US" sz="2800" dirty="0"/>
              <a:t>Relates to an object in the Real World</a:t>
            </a:r>
          </a:p>
          <a:p>
            <a:r>
              <a:rPr lang="en-US" sz="2800" dirty="0"/>
              <a:t>Has a Single Responsibility</a:t>
            </a:r>
          </a:p>
          <a:p>
            <a:r>
              <a:rPr lang="en-US" sz="2800" dirty="0"/>
              <a:t>Becomes an Object when Instantiated</a:t>
            </a:r>
          </a:p>
          <a:p>
            <a:pPr lvl="1"/>
            <a:endParaRPr lang="en-US" sz="2600" dirty="0"/>
          </a:p>
        </p:txBody>
      </p:sp>
    </p:spTree>
    <p:extLst>
      <p:ext uri="{BB962C8B-B14F-4D97-AF65-F5344CB8AC3E}">
        <p14:creationId xmlns:p14="http://schemas.microsoft.com/office/powerpoint/2010/main" val="2691970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rmAutofit/>
          </a:bodyPr>
          <a:lstStyle/>
          <a:p>
            <a:r>
              <a:rPr lang="en-US" sz="2800" dirty="0"/>
              <a:t>Create instances of Zombie and Human.  Call the walk and run methods and see how far they travel.</a:t>
            </a:r>
          </a:p>
          <a:p>
            <a:endParaRPr lang="en-US" sz="28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834175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Interface?</a:t>
            </a:r>
          </a:p>
        </p:txBody>
      </p:sp>
      <p:sp>
        <p:nvSpPr>
          <p:cNvPr id="3" name="Content Placeholder 2"/>
          <p:cNvSpPr>
            <a:spLocks noGrp="1"/>
          </p:cNvSpPr>
          <p:nvPr>
            <p:ph idx="1"/>
          </p:nvPr>
        </p:nvSpPr>
        <p:spPr/>
        <p:txBody>
          <a:bodyPr>
            <a:normAutofit/>
          </a:bodyPr>
          <a:lstStyle/>
          <a:p>
            <a:r>
              <a:rPr lang="en-US" sz="2800" dirty="0"/>
              <a:t>Defines a set of properties and methods</a:t>
            </a:r>
          </a:p>
          <a:p>
            <a:r>
              <a:rPr lang="en-US" sz="2800" dirty="0"/>
              <a:t>Contains no actual statements</a:t>
            </a:r>
          </a:p>
          <a:p>
            <a:r>
              <a:rPr lang="en-US" sz="2800" dirty="0"/>
              <a:t>Classes and </a:t>
            </a:r>
            <a:r>
              <a:rPr lang="en-US" sz="2800" dirty="0" err="1"/>
              <a:t>Structs</a:t>
            </a:r>
            <a:r>
              <a:rPr lang="en-US" sz="2800" dirty="0"/>
              <a:t> can implement interfaces</a:t>
            </a:r>
          </a:p>
          <a:p>
            <a:r>
              <a:rPr lang="en-US" sz="2800" dirty="0"/>
              <a:t>Classes can implement multiple interfaces</a:t>
            </a:r>
          </a:p>
          <a:p>
            <a:r>
              <a:rPr lang="en-US" sz="2800" dirty="0"/>
              <a:t>interfaces vs. inheritance</a:t>
            </a:r>
          </a:p>
        </p:txBody>
      </p:sp>
    </p:spTree>
    <p:extLst>
      <p:ext uri="{BB962C8B-B14F-4D97-AF65-F5344CB8AC3E}">
        <p14:creationId xmlns:p14="http://schemas.microsoft.com/office/powerpoint/2010/main" val="2498484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Content Placeholder 2"/>
          <p:cNvSpPr>
            <a:spLocks noGrp="1"/>
          </p:cNvSpPr>
          <p:nvPr>
            <p:ph idx="1"/>
          </p:nvPr>
        </p:nvSpPr>
        <p:spPr/>
        <p:txBody>
          <a:bodyPr>
            <a:normAutofit/>
          </a:bodyPr>
          <a:lstStyle/>
          <a:p>
            <a:r>
              <a:rPr lang="en-US" sz="2800" dirty="0"/>
              <a:t>Two different classes can be used in the same way.</a:t>
            </a:r>
          </a:p>
          <a:p>
            <a:r>
              <a:rPr lang="en-US" sz="2800" dirty="0"/>
              <a:t>Implemented using interfaces or inheritance</a:t>
            </a:r>
          </a:p>
          <a:p>
            <a:r>
              <a:rPr lang="en-US" sz="2800" dirty="0"/>
              <a:t>Variable declared as interface or base type</a:t>
            </a:r>
          </a:p>
          <a:p>
            <a:pPr marL="0" indent="0">
              <a:buNone/>
            </a:pPr>
            <a:r>
              <a:rPr lang="en-US" sz="2800" dirty="0"/>
              <a:t>Example:</a:t>
            </a:r>
          </a:p>
          <a:p>
            <a:pPr marL="0" indent="0">
              <a:buNone/>
            </a:pPr>
            <a:r>
              <a:rPr lang="en-US" sz="2800" dirty="0" err="1"/>
              <a:t>IDisposable</a:t>
            </a:r>
            <a:r>
              <a:rPr lang="en-US" sz="2800" dirty="0"/>
              <a:t> stream = new Stream();</a:t>
            </a:r>
          </a:p>
          <a:p>
            <a:pPr marL="0" indent="0">
              <a:buNone/>
            </a:pPr>
            <a:r>
              <a:rPr lang="en-US" sz="2800" dirty="0" err="1"/>
              <a:t>stream.Dispose</a:t>
            </a:r>
            <a:r>
              <a:rPr lang="en-US" sz="2800" dirty="0"/>
              <a:t>();</a:t>
            </a:r>
          </a:p>
        </p:txBody>
      </p:sp>
    </p:spTree>
    <p:extLst>
      <p:ext uri="{BB962C8B-B14F-4D97-AF65-F5344CB8AC3E}">
        <p14:creationId xmlns:p14="http://schemas.microsoft.com/office/powerpoint/2010/main" val="1243240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p:txBody>
          <a:bodyPr/>
          <a:lstStyle/>
          <a:p>
            <a:r>
              <a:rPr lang="en-US" dirty="0"/>
              <a:t>Interfaces</a:t>
            </a:r>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5" y="563880"/>
            <a:ext cx="3819192" cy="3055354"/>
          </a:xfrm>
          <a:prstGeom prst="rect">
            <a:avLst/>
          </a:prstGeom>
        </p:spPr>
      </p:pic>
    </p:spTree>
    <p:extLst>
      <p:ext uri="{BB962C8B-B14F-4D97-AF65-F5344CB8AC3E}">
        <p14:creationId xmlns:p14="http://schemas.microsoft.com/office/powerpoint/2010/main" val="504712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ASSESSMENT</a:t>
            </a:r>
          </a:p>
        </p:txBody>
      </p:sp>
      <p:sp>
        <p:nvSpPr>
          <p:cNvPr id="3" name="Subtitle 2"/>
          <p:cNvSpPr>
            <a:spLocks noGrp="1"/>
          </p:cNvSpPr>
          <p:nvPr>
            <p:ph type="subTitle" idx="1"/>
          </p:nvPr>
        </p:nvSpPr>
        <p:spPr/>
        <p:txBody>
          <a:bodyPr/>
          <a:lstStyle/>
          <a:p>
            <a:r>
              <a:rPr lang="en-US" dirty="0"/>
              <a:t>Interfaces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474686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rmAutofit/>
          </a:bodyPr>
          <a:lstStyle/>
          <a:p>
            <a:r>
              <a:rPr lang="en-US" sz="2800" dirty="0"/>
              <a:t>Create an interface </a:t>
            </a:r>
            <a:r>
              <a:rPr lang="en-US" sz="2800" dirty="0" err="1"/>
              <a:t>IPerson</a:t>
            </a:r>
            <a:r>
              <a:rPr lang="en-US" sz="2800" dirty="0"/>
              <a:t> that defines a property </a:t>
            </a:r>
            <a:r>
              <a:rPr lang="en-US" sz="2800" dirty="0" err="1"/>
              <a:t>DistanceTraveled</a:t>
            </a:r>
            <a:r>
              <a:rPr lang="en-US" sz="2800" dirty="0"/>
              <a:t> and a Method Walk.</a:t>
            </a:r>
          </a:p>
          <a:p>
            <a:r>
              <a:rPr lang="en-US" sz="2800" dirty="0"/>
              <a:t>Modify the Zombie and Human classes to implement from this interface instead of derive from the Person class.</a:t>
            </a:r>
          </a:p>
          <a:p>
            <a:endParaRPr lang="en-US" sz="28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3057415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rmAutofit/>
          </a:bodyPr>
          <a:lstStyle/>
          <a:p>
            <a:r>
              <a:rPr lang="en-US" sz="2800" dirty="0"/>
              <a:t>Instantiate multiple versions of each class, but set them equal to a variable defined as </a:t>
            </a:r>
            <a:r>
              <a:rPr lang="en-US" sz="2800" dirty="0" err="1"/>
              <a:t>IPerson</a:t>
            </a:r>
            <a:r>
              <a:rPr lang="en-US" sz="2800" dirty="0"/>
              <a:t>.</a:t>
            </a:r>
          </a:p>
          <a:p>
            <a:r>
              <a:rPr lang="en-US" sz="2800" dirty="0"/>
              <a:t>Add them to a List of </a:t>
            </a:r>
            <a:r>
              <a:rPr lang="en-US" sz="2800" dirty="0" err="1"/>
              <a:t>IPerson</a:t>
            </a:r>
            <a:endParaRPr lang="en-US" sz="2800" dirty="0"/>
          </a:p>
          <a:p>
            <a:r>
              <a:rPr lang="en-US" sz="2800" dirty="0"/>
              <a:t>Loop through each instance calling the walk method using polymorphism using a foreach loop.</a:t>
            </a:r>
          </a:p>
          <a:p>
            <a:endParaRPr lang="en-US" sz="2800" dirty="0"/>
          </a:p>
          <a:p>
            <a:endParaRPr lang="en-US" sz="28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35269681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QUICK REVIEW</a:t>
            </a:r>
          </a:p>
        </p:txBody>
      </p:sp>
      <p:sp>
        <p:nvSpPr>
          <p:cNvPr id="3" name="Subtitle 2"/>
          <p:cNvSpPr>
            <a:spLocks noGrp="1"/>
          </p:cNvSpPr>
          <p:nvPr>
            <p:ph type="subTitle" idx="1"/>
          </p:nvPr>
        </p:nvSpPr>
        <p:spPr/>
        <p:txBody>
          <a:bodyPr/>
          <a:lstStyle/>
          <a:p>
            <a:r>
              <a:rPr lang="en-US" dirty="0"/>
              <a:t>Object Oriented Programming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8603" y="1172656"/>
            <a:ext cx="3624020" cy="5461159"/>
          </a:xfrm>
          <a:prstGeom prst="rect">
            <a:avLst/>
          </a:prstGeom>
        </p:spPr>
      </p:pic>
    </p:spTree>
    <p:extLst>
      <p:ext uri="{BB962C8B-B14F-4D97-AF65-F5344CB8AC3E}">
        <p14:creationId xmlns:p14="http://schemas.microsoft.com/office/powerpoint/2010/main" val="3013467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sz="half" idx="1"/>
          </p:nvPr>
        </p:nvSpPr>
        <p:spPr>
          <a:xfrm>
            <a:off x="1103312" y="2060575"/>
            <a:ext cx="10008033" cy="4195763"/>
          </a:xfrm>
        </p:spPr>
        <p:txBody>
          <a:bodyPr>
            <a:normAutofit fontScale="92500" lnSpcReduction="10000"/>
          </a:bodyPr>
          <a:lstStyle/>
          <a:p>
            <a:pPr lvl="0"/>
            <a:r>
              <a:rPr lang="en-US" sz="2800" dirty="0"/>
              <a:t>Java OOP </a:t>
            </a:r>
            <a:r>
              <a:rPr lang="en-US" sz="2800" dirty="0" err="1"/>
              <a:t>UDacity</a:t>
            </a:r>
            <a:endParaRPr lang="en-US" sz="2800" dirty="0"/>
          </a:p>
          <a:p>
            <a:pPr lvl="1"/>
            <a:r>
              <a:rPr lang="en-US" sz="2600" dirty="0">
                <a:hlinkClick r:id="rId3"/>
              </a:rPr>
              <a:t>https://www.udacity.com/course/object-oriented-programming-in-java--ud283</a:t>
            </a:r>
            <a:endParaRPr lang="en-US" sz="2600" dirty="0"/>
          </a:p>
          <a:p>
            <a:r>
              <a:rPr lang="en-US" sz="3000" dirty="0"/>
              <a:t>Microsoft Docs</a:t>
            </a:r>
          </a:p>
          <a:p>
            <a:pPr lvl="1"/>
            <a:r>
              <a:rPr lang="en-US" sz="2600" dirty="0">
                <a:hlinkClick r:id="rId4"/>
              </a:rPr>
              <a:t>https://docs.microsoft.com/en-us/dotnet/csharp/programming-guide/concepts/object-oriented-programming</a:t>
            </a:r>
            <a:endParaRPr lang="en-US" sz="2600" dirty="0"/>
          </a:p>
          <a:p>
            <a:r>
              <a:rPr lang="en-US" sz="3000" dirty="0" err="1"/>
              <a:t>Udemy</a:t>
            </a:r>
            <a:endParaRPr lang="en-US" sz="3000" dirty="0"/>
          </a:p>
          <a:p>
            <a:pPr lvl="1"/>
            <a:r>
              <a:rPr lang="en-US" sz="2600" dirty="0">
                <a:hlinkClick r:id="rId5"/>
              </a:rPr>
              <a:t>https://www.udemy.com/basics-of-object-oriented-programming-with-csharp/</a:t>
            </a:r>
            <a:endParaRPr lang="en-US" sz="2600" dirty="0"/>
          </a:p>
          <a:p>
            <a:endParaRPr lang="en-US" sz="2800" dirty="0"/>
          </a:p>
        </p:txBody>
      </p:sp>
    </p:spTree>
    <p:extLst>
      <p:ext uri="{BB962C8B-B14F-4D97-AF65-F5344CB8AC3E}">
        <p14:creationId xmlns:p14="http://schemas.microsoft.com/office/powerpoint/2010/main" val="764129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Practicing!</a:t>
            </a:r>
          </a:p>
        </p:txBody>
      </p:sp>
      <p:sp>
        <p:nvSpPr>
          <p:cNvPr id="3" name="Content Placeholder 2"/>
          <p:cNvSpPr>
            <a:spLocks noGrp="1"/>
          </p:cNvSpPr>
          <p:nvPr>
            <p:ph sz="half" idx="1"/>
          </p:nvPr>
        </p:nvSpPr>
        <p:spPr>
          <a:xfrm>
            <a:off x="1103312" y="2060575"/>
            <a:ext cx="10008033" cy="4195763"/>
          </a:xfrm>
        </p:spPr>
        <p:txBody>
          <a:bodyPr>
            <a:normAutofit/>
          </a:bodyPr>
          <a:lstStyle/>
          <a:p>
            <a:r>
              <a:rPr lang="en-US" sz="3200" dirty="0"/>
              <a:t>Try creating new classes and instantiating them.</a:t>
            </a:r>
          </a:p>
          <a:p>
            <a:r>
              <a:rPr lang="en-US" sz="3200" dirty="0"/>
              <a:t>Try to think of different parent child relationships and implement with inheritance.</a:t>
            </a:r>
          </a:p>
          <a:p>
            <a:r>
              <a:rPr lang="en-US" sz="2800" dirty="0"/>
              <a:t>Try to think of classes that could implement an interface and create the interface and classes that implement it.</a:t>
            </a:r>
          </a:p>
        </p:txBody>
      </p:sp>
    </p:spTree>
    <p:extLst>
      <p:ext uri="{BB962C8B-B14F-4D97-AF65-F5344CB8AC3E}">
        <p14:creationId xmlns:p14="http://schemas.microsoft.com/office/powerpoint/2010/main" val="1382034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Syntax</a:t>
            </a:r>
          </a:p>
        </p:txBody>
      </p:sp>
      <p:sp>
        <p:nvSpPr>
          <p:cNvPr id="3" name="Content Placeholder 2"/>
          <p:cNvSpPr>
            <a:spLocks noGrp="1"/>
          </p:cNvSpPr>
          <p:nvPr>
            <p:ph idx="1"/>
          </p:nvPr>
        </p:nvSpPr>
        <p:spPr/>
        <p:txBody>
          <a:bodyPr>
            <a:normAutofit fontScale="92500" lnSpcReduction="20000"/>
          </a:bodyPr>
          <a:lstStyle/>
          <a:p>
            <a:pPr marL="457200" lvl="1" indent="0">
              <a:buNone/>
            </a:pPr>
            <a:r>
              <a:rPr lang="en-US" sz="2600" dirty="0"/>
              <a:t>[access modifier] class [name] : [base class], [interface1], [interface2]</a:t>
            </a:r>
          </a:p>
          <a:p>
            <a:pPr marL="457200" lvl="1" indent="0">
              <a:buNone/>
            </a:pPr>
            <a:r>
              <a:rPr lang="en-US" sz="2600" dirty="0"/>
              <a:t>{</a:t>
            </a:r>
          </a:p>
          <a:p>
            <a:pPr marL="457200" lvl="1" indent="0">
              <a:buNone/>
            </a:pPr>
            <a:r>
              <a:rPr lang="en-US" sz="2600" dirty="0"/>
              <a:t>	Statements…</a:t>
            </a:r>
          </a:p>
          <a:p>
            <a:pPr marL="457200" lvl="1" indent="0">
              <a:buNone/>
            </a:pPr>
            <a:r>
              <a:rPr lang="en-US" sz="2600" dirty="0"/>
              <a:t>}</a:t>
            </a:r>
          </a:p>
          <a:p>
            <a:pPr marL="457200" lvl="1" indent="0">
              <a:buNone/>
            </a:pPr>
            <a:endParaRPr lang="en-US" sz="2600" dirty="0"/>
          </a:p>
          <a:p>
            <a:pPr marL="457200" lvl="1" indent="0">
              <a:buNone/>
            </a:pPr>
            <a:r>
              <a:rPr lang="en-US" sz="2600" dirty="0"/>
              <a:t>public class Car : Automobile, </a:t>
            </a:r>
            <a:r>
              <a:rPr lang="en-US" sz="2600" dirty="0" err="1"/>
              <a:t>IPositionWriter</a:t>
            </a:r>
            <a:endParaRPr lang="en-US" sz="2600" dirty="0"/>
          </a:p>
          <a:p>
            <a:pPr marL="457200" lvl="1" indent="0">
              <a:buNone/>
            </a:pPr>
            <a:r>
              <a:rPr lang="en-US" sz="2600" dirty="0"/>
              <a:t>{</a:t>
            </a:r>
          </a:p>
          <a:p>
            <a:pPr marL="457200" lvl="1" indent="0">
              <a:buNone/>
            </a:pPr>
            <a:r>
              <a:rPr lang="en-US" sz="2600" dirty="0"/>
              <a:t>   Statements…</a:t>
            </a:r>
          </a:p>
          <a:p>
            <a:pPr marL="457200" lvl="1" indent="0">
              <a:buNone/>
            </a:pPr>
            <a:r>
              <a:rPr lang="en-US" sz="2600" dirty="0"/>
              <a:t>} </a:t>
            </a:r>
          </a:p>
        </p:txBody>
      </p:sp>
    </p:spTree>
    <p:extLst>
      <p:ext uri="{BB962C8B-B14F-4D97-AF65-F5344CB8AC3E}">
        <p14:creationId xmlns:p14="http://schemas.microsoft.com/office/powerpoint/2010/main" val="1394363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Namespaces</a:t>
            </a:r>
          </a:p>
        </p:txBody>
      </p:sp>
      <p:sp>
        <p:nvSpPr>
          <p:cNvPr id="3" name="Content Placeholder 2"/>
          <p:cNvSpPr>
            <a:spLocks noGrp="1"/>
          </p:cNvSpPr>
          <p:nvPr>
            <p:ph idx="1"/>
          </p:nvPr>
        </p:nvSpPr>
        <p:spPr/>
        <p:txBody>
          <a:bodyPr>
            <a:normAutofit/>
          </a:bodyPr>
          <a:lstStyle/>
          <a:p>
            <a:r>
              <a:rPr lang="en-US" sz="2800" dirty="0"/>
              <a:t>Statement block that contains classes</a:t>
            </a:r>
          </a:p>
          <a:p>
            <a:r>
              <a:rPr lang="en-US" sz="2800" dirty="0"/>
              <a:t>Group Related Classes</a:t>
            </a:r>
          </a:p>
          <a:p>
            <a:r>
              <a:rPr lang="en-US" sz="2800" dirty="0"/>
              <a:t>Similar to a Category</a:t>
            </a:r>
          </a:p>
          <a:p>
            <a:r>
              <a:rPr lang="en-US" sz="2800" dirty="0"/>
              <a:t>Contain periods . to denote Sub Categories</a:t>
            </a:r>
          </a:p>
          <a:p>
            <a:r>
              <a:rPr lang="en-US" sz="2800" dirty="0"/>
              <a:t>Often follow a naming convention like:</a:t>
            </a:r>
          </a:p>
          <a:p>
            <a:pPr marL="0" indent="0">
              <a:buNone/>
            </a:pPr>
            <a:r>
              <a:rPr lang="en-US" sz="2600" dirty="0"/>
              <a:t>[Company].[Application].[Component].[Category]</a:t>
            </a:r>
          </a:p>
        </p:txBody>
      </p:sp>
    </p:spTree>
    <p:extLst>
      <p:ext uri="{BB962C8B-B14F-4D97-AF65-F5344CB8AC3E}">
        <p14:creationId xmlns:p14="http://schemas.microsoft.com/office/powerpoint/2010/main" val="78033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Namespace Syntax</a:t>
            </a:r>
          </a:p>
        </p:txBody>
      </p:sp>
      <p:sp>
        <p:nvSpPr>
          <p:cNvPr id="3" name="Content Placeholder 2"/>
          <p:cNvSpPr>
            <a:spLocks noGrp="1"/>
          </p:cNvSpPr>
          <p:nvPr>
            <p:ph idx="1"/>
          </p:nvPr>
        </p:nvSpPr>
        <p:spPr/>
        <p:txBody>
          <a:bodyPr>
            <a:normAutofit fontScale="92500" lnSpcReduction="20000"/>
          </a:bodyPr>
          <a:lstStyle/>
          <a:p>
            <a:pPr marL="0" indent="0">
              <a:buNone/>
            </a:pPr>
            <a:r>
              <a:rPr lang="en-US" sz="2800" dirty="0"/>
              <a:t>namespace [name]</a:t>
            </a:r>
          </a:p>
          <a:p>
            <a:pPr marL="0" indent="0">
              <a:buNone/>
            </a:pPr>
            <a:r>
              <a:rPr lang="en-US" sz="2800" dirty="0"/>
              <a:t>{</a:t>
            </a:r>
          </a:p>
          <a:p>
            <a:pPr marL="0" indent="0">
              <a:buNone/>
            </a:pPr>
            <a:r>
              <a:rPr lang="en-US" sz="2800" dirty="0"/>
              <a:t>   Statements…</a:t>
            </a:r>
          </a:p>
          <a:p>
            <a:pPr marL="0" indent="0">
              <a:buNone/>
            </a:pPr>
            <a:r>
              <a:rPr lang="en-US" sz="2800" dirty="0"/>
              <a:t>}</a:t>
            </a:r>
          </a:p>
          <a:p>
            <a:pPr marL="0" indent="0">
              <a:buNone/>
            </a:pPr>
            <a:endParaRPr lang="en-US" sz="2800" dirty="0"/>
          </a:p>
          <a:p>
            <a:pPr marL="0" indent="0">
              <a:buNone/>
            </a:pPr>
            <a:r>
              <a:rPr lang="en-US" sz="2800" dirty="0"/>
              <a:t>namespace </a:t>
            </a:r>
            <a:r>
              <a:rPr lang="en-US" sz="2800" dirty="0" err="1"/>
              <a:t>Logols.Assessment.Entities.Subjects</a:t>
            </a:r>
            <a:r>
              <a:rPr lang="en-US" sz="2800" dirty="0"/>
              <a:t> </a:t>
            </a:r>
          </a:p>
          <a:p>
            <a:pPr marL="0" indent="0">
              <a:buNone/>
            </a:pPr>
            <a:r>
              <a:rPr lang="en-US" sz="2800" dirty="0"/>
              <a:t>{</a:t>
            </a:r>
          </a:p>
          <a:p>
            <a:pPr marL="0" indent="0">
              <a:buNone/>
            </a:pPr>
            <a:r>
              <a:rPr lang="en-US" sz="2800" dirty="0"/>
              <a:t>   Statements…</a:t>
            </a:r>
          </a:p>
          <a:p>
            <a:pPr marL="0" indent="0">
              <a:buNone/>
            </a:pPr>
            <a:r>
              <a:rPr lang="en-US" sz="2800" dirty="0"/>
              <a:t>}</a:t>
            </a:r>
          </a:p>
        </p:txBody>
      </p:sp>
    </p:spTree>
    <p:extLst>
      <p:ext uri="{BB962C8B-B14F-4D97-AF65-F5344CB8AC3E}">
        <p14:creationId xmlns:p14="http://schemas.microsoft.com/office/powerpoint/2010/main" val="1687803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Directive</a:t>
            </a:r>
          </a:p>
        </p:txBody>
      </p:sp>
      <p:sp>
        <p:nvSpPr>
          <p:cNvPr id="3" name="Content Placeholder 2"/>
          <p:cNvSpPr>
            <a:spLocks noGrp="1"/>
          </p:cNvSpPr>
          <p:nvPr>
            <p:ph idx="1"/>
          </p:nvPr>
        </p:nvSpPr>
        <p:spPr/>
        <p:txBody>
          <a:bodyPr>
            <a:normAutofit/>
          </a:bodyPr>
          <a:lstStyle/>
          <a:p>
            <a:r>
              <a:rPr lang="en-US" sz="2800" dirty="0"/>
              <a:t>Allows use of Type in a Namespace</a:t>
            </a:r>
          </a:p>
          <a:p>
            <a:r>
              <a:rPr lang="en-US" sz="2800" dirty="0"/>
              <a:t>Listed at the top of a code file above the namespace.</a:t>
            </a:r>
          </a:p>
          <a:p>
            <a:r>
              <a:rPr lang="en-US" sz="2800" dirty="0"/>
              <a:t>Easier/Shorter than Listing a Type with the Namespace</a:t>
            </a:r>
          </a:p>
          <a:p>
            <a:r>
              <a:rPr lang="en-US" sz="2800" dirty="0"/>
              <a:t>Example:</a:t>
            </a:r>
          </a:p>
          <a:p>
            <a:pPr marL="0" indent="0">
              <a:buNone/>
            </a:pPr>
            <a:r>
              <a:rPr lang="en-US" sz="2800" dirty="0"/>
              <a:t>using </a:t>
            </a:r>
            <a:r>
              <a:rPr lang="en-US" sz="2800" dirty="0" err="1"/>
              <a:t>Logols.Assessment.Entities.Subjects</a:t>
            </a:r>
            <a:r>
              <a:rPr lang="en-US" sz="2800" dirty="0"/>
              <a:t>;</a:t>
            </a:r>
          </a:p>
        </p:txBody>
      </p:sp>
    </p:spTree>
    <p:extLst>
      <p:ext uri="{BB962C8B-B14F-4D97-AF65-F5344CB8AC3E}">
        <p14:creationId xmlns:p14="http://schemas.microsoft.com/office/powerpoint/2010/main" val="1147136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a:t>
            </a:r>
          </a:p>
        </p:txBody>
      </p:sp>
      <p:sp>
        <p:nvSpPr>
          <p:cNvPr id="3" name="Content Placeholder 2"/>
          <p:cNvSpPr>
            <a:spLocks noGrp="1"/>
          </p:cNvSpPr>
          <p:nvPr>
            <p:ph sz="half" idx="1"/>
          </p:nvPr>
        </p:nvSpPr>
        <p:spPr/>
        <p:txBody>
          <a:bodyPr>
            <a:normAutofit/>
          </a:bodyPr>
          <a:lstStyle/>
          <a:p>
            <a:r>
              <a:rPr lang="en-US" sz="2800" dirty="0"/>
              <a:t>Method called when a class is instantiated</a:t>
            </a:r>
          </a:p>
          <a:p>
            <a:r>
              <a:rPr lang="en-US" sz="2800" dirty="0"/>
              <a:t>Method Name = Class Name</a:t>
            </a:r>
          </a:p>
          <a:p>
            <a:r>
              <a:rPr lang="en-US" sz="2800" dirty="0"/>
              <a:t>Return type or void is not used</a:t>
            </a:r>
          </a:p>
          <a:p>
            <a:r>
              <a:rPr lang="en-US" sz="2800" dirty="0"/>
              <a:t>Can be overloaded</a:t>
            </a:r>
          </a:p>
        </p:txBody>
      </p:sp>
      <p:sp>
        <p:nvSpPr>
          <p:cNvPr id="4" name="Content Placeholder 3"/>
          <p:cNvSpPr>
            <a:spLocks noGrp="1"/>
          </p:cNvSpPr>
          <p:nvPr>
            <p:ph sz="half" idx="2"/>
          </p:nvPr>
        </p:nvSpPr>
        <p:spPr/>
        <p:txBody>
          <a:bodyPr>
            <a:normAutofit/>
          </a:bodyPr>
          <a:lstStyle/>
          <a:p>
            <a:r>
              <a:rPr lang="en-US" sz="2600" dirty="0"/>
              <a:t>Example:</a:t>
            </a:r>
          </a:p>
          <a:p>
            <a:pPr marL="0" indent="0">
              <a:buNone/>
            </a:pPr>
            <a:r>
              <a:rPr lang="en-US" sz="2600" dirty="0"/>
              <a:t>public class Car</a:t>
            </a:r>
          </a:p>
          <a:p>
            <a:pPr marL="0" indent="0">
              <a:buNone/>
            </a:pPr>
            <a:r>
              <a:rPr lang="en-US" sz="2600" dirty="0"/>
              <a:t>{</a:t>
            </a:r>
          </a:p>
          <a:p>
            <a:pPr marL="0" indent="0">
              <a:buNone/>
            </a:pPr>
            <a:r>
              <a:rPr lang="en-US" sz="2600" dirty="0"/>
              <a:t>   public Car()</a:t>
            </a:r>
          </a:p>
          <a:p>
            <a:pPr marL="0" indent="0">
              <a:buNone/>
            </a:pPr>
            <a:r>
              <a:rPr lang="en-US" sz="2600" dirty="0"/>
              <a:t>   {</a:t>
            </a:r>
          </a:p>
          <a:p>
            <a:pPr marL="0" indent="0">
              <a:buNone/>
            </a:pPr>
            <a:r>
              <a:rPr lang="en-US" sz="2600" dirty="0"/>
              <a:t>      Statements…;</a:t>
            </a:r>
          </a:p>
          <a:p>
            <a:pPr marL="0" indent="0">
              <a:buNone/>
            </a:pPr>
            <a:r>
              <a:rPr lang="en-US" sz="2600" dirty="0"/>
              <a:t>   }</a:t>
            </a:r>
          </a:p>
          <a:p>
            <a:pPr marL="0" indent="0">
              <a:buNone/>
            </a:pPr>
            <a:r>
              <a:rPr lang="en-US" sz="2600" dirty="0"/>
              <a:t>}</a:t>
            </a:r>
          </a:p>
          <a:p>
            <a:endParaRPr lang="en-US" dirty="0"/>
          </a:p>
        </p:txBody>
      </p:sp>
    </p:spTree>
    <p:extLst>
      <p:ext uri="{BB962C8B-B14F-4D97-AF65-F5344CB8AC3E}">
        <p14:creationId xmlns:p14="http://schemas.microsoft.com/office/powerpoint/2010/main" val="3285478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p:txBody>
          <a:bodyPr/>
          <a:lstStyle/>
          <a:p>
            <a:r>
              <a:rPr lang="en-US" dirty="0"/>
              <a:t>Class with Constructor</a:t>
            </a:r>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5" y="563880"/>
            <a:ext cx="3819192" cy="3055354"/>
          </a:xfrm>
          <a:prstGeom prst="rect">
            <a:avLst/>
          </a:prstGeom>
        </p:spPr>
      </p:pic>
    </p:spTree>
    <p:extLst>
      <p:ext uri="{BB962C8B-B14F-4D97-AF65-F5344CB8AC3E}">
        <p14:creationId xmlns:p14="http://schemas.microsoft.com/office/powerpoint/2010/main" val="17530655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4">
      <a:dk1>
        <a:sysClr val="windowText" lastClr="000000"/>
      </a:dk1>
      <a:lt1>
        <a:sysClr val="window" lastClr="FFFFFF"/>
      </a:lt1>
      <a:dk2>
        <a:srgbClr val="063D67"/>
      </a:dk2>
      <a:lt2>
        <a:srgbClr val="EBEBEB"/>
      </a:lt2>
      <a:accent1>
        <a:srgbClr val="B01513"/>
      </a:accent1>
      <a:accent2>
        <a:srgbClr val="F13D68"/>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3000</Words>
  <Application>Microsoft Office PowerPoint</Application>
  <PresentationFormat>Widescreen</PresentationFormat>
  <Paragraphs>388</Paragraphs>
  <Slides>39</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Century Gothic</vt:lpstr>
      <vt:lpstr>Wingdings 3</vt:lpstr>
      <vt:lpstr>Ion</vt:lpstr>
      <vt:lpstr>Logols Learning</vt:lpstr>
      <vt:lpstr>OOP – Object Oriented Programming</vt:lpstr>
      <vt:lpstr>Classes</vt:lpstr>
      <vt:lpstr>Class Syntax</vt:lpstr>
      <vt:lpstr>Namespaces</vt:lpstr>
      <vt:lpstr>Namespace Syntax</vt:lpstr>
      <vt:lpstr>Using Directive</vt:lpstr>
      <vt:lpstr>Constructor</vt:lpstr>
      <vt:lpstr>EXAMPLE</vt:lpstr>
      <vt:lpstr>ASSESSMENT</vt:lpstr>
      <vt:lpstr>Assignment</vt:lpstr>
      <vt:lpstr>Assignment</vt:lpstr>
      <vt:lpstr>Properties</vt:lpstr>
      <vt:lpstr>Property Syntax</vt:lpstr>
      <vt:lpstr>Instantiating and Using Objects</vt:lpstr>
      <vt:lpstr>EXAMPLE</vt:lpstr>
      <vt:lpstr>ASSESSMENT</vt:lpstr>
      <vt:lpstr>Assignment</vt:lpstr>
      <vt:lpstr>Assignment</vt:lpstr>
      <vt:lpstr>Anonymous Types</vt:lpstr>
      <vt:lpstr>Encapsulation</vt:lpstr>
      <vt:lpstr>Scope Access Modifiers</vt:lpstr>
      <vt:lpstr>Variable Scope</vt:lpstr>
      <vt:lpstr>Inheritance</vt:lpstr>
      <vt:lpstr>Abstract, Sealed, Virtual, Override, Static</vt:lpstr>
      <vt:lpstr>EXAMPLE</vt:lpstr>
      <vt:lpstr>ASSESSMENT</vt:lpstr>
      <vt:lpstr>Assignment</vt:lpstr>
      <vt:lpstr>Assignment</vt:lpstr>
      <vt:lpstr>Assignment</vt:lpstr>
      <vt:lpstr>What is an Interface?</vt:lpstr>
      <vt:lpstr>Polymorphism</vt:lpstr>
      <vt:lpstr>EXAMPLE</vt:lpstr>
      <vt:lpstr>ASSESSMENT</vt:lpstr>
      <vt:lpstr>Assignment</vt:lpstr>
      <vt:lpstr>Assignment</vt:lpstr>
      <vt:lpstr>QUICK REVIEW</vt:lpstr>
      <vt:lpstr>Additional Resources</vt:lpstr>
      <vt:lpstr>Keep Practicing!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Logols Learning</dc:title>
  <dc:creator>nothing none</dc:creator>
  <cp:lastModifiedBy>Joseph Mackie</cp:lastModifiedBy>
  <cp:revision>313</cp:revision>
  <dcterms:created xsi:type="dcterms:W3CDTF">2017-04-24T23:58:16Z</dcterms:created>
  <dcterms:modified xsi:type="dcterms:W3CDTF">2018-06-01T23:49:23Z</dcterms:modified>
</cp:coreProperties>
</file>