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10" r:id="rId3"/>
    <p:sldId id="315" r:id="rId4"/>
    <p:sldId id="313" r:id="rId5"/>
    <p:sldId id="314" r:id="rId6"/>
    <p:sldId id="316" r:id="rId7"/>
    <p:sldId id="307" r:id="rId8"/>
    <p:sldId id="318" r:id="rId9"/>
    <p:sldId id="319" r:id="rId10"/>
    <p:sldId id="344" r:id="rId11"/>
    <p:sldId id="345" r:id="rId12"/>
    <p:sldId id="346" r:id="rId13"/>
    <p:sldId id="320" r:id="rId14"/>
    <p:sldId id="347" r:id="rId15"/>
    <p:sldId id="321" r:id="rId16"/>
    <p:sldId id="322" r:id="rId17"/>
    <p:sldId id="323" r:id="rId18"/>
    <p:sldId id="348" r:id="rId19"/>
    <p:sldId id="352" r:id="rId20"/>
    <p:sldId id="349" r:id="rId21"/>
    <p:sldId id="325" r:id="rId22"/>
    <p:sldId id="337" r:id="rId23"/>
    <p:sldId id="311" r:id="rId24"/>
    <p:sldId id="326" r:id="rId25"/>
    <p:sldId id="327" r:id="rId26"/>
    <p:sldId id="350" r:id="rId27"/>
    <p:sldId id="342" r:id="rId28"/>
    <p:sldId id="351" r:id="rId29"/>
    <p:sldId id="341" r:id="rId30"/>
    <p:sldId id="3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77" autoAdjust="0"/>
  </p:normalViewPr>
  <p:slideViewPr>
    <p:cSldViewPr snapToGrid="0">
      <p:cViewPr varScale="1">
        <p:scale>
          <a:sx n="55" d="100"/>
          <a:sy n="55" d="100"/>
        </p:scale>
        <p:origin x="17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CSS provides the styling for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stands for cascading style sheets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used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CSS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box model is an important part of laying out parts of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content is surrounded by the padding.  The padding is surrounded by the border.  The border is surrounded by the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of these need to be considered when figuring out the total size of the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Display has a number of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those is display none.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Display none means the element will not appear on the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different than visibility which will make it not show on the page, but still show in the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review examples of display and flexbox.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Position is another style to change how an element is positioned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review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other styles that effect the position of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easier to see these in action again, so let’s look through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styles can be specified in multiple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 you can specify them in the style attribute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style element is global and can be used on any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CSS styles are specified by using the style name followed by : followed by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different ways to align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again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CSS also has pseudo-classes.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allow different styles for different states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examples of pseudo-classes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pseudo-classes for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refers to the hierarchy of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 property figures out what styles should be used, since conflicts will come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check is based upon whether it is specified with !important at the end of the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wins over all other properties unless both are specified as !important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that specificity is used to determine the styles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Specificity is determined by a score with 4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thousands place gets a value if its inside the style element or style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hundreds place gets a value for each id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tens place gets a value for each class selector, attribute selector, or pseudo-class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ones place get a value for each element selector or pseudo-element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if the specificity is the same the later style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Page layouts are created using the same styles we’ve talked about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can be used and was really popular for a while, but is not currently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Floats can also be used to style the page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framework can also be used to aid the creation of a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Flexbox is newer and can be used, but a lot of browsers still in use do not support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Pages need to be designed to work on different devices and screen sizes.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some things that you can use to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using the bootstrap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1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options for page layout?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be done to make a page responsive?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3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2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specify styling within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the style element within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styles can be 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also specify styles in another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recommended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 the </a:t>
            </a:r>
            <a:r>
              <a:rPr lang="en-US" baseline="0" dirty="0" err="1"/>
              <a:t>css</a:t>
            </a:r>
            <a:r>
              <a:rPr lang="en-US" baseline="0" dirty="0"/>
              <a:t> file by adding a link element to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</a:t>
            </a:r>
            <a:r>
              <a:rPr lang="en-US" baseline="0" dirty="0" err="1"/>
              <a:t>rel</a:t>
            </a:r>
            <a:r>
              <a:rPr lang="en-US" baseline="0" dirty="0"/>
              <a:t> as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type as text/</a:t>
            </a:r>
            <a:r>
              <a:rPr lang="en-US" baseline="0" dirty="0" err="1"/>
              <a:t>css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specify the </a:t>
            </a:r>
            <a:r>
              <a:rPr lang="en-US" baseline="0" dirty="0" err="1"/>
              <a:t>href</a:t>
            </a:r>
            <a:r>
              <a:rPr lang="en-US" baseline="0" dirty="0"/>
              <a:t> as the location of the </a:t>
            </a:r>
            <a:r>
              <a:rPr lang="en-US" baseline="0" dirty="0" err="1"/>
              <a:t>css</a:t>
            </a:r>
            <a:r>
              <a:rPr lang="en-US" baseline="0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different selectors that can be used to set a style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obvious ones are ID, class, and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an id, put a #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 class, put a .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an element,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these selectors it could apply to many elements throughout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of these elements are updated with the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Comments are provided with the /* */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and multi line comments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set the font color, background color, or border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font color is specified using the 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background color is specified using the background-color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border color is specified using the border-color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Colors can be specified in multiple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many colors that are named.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way you can set the color by its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use RGB, which is specifying the values for red, green, and blue.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Finally, you can use the hex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many styles for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just mentioned there is color for the text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text-align to specify the horizontal alignment.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d/displa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-guide-to-flexbox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posi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almanac/properties/o/over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align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codementorteam/4-different-html-css-layout-techniques-to-create-a-site-85i9t1x3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bootstrap/bootstrap_theme_company.asp" TargetMode="External"/><Relationship Id="rId4" Type="http://schemas.openxmlformats.org/officeDocument/2006/relationships/hyperlink" Target="https://www.w3schools.com/bootstrap/bootstrap_templates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CSS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Style the Status Report Interface.</a:t>
            </a:r>
          </a:p>
          <a:p>
            <a:r>
              <a:rPr lang="en-US" sz="3600" dirty="0"/>
              <a:t>Center the header text using an id selector.</a:t>
            </a:r>
          </a:p>
          <a:p>
            <a:r>
              <a:rPr lang="en-US" sz="3600" dirty="0"/>
              <a:t>Modify the paragraph text to be dark grey using a class selector.</a:t>
            </a:r>
          </a:p>
          <a:p>
            <a:r>
              <a:rPr lang="en-US" sz="3600" dirty="0"/>
              <a:t>Modify the table header to be light grey using the element selector.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8849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2614" y="1879134"/>
            <a:ext cx="9552215" cy="4129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786" y="2498183"/>
            <a:ext cx="8196943" cy="298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43" y="3094435"/>
            <a:ext cx="6809014" cy="1820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14" y="3633834"/>
            <a:ext cx="5225143" cy="807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3513" y="2047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5960" y="264365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1568" y="31830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02541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Options:</a:t>
            </a:r>
          </a:p>
          <a:p>
            <a:pPr lvl="1"/>
            <a:r>
              <a:rPr lang="en-US" sz="2000" dirty="0"/>
              <a:t>inline</a:t>
            </a:r>
          </a:p>
          <a:p>
            <a:pPr lvl="1"/>
            <a:r>
              <a:rPr lang="en-US" sz="2000" dirty="0"/>
              <a:t>block</a:t>
            </a:r>
          </a:p>
          <a:p>
            <a:pPr lvl="1"/>
            <a:r>
              <a:rPr lang="en-US" sz="2000" dirty="0"/>
              <a:t>flex</a:t>
            </a:r>
          </a:p>
          <a:p>
            <a:pPr lvl="1"/>
            <a:r>
              <a:rPr lang="en-US" sz="2000" dirty="0"/>
              <a:t>inline-block</a:t>
            </a:r>
          </a:p>
          <a:p>
            <a:pPr lvl="1"/>
            <a:r>
              <a:rPr lang="en-US" sz="2000" dirty="0" err="1"/>
              <a:t>infline</a:t>
            </a:r>
            <a:r>
              <a:rPr lang="en-US" sz="2000" dirty="0"/>
              <a:t>-flex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none</a:t>
            </a:r>
          </a:p>
          <a:p>
            <a:pPr lvl="1"/>
            <a:r>
              <a:rPr lang="en-US" sz="2000" dirty="0"/>
              <a:t>etc...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Display:none</a:t>
            </a:r>
            <a:r>
              <a:rPr lang="en-US" sz="2400" dirty="0"/>
              <a:t> vs. Visibility</a:t>
            </a:r>
          </a:p>
          <a:p>
            <a:r>
              <a:rPr lang="en-US" sz="2400" dirty="0"/>
              <a:t>Display Examples:  </a:t>
            </a:r>
            <a:r>
              <a:rPr lang="en-US" sz="2400" dirty="0">
                <a:hlinkClick r:id="rId3"/>
              </a:rPr>
              <a:t>https://css-tricks.com/almanac/properties/d/display/</a:t>
            </a:r>
            <a:endParaRPr lang="en-US" sz="2400" dirty="0"/>
          </a:p>
          <a:p>
            <a:r>
              <a:rPr lang="en-US" sz="2400" dirty="0"/>
              <a:t>Flexbox Examples:  </a:t>
            </a:r>
            <a:r>
              <a:rPr lang="en-US" sz="2400" dirty="0">
                <a:hlinkClick r:id="rId4"/>
              </a:rPr>
              <a:t>https://css-tricks.com/snippets/css/a-guide-to-flexbox/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Options:</a:t>
            </a:r>
          </a:p>
          <a:p>
            <a:pPr lvl="1"/>
            <a:r>
              <a:rPr lang="en-US" sz="2800" dirty="0"/>
              <a:t>static</a:t>
            </a:r>
          </a:p>
          <a:p>
            <a:pPr lvl="1"/>
            <a:r>
              <a:rPr lang="en-US" sz="2800" dirty="0"/>
              <a:t>relative</a:t>
            </a:r>
          </a:p>
          <a:p>
            <a:pPr lvl="1"/>
            <a:r>
              <a:rPr lang="en-US" sz="2800" dirty="0"/>
              <a:t>fixed</a:t>
            </a:r>
          </a:p>
          <a:p>
            <a:pPr lvl="1"/>
            <a:r>
              <a:rPr lang="en-US" sz="2800" dirty="0"/>
              <a:t>absolute</a:t>
            </a:r>
          </a:p>
          <a:p>
            <a:r>
              <a:rPr lang="en-US" sz="2800" dirty="0"/>
              <a:t>Examples:  </a:t>
            </a:r>
            <a:r>
              <a:rPr lang="en-US" sz="2800" dirty="0">
                <a:hlinkClick r:id="rId3"/>
              </a:rPr>
              <a:t>http://learnlayout.com/position.html</a:t>
            </a:r>
            <a:endParaRPr lang="en-US" sz="28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2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float</a:t>
            </a:r>
          </a:p>
          <a:p>
            <a:pPr lvl="1"/>
            <a:r>
              <a:rPr lang="en-US" sz="2200" dirty="0"/>
              <a:t>none</a:t>
            </a:r>
          </a:p>
          <a:p>
            <a:pPr lvl="1"/>
            <a:r>
              <a:rPr lang="en-US" sz="2200" dirty="0"/>
              <a:t>left</a:t>
            </a:r>
          </a:p>
          <a:p>
            <a:pPr lvl="1"/>
            <a:r>
              <a:rPr lang="en-US" sz="2200" dirty="0"/>
              <a:t>right</a:t>
            </a:r>
          </a:p>
          <a:p>
            <a:pPr lvl="1"/>
            <a:r>
              <a:rPr lang="en-US" sz="2200" dirty="0"/>
              <a:t>initial</a:t>
            </a:r>
          </a:p>
          <a:p>
            <a:pPr lvl="1"/>
            <a:r>
              <a:rPr lang="en-US" sz="2200" dirty="0"/>
              <a:t>inherit</a:t>
            </a:r>
          </a:p>
          <a:p>
            <a:r>
              <a:rPr lang="en-US" sz="2200" dirty="0"/>
              <a:t>clear</a:t>
            </a:r>
          </a:p>
          <a:p>
            <a:pPr lvl="1"/>
            <a:r>
              <a:rPr lang="en-US" sz="2200" dirty="0"/>
              <a:t>Same +both</a:t>
            </a:r>
          </a:p>
          <a:p>
            <a:r>
              <a:rPr lang="en-US" sz="2200" dirty="0"/>
              <a:t>Example:  </a:t>
            </a:r>
            <a:r>
              <a:rPr lang="en-US" sz="2200" dirty="0">
                <a:hlinkClick r:id="rId3"/>
              </a:rPr>
              <a:t>https://css-tricks.com/all-about-floats/</a:t>
            </a:r>
            <a:endParaRPr lang="en-US" sz="22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overflow</a:t>
            </a:r>
          </a:p>
          <a:p>
            <a:pPr lvl="1"/>
            <a:r>
              <a:rPr lang="en-US" sz="2000" dirty="0"/>
              <a:t>visible</a:t>
            </a:r>
          </a:p>
          <a:p>
            <a:pPr lvl="1"/>
            <a:r>
              <a:rPr lang="en-US" sz="2000" dirty="0"/>
              <a:t>hidden</a:t>
            </a:r>
          </a:p>
          <a:p>
            <a:pPr lvl="1"/>
            <a:r>
              <a:rPr lang="en-US" sz="2000" dirty="0"/>
              <a:t>scroll</a:t>
            </a:r>
          </a:p>
          <a:p>
            <a:pPr lvl="1"/>
            <a:r>
              <a:rPr lang="en-US" sz="2000" dirty="0"/>
              <a:t>auto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/>
              <a:t>Inherit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https://css-tricks.com/almanac/properties/o/overflow/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0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Display, Position, Float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 - </a:t>
            </a:r>
            <a:r>
              <a:rPr lang="en-US" dirty="0">
                <a:hlinkClick r:id="rId3"/>
              </a:rPr>
              <a:t>https://flexboxfroggy.com/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provides the definition of the page</a:t>
            </a:r>
          </a:p>
          <a:p>
            <a:r>
              <a:rPr lang="en-US" sz="2800" dirty="0"/>
              <a:t>CSS provides the styling for the page</a:t>
            </a:r>
          </a:p>
          <a:p>
            <a:r>
              <a:rPr lang="en-US" sz="2800" dirty="0"/>
              <a:t>It’s best to keep these separate</a:t>
            </a:r>
          </a:p>
          <a:p>
            <a:r>
              <a:rPr lang="en-US" sz="2800" dirty="0"/>
              <a:t>Cascading Style Sheets</a:t>
            </a:r>
          </a:p>
          <a:p>
            <a:r>
              <a:rPr lang="en-US" sz="2800" dirty="0"/>
              <a:t>If multiple styles applied, styles will override based on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9869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/>
              <a:t>Style the report so the image is to the right of the data table using floats.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34269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Center Align Block Element or image</a:t>
            </a:r>
          </a:p>
          <a:p>
            <a:pPr lvl="1"/>
            <a:r>
              <a:rPr lang="en-US" sz="2400" dirty="0"/>
              <a:t>margin: auto;</a:t>
            </a:r>
          </a:p>
          <a:p>
            <a:r>
              <a:rPr lang="en-US" sz="2400" dirty="0"/>
              <a:t>Center Align Text</a:t>
            </a:r>
          </a:p>
          <a:p>
            <a:pPr lvl="1"/>
            <a:r>
              <a:rPr lang="en-US" sz="2400" dirty="0"/>
              <a:t>text-align: center;</a:t>
            </a:r>
          </a:p>
          <a:p>
            <a:r>
              <a:rPr lang="en-US" sz="2400" dirty="0"/>
              <a:t>Absolute Position Alignment</a:t>
            </a:r>
          </a:p>
          <a:p>
            <a:pPr lvl="1"/>
            <a:r>
              <a:rPr lang="en-US" sz="2400" dirty="0"/>
              <a:t>position: absolute</a:t>
            </a:r>
          </a:p>
          <a:p>
            <a:pPr lvl="1"/>
            <a:r>
              <a:rPr lang="en-US" sz="2400" dirty="0"/>
              <a:t>right: 0px; or left: 0px;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Float Alignment</a:t>
            </a:r>
          </a:p>
          <a:p>
            <a:pPr lvl="1"/>
            <a:r>
              <a:rPr lang="en-US" sz="2400" dirty="0"/>
              <a:t>float: right; or float: left;</a:t>
            </a:r>
          </a:p>
          <a:p>
            <a:r>
              <a:rPr lang="en-US" sz="2400" dirty="0"/>
              <a:t>Center Vertically with Padding</a:t>
            </a:r>
          </a:p>
          <a:p>
            <a:pPr lvl="1"/>
            <a:r>
              <a:rPr lang="en-US" sz="2400" dirty="0"/>
              <a:t>padding: 70px 0;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https://www.w3schools.com/css/css_align.asp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to set style of element in certain states.</a:t>
            </a:r>
          </a:p>
          <a:p>
            <a:r>
              <a:rPr lang="en-US" sz="2400" dirty="0"/>
              <a:t>Examples of Pseudo-Classes:</a:t>
            </a:r>
          </a:p>
          <a:p>
            <a:pPr lvl="1"/>
            <a:r>
              <a:rPr lang="en-US" sz="2400" dirty="0"/>
              <a:t>a:active</a:t>
            </a:r>
          </a:p>
          <a:p>
            <a:pPr lvl="1"/>
            <a:r>
              <a:rPr lang="en-US" sz="2400" dirty="0"/>
              <a:t>a:hover</a:t>
            </a:r>
          </a:p>
          <a:p>
            <a:pPr lvl="1"/>
            <a:r>
              <a:rPr lang="en-US" sz="2400" dirty="0"/>
              <a:t>a:link</a:t>
            </a:r>
          </a:p>
          <a:p>
            <a:pPr lvl="1"/>
            <a:r>
              <a:rPr lang="en-US" sz="2400" dirty="0"/>
              <a:t>a:visited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input:checked</a:t>
            </a:r>
            <a:endParaRPr lang="en-US" sz="2400" dirty="0"/>
          </a:p>
          <a:p>
            <a:pPr lvl="1"/>
            <a:r>
              <a:rPr lang="en-US" sz="2400" dirty="0" err="1"/>
              <a:t>input:disabled</a:t>
            </a:r>
            <a:endParaRPr lang="en-US" sz="2400" dirty="0"/>
          </a:p>
          <a:p>
            <a:pPr lvl="1"/>
            <a:r>
              <a:rPr lang="en-US" sz="2400" dirty="0" err="1"/>
              <a:t>input:enabled</a:t>
            </a:r>
            <a:endParaRPr lang="en-US" sz="2400" dirty="0"/>
          </a:p>
          <a:p>
            <a:pPr lvl="1"/>
            <a:r>
              <a:rPr lang="en-US" sz="2400" dirty="0" err="1"/>
              <a:t>input:focus</a:t>
            </a:r>
            <a:endParaRPr lang="en-US" sz="2400" dirty="0"/>
          </a:p>
          <a:p>
            <a:pPr lvl="1"/>
            <a:r>
              <a:rPr lang="en-US" sz="2400" dirty="0" err="1"/>
              <a:t>input:invalid</a:t>
            </a:r>
            <a:endParaRPr lang="en-US" sz="2400" dirty="0"/>
          </a:p>
          <a:p>
            <a:pPr lvl="1"/>
            <a:r>
              <a:rPr lang="en-US" sz="2400" dirty="0" err="1"/>
              <a:t>input:valid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/>
              <a:t>my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Add !important to the end of a property</a:t>
            </a:r>
          </a:p>
          <a:p>
            <a:pPr lvl="1"/>
            <a:r>
              <a:rPr lang="en-US" dirty="0"/>
              <a:t>Wins over all other rules (not recommended)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Measured using 4 values </a:t>
            </a:r>
          </a:p>
          <a:p>
            <a:pPr lvl="2"/>
            <a:r>
              <a:rPr lang="en-US" dirty="0"/>
              <a:t>Thousands – inside style element or style attribute</a:t>
            </a:r>
          </a:p>
          <a:p>
            <a:pPr lvl="2"/>
            <a:r>
              <a:rPr lang="en-US" dirty="0"/>
              <a:t>Hundreds – one for each ID selector</a:t>
            </a:r>
          </a:p>
          <a:p>
            <a:pPr lvl="2"/>
            <a:r>
              <a:rPr lang="en-US" dirty="0"/>
              <a:t>Tens – one for each class selector, attribute selector, or pseudo-class</a:t>
            </a:r>
          </a:p>
          <a:p>
            <a:pPr lvl="2"/>
            <a:r>
              <a:rPr lang="en-US" dirty="0"/>
              <a:t>Ones – one for each element selector or pseudo-element</a:t>
            </a:r>
          </a:p>
          <a:p>
            <a:r>
              <a:rPr lang="en-US" dirty="0"/>
              <a:t>Source Order</a:t>
            </a:r>
          </a:p>
          <a:p>
            <a:pPr lvl="1"/>
            <a:r>
              <a:rPr lang="en-US" dirty="0"/>
              <a:t>Later rule wins if everything else is the same</a:t>
            </a:r>
          </a:p>
        </p:txBody>
      </p:sp>
    </p:spTree>
    <p:extLst>
      <p:ext uri="{BB962C8B-B14F-4D97-AF65-F5344CB8AC3E}">
        <p14:creationId xmlns:p14="http://schemas.microsoft.com/office/powerpoint/2010/main" val="212597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Options:  </a:t>
            </a:r>
          </a:p>
          <a:p>
            <a:pPr lvl="1"/>
            <a:r>
              <a:rPr lang="en-US" sz="2800" dirty="0"/>
              <a:t>Tables</a:t>
            </a:r>
          </a:p>
          <a:p>
            <a:pPr lvl="1"/>
            <a:r>
              <a:rPr lang="en-US" sz="2800" dirty="0"/>
              <a:t>Float</a:t>
            </a:r>
          </a:p>
          <a:p>
            <a:pPr lvl="1"/>
            <a:r>
              <a:rPr lang="en-US" sz="2800" dirty="0"/>
              <a:t>CSS Framework</a:t>
            </a:r>
          </a:p>
          <a:p>
            <a:pPr lvl="1"/>
            <a:r>
              <a:rPr lang="en-US" sz="2800" dirty="0"/>
              <a:t>Flexbox</a:t>
            </a:r>
          </a:p>
          <a:p>
            <a:pPr lvl="1"/>
            <a:r>
              <a:rPr lang="en-US" sz="2800" dirty="0"/>
              <a:t>CSS Grid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https://www.codementor.io/codementorteam/4-different-html-css-layout-techniques-to-create-a-site-85i9t1x34</a:t>
            </a:r>
            <a:endParaRPr lang="en-US" dirty="0"/>
          </a:p>
          <a:p>
            <a:r>
              <a:rPr lang="en-US" dirty="0"/>
              <a:t>Bootstrap Templates:  </a:t>
            </a:r>
            <a:r>
              <a:rPr lang="en-US" dirty="0">
                <a:hlinkClick r:id="rId4"/>
              </a:rPr>
              <a:t>https://www.w3schools.com/bootstrap/bootstrap_templates.asp</a:t>
            </a:r>
            <a:endParaRPr lang="en-US" dirty="0"/>
          </a:p>
          <a:p>
            <a:r>
              <a:rPr lang="en-US" dirty="0"/>
              <a:t>Scroll Template:  </a:t>
            </a:r>
            <a:r>
              <a:rPr lang="en-US" dirty="0">
                <a:hlinkClick r:id="rId5"/>
              </a:rPr>
              <a:t>https://www.w3schools.com/bootstrap/bootstrap_theme_company.asp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Designing to work on any monitor size or device</a:t>
            </a:r>
          </a:p>
          <a:p>
            <a:r>
              <a:rPr lang="en-US" sz="2800" dirty="0"/>
              <a:t>Use a Grid System – Bootstrap / CSS Grid</a:t>
            </a:r>
          </a:p>
          <a:p>
            <a:r>
              <a:rPr lang="en-US" sz="2800" dirty="0"/>
              <a:t>Use Media Queries</a:t>
            </a:r>
          </a:p>
          <a:p>
            <a:r>
              <a:rPr lang="en-US" sz="2800" dirty="0"/>
              <a:t>Use Vector Graphics or Alternate Images</a:t>
            </a:r>
          </a:p>
          <a:p>
            <a:r>
              <a:rPr lang="en-US" sz="2800" dirty="0"/>
              <a:t>Use a Framework like Bootstrap</a:t>
            </a:r>
          </a:p>
        </p:txBody>
      </p:sp>
    </p:spTree>
    <p:extLst>
      <p:ext uri="{BB962C8B-B14F-4D97-AF65-F5344CB8AC3E}">
        <p14:creationId xmlns:p14="http://schemas.microsoft.com/office/powerpoint/2010/main" val="186205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Grid - </a:t>
            </a:r>
            <a:r>
              <a:rPr lang="en-US" dirty="0">
                <a:hlinkClick r:id="rId3"/>
              </a:rPr>
              <a:t>https://cssgridgarden.com/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7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Box Model, Display, Position, Float, Responsive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Add a div surrounding everything under the header.</a:t>
            </a:r>
          </a:p>
          <a:p>
            <a:r>
              <a:rPr lang="en-US" sz="4000" dirty="0"/>
              <a:t>Add a max width to the div.</a:t>
            </a:r>
          </a:p>
          <a:p>
            <a:r>
              <a:rPr lang="en-US" sz="4000" dirty="0"/>
              <a:t>Center the div using margin: 0 auto;</a:t>
            </a:r>
          </a:p>
          <a:p>
            <a:r>
              <a:rPr lang="en-US" sz="4000" dirty="0"/>
              <a:t>Play around with margins and padding to change the looks.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49172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style inside an element using the style attribute</a:t>
            </a:r>
          </a:p>
          <a:p>
            <a:r>
              <a:rPr lang="en-US" sz="2400" dirty="0"/>
              <a:t>This overrides all other styling</a:t>
            </a:r>
          </a:p>
          <a:p>
            <a:r>
              <a:rPr lang="en-US" sz="2400" dirty="0"/>
              <a:t>Style Attribute is a global attribute</a:t>
            </a:r>
          </a:p>
          <a:p>
            <a:r>
              <a:rPr lang="en-US" sz="2400" dirty="0"/>
              <a:t>Can be used on any html element</a:t>
            </a:r>
          </a:p>
          <a:p>
            <a:r>
              <a:rPr lang="en-US" sz="2400" dirty="0"/>
              <a:t>style=“[Style Name1}: [Value}; [Style Name2}: [Value};”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=“/images/logo.gif” style=“height:100px; width:100px;” alt=“logo” /&gt;</a:t>
            </a:r>
          </a:p>
        </p:txBody>
      </p:sp>
    </p:spTree>
    <p:extLst>
      <p:ext uri="{BB962C8B-B14F-4D97-AF65-F5344CB8AC3E}">
        <p14:creationId xmlns:p14="http://schemas.microsoft.com/office/powerpoint/2010/main" val="12812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3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https://www.freecodecamp.org/</a:t>
            </a:r>
            <a:endParaRPr lang="en-US" sz="2600" dirty="0"/>
          </a:p>
          <a:p>
            <a:r>
              <a:rPr lang="en-US" sz="2800" dirty="0"/>
              <a:t>Can I Use</a:t>
            </a:r>
          </a:p>
          <a:p>
            <a:pPr lvl="1"/>
            <a:r>
              <a:rPr lang="en-US" sz="2600" dirty="0">
                <a:hlinkClick r:id="rId5"/>
              </a:rPr>
              <a:t>https://caniuse.com/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306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Page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It’s best to separate your elements from the style</a:t>
            </a:r>
          </a:p>
          <a:p>
            <a:r>
              <a:rPr lang="en-US" sz="2800" dirty="0"/>
              <a:t>You can also style in the page</a:t>
            </a:r>
          </a:p>
          <a:p>
            <a:r>
              <a:rPr lang="en-US" sz="2800" dirty="0"/>
              <a:t>Use style element within the head element</a:t>
            </a:r>
          </a:p>
          <a:p>
            <a:r>
              <a:rPr lang="en-US" sz="2800" dirty="0"/>
              <a:t>Surround styles in a comment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&lt;!—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.logo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height:100px;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width:100px;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--&gt;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…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=“/images/logo.gif” class=“logo” alt=“logo”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best to style outside of the html file altogether in a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r>
              <a:rPr lang="en-US" dirty="0"/>
              <a:t>To link use the link element inside the head</a:t>
            </a:r>
          </a:p>
          <a:p>
            <a:pPr lvl="1"/>
            <a:r>
              <a:rPr lang="en-US" sz="2000" dirty="0"/>
              <a:t>Attributes:  </a:t>
            </a:r>
          </a:p>
          <a:p>
            <a:pPr lvl="2"/>
            <a:r>
              <a:rPr lang="en-US" sz="2000" dirty="0" err="1"/>
              <a:t>rel</a:t>
            </a:r>
            <a:r>
              <a:rPr lang="en-US" sz="2000" dirty="0"/>
              <a:t> - stylesheet</a:t>
            </a:r>
          </a:p>
          <a:p>
            <a:pPr lvl="2"/>
            <a:r>
              <a:rPr lang="en-US" sz="2000" dirty="0" err="1"/>
              <a:t>href</a:t>
            </a:r>
            <a:r>
              <a:rPr lang="en-US" sz="2000" dirty="0"/>
              <a:t> – location of </a:t>
            </a:r>
            <a:r>
              <a:rPr lang="en-US" sz="2000" dirty="0" err="1"/>
              <a:t>css</a:t>
            </a:r>
            <a:r>
              <a:rPr lang="en-US" sz="2000" dirty="0"/>
              <a:t> file</a:t>
            </a:r>
          </a:p>
          <a:p>
            <a:pPr lvl="2"/>
            <a:r>
              <a:rPr lang="en-US" sz="2000" dirty="0"/>
              <a:t>type – text/</a:t>
            </a:r>
            <a:r>
              <a:rPr lang="en-US" sz="2000" dirty="0" err="1"/>
              <a:t>css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=“/styles/site.css” type=“text/</a:t>
            </a:r>
            <a:r>
              <a:rPr lang="en-US" dirty="0" err="1"/>
              <a:t>css</a:t>
            </a:r>
            <a:r>
              <a:rPr lang="en-US" dirty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2771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select elements for styling</a:t>
            </a:r>
          </a:p>
          <a:p>
            <a:r>
              <a:rPr lang="en-US" sz="2400" dirty="0"/>
              <a:t>Sample below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983"/>
              </p:ext>
            </p:extLst>
          </p:nvPr>
        </p:nvGraphicFramePr>
        <p:xfrm>
          <a:off x="1427843" y="303422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#[Element 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dirty="0" err="1"/>
                        <a:t>PersonTable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.[Class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highlightTable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in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[Element],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direct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 &gt;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 &gt;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Comments should be surrounded by /* */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Single line Example:</a:t>
            </a:r>
          </a:p>
          <a:p>
            <a:pPr marL="45720" indent="0">
              <a:buNone/>
            </a:pPr>
            <a:r>
              <a:rPr lang="en-US" dirty="0"/>
              <a:t>/* this is a comment*/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Multiple Line Example:</a:t>
            </a:r>
          </a:p>
          <a:p>
            <a:pPr marL="45720" indent="0">
              <a:buNone/>
            </a:pPr>
            <a:r>
              <a:rPr lang="en-US" dirty="0"/>
              <a:t>/*</a:t>
            </a:r>
          </a:p>
          <a:p>
            <a:pPr marL="45720" indent="0">
              <a:buNone/>
            </a:pPr>
            <a:r>
              <a:rPr lang="en-US" dirty="0"/>
              <a:t>This is also</a:t>
            </a:r>
          </a:p>
          <a:p>
            <a:pPr marL="45720" indent="0">
              <a:buNone/>
            </a:pPr>
            <a:r>
              <a:rPr lang="en-US" dirty="0"/>
              <a:t>a comment</a:t>
            </a:r>
          </a:p>
          <a:p>
            <a:pPr marL="4572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213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Uses: font, background, border</a:t>
            </a:r>
          </a:p>
          <a:p>
            <a:pPr lvl="1"/>
            <a:r>
              <a:rPr lang="en-US" sz="2000" dirty="0"/>
              <a:t>color: red;</a:t>
            </a:r>
          </a:p>
          <a:p>
            <a:pPr lvl="1"/>
            <a:r>
              <a:rPr lang="en-US" sz="2000" dirty="0"/>
              <a:t>background-color: red;</a:t>
            </a:r>
          </a:p>
          <a:p>
            <a:pPr lvl="1"/>
            <a:r>
              <a:rPr lang="en-US" sz="2000" dirty="0"/>
              <a:t>border-color: red;</a:t>
            </a:r>
          </a:p>
          <a:p>
            <a:r>
              <a:rPr lang="en-US" sz="2000" dirty="0"/>
              <a:t>Multiple ways to specify colors:</a:t>
            </a:r>
          </a:p>
          <a:p>
            <a:pPr lvl="1"/>
            <a:r>
              <a:rPr lang="en-US" sz="2000" dirty="0"/>
              <a:t>Color Name</a:t>
            </a:r>
          </a:p>
          <a:p>
            <a:pPr lvl="1"/>
            <a:r>
              <a:rPr lang="en-US" sz="2000" dirty="0"/>
              <a:t>RGB</a:t>
            </a:r>
          </a:p>
          <a:p>
            <a:pPr lvl="1"/>
            <a:r>
              <a:rPr lang="en-US" sz="2000" dirty="0"/>
              <a:t>Hex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red;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#00ff00;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</a:t>
            </a:r>
            <a:r>
              <a:rPr lang="en-US" sz="2400" dirty="0" err="1"/>
              <a:t>rgb</a:t>
            </a:r>
            <a:r>
              <a:rPr lang="en-US" sz="2400" dirty="0"/>
              <a:t>(0,0,255);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color - Example:  color: red;</a:t>
            </a:r>
          </a:p>
          <a:p>
            <a:r>
              <a:rPr lang="en-US" sz="2200" dirty="0"/>
              <a:t>text-align – Example:  text-align: center;</a:t>
            </a:r>
          </a:p>
          <a:p>
            <a:r>
              <a:rPr lang="en-US" sz="2200" dirty="0"/>
              <a:t>text-decoration – Example:  text-decoration: underline;</a:t>
            </a:r>
          </a:p>
          <a:p>
            <a:r>
              <a:rPr lang="en-US" sz="2200" dirty="0"/>
              <a:t>text-transform – Example:  text-transform: lowercase;</a:t>
            </a:r>
          </a:p>
          <a:p>
            <a:r>
              <a:rPr lang="en-US" sz="2200" dirty="0"/>
              <a:t>letter-spacing – Example:  letter-spacing: 5px;</a:t>
            </a:r>
          </a:p>
          <a:p>
            <a:r>
              <a:rPr lang="en-US" sz="2200" dirty="0"/>
              <a:t>text-indentation – Example:  text-indent: 25px;</a:t>
            </a:r>
          </a:p>
          <a:p>
            <a:r>
              <a:rPr lang="en-US" sz="2200" dirty="0"/>
              <a:t>line-height – Example:  line-height: 1;</a:t>
            </a:r>
          </a:p>
          <a:p>
            <a:r>
              <a:rPr lang="en-US" sz="2200" dirty="0"/>
              <a:t>word-spacing – Example:  word-spacing: 10px;</a:t>
            </a:r>
          </a:p>
          <a:p>
            <a:r>
              <a:rPr lang="en-US" sz="2200" dirty="0"/>
              <a:t>text-shadow – Example: 5px </a:t>
            </a:r>
            <a:r>
              <a:rPr lang="en-US" sz="2200" dirty="0" err="1"/>
              <a:t>5px</a:t>
            </a:r>
            <a:r>
              <a:rPr lang="en-US" sz="2200" dirty="0"/>
              <a:t> red;</a:t>
            </a:r>
          </a:p>
          <a:p>
            <a:r>
              <a:rPr lang="en-US" sz="2200" dirty="0"/>
              <a:t>Direction – Example:  direction: </a:t>
            </a:r>
            <a:r>
              <a:rPr lang="en-US" sz="2200" dirty="0" err="1"/>
              <a:t>rtl</a:t>
            </a:r>
            <a:r>
              <a:rPr 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363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2155</Words>
  <Application>Microsoft Office PowerPoint</Application>
  <PresentationFormat>Widescreen</PresentationFormat>
  <Paragraphs>365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Logols Learning</vt:lpstr>
      <vt:lpstr>What is CSS?</vt:lpstr>
      <vt:lpstr>Inline Styling</vt:lpstr>
      <vt:lpstr>In Page Styling</vt:lpstr>
      <vt:lpstr>Linking a CSS File</vt:lpstr>
      <vt:lpstr>Selectors</vt:lpstr>
      <vt:lpstr>Comments</vt:lpstr>
      <vt:lpstr>Colors</vt:lpstr>
      <vt:lpstr>Text</vt:lpstr>
      <vt:lpstr>EXAMPLE</vt:lpstr>
      <vt:lpstr>ASSESSMENT</vt:lpstr>
      <vt:lpstr>Assignment</vt:lpstr>
      <vt:lpstr>Box Model</vt:lpstr>
      <vt:lpstr>EXAMPLE</vt:lpstr>
      <vt:lpstr>Display</vt:lpstr>
      <vt:lpstr>Position</vt:lpstr>
      <vt:lpstr>Float</vt:lpstr>
      <vt:lpstr>EXAMPLE</vt:lpstr>
      <vt:lpstr>EXAMPLE</vt:lpstr>
      <vt:lpstr>Assignment</vt:lpstr>
      <vt:lpstr>Alignment</vt:lpstr>
      <vt:lpstr>Pseudo-Class</vt:lpstr>
      <vt:lpstr>Where is my style?</vt:lpstr>
      <vt:lpstr>Page Layouts</vt:lpstr>
      <vt:lpstr>Responsive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452</cp:revision>
  <dcterms:created xsi:type="dcterms:W3CDTF">2017-04-24T23:58:16Z</dcterms:created>
  <dcterms:modified xsi:type="dcterms:W3CDTF">2018-05-29T03:12:05Z</dcterms:modified>
</cp:coreProperties>
</file>