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02" r:id="rId3"/>
    <p:sldId id="319" r:id="rId4"/>
    <p:sldId id="296" r:id="rId5"/>
    <p:sldId id="295" r:id="rId6"/>
    <p:sldId id="325" r:id="rId7"/>
    <p:sldId id="299" r:id="rId8"/>
    <p:sldId id="298" r:id="rId9"/>
    <p:sldId id="300" r:id="rId10"/>
    <p:sldId id="297" r:id="rId11"/>
    <p:sldId id="326" r:id="rId12"/>
    <p:sldId id="292" r:id="rId13"/>
    <p:sldId id="320" r:id="rId14"/>
    <p:sldId id="290" r:id="rId15"/>
    <p:sldId id="327" r:id="rId16"/>
    <p:sldId id="331" r:id="rId17"/>
    <p:sldId id="332" r:id="rId18"/>
    <p:sldId id="333" r:id="rId19"/>
    <p:sldId id="33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8" r:id="rId28"/>
    <p:sldId id="335" r:id="rId29"/>
    <p:sldId id="313" r:id="rId30"/>
    <p:sldId id="314" r:id="rId31"/>
    <p:sldId id="315" r:id="rId32"/>
    <p:sldId id="339" r:id="rId33"/>
    <p:sldId id="322" r:id="rId34"/>
    <p:sldId id="323" r:id="rId35"/>
    <p:sldId id="338" r:id="rId36"/>
    <p:sldId id="317" r:id="rId37"/>
    <p:sldId id="329" r:id="rId38"/>
    <p:sldId id="336" r:id="rId39"/>
    <p:sldId id="324" r:id="rId40"/>
    <p:sldId id="330" r:id="rId41"/>
    <p:sldId id="33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69731" autoAdjust="0"/>
  </p:normalViewPr>
  <p:slideViewPr>
    <p:cSldViewPr snapToGrid="0">
      <p:cViewPr varScale="1">
        <p:scale>
          <a:sx n="60" d="100"/>
          <a:sy n="60" d="100"/>
        </p:scale>
        <p:origin x="12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E876-B150-4492-9C7C-FA6D5FB22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53CCA-A289-4AEA-ABEC-479E6002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has an open</a:t>
            </a:r>
            <a:r>
              <a:rPr lang="en-US" baseline="0" dirty="0"/>
              <a:t> source and a proprietary enterprise version.  It is owned by Oracle.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competitors in this realm</a:t>
            </a:r>
            <a:r>
              <a:rPr lang="en-US" baseline="0" dirty="0"/>
              <a:t> such as Oracle and </a:t>
            </a:r>
            <a:r>
              <a:rPr lang="en-US" baseline="0" dirty="0" err="1"/>
              <a:t>Sql</a:t>
            </a:r>
            <a:r>
              <a:rPr lang="en-US" baseline="0" dirty="0"/>
              <a:t>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thing that you normally do is to create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multiple databases on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server will have security and settings around it and the database itself will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Tables are created to store data in the database.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data types for </a:t>
            </a:r>
            <a:r>
              <a:rPr lang="en-US" baseline="0" dirty="0" err="1"/>
              <a:t>MySql</a:t>
            </a:r>
            <a:r>
              <a:rPr lang="en-US" baseline="0" dirty="0"/>
              <a:t>.  These are associated with each column and are specified for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bigint</a:t>
            </a:r>
            <a:r>
              <a:rPr lang="en-US" baseline="0" dirty="0"/>
              <a:t>, </a:t>
            </a:r>
            <a:r>
              <a:rPr lang="en-US" baseline="0" dirty="0" err="1"/>
              <a:t>smallint</a:t>
            </a:r>
            <a:r>
              <a:rPr lang="en-US" baseline="0" dirty="0"/>
              <a:t>, </a:t>
            </a:r>
            <a:r>
              <a:rPr lang="en-US" baseline="0" dirty="0" err="1"/>
              <a:t>tinyint</a:t>
            </a:r>
            <a:r>
              <a:rPr lang="en-US" baseline="0" dirty="0"/>
              <a:t> are different sizes of integers meaning whole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bit is a Boolean represented by 1 meaning true and 0 meaning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 and decimal are synonyms both are given a fixed precision and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there are different date and time fields.  date stores the date only.  </a:t>
            </a:r>
            <a:r>
              <a:rPr lang="en-US" baseline="0" dirty="0" err="1"/>
              <a:t>Datetime</a:t>
            </a:r>
            <a:r>
              <a:rPr lang="en-US" baseline="0" dirty="0"/>
              <a:t> stores both the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few options for storing text.  char is for text with a known number of characters.  varchar is for variable amount of text with a limit set.  text is deprecated so don’t use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basic syntax for creating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currently ignoring details such as primary and foreign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Create table syntax and specify columns separated by commas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go through our</a:t>
            </a:r>
            <a:r>
              <a:rPr lang="en-US" baseline="0" dirty="0"/>
              <a:t> assessment application and create some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https://www.w3schools.com/sql/trysql.asp?filename=trysql_create_table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LastName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FirstName</a:t>
            </a:r>
            <a:r>
              <a:rPr lang="en-US" dirty="0"/>
              <a:t>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 varchar(255),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2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no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a number with decimals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type for variable strings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several ANSI join types.  These include cross join, inner join, left outer join, right outer join, and full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of these join types produce different results when you join tables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go through only Inner, Left Outer, and Right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</a:t>
            </a:r>
            <a:r>
              <a:rPr lang="en-US" dirty="0" err="1"/>
              <a:t>MySql</a:t>
            </a:r>
            <a:r>
              <a:rPr lang="en-US" baseline="0" dirty="0"/>
              <a:t> Workbench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database using the </a:t>
            </a:r>
            <a:r>
              <a:rPr lang="en-US" baseline="0" dirty="0" err="1"/>
              <a:t>MySql</a:t>
            </a:r>
            <a:r>
              <a:rPr lang="en-US" baseline="0" dirty="0"/>
              <a:t> client.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Connect to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query window using the File menu selecting the New Query Tab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Save the Script using the File menu selecting the Save Script As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the Script using the File menu, select the Open SQL Script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table using the create table script.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View tables within the Navigator.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Right click a table and select Send to </a:t>
            </a:r>
            <a:r>
              <a:rPr lang="en-US" baseline="0" dirty="0" err="1"/>
              <a:t>Sql</a:t>
            </a:r>
            <a:r>
              <a:rPr lang="en-US" baseline="0" dirty="0"/>
              <a:t> Editor and then Create Statement.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create statement for the table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3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inner join is maybe the most common join you will use in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Similar to the cross join, it matches each row from the first table to every table in the second, but only based upon the condition specified.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the example you see we have added the on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instance we are joining on the </a:t>
            </a:r>
            <a:r>
              <a:rPr lang="en-US" baseline="0" dirty="0" err="1"/>
              <a:t>TeacherId</a:t>
            </a:r>
            <a:r>
              <a:rPr lang="en-US" baseline="0" dirty="0"/>
              <a:t> of the first table to the </a:t>
            </a:r>
            <a:r>
              <a:rPr lang="en-US" baseline="0" dirty="0" err="1"/>
              <a:t>TeacherId</a:t>
            </a:r>
            <a:r>
              <a:rPr lang="en-US" baseline="0" dirty="0"/>
              <a:t> of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the results will only return when the </a:t>
            </a:r>
            <a:r>
              <a:rPr lang="en-US" baseline="0" dirty="0" err="1"/>
              <a:t>TeacherId</a:t>
            </a:r>
            <a:r>
              <a:rPr lang="en-US" baseline="0" dirty="0"/>
              <a:t> in the first table is in the second table and they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outer joins are all related to each other.  We are going to start with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left outer join, every record from the first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second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second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second table then nulls will be returned for each column reference to the second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inner join, just replace inner with left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1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Right Outer Join is the opposite of the Left Outer Join.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right outer join, every record from the second table is returned no matter what.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Results will be returned from the first table if there is a match based upon the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are multiple results in the first table that match, then a row will be returned for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there is not a match in the first table then nulls will be returned for each column reference to the first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syntax is very similar to the left outer join, just replace left with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0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may have noticed that we were not using the full name of the table to identify where columns where coming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because we have placed an alias right after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alias can then be used to reference that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were not using an alias you could write out the full name of the table, but this would take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Column alias’ allow you to give a more descriptive name of a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the AS syntax followed by the alias that you want to provide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are specifying the </a:t>
            </a:r>
            <a:r>
              <a:rPr lang="en-US" baseline="0" dirty="0" err="1"/>
              <a:t>t.FirstName</a:t>
            </a:r>
            <a:r>
              <a:rPr lang="en-US" baseline="0" dirty="0"/>
              <a:t> as </a:t>
            </a:r>
            <a:r>
              <a:rPr lang="en-US" baseline="0" dirty="0" err="1"/>
              <a:t>TeacherFirstName</a:t>
            </a:r>
            <a:r>
              <a:rPr lang="en-US" baseline="0" dirty="0"/>
              <a:t> for clarification.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could be tables with the same column names and alias’ allow us to return both in the same result and name them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So far we have worked with sql that manipulated only a single table</a:t>
            </a:r>
            <a:r>
              <a:rPr lang="en-US" baseline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There are many cases with relational databases where we need to use or join multiple tables together at once.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48E7-451D-4033-8044-BF270FAA6C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three joins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6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1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ORM stands for object relational mapper.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often a mismatch between the relational database model that we create and the object model that we want to work with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of this there is some work for us to translate the data coming back from tables into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number of design patterns thought up to deal with this scenario.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ORM usually implements some of those design patterns to take care of most of the heavy lifting of the mapping.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also often provide a way to query and persist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6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Microsofts</a:t>
            </a:r>
            <a:r>
              <a:rPr lang="en-US" baseline="0" dirty="0"/>
              <a:t> recommended ORM implementation is Entity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uses </a:t>
            </a:r>
            <a:r>
              <a:rPr lang="en-US" baseline="0" dirty="0" err="1"/>
              <a:t>Linq</a:t>
            </a:r>
            <a:r>
              <a:rPr lang="en-US" baseline="0" dirty="0"/>
              <a:t> syntax for querying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way to use Entity Framework by writing code first and another way for setting up the data model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going to focus on creating the data model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select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SELECT then you list the columns you would like to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FROM and the name of the table that you want to select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Group By can be used if you want to do an aggregate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Having are condition predicates for the 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you can list the word Order By followed by columns that you want to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Dapper is considered a Micro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it does is map data to an object of a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much faster than entity framework because it’s such a thin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are using it for a few reasons: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don’t want to completely abstract away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practice queries to the database with </a:t>
            </a:r>
            <a:r>
              <a:rPr lang="en-US" baseline="0" dirty="0" err="1"/>
              <a:t>sql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 want you to be able to see the actual interaction between the database and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Instead of hard coding the connection string into a code file you can use a settings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settings file allows for a key value pair of configuration settings to be used in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an </a:t>
            </a:r>
            <a:r>
              <a:rPr lang="en-US" baseline="0" dirty="0" err="1"/>
              <a:t>appSettings.json</a:t>
            </a:r>
            <a:r>
              <a:rPr lang="en-US" baseline="0" dirty="0"/>
              <a:t> file to be used to hold the key 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configuration can be read in using the </a:t>
            </a:r>
            <a:r>
              <a:rPr lang="en-US" baseline="0" dirty="0" err="1"/>
              <a:t>Nuget</a:t>
            </a:r>
            <a:r>
              <a:rPr lang="en-US" baseline="0" dirty="0"/>
              <a:t> package: </a:t>
            </a:r>
            <a:r>
              <a:rPr lang="en-US" baseline="0" dirty="0" err="1"/>
              <a:t>Microsoft.Extensions.Configuration.Json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4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a base repository for other repositories to use the same connection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7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setup methods in the repository to retrieve data using Dapper.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2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7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pattern used to map relational database tables to classes?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ORM stand for?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two ORM options.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0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insert statement for a table named employee with columns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auto incrementing.  Insert multiple records.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update statement that updates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Tim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Grant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delete statement that deletes records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create statement that creates a table named Employee with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with an auto incrementing primary key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an inner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left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with a right outer join between an Employee table and a Team table.  Both tables include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6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5.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select statement that 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columns of a table named employee where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Joe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equals Smith.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insert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INSERT INTO then you list the table name followed by columns in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VALUES followed by values in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an update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 UPDATE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SET and set the column name = to what you want to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components of a delete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statement starts with the words DELETE FROM then you list the table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list the word WHERE and list all of the condition predicates that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3CCA-A289-4AEA-ABEC-479E6002D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10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1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bolt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udacity.com/course/intro-to-relational-databases--ud197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Insert, Update, and Delete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/>
              <a:t>tinyint</a:t>
            </a:r>
            <a:r>
              <a:rPr lang="en-US" sz="2800" dirty="0"/>
              <a:t>, </a:t>
            </a:r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bit</a:t>
            </a:r>
          </a:p>
          <a:p>
            <a:r>
              <a:rPr lang="en-US" sz="2800" dirty="0"/>
              <a:t>numeric, decimal</a:t>
            </a:r>
          </a:p>
          <a:p>
            <a:r>
              <a:rPr lang="en-US" sz="2800" dirty="0"/>
              <a:t>date,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char, text, varchar</a:t>
            </a:r>
          </a:p>
        </p:txBody>
      </p:sp>
    </p:spTree>
    <p:extLst>
      <p:ext uri="{BB962C8B-B14F-4D97-AF65-F5344CB8AC3E}">
        <p14:creationId xmlns:p14="http://schemas.microsoft.com/office/powerpoint/2010/main" val="23275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600" dirty="0"/>
              <a:t>CREATE TABLE</a:t>
            </a:r>
          </a:p>
          <a:p>
            <a:pPr lvl="1"/>
            <a:r>
              <a:rPr lang="en-US" sz="2600" dirty="0"/>
              <a:t>(</a:t>
            </a:r>
          </a:p>
          <a:p>
            <a:pPr lvl="2"/>
            <a:r>
              <a:rPr lang="en-US" sz="2400" dirty="0"/>
              <a:t>Column1 data type,</a:t>
            </a:r>
          </a:p>
          <a:p>
            <a:pPr lvl="2"/>
            <a:r>
              <a:rPr lang="en-US" sz="2400" dirty="0"/>
              <a:t>Column2 data type</a:t>
            </a:r>
          </a:p>
          <a:p>
            <a:pPr lvl="1"/>
            <a:r>
              <a:rPr lang="en-US" sz="2600" dirty="0"/>
              <a:t>)</a:t>
            </a:r>
            <a:r>
              <a:rPr lang="en-US" sz="2600"/>
              <a:t>;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CREATE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PersonID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LastName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 err="1"/>
              <a:t>FirstName</a:t>
            </a:r>
            <a:r>
              <a:rPr lang="en-US" sz="2400" dirty="0"/>
              <a:t>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Address varchar(255),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400" dirty="0"/>
              <a:t>City varchar(255)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8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and Tables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Create a table named Person with the following columns: </a:t>
            </a:r>
            <a:r>
              <a:rPr lang="en-US" sz="3600" dirty="0" err="1"/>
              <a:t>PersonId</a:t>
            </a:r>
            <a:r>
              <a:rPr lang="en-US" sz="3600" dirty="0"/>
              <a:t>, </a:t>
            </a:r>
            <a:r>
              <a:rPr lang="en-US" sz="3600" dirty="0" err="1"/>
              <a:t>FirstName</a:t>
            </a:r>
            <a:r>
              <a:rPr lang="en-US" sz="3600" dirty="0"/>
              <a:t>, </a:t>
            </a:r>
            <a:r>
              <a:rPr lang="en-US" sz="3600" dirty="0" err="1"/>
              <a:t>LastName</a:t>
            </a:r>
            <a:r>
              <a:rPr lang="en-US" sz="3600" dirty="0"/>
              <a:t>, and </a:t>
            </a:r>
            <a:r>
              <a:rPr lang="en-US" sz="3600" dirty="0" err="1"/>
              <a:t>PersonStatusId</a:t>
            </a:r>
            <a:r>
              <a:rPr lang="en-US" sz="3600" dirty="0"/>
              <a:t>.</a:t>
            </a:r>
          </a:p>
          <a:p>
            <a:r>
              <a:rPr lang="en-US" sz="3600" dirty="0"/>
              <a:t>Create a table named </a:t>
            </a:r>
            <a:r>
              <a:rPr lang="en-US" sz="3600" dirty="0" err="1"/>
              <a:t>PersonStatus</a:t>
            </a:r>
            <a:r>
              <a:rPr lang="en-US" sz="3600" dirty="0"/>
              <a:t> with the following columns:  </a:t>
            </a:r>
            <a:r>
              <a:rPr lang="en-US" sz="3600" dirty="0" err="1"/>
              <a:t>PersonStatusId</a:t>
            </a:r>
            <a:r>
              <a:rPr lang="en-US" sz="3600" dirty="0"/>
              <a:t> and </a:t>
            </a:r>
            <a:r>
              <a:rPr lang="en-US" sz="3600" dirty="0" err="1"/>
              <a:t>StatusDescription</a:t>
            </a:r>
            <a:r>
              <a:rPr lang="en-US" sz="3600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94320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Insert the following statuses into the </a:t>
            </a:r>
            <a:r>
              <a:rPr lang="en-US" sz="3600" dirty="0" err="1"/>
              <a:t>PersonStatus</a:t>
            </a:r>
            <a:r>
              <a:rPr lang="en-US" sz="3600" dirty="0"/>
              <a:t> table:</a:t>
            </a:r>
          </a:p>
          <a:p>
            <a:pPr lvl="1"/>
            <a:r>
              <a:rPr lang="en-US" sz="3600" dirty="0"/>
              <a:t>1: Alive, 2: Zombie, 3: Dead, 4: Unknown</a:t>
            </a:r>
          </a:p>
          <a:p>
            <a:r>
              <a:rPr lang="en-US" sz="3600" dirty="0"/>
              <a:t>Insert people into the Person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443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Perform a select of all people.</a:t>
            </a:r>
          </a:p>
          <a:p>
            <a:r>
              <a:rPr lang="en-US" sz="3600" dirty="0"/>
              <a:t>Select all people that have an unknown status.</a:t>
            </a:r>
          </a:p>
          <a:p>
            <a:r>
              <a:rPr lang="en-US" sz="3600" dirty="0"/>
              <a:t>Select all people that are alive or have an unknown status.</a:t>
            </a:r>
          </a:p>
          <a:p>
            <a:r>
              <a:rPr lang="en-US" sz="3600" dirty="0"/>
              <a:t>Select all people that are alive and have first name Tom.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505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Update the status to Zombie for a given person based upon their name that currently has a status of Alive.</a:t>
            </a:r>
          </a:p>
          <a:p>
            <a:r>
              <a:rPr lang="en-US" sz="3600" dirty="0"/>
              <a:t>Delete every person that is dead.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2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</a:t>
            </a:r>
          </a:p>
          <a:p>
            <a:r>
              <a:rPr lang="en-US" sz="2800" dirty="0"/>
              <a:t>Tables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060575"/>
            <a:ext cx="4395788" cy="2725903"/>
          </a:xfrm>
        </p:spPr>
      </p:pic>
    </p:spTree>
    <p:extLst>
      <p:ext uri="{BB962C8B-B14F-4D97-AF65-F5344CB8AC3E}">
        <p14:creationId xmlns:p14="http://schemas.microsoft.com/office/powerpoint/2010/main" val="358414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Outer Join</a:t>
            </a:r>
          </a:p>
          <a:p>
            <a:r>
              <a:rPr lang="en-US" sz="2800" dirty="0"/>
              <a:t>Right Outer Join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4"/>
            <a:ext cx="5685790" cy="2842895"/>
          </a:xfrm>
        </p:spPr>
      </p:pic>
    </p:spTree>
    <p:extLst>
      <p:ext uri="{BB962C8B-B14F-4D97-AF65-F5344CB8AC3E}">
        <p14:creationId xmlns:p14="http://schemas.microsoft.com/office/powerpoint/2010/main" val="70821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matched with every row from the second table based upon the on conditions specified.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8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first table will be returned and results from the second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/>
              <a:t>LEFT OUTER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90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row from the second table will be returned and results from the first table will be included only if the condition matches.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/>
              <a:t>RIGHT OUTER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5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table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44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name that can be given to a column</a:t>
            </a:r>
          </a:p>
          <a:p>
            <a:r>
              <a:rPr lang="en-US" sz="2800" dirty="0"/>
              <a:t>Example:</a:t>
            </a:r>
          </a:p>
          <a:p>
            <a:pPr marL="4572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c.ClassId</a:t>
            </a:r>
            <a:r>
              <a:rPr lang="en-US" sz="2800" dirty="0"/>
              <a:t>, </a:t>
            </a:r>
            <a:r>
              <a:rPr lang="en-US" sz="2800" dirty="0" err="1"/>
              <a:t>c.ClassName</a:t>
            </a:r>
            <a:r>
              <a:rPr lang="en-US" sz="2800" dirty="0"/>
              <a:t>, </a:t>
            </a:r>
            <a:r>
              <a:rPr lang="en-US" sz="2800" dirty="0" err="1"/>
              <a:t>t.TeacherId</a:t>
            </a:r>
            <a:r>
              <a:rPr lang="en-US" sz="2800" dirty="0"/>
              <a:t>, </a:t>
            </a:r>
            <a:r>
              <a:rPr lang="en-US" sz="2800" dirty="0" err="1"/>
              <a:t>t.FirstName</a:t>
            </a:r>
            <a:r>
              <a:rPr lang="en-US" sz="2800" dirty="0"/>
              <a:t> AS </a:t>
            </a:r>
            <a:r>
              <a:rPr lang="en-US" sz="2800" dirty="0" err="1"/>
              <a:t>TeacherFirstName</a:t>
            </a:r>
            <a:r>
              <a:rPr lang="en-US" sz="2800" dirty="0"/>
              <a:t>, </a:t>
            </a:r>
            <a:r>
              <a:rPr lang="en-US" sz="2800" dirty="0" err="1"/>
              <a:t>t.LastName</a:t>
            </a:r>
            <a:r>
              <a:rPr lang="en-US" sz="2800" dirty="0"/>
              <a:t> AS </a:t>
            </a:r>
            <a:r>
              <a:rPr lang="en-US" sz="2800" dirty="0" err="1"/>
              <a:t>TeacherLastName</a:t>
            </a: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dbo.Class</a:t>
            </a:r>
            <a:r>
              <a:rPr lang="en-US" sz="2800" dirty="0"/>
              <a:t> c</a:t>
            </a:r>
          </a:p>
          <a:p>
            <a:pPr marL="45720" indent="0">
              <a:buNone/>
            </a:pPr>
            <a:r>
              <a:rPr lang="en-US" sz="2800" dirty="0"/>
              <a:t>INNER JOIN </a:t>
            </a:r>
            <a:r>
              <a:rPr lang="en-US" sz="2800" dirty="0" err="1"/>
              <a:t>dbo.Teacher</a:t>
            </a:r>
            <a:r>
              <a:rPr lang="en-US" sz="2800" dirty="0"/>
              <a:t> t</a:t>
            </a:r>
          </a:p>
          <a:p>
            <a:pPr marL="45720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c.TeacherId</a:t>
            </a:r>
            <a:r>
              <a:rPr lang="en-US" sz="2800" dirty="0"/>
              <a:t> = </a:t>
            </a:r>
            <a:r>
              <a:rPr lang="en-US" sz="2800" dirty="0" err="1"/>
              <a:t>t.TeacherId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63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600" dirty="0"/>
              <a:t>Select all statuses joined with people to get a full list of everyone and their status.</a:t>
            </a:r>
          </a:p>
          <a:p>
            <a:r>
              <a:rPr lang="en-US" sz="3600" dirty="0"/>
              <a:t>Change the select so that it shows all statuses regardless of whether the status is currently associated with any person.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0958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Relational Mapper</a:t>
            </a:r>
          </a:p>
          <a:p>
            <a:r>
              <a:rPr lang="en-US" sz="2800" dirty="0"/>
              <a:t>Mismatch between Object Model and Relational Model</a:t>
            </a:r>
          </a:p>
          <a:p>
            <a:r>
              <a:rPr lang="en-US" sz="2800" dirty="0"/>
              <a:t>ORM converts between the two</a:t>
            </a:r>
          </a:p>
          <a:p>
            <a:r>
              <a:rPr lang="en-US" sz="2800" dirty="0"/>
              <a:t>Provides Query and Persistence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Workbench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an ORM</a:t>
            </a:r>
          </a:p>
          <a:p>
            <a:r>
              <a:rPr lang="en-US" sz="2800" dirty="0"/>
              <a:t>Created by Microsoft</a:t>
            </a:r>
          </a:p>
          <a:p>
            <a:r>
              <a:rPr lang="en-US" sz="2800" dirty="0" err="1"/>
              <a:t>Linq</a:t>
            </a:r>
            <a:r>
              <a:rPr lang="en-US" sz="2800" dirty="0"/>
              <a:t> Syntax used for Queries</a:t>
            </a:r>
          </a:p>
          <a:p>
            <a:r>
              <a:rPr lang="en-US" sz="2800" dirty="0"/>
              <a:t>Data Model First vs. Code First</a:t>
            </a:r>
          </a:p>
        </p:txBody>
      </p:sp>
    </p:spTree>
    <p:extLst>
      <p:ext uri="{BB962C8B-B14F-4D97-AF65-F5344CB8AC3E}">
        <p14:creationId xmlns:p14="http://schemas.microsoft.com/office/powerpoint/2010/main" val="403544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Micro ORM</a:t>
            </a:r>
          </a:p>
          <a:p>
            <a:r>
              <a:rPr lang="en-US" sz="2800" dirty="0"/>
              <a:t>Performs only mapping and nothing else</a:t>
            </a:r>
          </a:p>
          <a:p>
            <a:r>
              <a:rPr lang="en-US" sz="2800" dirty="0"/>
              <a:t>Fast</a:t>
            </a:r>
          </a:p>
          <a:p>
            <a:r>
              <a:rPr lang="en-US" sz="2800" dirty="0"/>
              <a:t>Why are we using it?</a:t>
            </a:r>
          </a:p>
          <a:p>
            <a:pPr lvl="1"/>
            <a:r>
              <a:rPr lang="en-US" sz="2800" dirty="0"/>
              <a:t>Allows practice with database queries</a:t>
            </a:r>
          </a:p>
          <a:p>
            <a:pPr lvl="1"/>
            <a:r>
              <a:rPr lang="en-US" sz="2800" dirty="0"/>
              <a:t>Visibility into database and application interaction</a:t>
            </a:r>
          </a:p>
        </p:txBody>
      </p:sp>
    </p:spTree>
    <p:extLst>
      <p:ext uri="{BB962C8B-B14F-4D97-AF65-F5344CB8AC3E}">
        <p14:creationId xmlns:p14="http://schemas.microsoft.com/office/powerpoint/2010/main" val="129151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hard coding</a:t>
            </a:r>
          </a:p>
          <a:p>
            <a:r>
              <a:rPr lang="en-US" sz="2800" dirty="0" err="1"/>
              <a:t>appSettings.json</a:t>
            </a:r>
            <a:r>
              <a:rPr lang="en-US" sz="2800" dirty="0"/>
              <a:t> file</a:t>
            </a:r>
          </a:p>
          <a:p>
            <a:r>
              <a:rPr lang="en-US" sz="2800" dirty="0"/>
              <a:t>Read configurations from file</a:t>
            </a:r>
          </a:p>
          <a:p>
            <a:r>
              <a:rPr lang="en-US" sz="2800" dirty="0" err="1"/>
              <a:t>Nuget</a:t>
            </a:r>
            <a:r>
              <a:rPr lang="en-US" sz="2800" dirty="0"/>
              <a:t> Package:  </a:t>
            </a:r>
          </a:p>
          <a:p>
            <a:pPr lvl="1"/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1164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8100"/>
            <a:ext cx="10442577" cy="4940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private string </a:t>
            </a:r>
            <a:r>
              <a:rPr lang="en-US" sz="1600" dirty="0" err="1"/>
              <a:t>connectionString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public Repository()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var builder = new </a:t>
            </a:r>
            <a:r>
              <a:rPr lang="en-US" sz="1600" dirty="0" err="1"/>
              <a:t>ConfigurationBuilder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SetBasePath</a:t>
            </a:r>
            <a:r>
              <a:rPr lang="en-US" sz="1600" dirty="0"/>
              <a:t>(</a:t>
            </a:r>
            <a:r>
              <a:rPr lang="en-US" sz="1600" dirty="0" err="1"/>
              <a:t>Directory.GetCurrentDirectory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		.</a:t>
            </a:r>
            <a:r>
              <a:rPr lang="en-US" sz="1600" dirty="0" err="1"/>
              <a:t>AddJsonFile</a:t>
            </a:r>
            <a:r>
              <a:rPr lang="en-US" sz="1600" dirty="0"/>
              <a:t>("</a:t>
            </a:r>
            <a:r>
              <a:rPr lang="en-US" sz="1600" dirty="0" err="1"/>
              <a:t>appsettings.json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var </a:t>
            </a:r>
            <a:r>
              <a:rPr lang="en-US" sz="1600" dirty="0" err="1"/>
              <a:t>connectionStringConfig</a:t>
            </a:r>
            <a:r>
              <a:rPr lang="en-US" sz="1600" dirty="0"/>
              <a:t> = </a:t>
            </a:r>
            <a:r>
              <a:rPr lang="en-US" sz="1600" dirty="0" err="1"/>
              <a:t>builder.Build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connectionString</a:t>
            </a:r>
            <a:r>
              <a:rPr lang="en-US" sz="1600" dirty="0"/>
              <a:t> = </a:t>
            </a:r>
            <a:r>
              <a:rPr lang="en-US" sz="1600" dirty="0" err="1"/>
              <a:t>connectionStringConfig.GetConnectionString</a:t>
            </a:r>
            <a:r>
              <a:rPr lang="en-US" sz="1600" dirty="0"/>
              <a:t>("</a:t>
            </a:r>
            <a:r>
              <a:rPr lang="en-US" sz="1600" dirty="0" err="1"/>
              <a:t>DefaultConnection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IDbConnection</a:t>
            </a:r>
            <a:r>
              <a:rPr lang="en-US" sz="1600" dirty="0"/>
              <a:t> Connection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get { return new </a:t>
            </a:r>
            <a:r>
              <a:rPr lang="en-US" sz="1600" dirty="0" err="1"/>
              <a:t>MySqlConnection</a:t>
            </a:r>
            <a:r>
              <a:rPr lang="en-US" sz="1600" dirty="0"/>
              <a:t>(</a:t>
            </a:r>
            <a:r>
              <a:rPr lang="en-US" sz="1600" dirty="0" err="1"/>
              <a:t>connectionString</a:t>
            </a:r>
            <a:r>
              <a:rPr lang="en-US" sz="1600" dirty="0"/>
              <a:t>);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5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Subject Get(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subjectID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using (</a:t>
            </a:r>
            <a:r>
              <a:rPr lang="en-US" dirty="0" err="1"/>
              <a:t>IDbConnection</a:t>
            </a:r>
            <a:r>
              <a:rPr lang="en-US" dirty="0"/>
              <a:t> </a:t>
            </a:r>
            <a:r>
              <a:rPr lang="en-US" dirty="0" err="1"/>
              <a:t>dbConnection</a:t>
            </a:r>
            <a:r>
              <a:rPr lang="en-US" dirty="0"/>
              <a:t> = Connection)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dbConnection.Open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dbConnection.Query</a:t>
            </a:r>
            <a:r>
              <a:rPr lang="en-US" dirty="0"/>
              <a:t>&lt;Subject&gt;("Select </a:t>
            </a:r>
            <a:r>
              <a:rPr lang="en-US" dirty="0" err="1"/>
              <a:t>SubjectId</a:t>
            </a:r>
            <a:r>
              <a:rPr lang="en-US" dirty="0"/>
              <a:t>, Name, Description From Subject Where </a:t>
            </a:r>
            <a:r>
              <a:rPr lang="en-US" dirty="0" err="1"/>
              <a:t>SubjectId</a:t>
            </a:r>
            <a:r>
              <a:rPr lang="en-US" dirty="0"/>
              <a:t> = @</a:t>
            </a:r>
            <a:r>
              <a:rPr lang="en-US" dirty="0" err="1"/>
              <a:t>SubjectId</a:t>
            </a:r>
            <a:r>
              <a:rPr lang="en-US" dirty="0"/>
              <a:t>", new { </a:t>
            </a:r>
            <a:r>
              <a:rPr lang="en-US" dirty="0" err="1"/>
              <a:t>SubjectId</a:t>
            </a:r>
            <a:r>
              <a:rPr lang="en-US" dirty="0"/>
              <a:t> = </a:t>
            </a:r>
            <a:r>
              <a:rPr lang="en-US" dirty="0" err="1"/>
              <a:t>subjectID</a:t>
            </a:r>
            <a:r>
              <a:rPr lang="en-US" dirty="0"/>
              <a:t> }, </a:t>
            </a:r>
            <a:r>
              <a:rPr lang="en-US" dirty="0" err="1"/>
              <a:t>commandType</a:t>
            </a:r>
            <a:r>
              <a:rPr lang="en-US" dirty="0"/>
              <a:t>: </a:t>
            </a:r>
            <a:r>
              <a:rPr lang="en-US" dirty="0" err="1"/>
              <a:t>CommandType.Text</a:t>
            </a:r>
            <a:r>
              <a:rPr lang="en-US" dirty="0"/>
              <a:t>).</a:t>
            </a:r>
            <a:r>
              <a:rPr lang="en-US" dirty="0" err="1"/>
              <a:t>FirstOrDefault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1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MySql.Data</a:t>
            </a:r>
            <a:endParaRPr lang="en-US" sz="2600" dirty="0"/>
          </a:p>
          <a:p>
            <a:pPr lvl="1"/>
            <a:r>
              <a:rPr lang="en-US" sz="2600" dirty="0"/>
              <a:t>dotnet add package </a:t>
            </a:r>
            <a:r>
              <a:rPr lang="en-US" sz="2600" dirty="0" err="1"/>
              <a:t>Microsoft.Extensions.Configuration.Json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499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7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Autofit/>
          </a:bodyPr>
          <a:lstStyle/>
          <a:p>
            <a:r>
              <a:rPr lang="en-US" sz="3200" dirty="0"/>
              <a:t>A status report is needed of all government employees.  Statuses are:</a:t>
            </a:r>
          </a:p>
          <a:p>
            <a:pPr lvl="1"/>
            <a:r>
              <a:rPr lang="en-US" sz="3200" dirty="0"/>
              <a:t>1: Alive, 2: Zombie, 3: Dead, 4: Unknown</a:t>
            </a:r>
          </a:p>
          <a:p>
            <a:pPr lvl="0"/>
            <a:r>
              <a:rPr lang="en-US" sz="3200" dirty="0"/>
              <a:t>Retrieve the data from the tables we created with a join.</a:t>
            </a:r>
          </a:p>
          <a:p>
            <a:pPr lvl="0"/>
            <a:r>
              <a:rPr lang="en-US" sz="3200" dirty="0"/>
              <a:t>Loop through each record to display the status of each person in the database.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29912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Components in Logical Order</a:t>
            </a:r>
          </a:p>
          <a:p>
            <a:pPr lvl="1"/>
            <a:r>
              <a:rPr lang="en-US" sz="2800" dirty="0"/>
              <a:t>SELECT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  <a:p>
            <a:pPr lvl="1"/>
            <a:r>
              <a:rPr lang="en-US" sz="2800" dirty="0"/>
              <a:t>GROUP BY</a:t>
            </a:r>
          </a:p>
          <a:p>
            <a:pPr lvl="1"/>
            <a:r>
              <a:rPr lang="en-US" sz="2800" dirty="0"/>
              <a:t>HAVING</a:t>
            </a:r>
          </a:p>
          <a:p>
            <a:pPr lvl="1"/>
            <a:r>
              <a:rPr lang="en-US" sz="2800" dirty="0"/>
              <a:t>ORDER 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</a:p>
          <a:p>
            <a:pPr marL="274320" lvl="1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personId</a:t>
            </a:r>
            <a:r>
              <a:rPr lang="en-US" sz="2800" dirty="0"/>
              <a:t>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5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UDacity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https://www.udacity.com/course/intro-to-relational-databases--ud197</a:t>
            </a:r>
            <a:endParaRPr lang="en-US" sz="2600" dirty="0"/>
          </a:p>
          <a:p>
            <a:r>
              <a:rPr lang="en-US" sz="3000" dirty="0" err="1"/>
              <a:t>MySql</a:t>
            </a:r>
            <a:endParaRPr lang="en-US" sz="3000" dirty="0"/>
          </a:p>
          <a:p>
            <a:pPr lvl="1"/>
            <a:r>
              <a:rPr lang="en-US" sz="2600" dirty="0">
                <a:hlinkClick r:id="rId5"/>
              </a:rPr>
              <a:t>https://www.mysql.com/</a:t>
            </a:r>
            <a:endParaRPr lang="en-US" sz="2600" dirty="0"/>
          </a:p>
          <a:p>
            <a:r>
              <a:rPr lang="en-US" sz="2800" dirty="0" err="1"/>
              <a:t>Sql</a:t>
            </a:r>
            <a:r>
              <a:rPr lang="en-US" sz="2800" dirty="0"/>
              <a:t> Bolt</a:t>
            </a:r>
          </a:p>
          <a:p>
            <a:pPr lvl="1"/>
            <a:r>
              <a:rPr lang="en-US" sz="2800" dirty="0">
                <a:hlinkClick r:id="rId6"/>
              </a:rPr>
              <a:t>https://sqlbolt.com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3251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more tables.</a:t>
            </a:r>
          </a:p>
          <a:p>
            <a:r>
              <a:rPr lang="en-US" sz="3200" dirty="0"/>
              <a:t>Try different selects, inserts, deletes, and updates.</a:t>
            </a:r>
          </a:p>
          <a:p>
            <a:r>
              <a:rPr lang="en-US" sz="3200" dirty="0"/>
              <a:t>Try different joins.</a:t>
            </a:r>
          </a:p>
          <a:p>
            <a:r>
              <a:rPr lang="en-US" sz="3200" dirty="0"/>
              <a:t>Try connecting your new tables to an application using Dapper.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7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INSERT</a:t>
            </a:r>
          </a:p>
          <a:p>
            <a:pPr lvl="1"/>
            <a:r>
              <a:rPr lang="en-US" sz="2800" dirty="0"/>
              <a:t>INTO</a:t>
            </a:r>
          </a:p>
          <a:p>
            <a:pPr lvl="1"/>
            <a:r>
              <a:rPr lang="en-US" sz="2800" dirty="0"/>
              <a:t>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INSERT INTO </a:t>
            </a:r>
            <a:r>
              <a:rPr lang="en-US" sz="2800" dirty="0" err="1"/>
              <a:t>dbo.Person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pPr marL="274320" lvl="1" indent="0">
              <a:buNone/>
            </a:pPr>
            <a:r>
              <a:rPr lang="en-US" sz="2800" dirty="0"/>
              <a:t>VALUES (‘Joe’, ‘Mackie’)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UPDATE</a:t>
            </a:r>
          </a:p>
          <a:p>
            <a:pPr lvl="1"/>
            <a:r>
              <a:rPr lang="en-US" sz="2800" dirty="0"/>
              <a:t>SET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UPDATE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	SET </a:t>
            </a:r>
            <a:r>
              <a:rPr lang="en-US" sz="2800" dirty="0" err="1"/>
              <a:t>FirstName</a:t>
            </a:r>
            <a:r>
              <a:rPr lang="en-US" sz="2800" dirty="0"/>
              <a:t> = ‘Joe’</a:t>
            </a:r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800" dirty="0"/>
              <a:t>DELETE</a:t>
            </a:r>
          </a:p>
          <a:p>
            <a:pPr lvl="1"/>
            <a:r>
              <a:rPr lang="en-US" sz="2800" dirty="0"/>
              <a:t>FROM</a:t>
            </a:r>
          </a:p>
          <a:p>
            <a:pPr lvl="1"/>
            <a:r>
              <a:rPr lang="en-US" sz="2800" dirty="0"/>
              <a:t>WHERE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</a:p>
          <a:p>
            <a:pPr marL="274320" lvl="1" indent="0">
              <a:buNone/>
            </a:pPr>
            <a:r>
              <a:rPr lang="en-US" sz="2800" dirty="0"/>
              <a:t>DELETE</a:t>
            </a:r>
          </a:p>
          <a:p>
            <a:pPr marL="274320" lvl="1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dbo.Person</a:t>
            </a:r>
            <a:endParaRPr lang="en-US" sz="2800" dirty="0"/>
          </a:p>
          <a:p>
            <a:pPr marL="27432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 = ‘Mackie’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0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3440</Words>
  <Application>Microsoft Office PowerPoint</Application>
  <PresentationFormat>Widescreen</PresentationFormat>
  <Paragraphs>401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Logols Learning</vt:lpstr>
      <vt:lpstr>MySql</vt:lpstr>
      <vt:lpstr>MySql Workbench</vt:lpstr>
      <vt:lpstr>Select Statements</vt:lpstr>
      <vt:lpstr>EXAMPLE</vt:lpstr>
      <vt:lpstr>ASSESSMENT</vt:lpstr>
      <vt:lpstr>Insert Statements</vt:lpstr>
      <vt:lpstr>Update Statements</vt:lpstr>
      <vt:lpstr>Delete Statements</vt:lpstr>
      <vt:lpstr>EXAMPLE</vt:lpstr>
      <vt:lpstr>ASSESSMENT</vt:lpstr>
      <vt:lpstr>MySql Data Types</vt:lpstr>
      <vt:lpstr>Create Table</vt:lpstr>
      <vt:lpstr>EXAMPLE</vt:lpstr>
      <vt:lpstr>ASSESSMENT</vt:lpstr>
      <vt:lpstr>Assignment</vt:lpstr>
      <vt:lpstr>Assignment</vt:lpstr>
      <vt:lpstr>Assignment</vt:lpstr>
      <vt:lpstr>Assignment</vt:lpstr>
      <vt:lpstr>Join Types</vt:lpstr>
      <vt:lpstr>Inner Join</vt:lpstr>
      <vt:lpstr>Left Outer Join</vt:lpstr>
      <vt:lpstr>Right Outer Join</vt:lpstr>
      <vt:lpstr>Table Alias</vt:lpstr>
      <vt:lpstr>Column Alias</vt:lpstr>
      <vt:lpstr>EXAMPLE</vt:lpstr>
      <vt:lpstr>ASSESSMENT</vt:lpstr>
      <vt:lpstr>Assignment</vt:lpstr>
      <vt:lpstr>What is an ORM?</vt:lpstr>
      <vt:lpstr>Entity Framework</vt:lpstr>
      <vt:lpstr>Dapper</vt:lpstr>
      <vt:lpstr>Connection String Configuration</vt:lpstr>
      <vt:lpstr>Base Repository</vt:lpstr>
      <vt:lpstr>Repository</vt:lpstr>
      <vt:lpstr>CLI Commands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209</cp:revision>
  <dcterms:created xsi:type="dcterms:W3CDTF">2017-04-24T23:58:16Z</dcterms:created>
  <dcterms:modified xsi:type="dcterms:W3CDTF">2018-05-10T21:23:48Z</dcterms:modified>
</cp:coreProperties>
</file>