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256" r:id="rId2"/>
    <p:sldId id="302" r:id="rId3"/>
    <p:sldId id="319" r:id="rId4"/>
    <p:sldId id="296" r:id="rId5"/>
    <p:sldId id="295" r:id="rId6"/>
    <p:sldId id="325" r:id="rId7"/>
    <p:sldId id="299" r:id="rId8"/>
    <p:sldId id="298" r:id="rId9"/>
    <p:sldId id="300" r:id="rId10"/>
    <p:sldId id="297" r:id="rId11"/>
    <p:sldId id="326" r:id="rId12"/>
    <p:sldId id="292" r:id="rId13"/>
    <p:sldId id="348" r:id="rId14"/>
    <p:sldId id="349" r:id="rId15"/>
    <p:sldId id="320" r:id="rId16"/>
    <p:sldId id="340" r:id="rId17"/>
    <p:sldId id="290" r:id="rId18"/>
    <p:sldId id="327" r:id="rId19"/>
    <p:sldId id="331" r:id="rId20"/>
    <p:sldId id="332" r:id="rId21"/>
    <p:sldId id="333" r:id="rId22"/>
    <p:sldId id="334" r:id="rId23"/>
    <p:sldId id="309" r:id="rId24"/>
    <p:sldId id="310" r:id="rId25"/>
    <p:sldId id="305" r:id="rId26"/>
    <p:sldId id="306" r:id="rId27"/>
    <p:sldId id="307" r:id="rId28"/>
    <p:sldId id="308" r:id="rId29"/>
    <p:sldId id="311" r:id="rId30"/>
    <p:sldId id="328" r:id="rId31"/>
    <p:sldId id="335" r:id="rId32"/>
    <p:sldId id="313" r:id="rId33"/>
    <p:sldId id="314" r:id="rId34"/>
    <p:sldId id="315" r:id="rId35"/>
    <p:sldId id="339" r:id="rId36"/>
    <p:sldId id="322" r:id="rId37"/>
    <p:sldId id="323" r:id="rId38"/>
    <p:sldId id="341" r:id="rId39"/>
    <p:sldId id="342" r:id="rId40"/>
    <p:sldId id="344" r:id="rId41"/>
    <p:sldId id="345" r:id="rId42"/>
    <p:sldId id="346" r:id="rId43"/>
    <p:sldId id="347" r:id="rId44"/>
    <p:sldId id="338" r:id="rId45"/>
    <p:sldId id="317" r:id="rId46"/>
    <p:sldId id="329" r:id="rId47"/>
    <p:sldId id="336" r:id="rId48"/>
    <p:sldId id="324" r:id="rId49"/>
    <p:sldId id="330" r:id="rId50"/>
    <p:sldId id="33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8" autoAdjust="0"/>
    <p:restoredTop sz="67164" autoAdjust="0"/>
  </p:normalViewPr>
  <p:slideViewPr>
    <p:cSldViewPr snapToGrid="0">
      <p:cViewPr varScale="1">
        <p:scale>
          <a:sx n="58" d="100"/>
          <a:sy n="58" d="100"/>
        </p:scale>
        <p:origin x="1334" y="53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BE876-B150-4492-9C7C-FA6D5FB22A29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53CCA-A289-4AEA-ABEC-479E6002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8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MySql</a:t>
            </a:r>
            <a:r>
              <a:rPr lang="en-US" dirty="0"/>
              <a:t> has an open</a:t>
            </a:r>
            <a:r>
              <a:rPr lang="en-US" baseline="0" dirty="0"/>
              <a:t> source and a proprietary enterprise version.  It is owned by Oracle.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has competitors in this realm</a:t>
            </a:r>
            <a:r>
              <a:rPr lang="en-US" baseline="0" dirty="0"/>
              <a:t> such as Oracle and </a:t>
            </a:r>
            <a:r>
              <a:rPr lang="en-US" baseline="0" dirty="0" err="1"/>
              <a:t>Sql</a:t>
            </a:r>
            <a:r>
              <a:rPr lang="en-US" baseline="0" dirty="0"/>
              <a:t>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first thing that you normally do is to create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can be multiple databases on a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server will have security and settings around it and the database itself will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Tables are created to store data in the database.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  Insert multiple records.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update statement that updates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Tim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Grant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delete statement that deletes records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7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data types for </a:t>
            </a:r>
            <a:r>
              <a:rPr lang="en-US" baseline="0" dirty="0" err="1"/>
              <a:t>MySql</a:t>
            </a:r>
            <a:r>
              <a:rPr lang="en-US" baseline="0" dirty="0"/>
              <a:t>.  These are associated with each column and are specified for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bigint</a:t>
            </a:r>
            <a:r>
              <a:rPr lang="en-US" baseline="0" dirty="0"/>
              <a:t>, </a:t>
            </a:r>
            <a:r>
              <a:rPr lang="en-US" baseline="0" dirty="0" err="1"/>
              <a:t>smallint</a:t>
            </a:r>
            <a:r>
              <a:rPr lang="en-US" baseline="0" dirty="0"/>
              <a:t>, </a:t>
            </a:r>
            <a:r>
              <a:rPr lang="en-US" baseline="0" dirty="0" err="1"/>
              <a:t>tinyint</a:t>
            </a:r>
            <a:r>
              <a:rPr lang="en-US" baseline="0" dirty="0"/>
              <a:t> are different sizes of integers meaning whole numbers.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bit is a Boolean represented by 1 meaning true and 0 meaning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numeric and decimal are synonyms both are given a fixed precision and scale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there are different date and time fields.  date stores the date only.  </a:t>
            </a:r>
            <a:r>
              <a:rPr lang="en-US" baseline="0" dirty="0" err="1"/>
              <a:t>Datetime</a:t>
            </a:r>
            <a:r>
              <a:rPr lang="en-US" baseline="0" dirty="0"/>
              <a:t> stores both the date and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a few options for storing text.  char is for text with a known number of characters.  varchar is for variable amount of text with a limit set.  text is deprecated so don’t use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6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Null is the lack of a value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When doing a comparison you use the is operator to see if a value is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6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many comparison operators that can be used to compare column values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is less than, greater than, less than or equal to, greater than or equal to, equal to, and not equal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the basic syntax for creating tables.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are currently ignoring details such as primary and foreign keys.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Use the Create table syntax and specify columns separated by commas surrounded by curly braces.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60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42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go through our</a:t>
            </a:r>
            <a:r>
              <a:rPr lang="en-US" baseline="0" dirty="0"/>
              <a:t> assessment application and create some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https://www.w3schools.com/sql/trysql.asp?filename=trysql_create_table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CREATE TABLE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LastName</a:t>
            </a:r>
            <a:r>
              <a:rPr lang="en-US" dirty="0"/>
              <a:t> varchar(255),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FirstName</a:t>
            </a:r>
            <a:r>
              <a:rPr lang="en-US" dirty="0"/>
              <a:t> varchar(255),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Address varchar(255),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City varchar(255)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3CCA-A289-4AEA-ABEC-479E6002D2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02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type for a number with no decimals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type for a number with decimals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type for variable strings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create statement that creates a table named Employee with 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 with an auto incrementing primary key for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2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9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0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take a tour of </a:t>
            </a:r>
            <a:r>
              <a:rPr lang="en-US" dirty="0" err="1"/>
              <a:t>MySql</a:t>
            </a:r>
            <a:r>
              <a:rPr lang="en-US" baseline="0" dirty="0"/>
              <a:t> Workbench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a database using the </a:t>
            </a:r>
            <a:r>
              <a:rPr lang="en-US" baseline="0" dirty="0" err="1"/>
              <a:t>MySql</a:t>
            </a:r>
            <a:r>
              <a:rPr lang="en-US" baseline="0" dirty="0"/>
              <a:t> client.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Connect to the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a query window using the File menu selecting the New Query Tab option.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Save the Script using the File menu selecting the Save Script As option.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Open the Script using the File menu, select the Open SQL Script option.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a table using the create table script.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View tables within the Navigator.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Right click a table and select Send to </a:t>
            </a:r>
            <a:r>
              <a:rPr lang="en-US" baseline="0" dirty="0" err="1"/>
              <a:t>Sql</a:t>
            </a:r>
            <a:r>
              <a:rPr lang="en-US" baseline="0" dirty="0"/>
              <a:t> Editor and then Create Statement.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create statement for the table will be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3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4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may have noticed that we were not using the full name of the table to identify where columns where coming from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because we have placed an alias right after the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alias can then be used to reference that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we were not using an alias you could write out the full name of the table, but this would take more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05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Column alias’ allow you to give a more descriptive name of a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Use the AS syntax followed by the alias that you want to provide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example we are specifying the </a:t>
            </a:r>
            <a:r>
              <a:rPr lang="en-US" baseline="0" dirty="0" err="1"/>
              <a:t>t.FirstName</a:t>
            </a:r>
            <a:r>
              <a:rPr lang="en-US" baseline="0" dirty="0"/>
              <a:t> as </a:t>
            </a:r>
            <a:r>
              <a:rPr lang="en-US" baseline="0" dirty="0" err="1"/>
              <a:t>TeacherFirstName</a:t>
            </a:r>
            <a:r>
              <a:rPr lang="en-US" baseline="0" dirty="0"/>
              <a:t> for clarification.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could be tables with the same column names and alias’ allow us to return both in the same result and name them something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67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several ANSI join types.  These include cross join, inner join, left outer join, right outer join, and full outer join.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of these join types produce different results when you join tables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go through only Inner, Left Outer, and Right Outer Joins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61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inner join is maybe the most common join you will use in a relational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Similar to the cross join, it matches each row from the first table to every table in the second, but only based upon the condition specified.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So, in the example you see we have added the on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instance we are joining on the </a:t>
            </a:r>
            <a:r>
              <a:rPr lang="en-US" baseline="0" dirty="0" err="1"/>
              <a:t>TeacherId</a:t>
            </a:r>
            <a:r>
              <a:rPr lang="en-US" baseline="0" dirty="0"/>
              <a:t> of the first table to the </a:t>
            </a:r>
            <a:r>
              <a:rPr lang="en-US" baseline="0" dirty="0" err="1"/>
              <a:t>TeacherId</a:t>
            </a:r>
            <a:r>
              <a:rPr lang="en-US" baseline="0" dirty="0"/>
              <a:t> of the second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So, the results will only return when the </a:t>
            </a:r>
            <a:r>
              <a:rPr lang="en-US" baseline="0" dirty="0" err="1"/>
              <a:t>TeacherId</a:t>
            </a:r>
            <a:r>
              <a:rPr lang="en-US" baseline="0" dirty="0"/>
              <a:t> in the first table is in the second table and they 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1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outer joins are all related to each other.  We are going to start with the Left Outer Join.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left outer join, every record from the first table is returned no matter what.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Results will be returned from the second table if there is a match based upon the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there are multiple results in the second table that match, then a row will be returned for each.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there is not a match in the second table then nulls will be returned for each column reference to the second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syntax is very similar to the inner join, just replace inner with left outer.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21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Right Outer Join is the opposite of the Left Outer Join.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right outer join, every record from the second table is returned no matter what.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Results will be returned from the first table if there is a match based upon the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there are multiple results in the first table that match, then a row will be returned for each.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there is not a match in the first table then nulls will be returned for each column reference to the first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syntax is very similar to the left outer join, just replace left with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10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So far we have worked with sql that manipulated only a single table</a:t>
            </a:r>
            <a:r>
              <a:rPr lang="en-US" baseline="0"/>
              <a:t> at a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There are many cases with relational databases where we need to use or join multiple tables together at once.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48E7-451D-4033-8044-BF270FAA6C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99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three joins types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an inner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left outer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right outer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96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components of a select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statement starts with the word SELECT then you list the columns you would like to select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FROM and the name of the table that you want to select from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WHERE and list all of the condition predicates that you want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Group By can be used if you want to do an aggregate query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Having are condition predicates for the aggregate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Finally you can list the word Order By followed by columns that you want to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735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1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ORM stands for object relational mapper.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often a mismatch between the relational database model that we create and the object model that we want to work with in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Because of this there is some work for us to translate the data coming back from tables into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a number of design patterns thought up to deal with this scenario.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 ORM usually implements some of those design patterns to take care of most of the heavy lifting of the mapping.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also often provide a way to query and persist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6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Microsofts</a:t>
            </a:r>
            <a:r>
              <a:rPr lang="en-US" baseline="0" dirty="0"/>
              <a:t> recommended ORM implementation is Entity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uses </a:t>
            </a:r>
            <a:r>
              <a:rPr lang="en-US" baseline="0" dirty="0" err="1"/>
              <a:t>Linq</a:t>
            </a:r>
            <a:r>
              <a:rPr lang="en-US" baseline="0" dirty="0"/>
              <a:t> syntax for querying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 way to use Entity Framework by writing code first and another way for setting up the data model first.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are going to focus on creating the data model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628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Dapper is considered a Micro 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All it does is map data to an object of a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much faster than entity framework because it’s such a thin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are using it for a few reasons: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 don’t want to completely abstract away the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 want you to be able to practice queries to the database with </a:t>
            </a:r>
            <a:r>
              <a:rPr lang="en-US" baseline="0" dirty="0" err="1"/>
              <a:t>sql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 want you to be able to see the actual interaction between the database and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74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Instead of hard coding the connection string into a code file you can use a settings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settings file allows for a key value pair of configuration settings to be used in the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create an </a:t>
            </a:r>
            <a:r>
              <a:rPr lang="en-US" baseline="0" dirty="0" err="1"/>
              <a:t>appSettings.json</a:t>
            </a:r>
            <a:r>
              <a:rPr lang="en-US" baseline="0" dirty="0"/>
              <a:t> file to be used to hold the key value pairs.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configuration can be read in using the </a:t>
            </a:r>
            <a:r>
              <a:rPr lang="en-US" baseline="0" dirty="0" err="1"/>
              <a:t>Nuget</a:t>
            </a:r>
            <a:r>
              <a:rPr lang="en-US" baseline="0" dirty="0"/>
              <a:t> package: </a:t>
            </a:r>
            <a:r>
              <a:rPr lang="en-US" baseline="0" dirty="0" err="1"/>
              <a:t>Microsoft.Extensions.Configuration.Json</a:t>
            </a:r>
            <a:r>
              <a:rPr lang="en-US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440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can setup a base repository for other repositories to use the same connection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75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can setup methods in the repository to retrieve data using Dapper.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29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 dirty="0"/>
              <a:t>A statement block.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 dirty="0"/>
              <a:t>Using allows for an instance of an object to be created within parenthesis.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 dirty="0"/>
              <a:t>The object is available for use for statements inside the statement block.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 dirty="0"/>
              <a:t>At the end of the statement block the instance is disposed.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 dirty="0"/>
              <a:t>Disposing is important when working with external resources like a database connection.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 dirty="0"/>
              <a:t>We don’t want to keep external resources open.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915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statement opens the connection to our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the connection open we can now send </a:t>
            </a:r>
            <a:r>
              <a:rPr lang="en-US" baseline="0" dirty="0" err="1"/>
              <a:t>sql</a:t>
            </a:r>
            <a:r>
              <a:rPr lang="en-US" baseline="0" dirty="0"/>
              <a:t> statements to the database to be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078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our </a:t>
            </a:r>
            <a:r>
              <a:rPr lang="en-US" baseline="0" dirty="0" err="1"/>
              <a:t>sql</a:t>
            </a:r>
            <a:r>
              <a:rPr lang="en-US" baseline="0" dirty="0"/>
              <a:t> statement.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set to a string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the same syntax we were using earlier to write </a:t>
            </a:r>
            <a:r>
              <a:rPr lang="en-US" baseline="0" dirty="0" err="1"/>
              <a:t>sql</a:t>
            </a:r>
            <a:r>
              <a:rPr lang="en-US" baseline="0" dirty="0"/>
              <a:t> in the query tool with one exception.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@ symbol followed by a word is used to represent a parameter that will be replaced by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48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3CCA-A289-4AEA-ABEC-479E6002D2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90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dapper.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Through the </a:t>
            </a:r>
            <a:r>
              <a:rPr lang="en-US" baseline="0" dirty="0" err="1"/>
              <a:t>dbConnection</a:t>
            </a:r>
            <a:r>
              <a:rPr lang="en-US" baseline="0" dirty="0"/>
              <a:t> object we are telling dapper to: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Use our </a:t>
            </a:r>
            <a:r>
              <a:rPr lang="en-US" baseline="0" dirty="0" err="1"/>
              <a:t>sql</a:t>
            </a:r>
            <a:r>
              <a:rPr lang="en-US" baseline="0" dirty="0"/>
              <a:t> statement.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Replace any parameters with property values from our class (an anonymous type here).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Run it just as text.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Return all records.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Convert it into a list of Subject classes(the generic type that we are passing).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690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what it looks like if we just want one record returned.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FirstOrDefault</a:t>
            </a:r>
            <a:r>
              <a:rPr lang="en-US" baseline="0" dirty="0"/>
              <a:t> will return the first record or null if none exists.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are no longer returning a list, but a single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738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we are running a query that does not return anything like an insert or update it looks like this.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dbConnection</a:t>
            </a:r>
            <a:r>
              <a:rPr lang="en-US" baseline="0" dirty="0"/>
              <a:t> is used with Execute.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not generic because there is nothing returned to convert to a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 </a:t>
            </a:r>
            <a:r>
              <a:rPr lang="en-US" baseline="0" dirty="0" err="1"/>
              <a:t>sql</a:t>
            </a:r>
            <a:r>
              <a:rPr lang="en-US" baseline="0" dirty="0"/>
              <a:t> statement is still passed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 anonymous type is still used to replace parameters with the necessary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287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order to make projects for our main components we will need to use CLI commands.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mkdir</a:t>
            </a:r>
            <a:r>
              <a:rPr lang="en-US" baseline="0" dirty="0"/>
              <a:t> creates a new directory on your computer.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cd changes the directory that you are currently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new </a:t>
            </a:r>
            <a:r>
              <a:rPr lang="en-US" baseline="0" dirty="0" err="1"/>
              <a:t>classlib</a:t>
            </a:r>
            <a:r>
              <a:rPr lang="en-US" baseline="0" dirty="0"/>
              <a:t> – creates a new class library project.  This is what we use to create a new </a:t>
            </a:r>
            <a:r>
              <a:rPr lang="en-US" baseline="0" dirty="0" err="1"/>
              <a:t>.Net</a:t>
            </a:r>
            <a:r>
              <a:rPr lang="en-US" baseline="0" dirty="0"/>
              <a:t> project that is code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new </a:t>
            </a:r>
            <a:r>
              <a:rPr lang="en-US" baseline="0" dirty="0" err="1"/>
              <a:t>webapi</a:t>
            </a:r>
            <a:r>
              <a:rPr lang="en-US" baseline="0" dirty="0"/>
              <a:t> – creates a new web </a:t>
            </a:r>
            <a:r>
              <a:rPr lang="en-US" baseline="0" dirty="0" err="1"/>
              <a:t>api</a:t>
            </a:r>
            <a:r>
              <a:rPr lang="en-US" baseline="0" dirty="0"/>
              <a:t> project.  This is what we use to create a new </a:t>
            </a:r>
            <a:r>
              <a:rPr lang="en-US" baseline="0" dirty="0" err="1"/>
              <a:t>.Net</a:t>
            </a:r>
            <a:r>
              <a:rPr lang="en-US" baseline="0" dirty="0"/>
              <a:t> project that will contain our web </a:t>
            </a:r>
            <a:r>
              <a:rPr lang="en-US" baseline="0" dirty="0" err="1"/>
              <a:t>api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add reference – allows us to reference code from another project.  One project does not know about the other until a reference is added.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add package – allows us to add a package to our code.  A package is created by someone and can be downloaded over the internet for use in your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be using two packages from the </a:t>
            </a:r>
            <a:r>
              <a:rPr lang="en-US" baseline="0" dirty="0" err="1"/>
              <a:t>Nuget</a:t>
            </a:r>
            <a:r>
              <a:rPr lang="en-US" baseline="0" dirty="0"/>
              <a:t> package manager which are Dapper and </a:t>
            </a:r>
            <a:r>
              <a:rPr lang="en-US" baseline="0" dirty="0" err="1"/>
              <a:t>MySql.Data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51C4-C5AF-4BE3-9C14-3D5DA10766E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75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41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pattern used to map relational database tables to classes?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ORM stand for?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two ORM options.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200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04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  Insert multiple records.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update statement that updates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Tim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Grant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delete statement that deletes records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create statement that creates a table named Employee with 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 with an auto incrementing primary key for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an inner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left outer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right outer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16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50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30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components of an insert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statement starts with the words INSERT INTO then you list the table name followed by columns in parentheses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VALUES followed by values in parentheses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19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components of an update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statement starts with the word UPDATE then you list the table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SET and set the column name = to what you want to 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WHERE and list all of the condition predicates that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53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components of a delete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statement starts with the words DELETE FROM then you list the table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WHERE and list all of the condition predicates that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89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3CCA-A289-4AEA-ABEC-479E6002D2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4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2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38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101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6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00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07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3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1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8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5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8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9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71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qlbolt.com/" TargetMode="External"/><Relationship Id="rId5" Type="http://schemas.openxmlformats.org/officeDocument/2006/relationships/hyperlink" Target="https://www.mysql.com/" TargetMode="External"/><Relationship Id="rId4" Type="http://schemas.openxmlformats.org/officeDocument/2006/relationships/hyperlink" Target="https://www.udacity.com/course/intro-to-relational-databases--ud19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Logols</a:t>
            </a:r>
            <a:r>
              <a:rPr lang="en-US" dirty="0"/>
              <a:t>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/>
              <a:t>Training:  </a:t>
            </a:r>
            <a:r>
              <a:rPr lang="en-US" dirty="0" err="1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Insert, Update, and Delete Queries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8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Insert, Update, and Delete Queries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3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, </a:t>
            </a:r>
            <a:r>
              <a:rPr lang="en-US" sz="2800" dirty="0" err="1"/>
              <a:t>smallint</a:t>
            </a:r>
            <a:r>
              <a:rPr lang="en-US" sz="2800" dirty="0"/>
              <a:t>, </a:t>
            </a:r>
            <a:r>
              <a:rPr lang="en-US" sz="2800" dirty="0" err="1"/>
              <a:t>tinyint</a:t>
            </a:r>
            <a:r>
              <a:rPr lang="en-US" sz="2800" dirty="0"/>
              <a:t>, </a:t>
            </a:r>
            <a:r>
              <a:rPr lang="en-US" sz="2800" dirty="0" err="1"/>
              <a:t>bigint</a:t>
            </a:r>
            <a:endParaRPr lang="en-US" sz="2800" dirty="0"/>
          </a:p>
          <a:p>
            <a:r>
              <a:rPr lang="en-US" sz="2800" dirty="0"/>
              <a:t>bit</a:t>
            </a:r>
          </a:p>
          <a:p>
            <a:r>
              <a:rPr lang="en-US" sz="2800" dirty="0"/>
              <a:t>numeric, decimal</a:t>
            </a:r>
          </a:p>
          <a:p>
            <a:r>
              <a:rPr lang="en-US" sz="2800" dirty="0"/>
              <a:t>date, </a:t>
            </a:r>
            <a:r>
              <a:rPr lang="en-US" sz="2800" dirty="0" err="1"/>
              <a:t>datetime</a:t>
            </a:r>
            <a:endParaRPr lang="en-US" sz="2800" dirty="0"/>
          </a:p>
          <a:p>
            <a:r>
              <a:rPr lang="en-US" sz="2800" dirty="0"/>
              <a:t>char, text, varchar</a:t>
            </a:r>
          </a:p>
        </p:txBody>
      </p:sp>
    </p:spTree>
    <p:extLst>
      <p:ext uri="{BB962C8B-B14F-4D97-AF65-F5344CB8AC3E}">
        <p14:creationId xmlns:p14="http://schemas.microsoft.com/office/powerpoint/2010/main" val="232754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Null is the lack of a value.</a:t>
            </a:r>
          </a:p>
          <a:p>
            <a:r>
              <a:rPr lang="en-US" sz="2800" dirty="0"/>
              <a:t>When doing a comparison you use the is operator to see if a value is null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Ex.</a:t>
            </a:r>
          </a:p>
          <a:p>
            <a:pPr marL="274320" lvl="1" indent="0">
              <a:buNone/>
            </a:pPr>
            <a:r>
              <a:rPr lang="en-US" sz="2800" dirty="0"/>
              <a:t>SELECT FirstName, </a:t>
            </a:r>
            <a:r>
              <a:rPr lang="en-US" sz="2800" dirty="0" err="1"/>
              <a:t>LastName</a:t>
            </a:r>
            <a:r>
              <a:rPr lang="en-US" sz="2800" dirty="0"/>
              <a:t> </a:t>
            </a:r>
          </a:p>
          <a:p>
            <a:pPr marL="274320" lvl="1" indent="0">
              <a:buNone/>
            </a:pPr>
            <a:r>
              <a:rPr lang="en-US" sz="2800" dirty="0"/>
              <a:t>FROM Person</a:t>
            </a:r>
          </a:p>
          <a:p>
            <a:pPr marL="27432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personId</a:t>
            </a:r>
            <a:r>
              <a:rPr lang="en-US" sz="2800" dirty="0"/>
              <a:t> IS NULL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825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010425"/>
          </a:xfrm>
        </p:spPr>
        <p:txBody>
          <a:bodyPr>
            <a:noAutofit/>
          </a:bodyPr>
          <a:lstStyle/>
          <a:p>
            <a:r>
              <a:rPr lang="en-US" sz="2800" dirty="0"/>
              <a:t>&lt;   Less Than</a:t>
            </a:r>
          </a:p>
          <a:p>
            <a:r>
              <a:rPr lang="en-US" sz="2800" dirty="0"/>
              <a:t>&gt;   Greater Than</a:t>
            </a:r>
          </a:p>
          <a:p>
            <a:r>
              <a:rPr lang="en-US" sz="2800" dirty="0"/>
              <a:t>&lt;=   Less Than or Equal To</a:t>
            </a:r>
          </a:p>
          <a:p>
            <a:r>
              <a:rPr lang="en-US" sz="2800" dirty="0"/>
              <a:t>&gt;=   Greater Than or Equal To</a:t>
            </a:r>
          </a:p>
          <a:p>
            <a:r>
              <a:rPr lang="en-US" sz="2800" dirty="0"/>
              <a:t>=   Equal To</a:t>
            </a:r>
          </a:p>
          <a:p>
            <a:r>
              <a:rPr lang="en-US" sz="2800" dirty="0"/>
              <a:t>&lt;&gt;   Not Equal To</a:t>
            </a:r>
          </a:p>
          <a:p>
            <a:r>
              <a:rPr lang="en-US" sz="2800" dirty="0"/>
              <a:t>IS NULL</a:t>
            </a:r>
          </a:p>
          <a:p>
            <a:r>
              <a:rPr lang="en-US" sz="2800" dirty="0"/>
              <a:t>IS NOT NULL</a:t>
            </a:r>
          </a:p>
        </p:txBody>
      </p:sp>
    </p:spTree>
    <p:extLst>
      <p:ext uri="{BB962C8B-B14F-4D97-AF65-F5344CB8AC3E}">
        <p14:creationId xmlns:p14="http://schemas.microsoft.com/office/powerpoint/2010/main" val="295924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Components</a:t>
            </a:r>
          </a:p>
          <a:p>
            <a:pPr lvl="1"/>
            <a:r>
              <a:rPr lang="en-US" sz="2600" dirty="0"/>
              <a:t>CREATE TABLE</a:t>
            </a:r>
          </a:p>
          <a:p>
            <a:pPr lvl="1"/>
            <a:r>
              <a:rPr lang="en-US" sz="2600" dirty="0"/>
              <a:t>(</a:t>
            </a:r>
          </a:p>
          <a:p>
            <a:pPr lvl="2"/>
            <a:r>
              <a:rPr lang="en-US" sz="2400" dirty="0"/>
              <a:t>Column1 data type,</a:t>
            </a:r>
          </a:p>
          <a:p>
            <a:pPr lvl="2"/>
            <a:r>
              <a:rPr lang="en-US" sz="2400" dirty="0"/>
              <a:t>Column2 data type</a:t>
            </a:r>
          </a:p>
          <a:p>
            <a:pPr lvl="1"/>
            <a:r>
              <a:rPr lang="en-US" sz="2600" dirty="0"/>
              <a:t>)</a:t>
            </a:r>
            <a:r>
              <a:rPr lang="en-US" sz="2600"/>
              <a:t>;</a:t>
            </a:r>
            <a:endParaRPr lang="en-US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CREATE TABLE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PersonID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LastName</a:t>
            </a:r>
            <a:r>
              <a:rPr lang="en-US" sz="2400" dirty="0"/>
              <a:t>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FirstName</a:t>
            </a:r>
            <a:r>
              <a:rPr lang="en-US" sz="2400" dirty="0"/>
              <a:t>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/>
              <a:t>Address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/>
              <a:t>City varchar(255)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8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&amp; Auto Increment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186" y="1853248"/>
            <a:ext cx="8866724" cy="4200245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CREATE TABLE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PersonID</a:t>
            </a:r>
            <a:r>
              <a:rPr lang="en-US" sz="2400" dirty="0"/>
              <a:t> int not null AUTO_INCREMENT,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LastName</a:t>
            </a:r>
            <a:r>
              <a:rPr lang="en-US" sz="2400" dirty="0"/>
              <a:t>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FirstName</a:t>
            </a:r>
            <a:r>
              <a:rPr lang="en-US" sz="2400" dirty="0"/>
              <a:t>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/>
              <a:t>Address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/>
              <a:t>City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/>
              <a:t>PRIMARY KEY (</a:t>
            </a:r>
            <a:r>
              <a:rPr lang="en-US" sz="2400" dirty="0" err="1"/>
              <a:t>PersonID</a:t>
            </a:r>
            <a:r>
              <a:rPr lang="en-US" sz="2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0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and Tables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8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0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/>
              <a:t>Create a table named Person with the following columns: </a:t>
            </a:r>
            <a:r>
              <a:rPr lang="en-US" sz="3600" dirty="0" err="1"/>
              <a:t>PersonId</a:t>
            </a:r>
            <a:r>
              <a:rPr lang="en-US" sz="3600" dirty="0"/>
              <a:t>, </a:t>
            </a:r>
            <a:r>
              <a:rPr lang="en-US" sz="3600" dirty="0" err="1"/>
              <a:t>FirstName</a:t>
            </a:r>
            <a:r>
              <a:rPr lang="en-US" sz="3600" dirty="0"/>
              <a:t>, </a:t>
            </a:r>
            <a:r>
              <a:rPr lang="en-US" sz="3600" dirty="0" err="1"/>
              <a:t>LastName</a:t>
            </a:r>
            <a:r>
              <a:rPr lang="en-US" sz="3600" dirty="0"/>
              <a:t>, and </a:t>
            </a:r>
            <a:r>
              <a:rPr lang="en-US" sz="3600" dirty="0" err="1"/>
              <a:t>PersonStatusId</a:t>
            </a:r>
            <a:r>
              <a:rPr lang="en-US" sz="3600" dirty="0"/>
              <a:t>.</a:t>
            </a:r>
          </a:p>
          <a:p>
            <a:r>
              <a:rPr lang="en-US" sz="3600" dirty="0"/>
              <a:t>Create a table named </a:t>
            </a:r>
            <a:r>
              <a:rPr lang="en-US" sz="3600" dirty="0" err="1"/>
              <a:t>PersonStatus</a:t>
            </a:r>
            <a:r>
              <a:rPr lang="en-US" sz="3600" dirty="0"/>
              <a:t> with the following columns:  </a:t>
            </a:r>
            <a:r>
              <a:rPr lang="en-US" sz="3600" dirty="0" err="1"/>
              <a:t>PersonStatusId</a:t>
            </a:r>
            <a:r>
              <a:rPr lang="en-US" sz="3600" dirty="0"/>
              <a:t> and </a:t>
            </a:r>
            <a:r>
              <a:rPr lang="en-US" sz="3600" dirty="0" err="1"/>
              <a:t>StatusDescription</a:t>
            </a:r>
            <a:r>
              <a:rPr lang="en-US" sz="3600" dirty="0"/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94320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Database</a:t>
            </a:r>
          </a:p>
          <a:p>
            <a:pPr lvl="1"/>
            <a:r>
              <a:rPr lang="en-US" sz="2600" dirty="0"/>
              <a:t>Tables</a:t>
            </a:r>
          </a:p>
          <a:p>
            <a:pPr lvl="2"/>
            <a:r>
              <a:rPr lang="en-US" sz="2400" dirty="0"/>
              <a:t>Columns</a:t>
            </a:r>
          </a:p>
          <a:p>
            <a:pPr lvl="2"/>
            <a:r>
              <a:rPr lang="en-US" sz="2400" dirty="0"/>
              <a:t>Rows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46" y="2060575"/>
            <a:ext cx="4395788" cy="2725903"/>
          </a:xfrm>
        </p:spPr>
      </p:pic>
    </p:spTree>
    <p:extLst>
      <p:ext uri="{BB962C8B-B14F-4D97-AF65-F5344CB8AC3E}">
        <p14:creationId xmlns:p14="http://schemas.microsoft.com/office/powerpoint/2010/main" val="3584141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/>
              <a:t>Insert the following statuses into the </a:t>
            </a:r>
            <a:r>
              <a:rPr lang="en-US" sz="3600" dirty="0" err="1"/>
              <a:t>PersonStatus</a:t>
            </a:r>
            <a:r>
              <a:rPr lang="en-US" sz="3600" dirty="0"/>
              <a:t> table:</a:t>
            </a:r>
          </a:p>
          <a:p>
            <a:pPr lvl="1"/>
            <a:r>
              <a:rPr lang="en-US" sz="3600" dirty="0"/>
              <a:t>1: Alive, 2: Zombie, 3: Dead, 4: Unknown</a:t>
            </a:r>
          </a:p>
          <a:p>
            <a:r>
              <a:rPr lang="en-US" sz="3600" dirty="0"/>
              <a:t>Insert people into the Person table.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044361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/>
              <a:t>Perform a select of all people.</a:t>
            </a:r>
          </a:p>
          <a:p>
            <a:r>
              <a:rPr lang="en-US" sz="3600" dirty="0"/>
              <a:t>Select all people that have an unknown status.</a:t>
            </a:r>
          </a:p>
          <a:p>
            <a:r>
              <a:rPr lang="en-US" sz="3600" dirty="0"/>
              <a:t>Select all people that are alive or have an unknown status.</a:t>
            </a:r>
          </a:p>
          <a:p>
            <a:r>
              <a:rPr lang="en-US" sz="3600" dirty="0"/>
              <a:t>Select all people that are alive and have first name Tom.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35050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/>
              <a:t>Update the status to Zombie for a given person based upon their name that currently has a status of Alive.</a:t>
            </a:r>
          </a:p>
          <a:p>
            <a:r>
              <a:rPr lang="en-US" sz="3600" dirty="0"/>
              <a:t>Delete every person that is dead.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27213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Alias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Short name that can be given to a table</a:t>
            </a:r>
          </a:p>
          <a:p>
            <a:r>
              <a:rPr lang="en-US" sz="2800" dirty="0"/>
              <a:t>Example: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Class c</a:t>
            </a:r>
          </a:p>
          <a:p>
            <a:pPr marL="45720" indent="0">
              <a:buNone/>
            </a:pPr>
            <a:r>
              <a:rPr lang="en-US" sz="2800" dirty="0"/>
              <a:t>INNER JOIN Teacher t</a:t>
            </a:r>
          </a:p>
          <a:p>
            <a:pPr marL="45720" indent="0">
              <a:buNone/>
            </a:pPr>
            <a:r>
              <a:rPr lang="en-US" sz="2800" dirty="0"/>
              <a:t>ON </a:t>
            </a:r>
            <a:r>
              <a:rPr lang="en-US" sz="2800" dirty="0" err="1"/>
              <a:t>c.TeacherId</a:t>
            </a:r>
            <a:r>
              <a:rPr lang="en-US" sz="2800" dirty="0"/>
              <a:t> = </a:t>
            </a:r>
            <a:r>
              <a:rPr lang="en-US" sz="2800" dirty="0" err="1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448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Alias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Short name that can be given to a column</a:t>
            </a:r>
          </a:p>
          <a:p>
            <a:r>
              <a:rPr lang="en-US" sz="2800" dirty="0"/>
              <a:t>Example: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 AS </a:t>
            </a:r>
            <a:r>
              <a:rPr lang="en-US" sz="2800" dirty="0" err="1"/>
              <a:t>TeacherFirstName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r>
              <a:rPr lang="en-US" sz="2800" dirty="0"/>
              <a:t> AS </a:t>
            </a:r>
            <a:r>
              <a:rPr lang="en-US" sz="2800" dirty="0" err="1"/>
              <a:t>TeacherLastName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Class c</a:t>
            </a:r>
          </a:p>
          <a:p>
            <a:pPr marL="45720" indent="0">
              <a:buNone/>
            </a:pPr>
            <a:r>
              <a:rPr lang="en-US" sz="2800" dirty="0"/>
              <a:t>INNER JOIN Teacher t</a:t>
            </a:r>
          </a:p>
          <a:p>
            <a:pPr marL="45720" indent="0">
              <a:buNone/>
            </a:pPr>
            <a:r>
              <a:rPr lang="en-US" sz="2800" dirty="0"/>
              <a:t>ON </a:t>
            </a:r>
            <a:r>
              <a:rPr lang="en-US" sz="2800" dirty="0" err="1"/>
              <a:t>c.TeacherId</a:t>
            </a:r>
            <a:r>
              <a:rPr lang="en-US" sz="2800" dirty="0"/>
              <a:t> = </a:t>
            </a:r>
            <a:r>
              <a:rPr lang="en-US" sz="2800" dirty="0" err="1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0634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Inner Join</a:t>
            </a:r>
          </a:p>
          <a:p>
            <a:r>
              <a:rPr lang="en-US" sz="2800" dirty="0"/>
              <a:t>Left Outer Join</a:t>
            </a:r>
          </a:p>
          <a:p>
            <a:r>
              <a:rPr lang="en-US" sz="2800" dirty="0"/>
              <a:t>Right Outer Join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51" y="2060574"/>
            <a:ext cx="5685790" cy="2842895"/>
          </a:xfrm>
        </p:spPr>
      </p:pic>
    </p:spTree>
    <p:extLst>
      <p:ext uri="{BB962C8B-B14F-4D97-AF65-F5344CB8AC3E}">
        <p14:creationId xmlns:p14="http://schemas.microsoft.com/office/powerpoint/2010/main" val="708213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Every row from the first table will be matched with every row from the second table based upon the on conditions specified.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Class c</a:t>
            </a:r>
          </a:p>
          <a:p>
            <a:pPr marL="45720" indent="0">
              <a:buNone/>
            </a:pPr>
            <a:r>
              <a:rPr lang="en-US" sz="2800" dirty="0"/>
              <a:t>INNER JOIN Teacher t</a:t>
            </a:r>
          </a:p>
          <a:p>
            <a:pPr marL="45720" indent="0">
              <a:buNone/>
            </a:pPr>
            <a:r>
              <a:rPr lang="en-US" sz="2800" dirty="0"/>
              <a:t>ON </a:t>
            </a:r>
            <a:r>
              <a:rPr lang="en-US" sz="2800" dirty="0" err="1"/>
              <a:t>c.TeacherId</a:t>
            </a:r>
            <a:r>
              <a:rPr lang="en-US" sz="2800" dirty="0"/>
              <a:t> = </a:t>
            </a:r>
            <a:r>
              <a:rPr lang="en-US" sz="2800" dirty="0" err="1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984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Every row from the first table will be returned and results from the second table will be included only if the condition matches.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Class c</a:t>
            </a:r>
          </a:p>
          <a:p>
            <a:pPr marL="45720" indent="0">
              <a:buNone/>
            </a:pPr>
            <a:r>
              <a:rPr lang="en-US" sz="2800" dirty="0"/>
              <a:t>LEFT OUTER JOIN Teacher t</a:t>
            </a:r>
          </a:p>
          <a:p>
            <a:pPr marL="45720" indent="0">
              <a:buNone/>
            </a:pPr>
            <a:r>
              <a:rPr lang="en-US" sz="2800" dirty="0"/>
              <a:t>ON </a:t>
            </a:r>
            <a:r>
              <a:rPr lang="en-US" sz="2800" dirty="0" err="1"/>
              <a:t>c.TeacherId</a:t>
            </a:r>
            <a:r>
              <a:rPr lang="en-US" sz="2800" dirty="0"/>
              <a:t> = </a:t>
            </a:r>
            <a:r>
              <a:rPr lang="en-US" sz="2800" dirty="0" err="1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6900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Every row from the second table will be returned and results from the first table will be included only if the condition matches.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Class c</a:t>
            </a:r>
          </a:p>
          <a:p>
            <a:pPr marL="45720" indent="0">
              <a:buNone/>
            </a:pPr>
            <a:r>
              <a:rPr lang="en-US" sz="2800" dirty="0"/>
              <a:t>RIGHT OUTER JOIN Teacher t</a:t>
            </a:r>
          </a:p>
          <a:p>
            <a:pPr marL="45720" indent="0">
              <a:buNone/>
            </a:pPr>
            <a:r>
              <a:rPr lang="en-US" sz="2800" dirty="0"/>
              <a:t>ON </a:t>
            </a:r>
            <a:r>
              <a:rPr lang="en-US" sz="2800" dirty="0" err="1"/>
              <a:t>c.TeacherId</a:t>
            </a:r>
            <a:r>
              <a:rPr lang="en-US" sz="2800" dirty="0"/>
              <a:t> = </a:t>
            </a:r>
            <a:r>
              <a:rPr lang="en-US" sz="2800" dirty="0" err="1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5359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Workbench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20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81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/>
              <a:t>Select all statuses joined with people to get a full list of everyone and their status.</a:t>
            </a:r>
          </a:p>
          <a:p>
            <a:r>
              <a:rPr lang="en-US" sz="3600" dirty="0"/>
              <a:t>Change the select so that it shows all statuses regardless of whether the status is currently associated with any person.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309586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Object Relational Mapper</a:t>
            </a:r>
          </a:p>
          <a:p>
            <a:r>
              <a:rPr lang="en-US" sz="2800" dirty="0"/>
              <a:t>Mismatch between Object Model and Relational Model</a:t>
            </a:r>
          </a:p>
          <a:p>
            <a:r>
              <a:rPr lang="en-US" sz="2800" dirty="0"/>
              <a:t>ORM converts between the two</a:t>
            </a:r>
          </a:p>
          <a:p>
            <a:r>
              <a:rPr lang="en-US" sz="2800" dirty="0"/>
              <a:t>Provides Query and Persistence Capability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96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an ORM</a:t>
            </a:r>
          </a:p>
          <a:p>
            <a:r>
              <a:rPr lang="en-US" sz="2800" dirty="0"/>
              <a:t>Created by Microsoft</a:t>
            </a:r>
          </a:p>
          <a:p>
            <a:r>
              <a:rPr lang="en-US" sz="2800" dirty="0" err="1"/>
              <a:t>Linq</a:t>
            </a:r>
            <a:r>
              <a:rPr lang="en-US" sz="2800" dirty="0"/>
              <a:t> Syntax used for Queries</a:t>
            </a:r>
          </a:p>
          <a:p>
            <a:r>
              <a:rPr lang="en-US" sz="2800" dirty="0"/>
              <a:t>Data Model First vs. Code First</a:t>
            </a:r>
          </a:p>
        </p:txBody>
      </p:sp>
    </p:spTree>
    <p:extLst>
      <p:ext uri="{BB962C8B-B14F-4D97-AF65-F5344CB8AC3E}">
        <p14:creationId xmlns:p14="http://schemas.microsoft.com/office/powerpoint/2010/main" val="4035448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Micro ORM</a:t>
            </a:r>
          </a:p>
          <a:p>
            <a:r>
              <a:rPr lang="en-US" sz="2800" dirty="0"/>
              <a:t>Performs only mapping and nothing else</a:t>
            </a:r>
          </a:p>
          <a:p>
            <a:r>
              <a:rPr lang="en-US" sz="2800" dirty="0"/>
              <a:t>Fast</a:t>
            </a:r>
          </a:p>
          <a:p>
            <a:r>
              <a:rPr lang="en-US" sz="2800" dirty="0"/>
              <a:t>Why are we using it?</a:t>
            </a:r>
          </a:p>
          <a:p>
            <a:pPr lvl="1"/>
            <a:r>
              <a:rPr lang="en-US" sz="2800" dirty="0"/>
              <a:t>Allows practice with database queries</a:t>
            </a:r>
          </a:p>
          <a:p>
            <a:pPr lvl="1"/>
            <a:r>
              <a:rPr lang="en-US" sz="2800" dirty="0"/>
              <a:t>Visibility into database and application interaction</a:t>
            </a:r>
          </a:p>
        </p:txBody>
      </p:sp>
    </p:spTree>
    <p:extLst>
      <p:ext uri="{BB962C8B-B14F-4D97-AF65-F5344CB8AC3E}">
        <p14:creationId xmlns:p14="http://schemas.microsoft.com/office/powerpoint/2010/main" val="1291512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String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Instead of hard coding</a:t>
            </a:r>
          </a:p>
          <a:p>
            <a:r>
              <a:rPr lang="en-US" sz="2800" dirty="0" err="1"/>
              <a:t>appSettings.json</a:t>
            </a:r>
            <a:r>
              <a:rPr lang="en-US" sz="2800" dirty="0"/>
              <a:t> file</a:t>
            </a:r>
          </a:p>
          <a:p>
            <a:r>
              <a:rPr lang="en-US" sz="2800" dirty="0"/>
              <a:t>Read configurations from file</a:t>
            </a:r>
          </a:p>
          <a:p>
            <a:r>
              <a:rPr lang="en-US" sz="2800" dirty="0" err="1"/>
              <a:t>Nuget</a:t>
            </a:r>
            <a:r>
              <a:rPr lang="en-US" sz="2800" dirty="0"/>
              <a:t> Package:  </a:t>
            </a:r>
          </a:p>
          <a:p>
            <a:pPr lvl="1"/>
            <a:r>
              <a:rPr lang="en-US" sz="2600" dirty="0" err="1"/>
              <a:t>Microsoft.Extensions.Configuration.Json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81164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8100"/>
            <a:ext cx="10442577" cy="4940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private string </a:t>
            </a:r>
            <a:r>
              <a:rPr lang="en-US" sz="1600" dirty="0" err="1"/>
              <a:t>connectionString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public Repository()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var builder = new </a:t>
            </a:r>
            <a:r>
              <a:rPr lang="en-US" sz="1600" dirty="0" err="1"/>
              <a:t>ConfigurationBuilder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		.</a:t>
            </a:r>
            <a:r>
              <a:rPr lang="en-US" sz="1600" dirty="0" err="1"/>
              <a:t>SetBasePath</a:t>
            </a:r>
            <a:r>
              <a:rPr lang="en-US" sz="1600" dirty="0"/>
              <a:t>(</a:t>
            </a:r>
            <a:r>
              <a:rPr lang="en-US" sz="1600" dirty="0" err="1"/>
              <a:t>Directory.GetCurrentDirectory</a:t>
            </a:r>
            <a:r>
              <a:rPr lang="en-US" sz="1600" dirty="0"/>
              <a:t>())</a:t>
            </a:r>
          </a:p>
          <a:p>
            <a:pPr marL="0" indent="0">
              <a:buNone/>
            </a:pPr>
            <a:r>
              <a:rPr lang="en-US" sz="1600" dirty="0"/>
              <a:t>		.</a:t>
            </a:r>
            <a:r>
              <a:rPr lang="en-US" sz="1600" dirty="0" err="1"/>
              <a:t>AddJsonFile</a:t>
            </a:r>
            <a:r>
              <a:rPr lang="en-US" sz="1600" dirty="0"/>
              <a:t>("</a:t>
            </a:r>
            <a:r>
              <a:rPr lang="en-US" sz="1600" dirty="0" err="1"/>
              <a:t>appsettings.json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	var </a:t>
            </a:r>
            <a:r>
              <a:rPr lang="en-US" sz="1600" dirty="0" err="1"/>
              <a:t>connectionStringConfig</a:t>
            </a:r>
            <a:r>
              <a:rPr lang="en-US" sz="1600" dirty="0"/>
              <a:t> = </a:t>
            </a:r>
            <a:r>
              <a:rPr lang="en-US" sz="1600" dirty="0" err="1"/>
              <a:t>builder.Build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connectionString</a:t>
            </a:r>
            <a:r>
              <a:rPr lang="en-US" sz="1600" dirty="0"/>
              <a:t> = </a:t>
            </a:r>
            <a:r>
              <a:rPr lang="en-US" sz="1600" dirty="0" err="1"/>
              <a:t>connectionStringConfig.GetConnectionString</a:t>
            </a:r>
            <a:r>
              <a:rPr lang="en-US" sz="1600" dirty="0"/>
              <a:t>("</a:t>
            </a:r>
            <a:r>
              <a:rPr lang="en-US" sz="1600" dirty="0" err="1"/>
              <a:t>DefaultConnection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public </a:t>
            </a:r>
            <a:r>
              <a:rPr lang="en-US" sz="1600" dirty="0" err="1"/>
              <a:t>IDbConnection</a:t>
            </a:r>
            <a:r>
              <a:rPr lang="en-US" sz="1600" dirty="0"/>
              <a:t> Connection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get { return new </a:t>
            </a:r>
            <a:r>
              <a:rPr lang="en-US" sz="1600" dirty="0" err="1"/>
              <a:t>MySqlConnection</a:t>
            </a:r>
            <a:r>
              <a:rPr lang="en-US" sz="1600" dirty="0"/>
              <a:t>(</a:t>
            </a:r>
            <a:r>
              <a:rPr lang="en-US" sz="1600" dirty="0" err="1"/>
              <a:t>connectionString</a:t>
            </a:r>
            <a:r>
              <a:rPr lang="en-US" sz="1600" dirty="0"/>
              <a:t>);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4535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Subject Get(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subjectID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using (</a:t>
            </a:r>
            <a:r>
              <a:rPr lang="en-US" dirty="0" err="1"/>
              <a:t>IDbConnection</a:t>
            </a:r>
            <a:r>
              <a:rPr lang="en-US" dirty="0"/>
              <a:t> </a:t>
            </a:r>
            <a:r>
              <a:rPr lang="en-US" dirty="0" err="1"/>
              <a:t>dbConnection</a:t>
            </a:r>
            <a:r>
              <a:rPr lang="en-US" dirty="0"/>
              <a:t> = Connection)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dbConnection.Open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sql</a:t>
            </a:r>
            <a:r>
              <a:rPr lang="en-US" dirty="0"/>
              <a:t> = "Select </a:t>
            </a:r>
            <a:r>
              <a:rPr lang="en-US" dirty="0" err="1"/>
              <a:t>SubjectId</a:t>
            </a:r>
            <a:r>
              <a:rPr lang="en-US" dirty="0"/>
              <a:t>, Name, Description From Subject Where </a:t>
            </a:r>
            <a:r>
              <a:rPr lang="en-US" dirty="0" err="1"/>
              <a:t>SubjectId</a:t>
            </a:r>
            <a:r>
              <a:rPr lang="en-US" dirty="0"/>
              <a:t> = @</a:t>
            </a:r>
            <a:r>
              <a:rPr lang="en-US" dirty="0" err="1"/>
              <a:t>SubjectId</a:t>
            </a:r>
            <a:r>
              <a:rPr lang="en-US" dirty="0"/>
              <a:t>“;</a:t>
            </a:r>
          </a:p>
          <a:p>
            <a:pPr marL="0" indent="0">
              <a:buNone/>
            </a:pPr>
            <a:r>
              <a:rPr lang="en-US" dirty="0"/>
              <a:t>      return </a:t>
            </a:r>
            <a:r>
              <a:rPr lang="en-US" dirty="0" err="1"/>
              <a:t>dbConnection.Query</a:t>
            </a:r>
            <a:r>
              <a:rPr lang="en-US" dirty="0"/>
              <a:t>&lt;Subject&gt;(</a:t>
            </a:r>
            <a:r>
              <a:rPr lang="en-US" dirty="0" err="1"/>
              <a:t>sql</a:t>
            </a:r>
            <a:r>
              <a:rPr lang="en-US" dirty="0"/>
              <a:t>, new { </a:t>
            </a:r>
            <a:r>
              <a:rPr lang="en-US" dirty="0" err="1"/>
              <a:t>SubjectId</a:t>
            </a:r>
            <a:r>
              <a:rPr lang="en-US" dirty="0"/>
              <a:t> = </a:t>
            </a:r>
            <a:r>
              <a:rPr lang="en-US" dirty="0" err="1"/>
              <a:t>subjectID</a:t>
            </a:r>
            <a:r>
              <a:rPr lang="en-US" dirty="0"/>
              <a:t> }, </a:t>
            </a:r>
            <a:r>
              <a:rPr lang="en-US" dirty="0" err="1"/>
              <a:t>commandType</a:t>
            </a:r>
            <a:r>
              <a:rPr lang="en-US" dirty="0"/>
              <a:t>: </a:t>
            </a:r>
            <a:r>
              <a:rPr lang="en-US" dirty="0" err="1"/>
              <a:t>CommandType.Text</a:t>
            </a:r>
            <a:r>
              <a:rPr lang="en-US" dirty="0"/>
              <a:t>).</a:t>
            </a:r>
            <a:r>
              <a:rPr lang="en-US" dirty="0" err="1"/>
              <a:t>FirstOrDefault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611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Creates instance, allows use inside block, and Disposes it</a:t>
            </a:r>
          </a:p>
          <a:p>
            <a:r>
              <a:rPr lang="en-US" sz="2400" dirty="0"/>
              <a:t>Dispose of external resources like database connections.</a:t>
            </a:r>
          </a:p>
          <a:p>
            <a:pPr marL="0" indent="0">
              <a:buNone/>
            </a:pPr>
            <a:r>
              <a:rPr lang="en-US" dirty="0"/>
              <a:t>public Subject Get(int </a:t>
            </a:r>
            <a:r>
              <a:rPr lang="en-US" dirty="0" err="1"/>
              <a:t>subjectID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using 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IDbConnection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dbConnection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= Connection)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  {</a:t>
            </a:r>
          </a:p>
          <a:p>
            <a:pPr marL="0" indent="0">
              <a:buNone/>
            </a:pPr>
            <a:r>
              <a:rPr lang="en-US" dirty="0"/>
              <a:t>      statements…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848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Subject Get(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subjectID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using (</a:t>
            </a:r>
            <a:r>
              <a:rPr lang="en-US" dirty="0" err="1"/>
              <a:t>IDbConnection</a:t>
            </a:r>
            <a:r>
              <a:rPr lang="en-US" dirty="0"/>
              <a:t> </a:t>
            </a:r>
            <a:r>
              <a:rPr lang="en-US" dirty="0" err="1"/>
              <a:t>dbConnection</a:t>
            </a:r>
            <a:r>
              <a:rPr lang="en-US" dirty="0"/>
              <a:t> = Connection)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dbConnection.Open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();</a:t>
            </a:r>
          </a:p>
          <a:p>
            <a:pPr marL="0" indent="0">
              <a:buNone/>
            </a:pPr>
            <a:r>
              <a:rPr lang="en-US" dirty="0"/>
              <a:t>      …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438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Components in Logical Order</a:t>
            </a:r>
          </a:p>
          <a:p>
            <a:pPr lvl="1"/>
            <a:r>
              <a:rPr lang="en-US" sz="2800" dirty="0"/>
              <a:t>SELECT</a:t>
            </a:r>
          </a:p>
          <a:p>
            <a:pPr lvl="1"/>
            <a:r>
              <a:rPr lang="en-US" sz="2800" dirty="0"/>
              <a:t>FROM</a:t>
            </a:r>
          </a:p>
          <a:p>
            <a:pPr lvl="1"/>
            <a:r>
              <a:rPr lang="en-US" sz="2800" dirty="0"/>
              <a:t>WHERE</a:t>
            </a:r>
          </a:p>
          <a:p>
            <a:pPr lvl="1"/>
            <a:r>
              <a:rPr lang="en-US" sz="2800" dirty="0"/>
              <a:t>GROUP BY</a:t>
            </a:r>
          </a:p>
          <a:p>
            <a:pPr lvl="1"/>
            <a:r>
              <a:rPr lang="en-US" sz="2800" dirty="0"/>
              <a:t>HAVING</a:t>
            </a:r>
          </a:p>
          <a:p>
            <a:pPr lvl="1"/>
            <a:r>
              <a:rPr lang="en-US" sz="2800" dirty="0"/>
              <a:t>ORDER BY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 </a:t>
            </a:r>
          </a:p>
          <a:p>
            <a:pPr marL="274320" lvl="1" indent="0">
              <a:buNone/>
            </a:pPr>
            <a:r>
              <a:rPr lang="en-US" sz="2800" dirty="0"/>
              <a:t>FROM Person</a:t>
            </a:r>
          </a:p>
          <a:p>
            <a:pPr marL="27432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personId</a:t>
            </a:r>
            <a:r>
              <a:rPr lang="en-US" sz="2800" dirty="0"/>
              <a:t> =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59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Subject Get(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subjectID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using (</a:t>
            </a:r>
            <a:r>
              <a:rPr lang="en-US" dirty="0" err="1"/>
              <a:t>IDbConnection</a:t>
            </a:r>
            <a:r>
              <a:rPr lang="en-US" dirty="0"/>
              <a:t> </a:t>
            </a:r>
            <a:r>
              <a:rPr lang="en-US" dirty="0" err="1"/>
              <a:t>dbConnection</a:t>
            </a:r>
            <a:r>
              <a:rPr lang="en-US" dirty="0"/>
              <a:t> = Connection)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string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sql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= "Select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SubjectId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, Name, Description From Subject Where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SubjectId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= @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SubjectId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“;</a:t>
            </a:r>
          </a:p>
          <a:p>
            <a:pPr marL="0" indent="0">
              <a:buNone/>
            </a:pPr>
            <a:r>
              <a:rPr lang="en-US" dirty="0"/>
              <a:t>      …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2939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List&lt;Subject&gt; </a:t>
            </a:r>
            <a:r>
              <a:rPr lang="en-US" dirty="0"/>
              <a:t>Get(int </a:t>
            </a:r>
            <a:r>
              <a:rPr lang="en-US" dirty="0" err="1"/>
              <a:t>subjectID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using (</a:t>
            </a:r>
            <a:r>
              <a:rPr lang="en-US" dirty="0" err="1"/>
              <a:t>IDbConnection</a:t>
            </a:r>
            <a:r>
              <a:rPr lang="en-US" dirty="0"/>
              <a:t> </a:t>
            </a:r>
            <a:r>
              <a:rPr lang="en-US" dirty="0" err="1"/>
              <a:t>dbConnection</a:t>
            </a:r>
            <a:r>
              <a:rPr lang="en-US" dirty="0"/>
              <a:t> = Connection)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     return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dbConnection.Query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&lt;Subject&gt;(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sql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, new {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SubjectId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=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subjectID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},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commandType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: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CommandType.Text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955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Subject</a:t>
            </a:r>
            <a:r>
              <a:rPr lang="en-US" dirty="0"/>
              <a:t> Get(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subjectID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using (</a:t>
            </a:r>
            <a:r>
              <a:rPr lang="en-US" dirty="0" err="1"/>
              <a:t>IDbConnection</a:t>
            </a:r>
            <a:r>
              <a:rPr lang="en-US" dirty="0"/>
              <a:t> </a:t>
            </a:r>
            <a:r>
              <a:rPr lang="en-US" dirty="0" err="1"/>
              <a:t>dbConnection</a:t>
            </a:r>
            <a:r>
              <a:rPr lang="en-US" dirty="0"/>
              <a:t> = Connection)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     return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dbConnection.Query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&lt;Subject&gt;(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sql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, new {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SubjectId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=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subjectID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},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commandType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: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CommandType.Text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).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FirstOrDefault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09528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void Insert(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TimeTraveler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timeTraveler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using (</a:t>
            </a:r>
            <a:r>
              <a:rPr lang="en-US" dirty="0" err="1"/>
              <a:t>IDbConnection</a:t>
            </a:r>
            <a:r>
              <a:rPr lang="en-US" dirty="0"/>
              <a:t> </a:t>
            </a:r>
            <a:r>
              <a:rPr lang="en-US" dirty="0" err="1"/>
              <a:t>dbConnection</a:t>
            </a:r>
            <a:r>
              <a:rPr lang="en-US" dirty="0"/>
              <a:t> = Connection)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	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dbConnection.Execute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sql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		, new { FirstName =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timeTraveler.FirstName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			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LastName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=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timeTraveler.LastName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}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		,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commandType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: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CommandType.Text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6771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err="1"/>
              <a:t>mkdir</a:t>
            </a:r>
            <a:r>
              <a:rPr lang="en-US" sz="2800" dirty="0"/>
              <a:t> – Create Directory</a:t>
            </a:r>
          </a:p>
          <a:p>
            <a:r>
              <a:rPr lang="en-US" sz="2800" dirty="0"/>
              <a:t>cd – Change Directory</a:t>
            </a:r>
          </a:p>
          <a:p>
            <a:r>
              <a:rPr lang="en-US" sz="2800" dirty="0"/>
              <a:t>Add project: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classlib</a:t>
            </a:r>
            <a:endParaRPr lang="en-US" sz="2600" dirty="0"/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webapi</a:t>
            </a:r>
            <a:endParaRPr lang="en-US" sz="2600" dirty="0"/>
          </a:p>
          <a:p>
            <a:r>
              <a:rPr lang="en-US" sz="2800" dirty="0"/>
              <a:t>Add reference: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reference [path]/[</a:t>
            </a:r>
            <a:r>
              <a:rPr lang="en-US" sz="2600" dirty="0" err="1"/>
              <a:t>name.csproj</a:t>
            </a:r>
            <a:r>
              <a:rPr lang="en-US" sz="2600" dirty="0"/>
              <a:t>]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package Dapper</a:t>
            </a:r>
          </a:p>
          <a:p>
            <a:pPr lvl="1"/>
            <a:r>
              <a:rPr lang="en-US" sz="2600" dirty="0"/>
              <a:t>dotnet add package </a:t>
            </a:r>
            <a:r>
              <a:rPr lang="en-US" sz="2600" dirty="0" err="1"/>
              <a:t>MySql.Data</a:t>
            </a:r>
            <a:endParaRPr lang="en-US" sz="2600" dirty="0"/>
          </a:p>
          <a:p>
            <a:pPr lvl="1"/>
            <a:r>
              <a:rPr lang="en-US" sz="2600" dirty="0"/>
              <a:t>dotnet add package </a:t>
            </a:r>
            <a:r>
              <a:rPr lang="en-US" sz="2600" dirty="0" err="1"/>
              <a:t>Microsoft.Extensions.Configuration.Json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67499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Dapper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57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DAPPER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94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200" dirty="0"/>
              <a:t>A status report is needed of all government employees.  Statuses are:</a:t>
            </a:r>
          </a:p>
          <a:p>
            <a:pPr lvl="1"/>
            <a:r>
              <a:rPr lang="en-US" sz="3200" dirty="0"/>
              <a:t>1: Alive, 2: Zombie, 3: Dead, 4: Unknown</a:t>
            </a:r>
          </a:p>
          <a:p>
            <a:pPr lvl="0"/>
            <a:r>
              <a:rPr lang="en-US" sz="3200" dirty="0"/>
              <a:t>Retrieve the data from the tables we created with a join.</a:t>
            </a:r>
          </a:p>
          <a:p>
            <a:pPr lvl="0"/>
            <a:r>
              <a:rPr lang="en-US" sz="3200" dirty="0"/>
              <a:t>Loop through each record to display the status of each person in the database.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299121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00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800" dirty="0"/>
              <a:t>Code Katas</a:t>
            </a:r>
          </a:p>
          <a:p>
            <a:pPr lvl="1"/>
            <a:r>
              <a:rPr lang="en-US" sz="2600" dirty="0">
                <a:hlinkClick r:id="rId3"/>
              </a:rPr>
              <a:t>https://www.codewars.com/</a:t>
            </a:r>
            <a:endParaRPr lang="en-US" sz="2600" dirty="0"/>
          </a:p>
          <a:p>
            <a:r>
              <a:rPr lang="en-US" sz="2800" dirty="0" err="1"/>
              <a:t>UDacity</a:t>
            </a:r>
            <a:endParaRPr lang="en-US" sz="2800" dirty="0"/>
          </a:p>
          <a:p>
            <a:pPr lvl="1"/>
            <a:r>
              <a:rPr lang="en-US" sz="2600" dirty="0">
                <a:hlinkClick r:id="rId4"/>
              </a:rPr>
              <a:t>https://www.udacity.com/course/intro-to-relational-databases--ud197</a:t>
            </a:r>
            <a:endParaRPr lang="en-US" sz="2600" dirty="0"/>
          </a:p>
          <a:p>
            <a:r>
              <a:rPr lang="en-US" sz="3000" dirty="0" err="1"/>
              <a:t>MySql</a:t>
            </a:r>
            <a:endParaRPr lang="en-US" sz="3000" dirty="0"/>
          </a:p>
          <a:p>
            <a:pPr lvl="1"/>
            <a:r>
              <a:rPr lang="en-US" sz="2600" dirty="0">
                <a:hlinkClick r:id="rId5"/>
              </a:rPr>
              <a:t>https://www.mysql.com/</a:t>
            </a:r>
            <a:endParaRPr lang="en-US" sz="2600" dirty="0"/>
          </a:p>
          <a:p>
            <a:r>
              <a:rPr lang="en-US" sz="2800" dirty="0" err="1"/>
              <a:t>Sql</a:t>
            </a:r>
            <a:r>
              <a:rPr lang="en-US" sz="2800" dirty="0"/>
              <a:t> Bolt</a:t>
            </a:r>
          </a:p>
          <a:p>
            <a:pPr lvl="1"/>
            <a:r>
              <a:rPr lang="en-US" sz="2800" dirty="0">
                <a:hlinkClick r:id="rId6"/>
              </a:rPr>
              <a:t>https://sqlbolt.com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9325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Queries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14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Practicing!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r>
              <a:rPr lang="en-US" sz="3200" dirty="0"/>
              <a:t>Try creating more tables.</a:t>
            </a:r>
          </a:p>
          <a:p>
            <a:r>
              <a:rPr lang="en-US" sz="3200" dirty="0"/>
              <a:t>Try different selects, inserts, deletes, and updates.</a:t>
            </a:r>
          </a:p>
          <a:p>
            <a:r>
              <a:rPr lang="en-US" sz="3200" dirty="0"/>
              <a:t>Try different joins.</a:t>
            </a:r>
          </a:p>
          <a:p>
            <a:r>
              <a:rPr lang="en-US" sz="3200" dirty="0"/>
              <a:t>Try connecting your new tables to an application using Dapper.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170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 Queries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Components</a:t>
            </a:r>
          </a:p>
          <a:p>
            <a:pPr lvl="1"/>
            <a:r>
              <a:rPr lang="en-US" sz="2800" dirty="0"/>
              <a:t>INSERT</a:t>
            </a:r>
          </a:p>
          <a:p>
            <a:pPr lvl="1"/>
            <a:r>
              <a:rPr lang="en-US" sz="2800" dirty="0"/>
              <a:t>INTO</a:t>
            </a:r>
          </a:p>
          <a:p>
            <a:pPr lvl="1"/>
            <a:r>
              <a:rPr lang="en-US" sz="2800" dirty="0"/>
              <a:t>VALUES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INSERT INTO Person (FirstName, </a:t>
            </a:r>
            <a:r>
              <a:rPr lang="en-US" sz="2800" dirty="0" err="1"/>
              <a:t>LastName</a:t>
            </a:r>
            <a:r>
              <a:rPr lang="en-US" sz="2800" dirty="0"/>
              <a:t>)</a:t>
            </a:r>
          </a:p>
          <a:p>
            <a:pPr marL="274320" lvl="1" indent="0">
              <a:buNone/>
            </a:pPr>
            <a:r>
              <a:rPr lang="en-US" sz="2800" dirty="0"/>
              <a:t>VALUES (‘Joe’, ‘Mackie’)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5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Components</a:t>
            </a:r>
          </a:p>
          <a:p>
            <a:pPr lvl="1"/>
            <a:r>
              <a:rPr lang="en-US" sz="2800" dirty="0"/>
              <a:t>UPDATE</a:t>
            </a:r>
          </a:p>
          <a:p>
            <a:pPr lvl="1"/>
            <a:r>
              <a:rPr lang="en-US" sz="2800" dirty="0"/>
              <a:t>SET</a:t>
            </a:r>
          </a:p>
          <a:p>
            <a:pPr lvl="1"/>
            <a:r>
              <a:rPr lang="en-US" sz="2800" dirty="0"/>
              <a:t>WHERE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UPDATE Person</a:t>
            </a:r>
          </a:p>
          <a:p>
            <a:pPr marL="274320" lvl="1" indent="0">
              <a:buNone/>
            </a:pPr>
            <a:r>
              <a:rPr lang="en-US" sz="2800" dirty="0"/>
              <a:t>	SET </a:t>
            </a:r>
            <a:r>
              <a:rPr lang="en-US" sz="2800" dirty="0" err="1"/>
              <a:t>FirstName</a:t>
            </a:r>
            <a:r>
              <a:rPr lang="en-US" sz="2800" dirty="0"/>
              <a:t> = ‘Joe’</a:t>
            </a:r>
          </a:p>
          <a:p>
            <a:pPr marL="27432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LastName</a:t>
            </a:r>
            <a:r>
              <a:rPr lang="en-US" sz="2800" dirty="0"/>
              <a:t> = ‘Mackie’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9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Components</a:t>
            </a:r>
          </a:p>
          <a:p>
            <a:pPr lvl="1"/>
            <a:r>
              <a:rPr lang="en-US" sz="2800" dirty="0"/>
              <a:t>DELETE</a:t>
            </a:r>
          </a:p>
          <a:p>
            <a:pPr lvl="1"/>
            <a:r>
              <a:rPr lang="en-US" sz="2800" dirty="0"/>
              <a:t>FROM</a:t>
            </a:r>
          </a:p>
          <a:p>
            <a:pPr lvl="1"/>
            <a:r>
              <a:rPr lang="en-US" sz="2800" dirty="0"/>
              <a:t>WHERE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DELETE</a:t>
            </a:r>
          </a:p>
          <a:p>
            <a:pPr marL="274320" lvl="1" indent="0">
              <a:buNone/>
            </a:pPr>
            <a:r>
              <a:rPr lang="en-US" sz="2800" dirty="0"/>
              <a:t>FROM Person</a:t>
            </a:r>
          </a:p>
          <a:p>
            <a:pPr marL="27432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LastName</a:t>
            </a:r>
            <a:r>
              <a:rPr lang="en-US" sz="2800" dirty="0"/>
              <a:t> = ‘Mackie’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92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0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4072</Words>
  <Application>Microsoft Office PowerPoint</Application>
  <PresentationFormat>Widescreen</PresentationFormat>
  <Paragraphs>530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Century Gothic</vt:lpstr>
      <vt:lpstr>Wingdings 3</vt:lpstr>
      <vt:lpstr>Ion</vt:lpstr>
      <vt:lpstr>Logols Learning</vt:lpstr>
      <vt:lpstr>MySql</vt:lpstr>
      <vt:lpstr>MySql Workbench</vt:lpstr>
      <vt:lpstr>Select Statements</vt:lpstr>
      <vt:lpstr>EXAMPLE</vt:lpstr>
      <vt:lpstr>ASSESSMENT</vt:lpstr>
      <vt:lpstr>Insert Statements</vt:lpstr>
      <vt:lpstr>Update Statements</vt:lpstr>
      <vt:lpstr>Delete Statements</vt:lpstr>
      <vt:lpstr>EXAMPLE</vt:lpstr>
      <vt:lpstr>ASSESSMENT</vt:lpstr>
      <vt:lpstr>MySql Data Types</vt:lpstr>
      <vt:lpstr>Null</vt:lpstr>
      <vt:lpstr>Comparison Operators</vt:lpstr>
      <vt:lpstr>Create Table</vt:lpstr>
      <vt:lpstr>Primary Key &amp; Auto Increment</vt:lpstr>
      <vt:lpstr>EXAMPLE</vt:lpstr>
      <vt:lpstr>ASSESSMENT</vt:lpstr>
      <vt:lpstr>Assignment</vt:lpstr>
      <vt:lpstr>Assignment</vt:lpstr>
      <vt:lpstr>Assignment</vt:lpstr>
      <vt:lpstr>Assignment</vt:lpstr>
      <vt:lpstr>Table Alias</vt:lpstr>
      <vt:lpstr>Column Alias</vt:lpstr>
      <vt:lpstr>Join Types</vt:lpstr>
      <vt:lpstr>Inner Join</vt:lpstr>
      <vt:lpstr>Left Outer Join</vt:lpstr>
      <vt:lpstr>Right Outer Join</vt:lpstr>
      <vt:lpstr>EXAMPLE</vt:lpstr>
      <vt:lpstr>ASSESSMENT</vt:lpstr>
      <vt:lpstr>Assignment</vt:lpstr>
      <vt:lpstr>What is an ORM?</vt:lpstr>
      <vt:lpstr>Entity Framework</vt:lpstr>
      <vt:lpstr>Dapper</vt:lpstr>
      <vt:lpstr>Connection String Configuration</vt:lpstr>
      <vt:lpstr>Base Repository</vt:lpstr>
      <vt:lpstr>Repository</vt:lpstr>
      <vt:lpstr>Using</vt:lpstr>
      <vt:lpstr>Opening the Connection</vt:lpstr>
      <vt:lpstr>Sql Statement</vt:lpstr>
      <vt:lpstr>Repository</vt:lpstr>
      <vt:lpstr>Repository</vt:lpstr>
      <vt:lpstr>Repository</vt:lpstr>
      <vt:lpstr>CLI Commands</vt:lpstr>
      <vt:lpstr>EXAMPLE</vt:lpstr>
      <vt:lpstr>ASSESSMENT</vt:lpstr>
      <vt:lpstr>Assignment</vt:lpstr>
      <vt:lpstr>QUICK REVIEW</vt:lpstr>
      <vt:lpstr>Additional Resources</vt:lpstr>
      <vt:lpstr>Keep Practicing!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Joseph Mackie</cp:lastModifiedBy>
  <cp:revision>258</cp:revision>
  <cp:lastPrinted>2018-06-06T21:38:12Z</cp:lastPrinted>
  <dcterms:created xsi:type="dcterms:W3CDTF">2017-04-24T23:58:16Z</dcterms:created>
  <dcterms:modified xsi:type="dcterms:W3CDTF">2018-06-06T21:39:52Z</dcterms:modified>
</cp:coreProperties>
</file>