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07" r:id="rId3"/>
    <p:sldId id="308" r:id="rId4"/>
    <p:sldId id="300" r:id="rId5"/>
    <p:sldId id="321" r:id="rId6"/>
    <p:sldId id="305" r:id="rId7"/>
    <p:sldId id="330" r:id="rId8"/>
    <p:sldId id="320" r:id="rId9"/>
    <p:sldId id="331" r:id="rId10"/>
    <p:sldId id="318" r:id="rId11"/>
    <p:sldId id="328" r:id="rId12"/>
    <p:sldId id="323" r:id="rId13"/>
    <p:sldId id="311" r:id="rId14"/>
    <p:sldId id="325" r:id="rId15"/>
    <p:sldId id="327" r:id="rId16"/>
    <p:sldId id="324" r:id="rId17"/>
    <p:sldId id="326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4229" autoAdjust="0"/>
  </p:normalViewPr>
  <p:slideViewPr>
    <p:cSldViewPr snapToGrid="0">
      <p:cViewPr varScale="1">
        <p:scale>
          <a:sx n="47" d="100"/>
          <a:sy n="47" d="100"/>
        </p:scale>
        <p:origin x="20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743CC-1DEF-4052-93D3-94FD6541D9A8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6686D-D35D-4EA2-9559-30F79C98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rminedimascio.com/2013/09/restful-design-principl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a-control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an architectural style that is protocol independent.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requires client server communication similar to how a browser interacts with 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stateless, meaning that one request doesn’t know anything about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needs to be cacheable meaning the client could cache results if they wanted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it needs to have a uniform interface.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hlinkClick r:id="rId3"/>
              </a:rPr>
              <a:t>http://carminedimascio.com/2013/09/restful-design-principles/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make projects for our main components we will need to use CLI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baseline="0" dirty="0"/>
              <a:t> creates a new directory on your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cd changes the directory that you are currently 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classlib</a:t>
            </a:r>
            <a:r>
              <a:rPr lang="en-US" baseline="0" dirty="0"/>
              <a:t> – creates a new class library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is code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new </a:t>
            </a:r>
            <a:r>
              <a:rPr lang="en-US" baseline="0" dirty="0" err="1"/>
              <a:t>webapi</a:t>
            </a:r>
            <a:r>
              <a:rPr lang="en-US" baseline="0" dirty="0"/>
              <a:t> – creates a new web </a:t>
            </a:r>
            <a:r>
              <a:rPr lang="en-US" baseline="0" dirty="0" err="1"/>
              <a:t>api</a:t>
            </a:r>
            <a:r>
              <a:rPr lang="en-US" baseline="0" dirty="0"/>
              <a:t> project.  This is what we use to create a new </a:t>
            </a:r>
            <a:r>
              <a:rPr lang="en-US" baseline="0" dirty="0" err="1"/>
              <a:t>.Net</a:t>
            </a:r>
            <a:r>
              <a:rPr lang="en-US" baseline="0" dirty="0"/>
              <a:t> project that will contain our web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reference – allows us to reference code from another project.  One project does not know about the other until a reference is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dotnet</a:t>
            </a:r>
            <a:r>
              <a:rPr lang="en-US" baseline="0" dirty="0"/>
              <a:t> add package – allows us to add a package to our code.  A package is created by someone and can be downloaded over the internet for use in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be using two packages from the </a:t>
            </a:r>
            <a:r>
              <a:rPr lang="en-US" baseline="0" dirty="0" err="1"/>
              <a:t>Nuget</a:t>
            </a:r>
            <a:r>
              <a:rPr lang="en-US" baseline="0" dirty="0"/>
              <a:t> package manager which are Dapper and </a:t>
            </a:r>
            <a:r>
              <a:rPr lang="en-US" baseline="0" dirty="0" err="1"/>
              <a:t>MySql.Data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51C4-C5AF-4BE3-9C14-3D5DA1076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take a tour of Postman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 Postman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get request to the API to get data back.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post request to post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 and request body, make a put request to update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Using the correct URL, make a delete request to the API to delete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6686D-D35D-4EA2-9559-30F79C98CD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9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four http request types.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JSON for a pet object specifying name and pet type.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insert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post to update a pet using the JSON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controller action definition for a get to one pet in the system based upon id.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1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REST is often implemented over HTTP and uses the GET, POST, PUT, DELETE structure for a uniform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HTTP is what all web requests and responses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stateless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http works well with REST 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request initially goes to the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Based upon the route and the request type attribute a method is run.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The JSON body of the request can be bound to a model.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Whatever is returned from the method is returned as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Attributes allow for declarations on classes, methods, and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give special behavior or properties to those classes, methods, or properties.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specified above a class, method, or property definition with the name of the attribute between square brackets [].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Parameters can be passed to attributes using parentheses ().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</a:t>
            </a:r>
            <a:r>
              <a:rPr lang="en-US" baseline="0" dirty="0" err="1"/>
              <a:t>WebApi</a:t>
            </a:r>
            <a:r>
              <a:rPr lang="en-US" baseline="0" dirty="0"/>
              <a:t> we are using attributes to specify the http request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example shows an </a:t>
            </a:r>
            <a:r>
              <a:rPr lang="en-US" baseline="0" dirty="0" err="1"/>
              <a:t>HttpPost</a:t>
            </a:r>
            <a:r>
              <a:rPr lang="en-US" baseline="0" dirty="0"/>
              <a:t> attribute used to designate a post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 I mentioned, every request is routed to a controller.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control how the routing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default route which is controller/action/id.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in reference to how the </a:t>
            </a:r>
            <a:r>
              <a:rPr lang="en-US" baseline="0" dirty="0" err="1"/>
              <a:t>url</a:t>
            </a:r>
            <a:r>
              <a:rPr lang="en-US" baseline="0" dirty="0"/>
              <a:t> looks, the controller is specified and then the action and then the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create custom routes to change which requests go to which controller.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https://docs.microsoft.com/en-us/aspnet/mvc/overview/getting-started/introduction/adding-a-controller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specify a route attribute for a class or an action method to detail further the route.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stands for JavaScript Object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is how an object can be created on the file and is represented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Essentially an object is surrounded by curly braces {}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each property or variable is named followed by a colon : followed by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can be objects within objects or arrays within objects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return value of an action method in a controller is converted to JSON in the response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JSON that exists within the request body can also be converted or bound or serialized into a C#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automatic binding makes it easier to convert between JSON and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14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0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web-ap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pp.pluralsight.com/player?author=jon-flanders&amp;name=aspnetwebapi-m1-introduction&amp;mode=live&amp;clip=0&amp;course=aspnetwebapi" TargetMode="External"/><Relationship Id="rId4" Type="http://schemas.openxmlformats.org/officeDocument/2006/relationships/hyperlink" Target="https://docs.microsoft.com/en-us/aspnet/web-api/overview/getting-started-with-aspnet-web-api/tutorial-your-first-web-ap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Web API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JSON in Request Body converted to Class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125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Add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  <a:p>
            <a:r>
              <a:rPr lang="en-US" sz="2800" dirty="0"/>
              <a:t>Add reference: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reference [path]/[</a:t>
            </a:r>
            <a:r>
              <a:rPr lang="en-US" sz="2600" dirty="0" err="1"/>
              <a:t>name.csproj</a:t>
            </a:r>
            <a:r>
              <a:rPr lang="en-US" sz="2600" dirty="0"/>
              <a:t>]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Dapper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add package </a:t>
            </a:r>
            <a:r>
              <a:rPr lang="en-US" sz="2600" dirty="0" err="1"/>
              <a:t>MySql.Data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03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A small internet has been brought back online.  Everyone wants your status report.</a:t>
            </a:r>
          </a:p>
          <a:p>
            <a:r>
              <a:rPr lang="en-US" sz="3600" dirty="0"/>
              <a:t>They also want to be able to insert, update, and delete data.</a:t>
            </a:r>
          </a:p>
          <a:p>
            <a:r>
              <a:rPr lang="en-US" sz="3600" dirty="0"/>
              <a:t>Add a web </a:t>
            </a:r>
            <a:r>
              <a:rPr lang="en-US" sz="3600" dirty="0" err="1"/>
              <a:t>api</a:t>
            </a:r>
            <a:r>
              <a:rPr lang="en-US" sz="3600" dirty="0"/>
              <a:t> to get, insert, update, and delete person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66805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000" dirty="0"/>
              <a:t>Microsoft Page</a:t>
            </a:r>
          </a:p>
          <a:p>
            <a:pPr lvl="1"/>
            <a:r>
              <a:rPr lang="en-US" sz="2400" dirty="0">
                <a:hlinkClick r:id="rId3"/>
              </a:rPr>
              <a:t>https://www.asp.net/web-api</a:t>
            </a:r>
            <a:endParaRPr lang="en-US" sz="2400" dirty="0"/>
          </a:p>
          <a:p>
            <a:r>
              <a:rPr lang="en-US" sz="3000" dirty="0"/>
              <a:t>Microsoft Tutorial</a:t>
            </a:r>
          </a:p>
          <a:p>
            <a:pPr lvl="1"/>
            <a:r>
              <a:rPr lang="en-US" sz="2400" dirty="0">
                <a:hlinkClick r:id="rId4"/>
              </a:rPr>
              <a:t>https://docs.microsoft.com/en-us/aspnet/web-api/overview/getting-started-with-aspnet-web-api/tutorial-your-first-web-api</a:t>
            </a:r>
            <a:endParaRPr lang="en-US" sz="2400" dirty="0"/>
          </a:p>
          <a:p>
            <a:r>
              <a:rPr lang="en-US" sz="3000" dirty="0" err="1"/>
              <a:t>PluralSight</a:t>
            </a:r>
            <a:endParaRPr lang="en-US" sz="3000" dirty="0"/>
          </a:p>
          <a:p>
            <a:pPr lvl="1"/>
            <a:r>
              <a:rPr lang="en-US" sz="2000" dirty="0">
                <a:hlinkClick r:id="rId5"/>
              </a:rPr>
              <a:t>https://app.pluralsight.com/player?author=jon-flanders&amp;name=aspnetwebapi-m1-introduction&amp;mode=live&amp;clip=0&amp;course=aspnetwebapi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26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creating different web </a:t>
            </a:r>
            <a:r>
              <a:rPr lang="en-US" sz="3200" dirty="0" err="1"/>
              <a:t>api’s</a:t>
            </a:r>
            <a:r>
              <a:rPr lang="en-US" sz="3200" dirty="0"/>
              <a:t>.</a:t>
            </a:r>
          </a:p>
          <a:p>
            <a:r>
              <a:rPr lang="en-US" sz="3200" dirty="0"/>
              <a:t>Use the different http actions.</a:t>
            </a:r>
          </a:p>
          <a:p>
            <a:r>
              <a:rPr lang="en-US" sz="3200" dirty="0"/>
              <a:t>Hook it up to the database.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23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Representational state transfer</a:t>
            </a:r>
          </a:p>
          <a:p>
            <a:r>
              <a:rPr lang="en-US" sz="2800" dirty="0"/>
              <a:t>REST is protocol independent</a:t>
            </a:r>
          </a:p>
          <a:p>
            <a:r>
              <a:rPr lang="en-US" sz="2800" dirty="0"/>
              <a:t>Architectural Style</a:t>
            </a:r>
          </a:p>
          <a:p>
            <a:pPr lvl="1"/>
            <a:r>
              <a:rPr lang="en-US" sz="2800" dirty="0"/>
              <a:t>Client-Server Communication</a:t>
            </a:r>
          </a:p>
          <a:p>
            <a:pPr lvl="1"/>
            <a:r>
              <a:rPr lang="en-US" sz="2800" dirty="0"/>
              <a:t>Stateless</a:t>
            </a:r>
          </a:p>
          <a:p>
            <a:pPr lvl="1"/>
            <a:r>
              <a:rPr lang="en-US" sz="2800" dirty="0"/>
              <a:t>Cacheable</a:t>
            </a:r>
          </a:p>
          <a:p>
            <a:pPr lvl="1"/>
            <a:r>
              <a:rPr lang="en-US" sz="2800" dirty="0"/>
              <a:t>Uniform Interface</a:t>
            </a:r>
          </a:p>
          <a:p>
            <a:pPr lvl="2"/>
            <a:r>
              <a:rPr lang="en-US" sz="2600" dirty="0"/>
              <a:t>Addressable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302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REST services now use HTTP</a:t>
            </a:r>
          </a:p>
          <a:p>
            <a:r>
              <a:rPr lang="en-US" sz="2800" dirty="0"/>
              <a:t>This is Hypertext Transfer Protocol</a:t>
            </a:r>
          </a:p>
          <a:p>
            <a:r>
              <a:rPr lang="en-US" sz="2800" dirty="0"/>
              <a:t>What web pages use</a:t>
            </a:r>
          </a:p>
          <a:p>
            <a:r>
              <a:rPr lang="en-US" sz="2800" dirty="0"/>
              <a:t>Request and Response</a:t>
            </a:r>
          </a:p>
          <a:p>
            <a:r>
              <a:rPr lang="en-US" sz="2800" dirty="0"/>
              <a:t>Stateless</a:t>
            </a:r>
          </a:p>
          <a:p>
            <a:r>
              <a:rPr lang="en-US" sz="2800" dirty="0"/>
              <a:t>Requests:  GET, POST, PUT, DELETE</a:t>
            </a:r>
          </a:p>
        </p:txBody>
      </p:sp>
    </p:spTree>
    <p:extLst>
      <p:ext uri="{BB962C8B-B14F-4D97-AF65-F5344CB8AC3E}">
        <p14:creationId xmlns:p14="http://schemas.microsoft.com/office/powerpoint/2010/main" val="26066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request initially goes to the controller</a:t>
            </a:r>
          </a:p>
          <a:p>
            <a:r>
              <a:rPr lang="en-US" sz="2800" dirty="0"/>
              <a:t>Based upon the route a method is run.</a:t>
            </a:r>
          </a:p>
          <a:p>
            <a:r>
              <a:rPr lang="en-US" sz="2800" dirty="0"/>
              <a:t>The JSON body of the request can be bound to a model.</a:t>
            </a:r>
          </a:p>
          <a:p>
            <a:r>
              <a:rPr lang="en-US" sz="2800" dirty="0"/>
              <a:t>Whatever is returned from the method is returned in JSON.</a:t>
            </a:r>
          </a:p>
        </p:txBody>
      </p:sp>
    </p:spTree>
    <p:extLst>
      <p:ext uri="{BB962C8B-B14F-4D97-AF65-F5344CB8AC3E}">
        <p14:creationId xmlns:p14="http://schemas.microsoft.com/office/powerpoint/2010/main" val="31187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Allow for declarations on classes, methods, or properties.</a:t>
            </a:r>
          </a:p>
          <a:p>
            <a:r>
              <a:rPr lang="en-US" sz="2800" dirty="0"/>
              <a:t>Give special behavior or properties.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], [</a:t>
            </a:r>
            <a:r>
              <a:rPr lang="en-US" sz="2800" dirty="0" err="1"/>
              <a:t>HttpPost</a:t>
            </a:r>
            <a:r>
              <a:rPr lang="en-US" sz="2800" dirty="0"/>
              <a:t>], [</a:t>
            </a:r>
            <a:r>
              <a:rPr lang="en-US" sz="2800" dirty="0" err="1"/>
              <a:t>HttpPut</a:t>
            </a:r>
            <a:r>
              <a:rPr lang="en-US" sz="2800" dirty="0"/>
              <a:t>], [</a:t>
            </a:r>
            <a:r>
              <a:rPr lang="en-US" sz="2800" dirty="0" err="1"/>
              <a:t>HttpDelete</a:t>
            </a:r>
            <a:r>
              <a:rPr lang="en-US" sz="2800" dirty="0"/>
              <a:t>]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HttpPost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void Post([</a:t>
            </a:r>
            <a:r>
              <a:rPr lang="en-US" sz="2800" dirty="0" err="1"/>
              <a:t>FromBody</a:t>
            </a:r>
            <a:r>
              <a:rPr lang="en-US" sz="2800" dirty="0"/>
              <a:t>]Answer answer)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_</a:t>
            </a:r>
            <a:r>
              <a:rPr lang="en-US" sz="2800" dirty="0" err="1"/>
              <a:t>service.Insert</a:t>
            </a:r>
            <a:r>
              <a:rPr lang="en-US" sz="2800" dirty="0"/>
              <a:t>(answer);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9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495" y="1481418"/>
            <a:ext cx="1017875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Tells </a:t>
            </a:r>
            <a:r>
              <a:rPr lang="en-US" sz="2800" dirty="0" err="1"/>
              <a:t>ASP.Net</a:t>
            </a:r>
            <a:r>
              <a:rPr lang="en-US" sz="2800" dirty="0"/>
              <a:t> which controller should receive the request</a:t>
            </a:r>
          </a:p>
          <a:p>
            <a:r>
              <a:rPr lang="en-US" sz="2800" dirty="0"/>
              <a:t>Based on the pattern of the request</a:t>
            </a:r>
          </a:p>
          <a:p>
            <a:r>
              <a:rPr lang="en-US" sz="2800" dirty="0"/>
              <a:t>Default Route:  “http://domain/api/{controller}/{action}/{id}”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CC7215-E3E2-44DF-A8A7-BE95D4AE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13117"/>
              </p:ext>
            </p:extLst>
          </p:nvPr>
        </p:nvGraphicFramePr>
        <p:xfrm>
          <a:off x="261256" y="4131130"/>
          <a:ext cx="11789228" cy="226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502">
                  <a:extLst>
                    <a:ext uri="{9D8B030D-6E8A-4147-A177-3AD203B41FA5}">
                      <a16:colId xmlns:a16="http://schemas.microsoft.com/office/drawing/2014/main" val="1007381765"/>
                    </a:ext>
                  </a:extLst>
                </a:gridCol>
                <a:gridCol w="1570953">
                  <a:extLst>
                    <a:ext uri="{9D8B030D-6E8A-4147-A177-3AD203B41FA5}">
                      <a16:colId xmlns:a16="http://schemas.microsoft.com/office/drawing/2014/main" val="2046366564"/>
                    </a:ext>
                  </a:extLst>
                </a:gridCol>
                <a:gridCol w="1570953">
                  <a:extLst>
                    <a:ext uri="{9D8B030D-6E8A-4147-A177-3AD203B41FA5}">
                      <a16:colId xmlns:a16="http://schemas.microsoft.com/office/drawing/2014/main" val="4230329418"/>
                    </a:ext>
                  </a:extLst>
                </a:gridCol>
                <a:gridCol w="1691251">
                  <a:extLst>
                    <a:ext uri="{9D8B030D-6E8A-4147-A177-3AD203B41FA5}">
                      <a16:colId xmlns:a16="http://schemas.microsoft.com/office/drawing/2014/main" val="4145560244"/>
                    </a:ext>
                  </a:extLst>
                </a:gridCol>
                <a:gridCol w="2554569">
                  <a:extLst>
                    <a:ext uri="{9D8B030D-6E8A-4147-A177-3AD203B41FA5}">
                      <a16:colId xmlns:a16="http://schemas.microsoft.com/office/drawing/2014/main" val="426247498"/>
                    </a:ext>
                  </a:extLst>
                </a:gridCol>
              </a:tblGrid>
              <a:tr h="336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94787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91678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14201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9615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http://www.google.com/Employee/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70614"/>
                  </a:ext>
                </a:extLst>
              </a:tr>
              <a:tr h="4333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http://www.google.com/Employee/1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0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Class Attribute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Controller Names End With “Controller”</a:t>
            </a:r>
          </a:p>
          <a:p>
            <a:pPr lvl="1"/>
            <a:r>
              <a:rPr lang="en-US" sz="2600" dirty="0"/>
              <a:t>This is left off of URL for routing</a:t>
            </a:r>
          </a:p>
          <a:p>
            <a:r>
              <a:rPr lang="en-US" sz="2800" dirty="0"/>
              <a:t>Class Attribute Route Ex:</a:t>
            </a:r>
          </a:p>
          <a:p>
            <a:pPr marL="400050" lvl="1" indent="0">
              <a:buNone/>
            </a:pPr>
            <a:r>
              <a:rPr lang="en-US" sz="2200" dirty="0"/>
              <a:t>[Route("</a:t>
            </a:r>
            <a:r>
              <a:rPr lang="en-US" sz="2200" dirty="0" err="1"/>
              <a:t>api</a:t>
            </a:r>
            <a:r>
              <a:rPr lang="en-US" sz="2200" dirty="0"/>
              <a:t>/[controller]")]</a:t>
            </a:r>
          </a:p>
          <a:p>
            <a:pPr marL="400050" lvl="1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TimeTravelerController</a:t>
            </a:r>
            <a:r>
              <a:rPr lang="en-US" sz="2200" dirty="0"/>
              <a:t> : Controller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39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600" dirty="0"/>
              <a:t>JavaScript Object Notation</a:t>
            </a:r>
          </a:p>
          <a:p>
            <a:pPr marL="388620"/>
            <a:r>
              <a:rPr lang="en-US" sz="2600" dirty="0"/>
              <a:t>How an Object is represented in JavaScript.</a:t>
            </a:r>
          </a:p>
          <a:p>
            <a:pPr marL="45720" indent="0">
              <a:buNone/>
            </a:pPr>
            <a:r>
              <a:rPr lang="en-US" sz="2600" dirty="0"/>
              <a:t>Example:</a:t>
            </a:r>
          </a:p>
          <a:p>
            <a:pPr marL="45720" indent="0">
              <a:buNone/>
            </a:pPr>
            <a:r>
              <a:rPr lang="en-US" sz="2600" dirty="0"/>
              <a:t>{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studentID</a:t>
            </a:r>
            <a:r>
              <a:rPr lang="en-US" sz="2600" dirty="0"/>
              <a:t>’: 0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firstName</a:t>
            </a:r>
            <a:r>
              <a:rPr lang="en-US" sz="2600" dirty="0"/>
              <a:t>’: ‘Kathy’,	</a:t>
            </a:r>
          </a:p>
          <a:p>
            <a:pPr marL="45720" indent="0">
              <a:buNone/>
            </a:pPr>
            <a:r>
              <a:rPr lang="en-US" sz="2600" dirty="0"/>
              <a:t>   ‘</a:t>
            </a:r>
            <a:r>
              <a:rPr lang="en-US" sz="2600" dirty="0" err="1"/>
              <a:t>lastName</a:t>
            </a:r>
            <a:r>
              <a:rPr lang="en-US" sz="2600" dirty="0"/>
              <a:t>’: ‘Smith’</a:t>
            </a:r>
          </a:p>
          <a:p>
            <a:pPr marL="45720" indent="0"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9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/>
            <a:r>
              <a:rPr lang="en-US" sz="2800" dirty="0"/>
              <a:t>Return value to JSON Data</a:t>
            </a:r>
          </a:p>
          <a:p>
            <a:pPr marL="388620"/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[</a:t>
            </a:r>
            <a:r>
              <a:rPr lang="en-US" sz="2800" dirty="0" err="1"/>
              <a:t>HttpGet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IEnumerable</a:t>
            </a:r>
            <a:r>
              <a:rPr lang="en-US" sz="2800" dirty="0"/>
              <a:t>&lt;</a:t>
            </a:r>
            <a:r>
              <a:rPr lang="en-US" sz="2800" dirty="0" err="1"/>
              <a:t>TimeTraveler</a:t>
            </a:r>
            <a:r>
              <a:rPr lang="en-US" sz="2800" dirty="0"/>
              <a:t>&gt; Get()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return </a:t>
            </a:r>
            <a:r>
              <a:rPr lang="en-US" sz="2800" dirty="0" err="1"/>
              <a:t>timeTravelerRepository.GetAll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4515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8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1486</Words>
  <Application>Microsoft Office PowerPoint</Application>
  <PresentationFormat>Widescreen</PresentationFormat>
  <Paragraphs>208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Logols Learning</vt:lpstr>
      <vt:lpstr>REST</vt:lpstr>
      <vt:lpstr>HTTP</vt:lpstr>
      <vt:lpstr>Controller</vt:lpstr>
      <vt:lpstr>Attributes</vt:lpstr>
      <vt:lpstr>Routing</vt:lpstr>
      <vt:lpstr>Class Attribute Route</vt:lpstr>
      <vt:lpstr>JSON</vt:lpstr>
      <vt:lpstr>Response Binding</vt:lpstr>
      <vt:lpstr>Parameter Binding</vt:lpstr>
      <vt:lpstr>CLI Commands</vt:lpstr>
      <vt:lpstr>Postman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251</cp:revision>
  <dcterms:created xsi:type="dcterms:W3CDTF">2017-04-24T23:58:16Z</dcterms:created>
  <dcterms:modified xsi:type="dcterms:W3CDTF">2018-06-05T00:09:18Z</dcterms:modified>
</cp:coreProperties>
</file>