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86" r:id="rId3"/>
    <p:sldId id="323" r:id="rId4"/>
    <p:sldId id="357" r:id="rId5"/>
    <p:sldId id="356" r:id="rId6"/>
    <p:sldId id="355" r:id="rId7"/>
    <p:sldId id="331" r:id="rId8"/>
    <p:sldId id="332" r:id="rId9"/>
    <p:sldId id="295" r:id="rId10"/>
    <p:sldId id="333" r:id="rId11"/>
    <p:sldId id="316" r:id="rId12"/>
    <p:sldId id="334" r:id="rId13"/>
    <p:sldId id="294" r:id="rId14"/>
    <p:sldId id="328" r:id="rId15"/>
    <p:sldId id="326" r:id="rId16"/>
    <p:sldId id="335" r:id="rId17"/>
    <p:sldId id="336" r:id="rId18"/>
    <p:sldId id="343" r:id="rId19"/>
    <p:sldId id="299" r:id="rId20"/>
    <p:sldId id="307" r:id="rId21"/>
    <p:sldId id="325" r:id="rId22"/>
    <p:sldId id="300" r:id="rId23"/>
    <p:sldId id="302" r:id="rId24"/>
    <p:sldId id="303" r:id="rId25"/>
    <p:sldId id="337" r:id="rId26"/>
    <p:sldId id="301" r:id="rId27"/>
    <p:sldId id="338" r:id="rId28"/>
    <p:sldId id="344" r:id="rId29"/>
    <p:sldId id="349" r:id="rId30"/>
    <p:sldId id="327" r:id="rId31"/>
    <p:sldId id="339" r:id="rId32"/>
    <p:sldId id="309" r:id="rId33"/>
    <p:sldId id="313" r:id="rId34"/>
    <p:sldId id="314" r:id="rId35"/>
    <p:sldId id="315" r:id="rId36"/>
    <p:sldId id="308" r:id="rId37"/>
    <p:sldId id="345" r:id="rId38"/>
    <p:sldId id="350" r:id="rId39"/>
    <p:sldId id="329" r:id="rId40"/>
    <p:sldId id="330" r:id="rId41"/>
    <p:sldId id="340" r:id="rId42"/>
    <p:sldId id="346" r:id="rId43"/>
    <p:sldId id="352" r:id="rId44"/>
    <p:sldId id="319" r:id="rId45"/>
    <p:sldId id="320" r:id="rId46"/>
    <p:sldId id="347" r:id="rId47"/>
    <p:sldId id="353" r:id="rId48"/>
    <p:sldId id="342" r:id="rId49"/>
    <p:sldId id="348" r:id="rId50"/>
    <p:sldId id="354" r:id="rId5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53" d="100"/>
          <a:sy n="53" d="100"/>
        </p:scale>
        <p:origin x="19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CBB93-BAE9-4D98-B8FE-98BE5BFF2E5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Comments can appear on their own line or at the end of the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Single line comments are done using two slashes.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.Net</a:t>
            </a:r>
            <a:r>
              <a:rPr lang="en-US" baseline="0" dirty="0"/>
              <a:t> there are built-in types and user defined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Built-in types are built into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types are user defined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Anyone can create them by creating classes or </a:t>
            </a:r>
            <a:r>
              <a:rPr lang="en-US" baseline="0" dirty="0" err="1"/>
              <a:t>structs</a:t>
            </a:r>
            <a:r>
              <a:rPr lang="en-US" baseline="0" dirty="0"/>
              <a:t>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Many are provided by Microsoft in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Some basic built in types are bool, </a:t>
            </a:r>
            <a:r>
              <a:rPr lang="en-US" baseline="0" dirty="0" err="1"/>
              <a:t>int</a:t>
            </a:r>
            <a:r>
              <a:rPr lang="en-US" baseline="0" dirty="0"/>
              <a:t>, decimal, string, and array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bool – represents a variable type that is true or false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 – represents a variable type that is a number with no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decimal – represents a variable type that is a number with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 – represents a variable type that has multiple values of the same type.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Each value in an array is contained in an index.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an array index starts at 0 and increments or goes up by 1 for each additional index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Variables are declared by specifying the type followed by a name.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value can be specified at the same time by setting it equal to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does CLI stand for?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do you create a new project using the </a:t>
            </a:r>
            <a:r>
              <a:rPr lang="en-US" sz="1300" dirty="0" err="1"/>
              <a:t>.Net</a:t>
            </a:r>
            <a:r>
              <a:rPr lang="en-US" sz="1300" dirty="0"/>
              <a:t> CLI?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create a new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change a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</a:t>
            </a:r>
            <a:r>
              <a:rPr lang="en-US" sz="1300" dirty="0" err="1"/>
              <a:t>int</a:t>
            </a:r>
            <a:r>
              <a:rPr lang="en-US" sz="1300" dirty="0"/>
              <a:t>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comparison operators that can be used to compare variables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less than, greater than, less than or equal to, greater than or equal to, equal to, and not equal to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equal to has 2 equal signs.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Let’s take a tour of Visual</a:t>
            </a:r>
            <a:r>
              <a:rPr lang="en-US" baseline="0" dirty="0"/>
              <a:t>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To open code, you only open a folder that the code exists in.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File menu and Open Folder option to open a folder.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an Explorer window used to view files.  Use the view menu to open the explorer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Double click a file in the Explorer window to open 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Multiple windows will open in different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X on the tab to close a tab.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Right click and choose close all to close all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the output window to view code output.  Use the view menu to open the output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 built in terminal window.  Use the view menu to open the terminal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open multiple terminal windows by clicking the + button.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multiple conditions in one if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do this by using the logical operators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and operator which checks if multiple conditions are true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or operator which checks if one condition is true or another one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short circuited and </a:t>
            </a:r>
            <a:r>
              <a:rPr lang="en-US" baseline="0" dirty="0" err="1"/>
              <a:t>and</a:t>
            </a:r>
            <a:r>
              <a:rPr lang="en-US" baseline="0" dirty="0"/>
              <a:t> or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if statement will conditionally run logic based upon the result of the condition.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 must always evaluate to true or false or an error will occur.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 can be added to any if statement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means that if the if condition is false then the statements within the else will be run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addition to else statements there are else if statements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could chain a bunch of if else statements together, but a more succinct way of writing that would be with a switch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switch statement evaluates multiple conditions to find which logic should be run.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break statement is needed at the end of the statements for a particular case to stop the logic from going into the next case.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else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nested if statement on the board that checks two different bool variables.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switch statement to write to the console the text representation of the numbers 1 to 3.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is a version control system.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different version control systems, but Git is probably one of the most popular right now.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Git, everything is contained inside a repository.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remote repository is a central location for code.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allows for different developers working on the same project to be able to collaborate together and share files and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keeps a history of all changes including files added, modified, and deleted.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allows for each developer to be working on a slightly different version of the code on their local computer and to commit their differences to the remote repository when they are ready.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Github</a:t>
            </a:r>
            <a:r>
              <a:rPr lang="en-US" baseline="0" dirty="0"/>
              <a:t> is a web based service that hosts Git repositories.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, decimal, and bool are what as known as value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 types contain data within their own memory location.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and array are reference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Reference types only contain a pointer to data in memory.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is special and is declared just like value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reference types require the use of the new keyword in order to create a new instance of an object.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Arrays are declared with other data types followed by square brackets [].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Because array is a reference type, it requires the new keyword to create a new instance of the array.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Values can be set to the array one by one or all at once.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this is the case then the array needs to be initialized with the number of indexes (values) that are required.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all at once, then values are provided in curly braces {} and are comma separated.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size of the array does not need to be specified if you are directly setting values.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As a short hand the new keyword can be bypassed and directly set to values using the curly brace {} syntax.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for loop takes 3 statements.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first statement is to initialize the variable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second statement is the condition to check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third statement is to update a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foreach</a:t>
            </a:r>
            <a:r>
              <a:rPr lang="en-US" baseline="0" dirty="0"/>
              <a:t> loop is similar to the for loop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is that it allows you to iterate through an enumerable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enumerable variable is a variable that has a type that implements </a:t>
            </a:r>
            <a:r>
              <a:rPr lang="en-US" baseline="0" dirty="0" err="1"/>
              <a:t>IEnumerable</a:t>
            </a:r>
            <a:r>
              <a:rPr lang="en-US" baseline="0" dirty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difference between a value and reference type?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Is </a:t>
            </a:r>
            <a:r>
              <a:rPr lang="en-US" sz="1300" dirty="0" err="1"/>
              <a:t>int</a:t>
            </a:r>
            <a:r>
              <a:rPr lang="en-US" sz="1300" dirty="0"/>
              <a:t> a value or reference type?  What about string?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array and initialize in with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do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</a:t>
            </a:r>
            <a:r>
              <a:rPr lang="en-US" sz="1300" dirty="0" err="1"/>
              <a:t>foreach</a:t>
            </a:r>
            <a:r>
              <a:rPr lang="en-US" sz="1300" dirty="0"/>
              <a:t> loop that loops through an integer array 1 to 3 and writes each number to the console.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It would be difficult to deal with code that just went on endlessly.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Therefore, code is broken down into methods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should be small and manageable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statements grouped into cohesive actions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reusable.  You can call them multiple times without re-writing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Functions are methods that return a value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Only one value can be returned from a function.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Void methods do not return a value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can have parameters, which are values passed to the method to be used inside of the method.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You can overload a method which means to have two methods with the same name.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If you do, it requires parameter types or the number of parameters (the signature) to be different.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main workflow for Git.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additional steps that could be added, but this should be everything you need to know to get started.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start a new repository by initializing it or you can take down an existing remote repository by cloning it to your machine.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files start out untracked, which means Git does not know about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the repository is initialized or cloned, files can be added so they will be tracked by Git.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Tracked means that Git will keep track of modifications to a file.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a modification has occurred to a file you can stage that modification along with other file modifications.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a commit is done, all staged modifications will go into your local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everything so far is just on your local computer.  No one else can see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you are ready you can push commits to the remote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At any time you can pull from the remote repository to get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8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general syntax for a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access modifier we will talk about later.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return type is the type that should be returned.  If there is no value to be returned then void should be used.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Next comes the name of the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After put in the parameters comma separated within the parenthesis ().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does not return anything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allow for type safety while at the same time allowing the same code to work for multiple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are used a lot with collections.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Microsoft provides a number of generic collections within the </a:t>
            </a:r>
            <a:r>
              <a:rPr lang="en-US" baseline="0" dirty="0" err="1"/>
              <a:t>System.Collections.Generic</a:t>
            </a:r>
            <a:r>
              <a:rPr lang="en-US" baseline="0" dirty="0"/>
              <a:t> namespace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example is List.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advantage of using generics?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Let’s setup a </a:t>
            </a:r>
            <a:r>
              <a:rPr lang="en-US" baseline="0" dirty="0" err="1"/>
              <a:t>Github</a:t>
            </a:r>
            <a:r>
              <a:rPr lang="en-US" baseline="0" dirty="0"/>
              <a:t> repository that you can use for this </a:t>
            </a:r>
            <a:r>
              <a:rPr lang="en-US" baseline="0" dirty="0" err="1"/>
              <a:t>bootcamp</a:t>
            </a:r>
            <a:r>
              <a:rPr lang="en-US" baseline="0" dirty="0"/>
              <a:t>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Go to https://github.com.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Sign in or setup an account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start a new project button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Enter a name and click the initialize this repository with a README check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Create a Repository button.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Clone the repository to setup a local repository and working directory.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ctrl + shift + p to open the command palette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Type Git: clone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Github</a:t>
            </a:r>
            <a:r>
              <a:rPr lang="en-US" baseline="0" dirty="0"/>
              <a:t> click the Clone or download button and copy the </a:t>
            </a:r>
            <a:r>
              <a:rPr lang="en-US" baseline="0" dirty="0" err="1"/>
              <a:t>url</a:t>
            </a:r>
            <a:r>
              <a:rPr lang="en-US" baseline="0" dirty="0"/>
              <a:t> from the </a:t>
            </a:r>
            <a:r>
              <a:rPr lang="en-US" baseline="0" dirty="0" err="1"/>
              <a:t>url</a:t>
            </a:r>
            <a:r>
              <a:rPr lang="en-US" baseline="0" dirty="0"/>
              <a:t> text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the </a:t>
            </a:r>
            <a:r>
              <a:rPr lang="en-US" baseline="0" dirty="0" err="1"/>
              <a:t>url</a:t>
            </a:r>
            <a:r>
              <a:rPr lang="en-US" baseline="0" dirty="0"/>
              <a:t> into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Select the directory to clone to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Create directories needed, commit, and push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the directory that you cloned to in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a directory named Day1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directory named </a:t>
            </a:r>
            <a:r>
              <a:rPr lang="en-US" baseline="0" dirty="0" err="1"/>
              <a:t>TestGit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file named testfile.txt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on the Source Control Window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should see a change was picked up for our new file.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plus icon next to the file to stage the modification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the text box, type the comment, “first file” and press ctrl + Enter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the ellipse button (three dots) and then click push branch</a:t>
            </a:r>
          </a:p>
          <a:p>
            <a:pPr marL="1121746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Login to </a:t>
            </a:r>
            <a:r>
              <a:rPr lang="en-US" baseline="0" dirty="0" err="1"/>
              <a:t>Github</a:t>
            </a:r>
            <a:r>
              <a:rPr lang="en-US" baseline="0" dirty="0"/>
              <a:t> if needed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Refresh the </a:t>
            </a:r>
            <a:r>
              <a:rPr lang="en-US" baseline="0" dirty="0" err="1"/>
              <a:t>Github</a:t>
            </a:r>
            <a:r>
              <a:rPr lang="en-US" baseline="0" dirty="0"/>
              <a:t> page and you should now see your page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Make a change to the text of the text file and go through the same steps to push the change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Look at the </a:t>
            </a:r>
            <a:r>
              <a:rPr lang="en-US" baseline="0" dirty="0" err="1"/>
              <a:t>Github</a:t>
            </a:r>
            <a:r>
              <a:rPr lang="en-US" baseline="0" dirty="0"/>
              <a:t> page to see the change.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ellipse and select pull to pull down changes.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will repeat this process to add day 1 examples to the Day1 directory and other examples to directories corresponding to the day of the session.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</a:t>
            </a:r>
            <a:r>
              <a:rPr lang="en-US" baseline="0" dirty="0" err="1"/>
              <a:t>gitignore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do not want all changes in git.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you build, </a:t>
            </a:r>
            <a:r>
              <a:rPr lang="en-US" baseline="0" dirty="0" err="1"/>
              <a:t>.net</a:t>
            </a:r>
            <a:r>
              <a:rPr lang="en-US" baseline="0" dirty="0"/>
              <a:t> creates a bunch of files.  You don’t need the build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a .</a:t>
            </a:r>
            <a:r>
              <a:rPr lang="en-US" baseline="0" dirty="0" err="1"/>
              <a:t>gitignore</a:t>
            </a:r>
            <a:r>
              <a:rPr lang="en-US" baseline="0" dirty="0"/>
              <a:t> file to tell Git not to track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Copy the text from this file:  https://github.com/github/gitignore/blob/master/VisualStudio.gitignore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it into notepad and save a .</a:t>
            </a:r>
            <a:r>
              <a:rPr lang="en-US" baseline="0" dirty="0" err="1"/>
              <a:t>gitignore</a:t>
            </a:r>
            <a:r>
              <a:rPr lang="en-US" baseline="0" dirty="0"/>
              <a:t> in your directory that you cloned to.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Follow prior steps to push this file to the remote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3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.Net</a:t>
            </a:r>
            <a:r>
              <a:rPr lang="en-US" baseline="0" dirty="0"/>
              <a:t> Core Command Line Interface (CLI) allows you to enter </a:t>
            </a:r>
            <a:r>
              <a:rPr lang="en-US" baseline="0" dirty="0" err="1"/>
              <a:t>.Net</a:t>
            </a:r>
            <a:r>
              <a:rPr lang="en-US" baseline="0" dirty="0"/>
              <a:t> commands into the command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We will use the terminal built into Visual Studio Code for ease of use.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some basic commands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new – used to create new projects, files, or solutions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build – used to build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run – used to run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commands to modify a project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package – used to add a </a:t>
            </a:r>
            <a:r>
              <a:rPr lang="en-US" baseline="0" dirty="0" err="1"/>
              <a:t>Nuget</a:t>
            </a:r>
            <a:r>
              <a:rPr lang="en-US" baseline="0" dirty="0"/>
              <a:t> package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package – used to remove a </a:t>
            </a:r>
            <a:r>
              <a:rPr lang="en-US" baseline="0" dirty="0" err="1"/>
              <a:t>Nuget</a:t>
            </a:r>
            <a:r>
              <a:rPr lang="en-US" baseline="0" dirty="0"/>
              <a:t> package from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reference – used to add a reference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reference – used to remove a reference from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baseline="0" dirty="0">
                <a:latin typeface="+mn-lt"/>
              </a:rPr>
              <a:t>Here are some examples of using new within the CLI to create new projects.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Console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console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Class Library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classlib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Web API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webapi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 full reference is available here:  https://docs.microsoft.com/en-us/dotnet/core/tools/dotnet-new?tabs=netcore2x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are made up of keywords, expressions, and operators.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Keywords are known words that are part of the language and perform some type of designation.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Expressions are a combination of operators and operands.  The operands can be values or variables.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Operators perform some action, such as in math we have operators like +, -, *, /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statements end with a semicolon ;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can span multiple lines, but must always have the semicolon at the end of the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 blocks can exist within other statement blocks.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C#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Statements and Statement Blocks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// this is a comment</a:t>
            </a:r>
          </a:p>
          <a:p>
            <a:pPr lvl="1"/>
            <a:r>
              <a:rPr lang="en-US" sz="2800" dirty="0"/>
              <a:t>Single line comments</a:t>
            </a:r>
          </a:p>
          <a:p>
            <a:r>
              <a:rPr lang="en-US" sz="2800" dirty="0"/>
              <a:t>/* this is a multi line </a:t>
            </a:r>
          </a:p>
          <a:p>
            <a:pPr marL="0" indent="0">
              <a:buNone/>
            </a:pPr>
            <a:r>
              <a:rPr lang="en-US" sz="2800" dirty="0"/>
              <a:t>	comment */</a:t>
            </a:r>
          </a:p>
          <a:p>
            <a:pPr lvl="1"/>
            <a:r>
              <a:rPr lang="en-US" sz="2800" dirty="0"/>
              <a:t>Multi-line comments</a:t>
            </a:r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Built-In Types</a:t>
            </a:r>
          </a:p>
          <a:p>
            <a:pPr lvl="1"/>
            <a:r>
              <a:rPr lang="en-US" sz="2800" dirty="0"/>
              <a:t>bool</a:t>
            </a:r>
          </a:p>
          <a:p>
            <a:pPr lvl="1"/>
            <a:r>
              <a:rPr lang="en-US" sz="2800" dirty="0" err="1"/>
              <a:t>int</a:t>
            </a:r>
            <a:endParaRPr lang="en-US" sz="2800" dirty="0"/>
          </a:p>
          <a:p>
            <a:pPr lvl="1"/>
            <a:r>
              <a:rPr lang="en-US" sz="2800" dirty="0"/>
              <a:t>decimal</a:t>
            </a:r>
          </a:p>
          <a:p>
            <a:pPr lvl="1"/>
            <a:r>
              <a:rPr lang="en-US" sz="2800" dirty="0"/>
              <a:t>string </a:t>
            </a:r>
          </a:p>
          <a:p>
            <a:pPr lvl="1"/>
            <a:r>
              <a:rPr lang="en-US" sz="28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 = “test string”;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myString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Number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 = 5;</a:t>
            </a:r>
          </a:p>
          <a:p>
            <a:pPr lvl="1"/>
            <a:r>
              <a:rPr lang="en-US" sz="2800" dirty="0"/>
              <a:t>decimal </a:t>
            </a:r>
            <a:r>
              <a:rPr lang="en-US" sz="2800" dirty="0" err="1"/>
              <a:t>myDecimal</a:t>
            </a:r>
            <a:r>
              <a:rPr lang="en-US" sz="2800" dirty="0"/>
              <a:t> = 5.234;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myDecimal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Bool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 = true;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myBool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Cli</a:t>
            </a:r>
            <a:r>
              <a:rPr lang="en-US" dirty="0"/>
              <a:t>, Statements, blocks, comments,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/>
              <a:t>Do not compare with =</a:t>
            </a:r>
          </a:p>
          <a:p>
            <a:r>
              <a:rPr lang="en-US" sz="2800" dirty="0"/>
              <a:t>&lt;   Less Than</a:t>
            </a:r>
          </a:p>
          <a:p>
            <a:r>
              <a:rPr lang="en-US" sz="2800" dirty="0"/>
              <a:t>&gt;   Greater Than</a:t>
            </a:r>
          </a:p>
          <a:p>
            <a:r>
              <a:rPr lang="en-US" sz="2800" dirty="0"/>
              <a:t>&lt;=   Less Than or Equal To</a:t>
            </a:r>
          </a:p>
          <a:p>
            <a:r>
              <a:rPr lang="en-US" sz="2800" dirty="0"/>
              <a:t>&gt;=   Greater Than or Equal To</a:t>
            </a:r>
          </a:p>
          <a:p>
            <a:r>
              <a:rPr lang="en-US" sz="2800" dirty="0"/>
              <a:t>==   Equal To</a:t>
            </a:r>
          </a:p>
          <a:p>
            <a:r>
              <a:rPr lang="en-US" sz="2800" dirty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&amp;   And</a:t>
            </a:r>
          </a:p>
          <a:p>
            <a:r>
              <a:rPr lang="en-US" sz="2800" dirty="0"/>
              <a:t>|   Inclusive Or</a:t>
            </a:r>
          </a:p>
          <a:p>
            <a:r>
              <a:rPr lang="en-US" sz="2800" dirty="0"/>
              <a:t>&amp;&amp;   Conditional And</a:t>
            </a:r>
          </a:p>
          <a:p>
            <a:r>
              <a:rPr lang="en-US" sz="2800" dirty="0"/>
              <a:t>||   Conditional Or</a:t>
            </a:r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bool </a:t>
            </a:r>
            <a:r>
              <a:rPr lang="en-US" sz="2800" dirty="0" err="1"/>
              <a:t>myVariable</a:t>
            </a:r>
            <a:r>
              <a:rPr lang="en-US" sz="28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If (</a:t>
            </a:r>
            <a:r>
              <a:rPr lang="en-US" sz="2800" dirty="0" err="1"/>
              <a:t>myVariable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/>
              <a:t>(“false”);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false;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Multiple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/>
              <a:t>Example</a:t>
            </a:r>
            <a:br>
              <a:rPr lang="en-US" dirty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myVariable</a:t>
            </a:r>
            <a:r>
              <a:rPr lang="en-US" dirty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switch(</a:t>
            </a:r>
            <a:r>
              <a:rPr lang="en-US" dirty="0" err="1"/>
              <a:t>myVariable</a:t>
            </a:r>
            <a:r>
              <a:rPr lang="en-US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</a:t>
            </a:r>
            <a:r>
              <a:rPr lang="en-US" sz="2800" dirty="0" err="1"/>
              <a:t>int</a:t>
            </a:r>
            <a:r>
              <a:rPr lang="en-US" sz="2800" dirty="0"/>
              <a:t> variable, write if else statements and console out the persons status.</a:t>
            </a:r>
          </a:p>
          <a:p>
            <a:pPr lvl="0"/>
            <a:r>
              <a:rPr lang="en-US" sz="2800" dirty="0"/>
              <a:t>Using the same </a:t>
            </a:r>
            <a:r>
              <a:rPr lang="en-US" sz="2800" dirty="0" err="1"/>
              <a:t>int</a:t>
            </a:r>
            <a:r>
              <a:rPr lang="en-US" sz="2800" dirty="0"/>
              <a:t> variable, modify your code to perform the same operation with a switch statement.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1" y="2060575"/>
            <a:ext cx="5760475" cy="4195763"/>
          </a:xfrm>
        </p:spPr>
        <p:txBody>
          <a:bodyPr>
            <a:normAutofit/>
          </a:bodyPr>
          <a:lstStyle/>
          <a:p>
            <a:r>
              <a:rPr lang="en-US" sz="2800" dirty="0"/>
              <a:t>Version Control System (VCS)</a:t>
            </a:r>
          </a:p>
          <a:p>
            <a:r>
              <a:rPr lang="en-US" sz="2800" dirty="0"/>
              <a:t>Repository</a:t>
            </a:r>
          </a:p>
          <a:p>
            <a:pPr lvl="1"/>
            <a:r>
              <a:rPr lang="en-US" sz="2600" dirty="0"/>
              <a:t>Central location for code</a:t>
            </a:r>
          </a:p>
          <a:p>
            <a:pPr lvl="1"/>
            <a:r>
              <a:rPr lang="en-US" sz="2600" dirty="0"/>
              <a:t>Keeps a history</a:t>
            </a:r>
          </a:p>
          <a:p>
            <a:pPr lvl="1"/>
            <a:r>
              <a:rPr lang="en-US" sz="2600" dirty="0"/>
              <a:t>Different versions of code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– hosts repositories</a:t>
            </a:r>
            <a:endParaRPr lang="en-US" sz="2600" dirty="0"/>
          </a:p>
        </p:txBody>
      </p:sp>
      <p:pic>
        <p:nvPicPr>
          <p:cNvPr id="1030" name="Picture 6" descr="Image result">
            <a:extLst>
              <a:ext uri="{FF2B5EF4-FFF2-40B4-BE49-F238E27FC236}">
                <a16:creationId xmlns:a16="http://schemas.microsoft.com/office/drawing/2014/main" id="{4B475FBD-7508-4C3B-B34C-A7FFDE4E63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79" y="1452562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System</a:t>
            </a:r>
          </a:p>
          <a:p>
            <a:pPr lvl="1"/>
            <a:r>
              <a:rPr lang="en-US" sz="2600" dirty="0"/>
              <a:t>Value Types</a:t>
            </a:r>
          </a:p>
          <a:p>
            <a:pPr lvl="2"/>
            <a:r>
              <a:rPr lang="en-US" sz="2200" dirty="0"/>
              <a:t>Contain data within it’s own memory location.</a:t>
            </a:r>
          </a:p>
          <a:p>
            <a:pPr lvl="2"/>
            <a:r>
              <a:rPr lang="en-US" sz="2200" dirty="0"/>
              <a:t>int, decimal, bool</a:t>
            </a:r>
          </a:p>
          <a:p>
            <a:pPr lvl="1"/>
            <a:r>
              <a:rPr lang="en-US" sz="2600" dirty="0"/>
              <a:t>Reference Types</a:t>
            </a:r>
          </a:p>
          <a:p>
            <a:pPr lvl="2"/>
            <a:r>
              <a:rPr lang="en-US" sz="2200" dirty="0"/>
              <a:t>Contain a pointer to a memory location.</a:t>
            </a:r>
          </a:p>
          <a:p>
            <a:pPr lvl="2"/>
            <a:r>
              <a:rPr lang="en-US" sz="2200" dirty="0"/>
              <a:t>Require a new instance of an object.</a:t>
            </a:r>
          </a:p>
          <a:p>
            <a:pPr lvl="2"/>
            <a:r>
              <a:rPr lang="en-US" sz="2200" dirty="0"/>
              <a:t>Are null if no instance of an object has been provided.</a:t>
            </a:r>
          </a:p>
          <a:p>
            <a:pPr lvl="2"/>
            <a:r>
              <a:rPr lang="en-US" sz="2200" dirty="0"/>
              <a:t>string, array, class</a:t>
            </a:r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 [5];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/>
              <a:t>Using 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</a:t>
            </a:r>
            <a:r>
              <a:rPr lang="en-US" sz="2600" dirty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myArray</a:t>
            </a:r>
            <a:r>
              <a:rPr lang="en-US" sz="2600" dirty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myArray.Length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);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for(</a:t>
            </a:r>
            <a:r>
              <a:rPr lang="en-US" sz="2800" dirty="0" err="1"/>
              <a:t>int</a:t>
            </a:r>
            <a:r>
              <a:rPr lang="en-US" sz="2800" dirty="0"/>
              <a:t> counter = 0;  counter &lt; </a:t>
            </a:r>
            <a:r>
              <a:rPr lang="en-US" sz="2800" dirty="0" err="1"/>
              <a:t>myArray.Length</a:t>
            </a:r>
            <a:r>
              <a:rPr lang="en-US" sz="2800" dirty="0"/>
              <a:t>; 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foreach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value in </a:t>
            </a:r>
            <a:r>
              <a:rPr lang="en-US" sz="2800" dirty="0" err="1"/>
              <a:t>myArray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(value);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array of </a:t>
            </a:r>
            <a:r>
              <a:rPr lang="en-US" sz="2800" dirty="0" err="1"/>
              <a:t>int</a:t>
            </a:r>
            <a:r>
              <a:rPr lang="en-US" sz="2800" dirty="0"/>
              <a:t> variable, write loops with if else statements and console out everyone’s status.</a:t>
            </a:r>
          </a:p>
          <a:p>
            <a:pPr lvl="0"/>
            <a:r>
              <a:rPr lang="en-US" sz="2800" dirty="0"/>
              <a:t>Use all loop types.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Smaller and Manageable</a:t>
            </a:r>
          </a:p>
          <a:p>
            <a:r>
              <a:rPr lang="en-US" sz="2800" dirty="0"/>
              <a:t>Cohesive Actions</a:t>
            </a:r>
          </a:p>
          <a:p>
            <a:r>
              <a:rPr lang="en-US" sz="2800" dirty="0"/>
              <a:t>Reusable</a:t>
            </a:r>
          </a:p>
          <a:p>
            <a:r>
              <a:rPr lang="en-US" sz="2800" dirty="0"/>
              <a:t>Functions Return a Value</a:t>
            </a:r>
          </a:p>
          <a:p>
            <a:pPr lvl="1"/>
            <a:r>
              <a:rPr lang="en-US" sz="2600" dirty="0"/>
              <a:t>Only one value can be returned</a:t>
            </a:r>
          </a:p>
          <a:p>
            <a:r>
              <a:rPr lang="en-US" sz="2800" dirty="0"/>
              <a:t>Voids do not Return a Value</a:t>
            </a:r>
          </a:p>
          <a:p>
            <a:r>
              <a:rPr lang="en-US" sz="2800" dirty="0"/>
              <a:t>Parameters</a:t>
            </a:r>
          </a:p>
          <a:p>
            <a:r>
              <a:rPr lang="en-US" sz="2800" dirty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612CF-2482-485F-9EB3-848170206EC6}"/>
              </a:ext>
            </a:extLst>
          </p:cNvPr>
          <p:cNvSpPr/>
          <p:nvPr/>
        </p:nvSpPr>
        <p:spPr>
          <a:xfrm>
            <a:off x="1469986" y="2607847"/>
            <a:ext cx="672162" cy="32720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F579B-C110-42B7-A217-1DA96958A4F8}"/>
              </a:ext>
            </a:extLst>
          </p:cNvPr>
          <p:cNvSpPr/>
          <p:nvPr/>
        </p:nvSpPr>
        <p:spPr>
          <a:xfrm>
            <a:off x="52852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Staged (Index)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AA36-FFAB-456F-9964-180D922F05AB}"/>
              </a:ext>
            </a:extLst>
          </p:cNvPr>
          <p:cNvSpPr/>
          <p:nvPr/>
        </p:nvSpPr>
        <p:spPr>
          <a:xfrm>
            <a:off x="71636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1FF9D-F613-48BA-8375-3EBE29D901C9}"/>
              </a:ext>
            </a:extLst>
          </p:cNvPr>
          <p:cNvSpPr/>
          <p:nvPr/>
        </p:nvSpPr>
        <p:spPr>
          <a:xfrm>
            <a:off x="9013368" y="1901792"/>
            <a:ext cx="672162" cy="40266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6C23F-9F8C-43A8-8092-32063253C1A8}"/>
              </a:ext>
            </a:extLst>
          </p:cNvPr>
          <p:cNvSpPr/>
          <p:nvPr/>
        </p:nvSpPr>
        <p:spPr>
          <a:xfrm>
            <a:off x="3377605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Tracked (Workspace)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DF6D7C-84A8-487E-8D85-D92779BDA356}"/>
              </a:ext>
            </a:extLst>
          </p:cNvPr>
          <p:cNvSpPr/>
          <p:nvPr/>
        </p:nvSpPr>
        <p:spPr>
          <a:xfrm>
            <a:off x="2216270" y="2607847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C230BD-0466-42B8-AD9E-B1D0D146037A}"/>
              </a:ext>
            </a:extLst>
          </p:cNvPr>
          <p:cNvSpPr/>
          <p:nvPr/>
        </p:nvSpPr>
        <p:spPr>
          <a:xfrm>
            <a:off x="4136861" y="1901792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DA20D95-955C-4A7C-8743-AEA65CCB384D}"/>
              </a:ext>
            </a:extLst>
          </p:cNvPr>
          <p:cNvSpPr/>
          <p:nvPr/>
        </p:nvSpPr>
        <p:spPr>
          <a:xfrm>
            <a:off x="5929910" y="1904030"/>
            <a:ext cx="1283692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D97C4D-5EFC-4732-B427-9568874FEF13}"/>
              </a:ext>
            </a:extLst>
          </p:cNvPr>
          <p:cNvSpPr/>
          <p:nvPr/>
        </p:nvSpPr>
        <p:spPr>
          <a:xfrm>
            <a:off x="7881252" y="1904030"/>
            <a:ext cx="1132116" cy="7060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1C7E281-3A73-494B-8EDB-26DB099E0546}"/>
              </a:ext>
            </a:extLst>
          </p:cNvPr>
          <p:cNvSpPr/>
          <p:nvPr/>
        </p:nvSpPr>
        <p:spPr>
          <a:xfrm>
            <a:off x="4066014" y="5312789"/>
            <a:ext cx="4878738" cy="81022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D23C71C-53EA-451F-98F8-926E7DB65F61}"/>
              </a:ext>
            </a:extLst>
          </p:cNvPr>
          <p:cNvSpPr/>
          <p:nvPr/>
        </p:nvSpPr>
        <p:spPr>
          <a:xfrm>
            <a:off x="4065601" y="4530191"/>
            <a:ext cx="4878738" cy="810229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(first time only)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DFED80-05F6-4DA5-9DB7-C475CDEC0BFB}"/>
              </a:ext>
            </a:extLst>
          </p:cNvPr>
          <p:cNvSpPr/>
          <p:nvPr/>
        </p:nvSpPr>
        <p:spPr>
          <a:xfrm>
            <a:off x="2216270" y="1853248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3319454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[access modifier] [return type] [name]([type1] [parameter1], [type2] [parameter2])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AddNumbers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num1, </a:t>
            </a:r>
            <a:r>
              <a:rPr lang="en-US" sz="2800" dirty="0" err="1"/>
              <a:t>int</a:t>
            </a:r>
            <a:r>
              <a:rPr lang="en-US" sz="2800" dirty="0"/>
              <a:t> num2)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method that handles the condition given a parameter for status that returns the status string.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Safety</a:t>
            </a:r>
          </a:p>
          <a:p>
            <a:r>
              <a:rPr lang="en-US" sz="2800" dirty="0"/>
              <a:t>Re-use</a:t>
            </a:r>
          </a:p>
          <a:p>
            <a:r>
              <a:rPr lang="en-US" sz="2800" dirty="0"/>
              <a:t>Generic Collections – </a:t>
            </a:r>
            <a:r>
              <a:rPr lang="en-US" sz="2800" dirty="0" err="1"/>
              <a:t>System.Collections.Generic</a:t>
            </a: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strings.Add</a:t>
            </a:r>
            <a:r>
              <a:rPr lang="en-US" sz="2800" dirty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</a:t>
            </a:r>
            <a:r>
              <a:rPr lang="en-US" sz="2800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ints</a:t>
            </a:r>
            <a:r>
              <a:rPr lang="en-US" sz="2800" dirty="0"/>
              <a:t> = new List&lt;</a:t>
            </a:r>
            <a:r>
              <a:rPr lang="en-US" sz="2800" dirty="0" err="1"/>
              <a:t>int</a:t>
            </a:r>
            <a:r>
              <a:rPr lang="en-US" sz="2800" dirty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int.s.Add</a:t>
            </a:r>
            <a:r>
              <a:rPr lang="en-US" sz="2800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generic list of status descriptions.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DotNet</a:t>
            </a:r>
            <a:r>
              <a:rPr lang="en-US" sz="2800" dirty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https://dotnetfiddle.net/</a:t>
            </a:r>
            <a:endParaRPr lang="en-US" sz="2600" dirty="0"/>
          </a:p>
          <a:p>
            <a:r>
              <a:rPr lang="en-US" sz="2800" dirty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https://codeasy.net/welcome</a:t>
            </a:r>
            <a:endParaRPr lang="en-US" sz="2600" dirty="0"/>
          </a:p>
          <a:p>
            <a:r>
              <a:rPr lang="en-US" sz="2800" dirty="0"/>
              <a:t>Microsoft Virtual Academy</a:t>
            </a:r>
          </a:p>
          <a:p>
            <a:pPr lvl="1"/>
            <a:r>
              <a:rPr lang="en-US" sz="2600" dirty="0">
                <a:hlinkClick r:id="rId6"/>
              </a:rPr>
              <a:t>https://mva.microsoft.com/</a:t>
            </a:r>
            <a:endParaRPr lang="en-US" sz="2600" dirty="0"/>
          </a:p>
          <a:p>
            <a:r>
              <a:rPr lang="en-US" sz="2800" dirty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https://docs.microsoft.com/en-us/dotnet/csharp/index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14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declaring different types of variables.</a:t>
            </a:r>
          </a:p>
          <a:p>
            <a:r>
              <a:rPr lang="en-US" sz="3200" dirty="0"/>
              <a:t>Try different combinations of if, else statements.</a:t>
            </a:r>
          </a:p>
          <a:p>
            <a:r>
              <a:rPr lang="en-US" sz="3200" dirty="0"/>
              <a:t>Try different combinations and logic for loops.</a:t>
            </a:r>
          </a:p>
          <a:p>
            <a:r>
              <a:rPr lang="en-US" sz="3200" dirty="0"/>
              <a:t>Try creating different methods with different parameters and return types.</a:t>
            </a:r>
          </a:p>
          <a:p>
            <a:r>
              <a:rPr lang="en-US" sz="3200" dirty="0"/>
              <a:t>Try different ways of working with the generic list.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Command Line Interface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Commands within the command line</a:t>
            </a:r>
          </a:p>
          <a:p>
            <a:r>
              <a:rPr lang="en-US" sz="2800" dirty="0"/>
              <a:t>Entered in the terminal window</a:t>
            </a:r>
          </a:p>
          <a:p>
            <a:r>
              <a:rPr lang="en-US" sz="2800" dirty="0"/>
              <a:t>Basic Commands</a:t>
            </a:r>
          </a:p>
          <a:p>
            <a:pPr lvl="1"/>
            <a:r>
              <a:rPr lang="en-US" sz="2600" dirty="0"/>
              <a:t>new, build, run</a:t>
            </a:r>
          </a:p>
          <a:p>
            <a:r>
              <a:rPr lang="en-US" sz="2800" dirty="0"/>
              <a:t>Project Modification Commands</a:t>
            </a:r>
          </a:p>
          <a:p>
            <a:pPr lvl="1"/>
            <a:r>
              <a:rPr lang="en-US" sz="2600" dirty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38846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new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Console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console</a:t>
            </a:r>
          </a:p>
          <a:p>
            <a:r>
              <a:rPr lang="en-US" sz="2800" dirty="0"/>
              <a:t>Class Library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r>
              <a:rPr lang="en-US" sz="2800" dirty="0"/>
              <a:t>Web API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Console Application in Visual Studio Code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Made up of:</a:t>
            </a:r>
          </a:p>
          <a:p>
            <a:pPr lvl="1"/>
            <a:r>
              <a:rPr lang="en-US" sz="2600" dirty="0"/>
              <a:t>Keywords</a:t>
            </a:r>
          </a:p>
          <a:p>
            <a:pPr lvl="1"/>
            <a:r>
              <a:rPr lang="en-US" sz="2600" dirty="0"/>
              <a:t>Expressions</a:t>
            </a:r>
          </a:p>
          <a:p>
            <a:pPr lvl="1"/>
            <a:r>
              <a:rPr lang="en-US" sz="2600" dirty="0"/>
              <a:t>Operators</a:t>
            </a:r>
          </a:p>
          <a:p>
            <a:r>
              <a:rPr lang="en-US" sz="2800" dirty="0"/>
              <a:t>Statements end with a Semicolon </a:t>
            </a:r>
            <a:r>
              <a:rPr lang="en-US" sz="2800" b="1" dirty="0"/>
              <a:t>;</a:t>
            </a:r>
          </a:p>
          <a:p>
            <a:r>
              <a:rPr lang="en-US" sz="2800" dirty="0"/>
              <a:t>Statements can span multiple lines</a:t>
            </a:r>
          </a:p>
          <a:p>
            <a:r>
              <a:rPr lang="en-US" sz="2800" dirty="0"/>
              <a:t>Statement blocks contain multiple statements</a:t>
            </a:r>
          </a:p>
          <a:p>
            <a:pPr lvl="1"/>
            <a:r>
              <a:rPr lang="en-US" sz="2600" dirty="0"/>
              <a:t>Surrounded by curly braces { }</a:t>
            </a:r>
          </a:p>
          <a:p>
            <a:pPr lvl="1"/>
            <a:r>
              <a:rPr lang="en-US" sz="2600" dirty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4304</Words>
  <Application>Microsoft Office PowerPoint</Application>
  <PresentationFormat>Widescreen</PresentationFormat>
  <Paragraphs>593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Git</vt:lpstr>
      <vt:lpstr>Git Workflow</vt:lpstr>
      <vt:lpstr>Git / Github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387</cp:revision>
  <cp:lastPrinted>2018-04-28T18:44:46Z</cp:lastPrinted>
  <dcterms:created xsi:type="dcterms:W3CDTF">2017-04-24T23:58:16Z</dcterms:created>
  <dcterms:modified xsi:type="dcterms:W3CDTF">2018-05-20T18:17:53Z</dcterms:modified>
</cp:coreProperties>
</file>