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34FC-FBD4-C132-8088-CB85809DB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Agile approach to the software development lifecycle	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90B9E-7058-B4A6-1FCF-7602B443B3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alexis</a:t>
            </a:r>
            <a:r>
              <a:rPr lang="en-US" dirty="0"/>
              <a:t> </a:t>
            </a:r>
            <a:r>
              <a:rPr lang="en-US" dirty="0" err="1"/>
              <a:t>mcvey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08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EFBD-9783-0FAF-C5EE-722DB42C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Scrum roles </a:t>
            </a:r>
          </a:p>
        </p:txBody>
      </p:sp>
      <p:pic>
        <p:nvPicPr>
          <p:cNvPr id="6" name="Content Placeholder 5" descr="A group of people in different poses&#10;&#10;Description automatically generated">
            <a:extLst>
              <a:ext uri="{FF2B5EF4-FFF2-40B4-BE49-F238E27FC236}">
                <a16:creationId xmlns:a16="http://schemas.microsoft.com/office/drawing/2014/main" id="{F47D1C3F-F392-FB6A-4004-1400FDB95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705465"/>
            <a:ext cx="4689234" cy="263769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55801A3-A061-29C8-2BA9-BA34A5126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815546"/>
            <a:ext cx="4710683" cy="57829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Product Owner</a:t>
            </a:r>
          </a:p>
          <a:p>
            <a:pPr lvl="1"/>
            <a:r>
              <a:rPr lang="en-US" dirty="0"/>
              <a:t>Set the vision of the product, manages the backlog, communicates the needs of stakeholders to team members.</a:t>
            </a:r>
          </a:p>
          <a:p>
            <a:r>
              <a:rPr lang="en-US" dirty="0"/>
              <a:t>Scrum Master </a:t>
            </a:r>
          </a:p>
          <a:p>
            <a:pPr lvl="1"/>
            <a:r>
              <a:rPr lang="en-US" dirty="0"/>
              <a:t>Facilitates daily scrum meetings, leads sprint planning meetings, manages obstacles and communicates with team and product owner. </a:t>
            </a:r>
          </a:p>
          <a:p>
            <a:r>
              <a:rPr lang="en-US" dirty="0"/>
              <a:t>Developer/Testers</a:t>
            </a:r>
          </a:p>
          <a:p>
            <a:pPr lvl="1"/>
            <a:r>
              <a:rPr lang="en-US" dirty="0"/>
              <a:t>Complete scrum sprint tasks, creates user stories, test cases, develops and test codes, conducts bug fixes and feature updates.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4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0515-7D99-B1E2-B640-79C19FB4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Sdlc</a:t>
            </a:r>
            <a:r>
              <a:rPr lang="en-US" dirty="0"/>
              <a:t> phases in agile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CAE61-6FDD-1EE2-0A9A-EF1904C5D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50167"/>
          </a:xfrm>
        </p:spPr>
        <p:txBody>
          <a:bodyPr>
            <a:normAutofit lnSpcReduction="10000"/>
          </a:bodyPr>
          <a:lstStyle/>
          <a:p>
            <a:r>
              <a:rPr lang="en-US" sz="1800" b="1" u="sng" dirty="0"/>
              <a:t>Concept</a:t>
            </a:r>
            <a:r>
              <a:rPr lang="en-US" sz="1800" u="sng" dirty="0"/>
              <a:t> </a:t>
            </a:r>
            <a:r>
              <a:rPr lang="en-US" sz="1800" dirty="0"/>
              <a:t>– ideas are developed, brainstorming sessions happen and Product Owner’s vision is established.</a:t>
            </a:r>
          </a:p>
          <a:p>
            <a:r>
              <a:rPr lang="en-US" sz="1800" b="1" u="sng" dirty="0"/>
              <a:t>Inception</a:t>
            </a:r>
            <a:r>
              <a:rPr lang="en-US" sz="1800" u="sng" dirty="0"/>
              <a:t> </a:t>
            </a:r>
            <a:r>
              <a:rPr lang="en-US" sz="1800" dirty="0"/>
              <a:t>– groundwork for project is set, team roles are determined and tools and technology is chosen.</a:t>
            </a:r>
          </a:p>
          <a:p>
            <a:r>
              <a:rPr lang="en-US" sz="1800" b="1" u="sng" dirty="0"/>
              <a:t>Iteration/Construction </a:t>
            </a:r>
            <a:r>
              <a:rPr lang="en-US" sz="1800" dirty="0"/>
              <a:t>– development takes place. Features are implemented in sprints. Code is written, tested, and revised. </a:t>
            </a:r>
          </a:p>
          <a:p>
            <a:r>
              <a:rPr lang="en-US" sz="1800" b="1" u="sng" dirty="0"/>
              <a:t>Release </a:t>
            </a:r>
            <a:r>
              <a:rPr lang="en-US" sz="1800" dirty="0"/>
              <a:t>– Beta testing takes places. End user and client training takes place. This is considered the “polishing” stage. </a:t>
            </a:r>
          </a:p>
          <a:p>
            <a:r>
              <a:rPr lang="en-US" sz="1800" b="1" u="sng" dirty="0"/>
              <a:t>Production</a:t>
            </a:r>
            <a:r>
              <a:rPr lang="en-US" sz="1800" dirty="0"/>
              <a:t> – Product is released and user feedback and performance metrics are tracked. Updates are made to enhance functionality and bug fixes. </a:t>
            </a:r>
          </a:p>
          <a:p>
            <a:r>
              <a:rPr lang="en-US" sz="1800" b="1" u="sng" dirty="0"/>
              <a:t>Retirement</a:t>
            </a:r>
            <a:r>
              <a:rPr lang="en-US" sz="1800" dirty="0"/>
              <a:t> – Software version is phased out and transitioned to newer technology. </a:t>
            </a:r>
          </a:p>
        </p:txBody>
      </p:sp>
    </p:spTree>
    <p:extLst>
      <p:ext uri="{BB962C8B-B14F-4D97-AF65-F5344CB8AC3E}">
        <p14:creationId xmlns:p14="http://schemas.microsoft.com/office/powerpoint/2010/main" val="91303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62392-0F0F-AD11-A77C-39E717D5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approach to </a:t>
            </a:r>
            <a:r>
              <a:rPr lang="en-US" dirty="0" err="1"/>
              <a:t>sdlc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EBFDF-24DD-B491-9643-38BBDF6E7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89529"/>
          </a:xfrm>
        </p:spPr>
        <p:txBody>
          <a:bodyPr>
            <a:normAutofit/>
          </a:bodyPr>
          <a:lstStyle/>
          <a:p>
            <a:r>
              <a:rPr lang="en-US" sz="1800" b="1" u="sng" dirty="0"/>
              <a:t>Requirements </a:t>
            </a:r>
            <a:r>
              <a:rPr lang="en-US" sz="1800" dirty="0"/>
              <a:t>– Resource requirements are established</a:t>
            </a:r>
          </a:p>
          <a:p>
            <a:r>
              <a:rPr lang="en-US" sz="1800" b="1" u="sng" dirty="0"/>
              <a:t>Design </a:t>
            </a:r>
            <a:r>
              <a:rPr lang="en-US" sz="1800" dirty="0"/>
              <a:t>– Schedules and milestones are made</a:t>
            </a:r>
          </a:p>
          <a:p>
            <a:r>
              <a:rPr lang="en-US" sz="1800" b="1" u="sng" dirty="0"/>
              <a:t>Implementation </a:t>
            </a:r>
            <a:r>
              <a:rPr lang="en-US" sz="1800" dirty="0"/>
              <a:t>– Data and research collection. Code is written.</a:t>
            </a:r>
          </a:p>
          <a:p>
            <a:r>
              <a:rPr lang="en-US" sz="1800" b="1" u="sng" dirty="0"/>
              <a:t>Verification </a:t>
            </a:r>
            <a:r>
              <a:rPr lang="en-US" sz="1800" dirty="0"/>
              <a:t>– Test cases are made and code is tested.</a:t>
            </a:r>
          </a:p>
          <a:p>
            <a:r>
              <a:rPr lang="en-US" sz="1800" b="1" u="sng" dirty="0"/>
              <a:t>Maintenance </a:t>
            </a:r>
            <a:r>
              <a:rPr lang="en-US" sz="1800" dirty="0"/>
              <a:t>– Bug fixes and feature updates. </a:t>
            </a:r>
          </a:p>
          <a:p>
            <a:r>
              <a:rPr lang="en-US" sz="1800" dirty="0"/>
              <a:t>Main takeaway</a:t>
            </a:r>
          </a:p>
          <a:p>
            <a:pPr lvl="1"/>
            <a:r>
              <a:rPr lang="en-US" sz="1400" dirty="0"/>
              <a:t>Waterfall doesn't address adaptability to change in stakeholder’s vision and features. Doesn’t encourage and respond to feedback before release of software. Bug and feature fixtures don’t happen until project completion.  </a:t>
            </a:r>
            <a:endParaRPr lang="en-US" sz="1400" b="1" u="sng" dirty="0"/>
          </a:p>
        </p:txBody>
      </p:sp>
    </p:spTree>
    <p:extLst>
      <p:ext uri="{BB962C8B-B14F-4D97-AF65-F5344CB8AC3E}">
        <p14:creationId xmlns:p14="http://schemas.microsoft.com/office/powerpoint/2010/main" val="77556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B371-0334-32CE-ED95-4B5D5FFC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vs agile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DADC9-C92D-13B1-0D8E-AE350B1F7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0091" cy="4182844"/>
          </a:xfrm>
        </p:spPr>
        <p:txBody>
          <a:bodyPr>
            <a:normAutofit/>
          </a:bodyPr>
          <a:lstStyle/>
          <a:p>
            <a:r>
              <a:rPr lang="en-US" sz="1600" dirty="0"/>
              <a:t>Waterfall </a:t>
            </a:r>
          </a:p>
          <a:p>
            <a:pPr lvl="1"/>
            <a:r>
              <a:rPr lang="en-US" sz="1600" dirty="0"/>
              <a:t>Pros</a:t>
            </a:r>
          </a:p>
          <a:p>
            <a:pPr lvl="2"/>
            <a:r>
              <a:rPr lang="en-US" sz="1600" dirty="0"/>
              <a:t>Clear project structure</a:t>
            </a:r>
          </a:p>
          <a:p>
            <a:pPr lvl="2"/>
            <a:r>
              <a:rPr lang="en-US" sz="1600" dirty="0"/>
              <a:t>Easy to replicate process</a:t>
            </a:r>
          </a:p>
          <a:p>
            <a:pPr lvl="2"/>
            <a:r>
              <a:rPr lang="en-US" sz="1600" dirty="0"/>
              <a:t>No delays dues to additional requirements</a:t>
            </a:r>
          </a:p>
          <a:p>
            <a:pPr lvl="1"/>
            <a:r>
              <a:rPr lang="en-US" sz="1600" dirty="0"/>
              <a:t>Cons</a:t>
            </a:r>
          </a:p>
          <a:p>
            <a:pPr lvl="2"/>
            <a:r>
              <a:rPr lang="en-US" sz="1600" dirty="0"/>
              <a:t>Longer delivery times</a:t>
            </a:r>
          </a:p>
          <a:p>
            <a:pPr lvl="2"/>
            <a:r>
              <a:rPr lang="en-US" sz="1600" dirty="0"/>
              <a:t>Limited flexibility</a:t>
            </a:r>
          </a:p>
          <a:p>
            <a:pPr lvl="2"/>
            <a:r>
              <a:rPr lang="en-US" sz="1600" dirty="0"/>
              <a:t>Limited opportunity for client feedback.</a:t>
            </a:r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0BDA3-DFF0-D5FD-C901-548A30082B58}"/>
              </a:ext>
            </a:extLst>
          </p:cNvPr>
          <p:cNvSpPr txBox="1"/>
          <p:nvPr/>
        </p:nvSpPr>
        <p:spPr>
          <a:xfrm>
            <a:off x="6295697" y="2249487"/>
            <a:ext cx="523415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Team collaboration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Faster delivery times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Flexibility and adaptability to change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Poor resource planning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Scaling agile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Team Dependency</a:t>
            </a:r>
          </a:p>
          <a:p>
            <a:pPr lvl="2"/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7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E02B-B3B6-C71B-4A8B-040F0B27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84076-4138-090A-9B87-F77AC79E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i="1" dirty="0">
                <a:effectLst/>
                <a:latin typeface="Times New Roman" panose="02020603050405020304" pitchFamily="18" charset="0"/>
              </a:rPr>
              <a:t>Scrum roles – the full breakdown - </a:t>
            </a:r>
            <a:r>
              <a:rPr lang="en-US" sz="1800" i="1" dirty="0" err="1">
                <a:effectLst/>
                <a:latin typeface="Times New Roman" panose="02020603050405020304" pitchFamily="18" charset="0"/>
              </a:rPr>
              <a:t>BigPicture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(2023, March 2).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BigPicture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https://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bigpicture.one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/blog/scrum-roles-breakdown/</a:t>
            </a:r>
          </a:p>
          <a:p>
            <a:r>
              <a:rPr lang="en-US" sz="1800" dirty="0" err="1">
                <a:effectLst/>
                <a:latin typeface="Times New Roman" panose="02020603050405020304" pitchFamily="18" charset="0"/>
              </a:rPr>
              <a:t>GeeksforGeeks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(2024, October 18).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Waterfall Model Software Engineering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GeeksforGeeks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https://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www.geeksforgeeks.org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/waterfall-model/</a:t>
            </a:r>
          </a:p>
          <a:p>
            <a:r>
              <a:rPr lang="en-US" sz="1800" i="1" dirty="0">
                <a:effectLst/>
                <a:latin typeface="Times New Roman" panose="02020603050405020304" pitchFamily="18" charset="0"/>
              </a:rPr>
              <a:t>Scrum Guide | Scrum guides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(n.d.). https://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scrumguides.org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/scrum-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guide.html</a:t>
            </a:r>
            <a:endParaRPr lang="en-US" sz="1800" dirty="0">
              <a:effectLst/>
              <a:latin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</a:rPr>
              <a:t>Radigan, B. D. (n.d.).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Agile vs. waterfall project management | Atlassian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Atlassian. https://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www.atlassian.com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/agile/project-management/project-management-intro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81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45</TotalTime>
  <Words>450</Words>
  <Application>Microsoft Macintosh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Tw Cen MT</vt:lpstr>
      <vt:lpstr>Circuit</vt:lpstr>
      <vt:lpstr>Agile approach to the software development lifecycle  </vt:lpstr>
      <vt:lpstr>Scrum roles </vt:lpstr>
      <vt:lpstr>Sdlc phases in agile </vt:lpstr>
      <vt:lpstr>Waterfall approach to sdlc </vt:lpstr>
      <vt:lpstr>Waterfall vs agile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McVey, Alexis</dc:creator>
  <cp:lastModifiedBy>McVey, Alexis</cp:lastModifiedBy>
  <cp:revision>1</cp:revision>
  <dcterms:created xsi:type="dcterms:W3CDTF">2024-12-23T04:14:59Z</dcterms:created>
  <dcterms:modified xsi:type="dcterms:W3CDTF">2024-12-23T05:00:27Z</dcterms:modified>
</cp:coreProperties>
</file>