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8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80565" y="2292350"/>
            <a:ext cx="518286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D1D1E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331215"/>
            <a:ext cx="7676514" cy="1062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857" y="1193482"/>
            <a:ext cx="6937375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74759" y="6674449"/>
            <a:ext cx="21844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isonlin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d.gov/NIETP/reports/cae_designated_institutions.cfm#C" TargetMode="External"/><Relationship Id="rId2" Type="http://schemas.openxmlformats.org/officeDocument/2006/relationships/hyperlink" Target="https://vimeo.com/6727726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plus.splunk.com/" TargetMode="External"/><Relationship Id="rId2" Type="http://schemas.openxmlformats.org/officeDocument/2006/relationships/hyperlink" Target="https://fedvte.usalearning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help/linkedin/answer/14803/linkedin-for-veterans-free-premium-career-subscription-and-eligibility?lang=en" TargetMode="External"/><Relationship Id="rId4" Type="http://schemas.openxmlformats.org/officeDocument/2006/relationships/hyperlink" Target="https://aws.amazon.com/education/awseducate/veteran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cyber.mil/cwmp/" TargetMode="External"/><Relationship Id="rId2" Type="http://schemas.openxmlformats.org/officeDocument/2006/relationships/hyperlink" Target="https://public.cyber.mil/cwmp/dod-approved-8570-baseline-certific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newsdaily.com/10718-comptia-certification-guide.html" TargetMode="External"/><Relationship Id="rId2" Type="http://schemas.openxmlformats.org/officeDocument/2006/relationships/hyperlink" Target="https://certification.comptia.org/certificat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c2.org/credentials/default.aspx" TargetMode="External"/><Relationship Id="rId2" Type="http://schemas.openxmlformats.org/officeDocument/2006/relationships/hyperlink" Target="https://www.isc2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s.edu/" TargetMode="External"/><Relationship Id="rId2" Type="http://schemas.openxmlformats.org/officeDocument/2006/relationships/hyperlink" Target="http://www.giac.org/certifications/get-certified/roadma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sans.org/account/create" TargetMode="External"/><Relationship Id="rId4" Type="http://schemas.openxmlformats.org/officeDocument/2006/relationships/hyperlink" Target="http://www.sans.org/security-resources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ns.org/cybertalent/seek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council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ffensive-security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tjmccue/2019/04/07/how-to-access-lynda-linkedin-learning-for-free/" TargetMode="External"/><Relationship Id="rId2" Type="http://schemas.openxmlformats.org/officeDocument/2006/relationships/hyperlink" Target="https://www.linkedin.com/learning/me?u=236633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rkplus.splunk.com/" TargetMode="External"/><Relationship Id="rId4" Type="http://schemas.openxmlformats.org/officeDocument/2006/relationships/hyperlink" Target="https://www.cybrary.i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arp.org/" TargetMode="External"/><Relationship Id="rId2" Type="http://schemas.openxmlformats.org/officeDocument/2006/relationships/hyperlink" Target="https://www.aarp.org/work/job-search/info-2018/work-skills-resume-f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ights.dice.com/2019/07/02/skills-older-tech-professionals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meetup.com/" TargetMode="External"/><Relationship Id="rId13" Type="http://schemas.openxmlformats.org/officeDocument/2006/relationships/hyperlink" Target="https://www.layerone.org/" TargetMode="External"/><Relationship Id="rId3" Type="http://schemas.openxmlformats.org/officeDocument/2006/relationships/hyperlink" Target="https://www.owasp.org/" TargetMode="External"/><Relationship Id="rId7" Type="http://schemas.openxmlformats.org/officeDocument/2006/relationships/hyperlink" Target="https://032.la/" TargetMode="External"/><Relationship Id="rId12" Type="http://schemas.openxmlformats.org/officeDocument/2006/relationships/hyperlink" Target="https://shellcon.io/" TargetMode="External"/><Relationship Id="rId2" Type="http://schemas.openxmlformats.org/officeDocument/2006/relationships/hyperlink" Target="https://www.iss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vshellcorp.org/" TargetMode="External"/><Relationship Id="rId11" Type="http://schemas.openxmlformats.org/officeDocument/2006/relationships/hyperlink" Target="https://ghc.anitab.org/" TargetMode="External"/><Relationship Id="rId5" Type="http://schemas.openxmlformats.org/officeDocument/2006/relationships/hyperlink" Target="https://www.wicys.org/" TargetMode="External"/><Relationship Id="rId10" Type="http://schemas.openxmlformats.org/officeDocument/2006/relationships/hyperlink" Target="http://www.securitybsides.com/" TargetMode="External"/><Relationship Id="rId4" Type="http://schemas.openxmlformats.org/officeDocument/2006/relationships/hyperlink" Target="https://womenscyberjutsu.org/" TargetMode="External"/><Relationship Id="rId9" Type="http://schemas.openxmlformats.org/officeDocument/2006/relationships/hyperlink" Target="https://defcon.org/" TargetMode="External"/><Relationship Id="rId14" Type="http://schemas.openxmlformats.org/officeDocument/2006/relationships/hyperlink" Target="https://2020.appseccalifornia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degrees.sandiego.edu/top-cyber-security-blogs-websites/" TargetMode="External"/><Relationship Id="rId2" Type="http://schemas.openxmlformats.org/officeDocument/2006/relationships/hyperlink" Target="https://www.capella.edu/blogs/cublog/top-blogs-for-infosec-profession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cyber.mil/" TargetMode="External"/><Relationship Id="rId5" Type="http://schemas.openxmlformats.org/officeDocument/2006/relationships/hyperlink" Target="https://www.sans.org/newsletters/newsbites/" TargetMode="External"/><Relationship Id="rId4" Type="http://schemas.openxmlformats.org/officeDocument/2006/relationships/hyperlink" Target="https://isc.sans.edu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rriam-webster.com/dictionary/cybersecur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infosecinstitute.com/pivoting-exploit-system-another-networ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newswire.com/news-releases/demand-for-cybersecurity-jobs-doubles-over-five-years-but-talent-gap-remains-300874877.html" TargetMode="External"/><Relationship Id="rId2" Type="http://schemas.openxmlformats.org/officeDocument/2006/relationships/hyperlink" Target="https://securityintelligence.com/news/demand-for-cybersecurity-talent-soars-study-fin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republic.com/article/the-10-highest-paying-cybersecurity-job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degrees.sandiego.edu/non-technical-cyber-security-jobs/" TargetMode="External"/><Relationship Id="rId2" Type="http://schemas.openxmlformats.org/officeDocument/2006/relationships/hyperlink" Target="https://www.learnhowtobecome.org/computer-careers/cyber-secur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ans.org/security-awareness-training/blog/getting-started-cybersecurity-non-technical-backgrou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80565" y="2292350"/>
            <a:ext cx="518286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marR="5080" indent="154432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Cyber Security Careers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87270" y="3908170"/>
            <a:ext cx="45713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rgbClr val="D1D1EF"/>
                </a:solidFill>
                <a:latin typeface="Arial"/>
                <a:cs typeface="Arial"/>
              </a:rPr>
              <a:t>Vignesh C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892" y="610234"/>
            <a:ext cx="756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5" dirty="0"/>
              <a:t>Technical, </a:t>
            </a:r>
            <a:r>
              <a:rPr sz="2800" dirty="0"/>
              <a:t>Administrative, </a:t>
            </a:r>
            <a:r>
              <a:rPr sz="2800" spc="-5" dirty="0"/>
              <a:t>and </a:t>
            </a:r>
            <a:r>
              <a:rPr sz="2800" spc="-10" dirty="0"/>
              <a:t>Physical</a:t>
            </a:r>
            <a:r>
              <a:rPr sz="2800" spc="-65" dirty="0"/>
              <a:t> </a:t>
            </a:r>
            <a:r>
              <a:rPr sz="2800" dirty="0"/>
              <a:t>Controls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525"/>
              </a:spcBef>
              <a:buChar char="•"/>
              <a:tabLst>
                <a:tab pos="245745" algn="l"/>
                <a:tab pos="246379" algn="l"/>
              </a:tabLst>
            </a:pPr>
            <a:r>
              <a:rPr spc="-25" dirty="0"/>
              <a:t>Technical </a:t>
            </a:r>
            <a:r>
              <a:rPr dirty="0"/>
              <a:t>- </a:t>
            </a:r>
            <a:r>
              <a:rPr spc="-10" dirty="0"/>
              <a:t>Hardware </a:t>
            </a:r>
            <a:r>
              <a:rPr spc="-5" dirty="0"/>
              <a:t>or Software</a:t>
            </a:r>
            <a:r>
              <a:rPr spc="70" dirty="0"/>
              <a:t> </a:t>
            </a:r>
            <a:r>
              <a:rPr spc="-5" dirty="0"/>
              <a:t>Solutions</a:t>
            </a:r>
          </a:p>
          <a:p>
            <a:pPr marL="701040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01040" algn="l"/>
                <a:tab pos="70167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Firewalls</a:t>
            </a:r>
            <a:endParaRPr sz="1600">
              <a:latin typeface="Arial"/>
              <a:cs typeface="Arial"/>
            </a:endParaRPr>
          </a:p>
          <a:p>
            <a:pPr marL="701040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01040" algn="l"/>
                <a:tab pos="70167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Intrusion Detection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Prevention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(IDS /</a:t>
            </a:r>
            <a:r>
              <a:rPr sz="16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IPS)</a:t>
            </a:r>
            <a:endParaRPr sz="1600">
              <a:latin typeface="Arial"/>
              <a:cs typeface="Arial"/>
            </a:endParaRPr>
          </a:p>
          <a:p>
            <a:pPr marL="701040" lvl="1" indent="-287655">
              <a:lnSpc>
                <a:spcPct val="100000"/>
              </a:lnSpc>
              <a:spcBef>
                <a:spcPts val="384"/>
              </a:spcBef>
              <a:buChar char="–"/>
              <a:tabLst>
                <a:tab pos="701040" algn="l"/>
                <a:tab pos="70167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Biometric</a:t>
            </a:r>
            <a:r>
              <a:rPr sz="16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Authentication</a:t>
            </a:r>
            <a:endParaRPr sz="1600">
              <a:latin typeface="Arial"/>
              <a:cs typeface="Arial"/>
            </a:endParaRPr>
          </a:p>
          <a:p>
            <a:pPr marL="701040" lvl="1" indent="-287655">
              <a:lnSpc>
                <a:spcPct val="100000"/>
              </a:lnSpc>
              <a:spcBef>
                <a:spcPts val="400"/>
              </a:spcBef>
              <a:buChar char="–"/>
              <a:tabLst>
                <a:tab pos="701040" algn="l"/>
                <a:tab pos="70167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Permissions</a:t>
            </a:r>
            <a:endParaRPr sz="1600">
              <a:latin typeface="Arial"/>
              <a:cs typeface="Arial"/>
            </a:endParaRPr>
          </a:p>
          <a:p>
            <a:pPr marL="701040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01040" algn="l"/>
                <a:tab pos="701675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Auditing</a:t>
            </a:r>
            <a:endParaRPr sz="1600">
              <a:latin typeface="Arial"/>
              <a:cs typeface="Arial"/>
            </a:endParaRPr>
          </a:p>
          <a:p>
            <a:pPr marL="246379" indent="-233679">
              <a:lnSpc>
                <a:spcPct val="100000"/>
              </a:lnSpc>
              <a:spcBef>
                <a:spcPts val="420"/>
              </a:spcBef>
              <a:buChar char="•"/>
              <a:tabLst>
                <a:tab pos="245745" algn="l"/>
                <a:tab pos="246379" algn="l"/>
              </a:tabLst>
            </a:pPr>
            <a:r>
              <a:rPr dirty="0"/>
              <a:t>Administrative – implemented </a:t>
            </a:r>
            <a:r>
              <a:rPr spc="-15" dirty="0"/>
              <a:t>with </a:t>
            </a:r>
            <a:r>
              <a:rPr spc="-5" dirty="0"/>
              <a:t>policies and</a:t>
            </a:r>
            <a:r>
              <a:rPr spc="-20" dirty="0"/>
              <a:t> </a:t>
            </a:r>
            <a:r>
              <a:rPr spc="-5" dirty="0"/>
              <a:t>procedures</a:t>
            </a:r>
          </a:p>
          <a:p>
            <a:pPr marL="701040" lvl="1" indent="-287655">
              <a:lnSpc>
                <a:spcPct val="100000"/>
              </a:lnSpc>
              <a:spcBef>
                <a:spcPts val="400"/>
              </a:spcBef>
              <a:buChar char="–"/>
              <a:tabLst>
                <a:tab pos="701040" algn="l"/>
                <a:tab pos="701675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Fulfill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legal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4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Privacy</a:t>
            </a:r>
            <a:endParaRPr sz="1400">
              <a:latin typeface="Arial"/>
              <a:cs typeface="Arial"/>
            </a:endParaRPr>
          </a:p>
          <a:p>
            <a:pPr marL="701040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01040" algn="l"/>
                <a:tab pos="701675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Policy</a:t>
            </a:r>
            <a:endParaRPr sz="1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Length,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Complexity,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Frequency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endParaRPr sz="1400">
              <a:latin typeface="Arial"/>
              <a:cs typeface="Arial"/>
            </a:endParaRPr>
          </a:p>
          <a:p>
            <a:pPr marL="701040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01040" algn="l"/>
                <a:tab pos="70167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6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Agreement</a:t>
            </a:r>
            <a:endParaRPr sz="1600">
              <a:latin typeface="Arial"/>
              <a:cs typeface="Arial"/>
            </a:endParaRPr>
          </a:p>
          <a:p>
            <a:pPr marL="246379" marR="5080" indent="-233679">
              <a:lnSpc>
                <a:spcPct val="100000"/>
              </a:lnSpc>
              <a:spcBef>
                <a:spcPts val="420"/>
              </a:spcBef>
              <a:buChar char="•"/>
              <a:tabLst>
                <a:tab pos="245745" algn="l"/>
                <a:tab pos="246379" algn="l"/>
              </a:tabLst>
            </a:pPr>
            <a:r>
              <a:rPr spc="-10" dirty="0"/>
              <a:t>Physical </a:t>
            </a:r>
            <a:r>
              <a:rPr dirty="0"/>
              <a:t>– protect assets from </a:t>
            </a:r>
            <a:r>
              <a:rPr spc="-5" dirty="0"/>
              <a:t>both </a:t>
            </a:r>
            <a:r>
              <a:rPr dirty="0"/>
              <a:t>hackers </a:t>
            </a:r>
            <a:r>
              <a:rPr spc="-5" dirty="0"/>
              <a:t>and traditional </a:t>
            </a:r>
            <a:r>
              <a:rPr dirty="0"/>
              <a:t>threats </a:t>
            </a:r>
            <a:r>
              <a:rPr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</a:rPr>
              <a:t> </a:t>
            </a:r>
            <a:r>
              <a:rPr u="heavy" spc="-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https://www.asisonline.org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6177" y="5305107"/>
            <a:ext cx="1626870" cy="12001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500"/>
              </a:spcBef>
              <a:buChar char="–"/>
              <a:tabLst>
                <a:tab pos="299720" algn="l"/>
                <a:tab pos="300355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Guards</a:t>
            </a:r>
            <a:endParaRPr sz="1600">
              <a:latin typeface="Arial"/>
              <a:cs typeface="Arial"/>
            </a:endParaRPr>
          </a:p>
          <a:p>
            <a:pPr marL="299720" indent="-287655">
              <a:lnSpc>
                <a:spcPct val="100000"/>
              </a:lnSpc>
              <a:spcBef>
                <a:spcPts val="405"/>
              </a:spcBef>
              <a:buChar char="–"/>
              <a:tabLst>
                <a:tab pos="299720" algn="l"/>
                <a:tab pos="30035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Locks</a:t>
            </a:r>
            <a:endParaRPr sz="1600">
              <a:latin typeface="Arial"/>
              <a:cs typeface="Arial"/>
            </a:endParaRPr>
          </a:p>
          <a:p>
            <a:pPr marL="299720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299720" algn="l"/>
                <a:tab pos="30035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Cameras</a:t>
            </a:r>
            <a:endParaRPr sz="1600">
              <a:latin typeface="Arial"/>
              <a:cs typeface="Arial"/>
            </a:endParaRPr>
          </a:p>
          <a:p>
            <a:pPr marL="299720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299720" algn="l"/>
                <a:tab pos="300355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Fire</a:t>
            </a:r>
            <a:r>
              <a:rPr sz="16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Protection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1409" y="5821362"/>
            <a:ext cx="33343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Oriyano, </a:t>
            </a:r>
            <a:r>
              <a:rPr sz="1400" dirty="0">
                <a:latin typeface="Arial"/>
                <a:cs typeface="Arial"/>
              </a:rPr>
              <a:t>S. </a:t>
            </a:r>
            <a:r>
              <a:rPr sz="1400" spc="-5" dirty="0">
                <a:latin typeface="Arial"/>
                <a:cs typeface="Arial"/>
              </a:rPr>
              <a:t>(2014) </a:t>
            </a:r>
            <a:r>
              <a:rPr sz="1400" i="1" dirty="0">
                <a:latin typeface="Arial"/>
                <a:cs typeface="Arial"/>
              </a:rPr>
              <a:t>Hacker </a:t>
            </a:r>
            <a:r>
              <a:rPr sz="1400" i="1" spc="-10" dirty="0">
                <a:latin typeface="Arial"/>
                <a:cs typeface="Arial"/>
              </a:rPr>
              <a:t>Techniques,  </a:t>
            </a:r>
            <a:r>
              <a:rPr sz="1400" i="1" spc="-20" dirty="0">
                <a:latin typeface="Arial"/>
                <a:cs typeface="Arial"/>
              </a:rPr>
              <a:t>Tools, </a:t>
            </a:r>
            <a:r>
              <a:rPr sz="1400" i="1" dirty="0">
                <a:latin typeface="Arial"/>
                <a:cs typeface="Arial"/>
              </a:rPr>
              <a:t>and Incident Handling, </a:t>
            </a:r>
            <a:r>
              <a:rPr sz="1400" spc="-10" dirty="0">
                <a:latin typeface="Arial"/>
                <a:cs typeface="Arial"/>
              </a:rPr>
              <a:t>2</a:t>
            </a:r>
            <a:r>
              <a:rPr sz="1425" spc="-15" baseline="23391" dirty="0">
                <a:latin typeface="Arial"/>
                <a:cs typeface="Arial"/>
              </a:rPr>
              <a:t>nd </a:t>
            </a:r>
            <a:r>
              <a:rPr sz="1400" dirty="0">
                <a:latin typeface="Arial"/>
                <a:cs typeface="Arial"/>
              </a:rPr>
              <a:t>Edition,  Burlington, </a:t>
            </a:r>
            <a:r>
              <a:rPr sz="1400" spc="-10" dirty="0">
                <a:latin typeface="Arial"/>
                <a:cs typeface="Arial"/>
              </a:rPr>
              <a:t>MA: </a:t>
            </a:r>
            <a:r>
              <a:rPr sz="1400" dirty="0">
                <a:latin typeface="Arial"/>
                <a:cs typeface="Arial"/>
              </a:rPr>
              <a:t>Jones &amp; </a:t>
            </a:r>
            <a:r>
              <a:rPr sz="1400" spc="-5" dirty="0">
                <a:latin typeface="Arial"/>
                <a:cs typeface="Arial"/>
              </a:rPr>
              <a:t>Bartlett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Learning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879" y="410781"/>
            <a:ext cx="4964430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1340">
              <a:lnSpc>
                <a:spcPct val="100000"/>
              </a:lnSpc>
              <a:spcBef>
                <a:spcPts val="100"/>
              </a:spcBef>
            </a:pPr>
            <a:r>
              <a:rPr sz="3400" spc="-110" dirty="0"/>
              <a:t>You </a:t>
            </a:r>
            <a:r>
              <a:rPr sz="3400" dirty="0"/>
              <a:t>May Already be  Involved </a:t>
            </a:r>
            <a:r>
              <a:rPr sz="3400" spc="-5" dirty="0"/>
              <a:t>in</a:t>
            </a:r>
            <a:r>
              <a:rPr sz="3400" spc="-85" dirty="0"/>
              <a:t> </a:t>
            </a:r>
            <a:r>
              <a:rPr sz="3400" spc="-5" dirty="0"/>
              <a:t>Cybersecurity!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574196"/>
            <a:ext cx="7668259" cy="34823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Most computer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vulnerabilities can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traced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to:</a:t>
            </a:r>
            <a:endParaRPr sz="1800">
              <a:latin typeface="Arial"/>
              <a:cs typeface="Arial"/>
            </a:endParaRPr>
          </a:p>
          <a:p>
            <a:pPr marL="286385" marR="4290060" lvl="1" indent="-286385" algn="r">
              <a:lnSpc>
                <a:spcPct val="100000"/>
              </a:lnSpc>
              <a:spcBef>
                <a:spcPts val="380"/>
              </a:spcBef>
              <a:buChar char="–"/>
              <a:tabLst>
                <a:tab pos="286385" algn="l"/>
                <a:tab pos="2870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Poorly implemented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1600">
              <a:latin typeface="Arial"/>
              <a:cs typeface="Arial"/>
            </a:endParaRPr>
          </a:p>
          <a:p>
            <a:pPr marL="228600" marR="4320540" lvl="2" indent="-228600" algn="r">
              <a:lnSpc>
                <a:spcPct val="100000"/>
              </a:lnSpc>
              <a:spcBef>
                <a:spcPts val="380"/>
              </a:spcBef>
              <a:buChar char="•"/>
              <a:tabLst>
                <a:tab pos="228600" algn="l"/>
                <a:tab pos="2292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Failure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sanitize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Incorrectly administered</a:t>
            </a: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600">
              <a:latin typeface="Arial"/>
              <a:cs typeface="Arial"/>
            </a:endParaRPr>
          </a:p>
          <a:p>
            <a:pPr marL="1155700" lvl="2" indent="-229870">
              <a:lnSpc>
                <a:spcPct val="100000"/>
              </a:lnSpc>
              <a:spcBef>
                <a:spcPts val="40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Failure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disable inactive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accounts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Poorly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designed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600">
              <a:latin typeface="Arial"/>
              <a:cs typeface="Arial"/>
            </a:endParaRPr>
          </a:p>
          <a:p>
            <a:pPr marL="1155700" lvl="2" indent="-229870">
              <a:lnSpc>
                <a:spcPct val="100000"/>
              </a:lnSpc>
              <a:spcBef>
                <a:spcPts val="3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Meltdown and</a:t>
            </a: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Spectre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Poor “cyber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hygiene”</a:t>
            </a:r>
            <a:endParaRPr sz="1600">
              <a:latin typeface="Arial"/>
              <a:cs typeface="Arial"/>
            </a:endParaRPr>
          </a:p>
          <a:p>
            <a:pPr marL="1155700" lvl="2" indent="-229870">
              <a:lnSpc>
                <a:spcPct val="100000"/>
              </a:lnSpc>
              <a:spcBef>
                <a:spcPts val="38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Lack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patch</a:t>
            </a:r>
            <a:r>
              <a:rPr sz="16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updates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Arial"/>
              <a:cs typeface="Arial"/>
            </a:endParaRPr>
          </a:p>
          <a:p>
            <a:pPr marL="354965" marR="508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your job involves designing or administering information systems or  developing software, you are effectively supporting cybersecurity</a:t>
            </a:r>
            <a:r>
              <a:rPr sz="1800" i="1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efforts.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590232"/>
            <a:ext cx="432244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Cybersecurity</a:t>
            </a:r>
            <a:r>
              <a:rPr sz="3400" spc="-170" dirty="0"/>
              <a:t> </a:t>
            </a:r>
            <a:r>
              <a:rPr sz="3400" spc="-15" dirty="0"/>
              <a:t>Training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580515"/>
            <a:ext cx="8053705" cy="411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College Degree versus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Many,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but not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all, positions require a four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year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degree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However,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 additional degree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not be the best route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to transition to</a:t>
            </a:r>
            <a:r>
              <a:rPr sz="1600" spc="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Depends on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original</a:t>
            </a:r>
            <a:r>
              <a:rPr sz="16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degree</a:t>
            </a:r>
            <a:endParaRPr sz="1600">
              <a:latin typeface="Arial"/>
              <a:cs typeface="Arial"/>
            </a:endParaRPr>
          </a:p>
          <a:p>
            <a:pPr marL="756285" marR="3980179" lvl="1" indent="-287020">
              <a:lnSpc>
                <a:spcPct val="792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Video: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Success 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Economy </a:t>
            </a: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https://vimeo.com/67277269</a:t>
            </a:r>
            <a:endParaRPr sz="1600">
              <a:latin typeface="Arial"/>
              <a:cs typeface="Arial"/>
            </a:endParaRPr>
          </a:p>
          <a:p>
            <a:pPr marL="354965" marR="750570" indent="-342900">
              <a:lnSpc>
                <a:spcPts val="1540"/>
              </a:lnSpc>
              <a:spcBef>
                <a:spcPts val="37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National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Centers of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Academic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Excellence 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Cyber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Defense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2-Year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Education  (CAE-2Y)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https://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www.iad.gov/NIETP/reports/cae_designated_institutions.cfm#C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are three community colleges 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Southern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California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designation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Coastline,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Cypress, and Long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Beach City</a:t>
            </a:r>
            <a:r>
              <a:rPr sz="15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College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are also four 4-year colleges 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with the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CAE</a:t>
            </a:r>
            <a:r>
              <a:rPr sz="16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designation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Cal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Poly Pomona,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CSUSB, UCI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, Webster</a:t>
            </a:r>
            <a:r>
              <a:rPr sz="15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Many positions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also require specific</a:t>
            </a: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certifications</a:t>
            </a:r>
            <a:endParaRPr sz="1600">
              <a:latin typeface="Arial"/>
              <a:cs typeface="Arial"/>
            </a:endParaRPr>
          </a:p>
          <a:p>
            <a:pPr marL="756285" marR="620395" lvl="1" indent="-287020">
              <a:lnSpc>
                <a:spcPts val="1540"/>
              </a:lnSpc>
              <a:spcBef>
                <a:spcPts val="37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e.g. Personnel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administering DoD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require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CompTIA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Security+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certification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315"/>
              </a:spcBef>
            </a:pPr>
            <a:r>
              <a:rPr sz="1600" b="1" i="1" spc="-15" dirty="0">
                <a:solidFill>
                  <a:srgbClr val="FFFFFF"/>
                </a:solidFill>
                <a:latin typeface="Arial"/>
                <a:cs typeface="Arial"/>
              </a:rPr>
              <a:t>Technical </a:t>
            </a:r>
            <a:r>
              <a:rPr sz="1600" b="1" i="1" spc="-5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600" b="1" i="1" spc="-5" dirty="0">
                <a:solidFill>
                  <a:srgbClr val="FFFFFF"/>
                </a:solidFill>
                <a:latin typeface="Arial"/>
                <a:cs typeface="Arial"/>
              </a:rPr>
              <a:t>certifications </a:t>
            </a:r>
            <a:r>
              <a:rPr sz="1600" b="1" i="1" spc="-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600" b="1" i="1" spc="-5" dirty="0">
                <a:solidFill>
                  <a:srgbClr val="FFFFFF"/>
                </a:solidFill>
                <a:latin typeface="Arial"/>
                <a:cs typeface="Arial"/>
              </a:rPr>
              <a:t>provide you with </a:t>
            </a:r>
            <a:r>
              <a:rPr sz="1600" b="1" i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b="1" i="1" spc="-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1600" b="1" i="1" spc="-10" dirty="0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r>
              <a:rPr sz="1600" b="1" i="1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FFFFFF"/>
                </a:solidFill>
                <a:latin typeface="Arial"/>
                <a:cs typeface="Arial"/>
              </a:rPr>
              <a:t>faster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0278" y="669861"/>
            <a:ext cx="619823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5" dirty="0"/>
              <a:t>Training </a:t>
            </a:r>
            <a:r>
              <a:rPr sz="3400" dirty="0"/>
              <a:t>Resources for</a:t>
            </a:r>
            <a:r>
              <a:rPr sz="3400" spc="-125" dirty="0"/>
              <a:t> </a:t>
            </a:r>
            <a:r>
              <a:rPr sz="3400" spc="-25" dirty="0"/>
              <a:t>Veterans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572895"/>
            <a:ext cx="7884795" cy="403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1939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FedVTE</a:t>
            </a:r>
            <a:endParaRPr sz="1800">
              <a:latin typeface="Arial"/>
              <a:cs typeface="Arial"/>
            </a:endParaRPr>
          </a:p>
          <a:p>
            <a:pPr marL="354965" marR="5080">
              <a:lnSpc>
                <a:spcPct val="80100"/>
              </a:lnSpc>
              <a:spcBef>
                <a:spcPts val="209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 Federal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Virtual Training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Environment (FedVTE)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free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online  cybersecurity training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U.S.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government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employees, Federal contractors,  and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veterans.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ts val="1739"/>
              </a:lnSpc>
            </a:pP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https://fedvte.usalearning.gov/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1939"/>
              </a:lnSpc>
              <a:spcBef>
                <a:spcPts val="17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Splunk Pledge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(Veterans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 other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groups)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ts val="1939"/>
              </a:lnSpc>
            </a:pP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https://workplus.splunk.com/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1939"/>
              </a:lnSpc>
              <a:spcBef>
                <a:spcPts val="1739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AWS Educate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(Veterans)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ts val="1939"/>
              </a:lnSpc>
            </a:pP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https://aws.amazon.com/education/awseducate/veterans/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39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LinkedIn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Veterans</a:t>
            </a:r>
            <a:endParaRPr sz="1800">
              <a:latin typeface="Arial"/>
              <a:cs typeface="Arial"/>
            </a:endParaRPr>
          </a:p>
          <a:p>
            <a:pPr marL="756285" marR="440690" indent="-287020">
              <a:lnSpc>
                <a:spcPct val="79900"/>
              </a:lnSpc>
              <a:spcBef>
                <a:spcPts val="439"/>
              </a:spcBef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–	Free one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year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Premium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Careers subscription, including access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 LinkedIn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https://www.linkedin.com/help/linkedin/answer/14803/linkedin-for- 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veterans-free-premium-career-subscription-and-eligibility?lang=en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400" y="573023"/>
            <a:ext cx="52812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Cybersecurity</a:t>
            </a:r>
            <a:r>
              <a:rPr sz="3400" spc="-110" dirty="0"/>
              <a:t> </a:t>
            </a:r>
            <a:r>
              <a:rPr sz="3400" dirty="0"/>
              <a:t>Certifications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575445"/>
            <a:ext cx="7707630" cy="22485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Purpose is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demonstrate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minimum set of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Many positions also require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certifications</a:t>
            </a:r>
            <a:endParaRPr sz="1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4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e.g. Personnel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administering DoD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require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minimum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CompTIA</a:t>
            </a:r>
            <a:r>
              <a:rPr sz="14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Security+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certification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Search career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websites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certifications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4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Dice</a:t>
            </a:r>
            <a:endParaRPr sz="1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4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Indeed</a:t>
            </a:r>
            <a:endParaRPr sz="1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2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Monster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742" y="573023"/>
            <a:ext cx="76720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/>
              <a:t>Cyber </a:t>
            </a:r>
            <a:r>
              <a:rPr sz="3400" spc="-10" dirty="0"/>
              <a:t>Workforce </a:t>
            </a:r>
            <a:r>
              <a:rPr sz="3400" dirty="0"/>
              <a:t>Management</a:t>
            </a:r>
            <a:r>
              <a:rPr sz="3400" spc="-85" dirty="0"/>
              <a:t> </a:t>
            </a:r>
            <a:r>
              <a:rPr sz="3400" dirty="0"/>
              <a:t>Program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536257" y="1628775"/>
            <a:ext cx="7670800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Cyber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Workforce Management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DoDD 8140.01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DoD 8570.01-m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DoD related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programs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Applies to DoD and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Contractors</a:t>
            </a:r>
            <a:endParaRPr sz="18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Positions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dictate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certifications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are required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https://public.cyber.mil/cwmp/dod-approved-8570-baseline-certifications/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https://public.cyber.mil/cwmp/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3459950"/>
            <a:ext cx="3733800" cy="3060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500" y="600709"/>
            <a:ext cx="44430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CompTIA</a:t>
            </a:r>
            <a:r>
              <a:rPr sz="3400" spc="-280" dirty="0"/>
              <a:t> </a:t>
            </a:r>
            <a:r>
              <a:rPr sz="3400" dirty="0"/>
              <a:t>Certifications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565374"/>
            <a:ext cx="7927340" cy="45053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Security+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Network+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Cybersecurity Analyst</a:t>
            </a:r>
            <a:r>
              <a:rPr sz="21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(CySA+)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Advanced Security</a:t>
            </a:r>
            <a:r>
              <a:rPr sz="2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Practitioner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Pentest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9"/>
              </a:spcBef>
              <a:buChar char="•"/>
              <a:tabLst>
                <a:tab pos="354965" algn="l"/>
                <a:tab pos="355600" algn="l"/>
              </a:tabLst>
            </a:pP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Linux+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Cloud+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Arial"/>
              <a:cs typeface="Arial"/>
            </a:endParaRPr>
          </a:p>
          <a:p>
            <a:pPr marL="354965" marR="5080">
              <a:lnSpc>
                <a:spcPct val="90100"/>
              </a:lnSpc>
              <a:spcBef>
                <a:spcPts val="5"/>
              </a:spcBef>
            </a:pPr>
            <a:r>
              <a:rPr sz="21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https://certification.comptia.org/certifications </a:t>
            </a:r>
            <a:r>
              <a:rPr sz="2100" spc="-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1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https://www.businessnewsdaily.com/10718-comptia-certification- </a:t>
            </a:r>
            <a:r>
              <a:rPr sz="2100" spc="-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21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guide.html</a:t>
            </a:r>
            <a:endParaRPr sz="2100">
              <a:latin typeface="Arial"/>
              <a:cs typeface="Arial"/>
            </a:endParaRPr>
          </a:p>
          <a:p>
            <a:pPr marL="354965">
              <a:lnSpc>
                <a:spcPts val="2390"/>
              </a:lnSpc>
              <a:spcBef>
                <a:spcPts val="2020"/>
              </a:spcBef>
            </a:pP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Note: </a:t>
            </a:r>
            <a:r>
              <a:rPr sz="2100" i="1" spc="-20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of these certifications can </a:t>
            </a:r>
            <a:r>
              <a:rPr sz="2100" i="1" spc="-10" dirty="0">
                <a:solidFill>
                  <a:srgbClr val="FFFFFF"/>
                </a:solidFill>
                <a:latin typeface="Arial"/>
                <a:cs typeface="Arial"/>
              </a:rPr>
              <a:t>be obtained 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100" i="1" spc="-10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2100" i="1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i="1" dirty="0">
                <a:solidFill>
                  <a:srgbClr val="FFFFFF"/>
                </a:solidFill>
                <a:latin typeface="Arial"/>
                <a:cs typeface="Arial"/>
              </a:rPr>
              <a:t>cost</a:t>
            </a:r>
            <a:endParaRPr sz="2100">
              <a:latin typeface="Arial"/>
              <a:cs typeface="Arial"/>
            </a:endParaRPr>
          </a:p>
          <a:p>
            <a:pPr marL="354965">
              <a:lnSpc>
                <a:spcPts val="2390"/>
              </a:lnSpc>
            </a:pPr>
            <a:r>
              <a:rPr sz="2100" i="1" spc="-10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2100" i="1" spc="-5" dirty="0">
                <a:solidFill>
                  <a:srgbClr val="FFFFFF"/>
                </a:solidFill>
                <a:latin typeface="Arial"/>
                <a:cs typeface="Arial"/>
              </a:rPr>
              <a:t>your local community</a:t>
            </a:r>
            <a:r>
              <a:rPr sz="2100" i="1" spc="-10" dirty="0">
                <a:solidFill>
                  <a:srgbClr val="FFFFFF"/>
                </a:solidFill>
                <a:latin typeface="Arial"/>
                <a:cs typeface="Arial"/>
              </a:rPr>
              <a:t> college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6425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International Information </a:t>
            </a:r>
            <a:r>
              <a:rPr sz="3400" spc="-5" dirty="0"/>
              <a:t>Systems  </a:t>
            </a:r>
            <a:r>
              <a:rPr sz="3400" dirty="0"/>
              <a:t>Security Certification Consortium</a:t>
            </a:r>
            <a:r>
              <a:rPr sz="3400" spc="-165" dirty="0"/>
              <a:t> </a:t>
            </a:r>
            <a:r>
              <a:rPr sz="3400" dirty="0"/>
              <a:t>(ISC2)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574196"/>
            <a:ext cx="7283450" cy="39624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Certified Information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Security Professional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(CISSP)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widely recognized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certifications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Tests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security-related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managerial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endParaRPr sz="1600">
              <a:latin typeface="Arial"/>
              <a:cs typeface="Arial"/>
            </a:endParaRPr>
          </a:p>
          <a:p>
            <a:pPr marL="1155700" lvl="2" indent="-229870">
              <a:lnSpc>
                <a:spcPct val="100000"/>
              </a:lnSpc>
              <a:spcBef>
                <a:spcPts val="34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Usually more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concerned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policies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endParaRPr sz="1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Requires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demonstrate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five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years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of professional</a:t>
            </a:r>
            <a:r>
              <a:rPr sz="16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endParaRPr sz="1600">
              <a:latin typeface="Arial"/>
              <a:cs typeface="Arial"/>
            </a:endParaRPr>
          </a:p>
          <a:p>
            <a:pPr marL="1155700" lvl="2" indent="-229870">
              <a:lnSpc>
                <a:spcPct val="100000"/>
              </a:lnSpc>
              <a:spcBef>
                <a:spcPts val="384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Reduced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 4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years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Bachelor’s</a:t>
            </a:r>
            <a:r>
              <a:rPr sz="16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degree</a:t>
            </a:r>
            <a:endParaRPr sz="1600">
              <a:latin typeface="Arial"/>
              <a:cs typeface="Arial"/>
            </a:endParaRPr>
          </a:p>
          <a:p>
            <a:pPr marL="1155700" marR="5080" lvl="2" indent="-229235">
              <a:lnSpc>
                <a:spcPct val="100000"/>
              </a:lnSpc>
              <a:spcBef>
                <a:spcPts val="40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Can receive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CISSA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pass the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CISSP exam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but do not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have  sufficient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Certified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Secure Software Lifecycle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Professional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(CSSLP)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Several other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certifications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offered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site: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39"/>
              </a:spcBef>
              <a:buClr>
                <a:srgbClr val="FFFFFF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u="heavy" spc="-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https://www.isc2.org/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Char char="–"/>
              <a:tabLst>
                <a:tab pos="756285" algn="l"/>
                <a:tab pos="756920" algn="l"/>
              </a:tabLst>
            </a:pP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https://www.isc2.org/credentials/default.aspx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7601" y="590232"/>
            <a:ext cx="282956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" dirty="0"/>
              <a:t>SANS</a:t>
            </a:r>
            <a:r>
              <a:rPr sz="3400" spc="-114" dirty="0"/>
              <a:t> </a:t>
            </a:r>
            <a:r>
              <a:rPr sz="3400" dirty="0"/>
              <a:t>Institute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536257" y="1575445"/>
            <a:ext cx="7573645" cy="47974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Highly technical and hands-on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2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Learn today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tomorrow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philosophy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SysAdmin,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Audit,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Network,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Security (SANS)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Institute</a:t>
            </a:r>
            <a:endParaRPr sz="1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2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Offers training and over 20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certifications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through Global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Information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Assurance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Certification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(GIAC)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http://www.giac.org/certifications/get-certified/roadmap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4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offers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Master’s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Degrees and Certificates in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Cyber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u="heavy" spc="-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http://www.sans.edu/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Top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 Critical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2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One of the most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popular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SANS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Institute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documents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4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most common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exploits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2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Suggests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ways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correcting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vulnerabilities</a:t>
            </a:r>
            <a:endParaRPr sz="1800">
              <a:latin typeface="Arial"/>
              <a:cs typeface="Arial"/>
            </a:endParaRPr>
          </a:p>
          <a:p>
            <a:pPr marL="753745">
              <a:lnSpc>
                <a:spcPct val="100000"/>
              </a:lnSpc>
              <a:spcBef>
                <a:spcPts val="440"/>
              </a:spcBef>
            </a:pP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http://www.sans.org/security-resources/</a:t>
            </a:r>
            <a:endParaRPr sz="1800">
              <a:latin typeface="Arial"/>
              <a:cs typeface="Arial"/>
            </a:endParaRPr>
          </a:p>
          <a:p>
            <a:pPr marL="354965" marR="454025" indent="-354965">
              <a:lnSpc>
                <a:spcPct val="11940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Join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SANS.org community 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subscribe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NewsBites &amp; receive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free posters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https://www.sans.org/account/create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29400" y="3733800"/>
            <a:ext cx="2143125" cy="2143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752" y="579754"/>
            <a:ext cx="7516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SANS </a:t>
            </a:r>
            <a:r>
              <a:rPr spc="-35" dirty="0"/>
              <a:t>CyberTalent </a:t>
            </a:r>
            <a:r>
              <a:rPr spc="-5" dirty="0"/>
              <a:t>Immersion</a:t>
            </a:r>
            <a:r>
              <a:rPr spc="-260" dirty="0"/>
              <a:t> </a:t>
            </a:r>
            <a:r>
              <a:rPr dirty="0"/>
              <a:t>Academies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628775"/>
            <a:ext cx="7876540" cy="451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028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intensive, accelerated training program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SANS world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class training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GIAC certifications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quickly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effectively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launch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careers in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100%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scholarship-based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and no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participants</a:t>
            </a:r>
            <a:endParaRPr sz="1600">
              <a:latin typeface="Arial"/>
              <a:cs typeface="Arial"/>
            </a:endParaRPr>
          </a:p>
          <a:p>
            <a:pPr marL="354965" marR="18161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VetSuccess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open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transitioning veterans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and those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transitioned 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last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five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years and not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currently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working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 cybersecurity in a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civilian</a:t>
            </a:r>
            <a:r>
              <a:rPr sz="16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role.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Women's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Academy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Academy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open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career-changers and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college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seniors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background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IT,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but not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currently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working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 cybersecurity</a:t>
            </a:r>
            <a:r>
              <a:rPr sz="1600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roles.</a:t>
            </a:r>
            <a:endParaRPr sz="1600">
              <a:latin typeface="Arial"/>
              <a:cs typeface="Arial"/>
            </a:endParaRPr>
          </a:p>
          <a:p>
            <a:pPr marL="354965" marR="50165" indent="-3429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Cyber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Workforce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Academy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these Academies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made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possible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grants,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sponsors and organizations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looking to hire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cybersecurity talent or help advance the 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field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bringing 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talent.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Academy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eligibility requirements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curricula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will be  based on the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specific focus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and needs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sponsors.</a:t>
            </a:r>
            <a:endParaRPr sz="1600">
              <a:latin typeface="Arial"/>
              <a:cs typeface="Arial"/>
            </a:endParaRPr>
          </a:p>
          <a:p>
            <a:pPr marL="354965" marR="136525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Diversity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Cyber Academy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SANS and International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Consortium of Minority  Cybersecurity Professionals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(ICMCP)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are partnering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 SANS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ICMCP: 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Diversity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Cyber Academy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DCA, combining efforts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increase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career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opportunities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minorities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and women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field.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https://www.sans.org/cybertalent/seekers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7729" y="58356"/>
            <a:ext cx="483044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So </a:t>
            </a:r>
            <a:r>
              <a:rPr sz="3400" spc="-15" dirty="0"/>
              <a:t>Let’s </a:t>
            </a:r>
            <a:r>
              <a:rPr sz="3400" spc="-95" dirty="0"/>
              <a:t>Talk </a:t>
            </a:r>
            <a:r>
              <a:rPr sz="3400" dirty="0"/>
              <a:t>About</a:t>
            </a:r>
            <a:r>
              <a:rPr sz="3400" spc="-305" dirty="0"/>
              <a:t> </a:t>
            </a:r>
            <a:r>
              <a:rPr sz="3400" spc="5" dirty="0"/>
              <a:t>Me…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618807" y="497966"/>
            <a:ext cx="7646034" cy="496802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7+ Experience in cyber security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Worked for 150+ projects in various aspects of cyber security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Have 50+ hall of fames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Independent Consultant 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Had 3 international research to my name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Global top 10 in </a:t>
            </a:r>
            <a:r>
              <a:rPr lang="en-US" sz="3200" dirty="0" err="1" smtClean="0">
                <a:solidFill>
                  <a:srgbClr val="FFFFFF"/>
                </a:solidFill>
                <a:latin typeface="Arial"/>
                <a:cs typeface="Arial"/>
              </a:rPr>
              <a:t>htb,ctfs</a:t>
            </a:r>
            <a:r>
              <a:rPr lang="en-US" sz="3200" dirty="0" smtClean="0">
                <a:solidFill>
                  <a:srgbClr val="FFFFFF"/>
                </a:solidFill>
                <a:latin typeface="Arial"/>
                <a:cs typeface="Arial"/>
              </a:rPr>
              <a:t> etc.</a:t>
            </a:r>
            <a:endParaRPr lang="en-US" sz="32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endParaRPr sz="3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353" y="590232"/>
            <a:ext cx="221361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" dirty="0"/>
              <a:t>E</a:t>
            </a:r>
            <a:r>
              <a:rPr sz="3400" spc="5" dirty="0"/>
              <a:t>C-</a:t>
            </a:r>
            <a:r>
              <a:rPr sz="3400" dirty="0"/>
              <a:t>C</a:t>
            </a:r>
            <a:r>
              <a:rPr sz="3400" spc="5" dirty="0"/>
              <a:t>o</a:t>
            </a:r>
            <a:r>
              <a:rPr sz="3400" dirty="0"/>
              <a:t>u</a:t>
            </a:r>
            <a:r>
              <a:rPr sz="3400" spc="10" dirty="0"/>
              <a:t>n</a:t>
            </a:r>
            <a:r>
              <a:rPr sz="3400" dirty="0"/>
              <a:t>cil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600834"/>
            <a:ext cx="6220460" cy="41700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4965" marR="5080" indent="-342900">
              <a:lnSpc>
                <a:spcPts val="1939"/>
              </a:lnSpc>
              <a:spcBef>
                <a:spcPts val="3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International Council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Electronic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Commerce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Consultants  (EC-Council)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354965" marR="835660" indent="-354965">
              <a:lnSpc>
                <a:spcPct val="1092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Organization’s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recognized certification is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 Certified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Ethical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Hacker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(CEH)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2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certification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is CEH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v10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19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Based on 20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domains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(subject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areas)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–"/>
            </a:pPr>
            <a:endParaRPr sz="22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Also offers other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certifications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0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Forensic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Investigator,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Application Security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Engineer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Char char="–"/>
            </a:pPr>
            <a:endParaRPr sz="22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Cyber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Arial"/>
              <a:cs typeface="Arial"/>
            </a:endParaRPr>
          </a:p>
          <a:p>
            <a:pPr marL="2720975">
              <a:lnSpc>
                <a:spcPct val="100000"/>
              </a:lnSpc>
            </a:pP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https://www.eccouncil.org/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2160" y="590232"/>
            <a:ext cx="352234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0" dirty="0"/>
              <a:t>Offensive</a:t>
            </a:r>
            <a:r>
              <a:rPr sz="3400" spc="-70" dirty="0"/>
              <a:t> </a:t>
            </a:r>
            <a:r>
              <a:rPr sz="3400" dirty="0"/>
              <a:t>Security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572894"/>
            <a:ext cx="6394450" cy="27419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Creators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Kali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Penetration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IT Security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Certifications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Offensive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Security Certified Professional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(OSCP)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Offensive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Security Certified Expert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(OSCE)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Offensive Security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Certified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Expert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(OSWE)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Offensive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Security Certified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Exploitation Expert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(OSEE)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Offensive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Security Certified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Wireless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Professional</a:t>
            </a:r>
            <a:r>
              <a:rPr sz="18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(OSWP)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L="2266315">
              <a:lnSpc>
                <a:spcPct val="100000"/>
              </a:lnSpc>
            </a:pPr>
            <a:r>
              <a:rPr sz="1800" u="heavy" spc="-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https://www.offensive-security.com/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5755" marR="5080" indent="-2108835">
              <a:lnSpc>
                <a:spcPct val="100000"/>
              </a:lnSpc>
              <a:spcBef>
                <a:spcPts val="100"/>
              </a:spcBef>
            </a:pPr>
            <a:r>
              <a:rPr dirty="0"/>
              <a:t>Employer </a:t>
            </a:r>
            <a:r>
              <a:rPr spc="-15" dirty="0"/>
              <a:t>Training </a:t>
            </a:r>
            <a:r>
              <a:rPr dirty="0"/>
              <a:t>&amp;</a:t>
            </a:r>
            <a:r>
              <a:rPr spc="-210" dirty="0"/>
              <a:t> </a:t>
            </a:r>
            <a:r>
              <a:rPr dirty="0"/>
              <a:t>Collaboration  Resources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7559" y="6401112"/>
            <a:ext cx="21844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807" y="1628775"/>
            <a:ext cx="7816850" cy="342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100"/>
              </a:spcBef>
              <a:buChar char="•"/>
              <a:tabLst>
                <a:tab pos="245745" algn="l"/>
                <a:tab pos="246379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are currently employed, utilize available educational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benefits</a:t>
            </a:r>
            <a:r>
              <a:rPr sz="18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resources.</a:t>
            </a:r>
            <a:endParaRPr sz="1800">
              <a:latin typeface="Arial"/>
              <a:cs typeface="Arial"/>
            </a:endParaRPr>
          </a:p>
          <a:p>
            <a:pPr marL="701040" lvl="1" indent="-234315">
              <a:lnSpc>
                <a:spcPct val="100000"/>
              </a:lnSpc>
              <a:spcBef>
                <a:spcPts val="380"/>
              </a:spcBef>
              <a:buChar char="–"/>
              <a:tabLst>
                <a:tab pos="70167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just educational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reimbursement</a:t>
            </a:r>
            <a:r>
              <a:rPr sz="16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programs</a:t>
            </a:r>
            <a:endParaRPr sz="1600">
              <a:latin typeface="Arial"/>
              <a:cs typeface="Arial"/>
            </a:endParaRPr>
          </a:p>
          <a:p>
            <a:pPr marL="701040" lvl="1" indent="-234315">
              <a:lnSpc>
                <a:spcPct val="100000"/>
              </a:lnSpc>
              <a:spcBef>
                <a:spcPts val="380"/>
              </a:spcBef>
              <a:buChar char="–"/>
              <a:tabLst>
                <a:tab pos="701675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Some companies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offer access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resources such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as lynda.com or</a:t>
            </a:r>
            <a:r>
              <a:rPr sz="1600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degreed.com</a:t>
            </a:r>
            <a:endParaRPr sz="1600">
              <a:latin typeface="Arial"/>
              <a:cs typeface="Arial"/>
            </a:endParaRPr>
          </a:p>
          <a:p>
            <a:pPr marL="246379" indent="-233679">
              <a:lnSpc>
                <a:spcPct val="100000"/>
              </a:lnSpc>
              <a:spcBef>
                <a:spcPts val="445"/>
              </a:spcBef>
              <a:buChar char="•"/>
              <a:tabLst>
                <a:tab pos="245745" algn="l"/>
                <a:tab pos="246379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Collaborate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companies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have an internal version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LinkedIn</a:t>
            </a:r>
            <a:endParaRPr sz="1800">
              <a:latin typeface="Arial"/>
              <a:cs typeface="Arial"/>
            </a:endParaRPr>
          </a:p>
          <a:p>
            <a:pPr marL="701040" lvl="1" indent="-234315">
              <a:lnSpc>
                <a:spcPct val="100000"/>
              </a:lnSpc>
              <a:spcBef>
                <a:spcPts val="380"/>
              </a:spcBef>
              <a:buChar char="–"/>
              <a:tabLst>
                <a:tab pos="70167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Post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internally</a:t>
            </a:r>
            <a:endParaRPr sz="1600">
              <a:latin typeface="Arial"/>
              <a:cs typeface="Arial"/>
            </a:endParaRPr>
          </a:p>
          <a:p>
            <a:pPr marL="701040" lvl="1" indent="-234315">
              <a:lnSpc>
                <a:spcPct val="100000"/>
              </a:lnSpc>
              <a:spcBef>
                <a:spcPts val="380"/>
              </a:spcBef>
              <a:buChar char="–"/>
              <a:tabLst>
                <a:tab pos="70167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Join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groups that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are related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endParaRPr sz="1600">
              <a:latin typeface="Arial"/>
              <a:cs typeface="Arial"/>
            </a:endParaRPr>
          </a:p>
          <a:p>
            <a:pPr marL="246379" indent="-233679">
              <a:lnSpc>
                <a:spcPct val="100000"/>
              </a:lnSpc>
              <a:spcBef>
                <a:spcPts val="440"/>
              </a:spcBef>
              <a:buChar char="•"/>
              <a:tabLst>
                <a:tab pos="245745" algn="l"/>
                <a:tab pos="246379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Find 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cybersecurity personnel at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employer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 ask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advice</a:t>
            </a:r>
            <a:endParaRPr sz="1800">
              <a:latin typeface="Arial"/>
              <a:cs typeface="Arial"/>
            </a:endParaRPr>
          </a:p>
          <a:p>
            <a:pPr marL="701040" lvl="1" indent="-234315">
              <a:lnSpc>
                <a:spcPct val="100000"/>
              </a:lnSpc>
              <a:spcBef>
                <a:spcPts val="380"/>
              </a:spcBef>
              <a:buChar char="–"/>
              <a:tabLst>
                <a:tab pos="70167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They’re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typically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really friendly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people!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748665">
              <a:lnSpc>
                <a:spcPct val="100000"/>
              </a:lnSpc>
              <a:spcBef>
                <a:spcPts val="1275"/>
              </a:spcBef>
            </a:pP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Pivot to a cyber security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position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with your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000" i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employer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9170" y="579754"/>
            <a:ext cx="464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 </a:t>
            </a:r>
            <a:r>
              <a:rPr spc="-15" dirty="0"/>
              <a:t>Training</a:t>
            </a:r>
            <a:r>
              <a:rPr spc="-204" dirty="0"/>
              <a:t> </a:t>
            </a:r>
            <a:r>
              <a:rPr dirty="0"/>
              <a:t>Resources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17559" y="6401112"/>
            <a:ext cx="21844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000" dirty="0">
                <a:solidFill>
                  <a:srgbClr val="FFFFFF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57" y="1574196"/>
            <a:ext cx="6518275" cy="43922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530"/>
              </a:spcBef>
              <a:buChar char="•"/>
              <a:tabLst>
                <a:tab pos="245745" algn="l"/>
                <a:tab pos="246379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LinkedIn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(formerly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Lynda.com)</a:t>
            </a:r>
            <a:endParaRPr sz="1800">
              <a:latin typeface="Arial"/>
              <a:cs typeface="Arial"/>
            </a:endParaRPr>
          </a:p>
          <a:p>
            <a:pPr marL="700405" marR="2763520" lvl="1" indent="-287020">
              <a:lnSpc>
                <a:spcPct val="100000"/>
              </a:lnSpc>
              <a:spcBef>
                <a:spcPts val="380"/>
              </a:spcBef>
              <a:buChar char="–"/>
              <a:tabLst>
                <a:tab pos="700405" algn="l"/>
                <a:tab pos="70104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Paid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subscription </a:t>
            </a:r>
            <a:r>
              <a:rPr sz="16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https://www.linkedin.com/learning/</a:t>
            </a:r>
            <a:endParaRPr sz="1600">
              <a:latin typeface="Arial"/>
              <a:cs typeface="Arial"/>
            </a:endParaRPr>
          </a:p>
          <a:p>
            <a:pPr marL="701040" lvl="1" indent="-287020">
              <a:lnSpc>
                <a:spcPct val="100000"/>
              </a:lnSpc>
              <a:spcBef>
                <a:spcPts val="380"/>
              </a:spcBef>
              <a:buChar char="–"/>
              <a:tabLst>
                <a:tab pos="700405" algn="l"/>
                <a:tab pos="70104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How to Access LinkedIn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60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free</a:t>
            </a:r>
            <a:r>
              <a:rPr sz="1600" dirty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1600">
              <a:latin typeface="Arial"/>
              <a:cs typeface="Arial"/>
            </a:endParaRPr>
          </a:p>
          <a:p>
            <a:pPr marL="701040" lvl="1" indent="-287020">
              <a:lnSpc>
                <a:spcPct val="100000"/>
              </a:lnSpc>
              <a:spcBef>
                <a:spcPts val="380"/>
              </a:spcBef>
              <a:buChar char="–"/>
              <a:tabLst>
                <a:tab pos="700405" algn="l"/>
                <a:tab pos="70104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Possibly available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school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–"/>
            </a:pPr>
            <a:endParaRPr sz="2050">
              <a:latin typeface="Arial"/>
              <a:cs typeface="Arial"/>
            </a:endParaRPr>
          </a:p>
          <a:p>
            <a:pPr marL="246379" marR="1863725" indent="-233679">
              <a:lnSpc>
                <a:spcPct val="100000"/>
              </a:lnSpc>
              <a:buChar char="•"/>
              <a:tabLst>
                <a:tab pos="245745" algn="l"/>
                <a:tab pos="246379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Cybrary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Free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cybersecurity and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https://www.cybrary.it/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246379" indent="-233679">
              <a:lnSpc>
                <a:spcPct val="100000"/>
              </a:lnSpc>
              <a:buChar char="•"/>
              <a:tabLst>
                <a:tab pos="245745" algn="l"/>
                <a:tab pos="246379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Splunk Pledge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(Veterans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 other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groups)</a:t>
            </a:r>
            <a:endParaRPr sz="180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</a:pP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https://workplus.splunk.com/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Arial"/>
              <a:cs typeface="Arial"/>
            </a:endParaRPr>
          </a:p>
          <a:p>
            <a:pPr marL="246379" indent="-233679">
              <a:lnSpc>
                <a:spcPct val="100000"/>
              </a:lnSpc>
              <a:buChar char="•"/>
              <a:tabLst>
                <a:tab pos="245745" algn="l"/>
                <a:tab pos="246379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1800">
              <a:latin typeface="Arial"/>
              <a:cs typeface="Arial"/>
            </a:endParaRPr>
          </a:p>
          <a:p>
            <a:pPr marL="701040" lvl="1" indent="-233679">
              <a:lnSpc>
                <a:spcPct val="100000"/>
              </a:lnSpc>
              <a:spcBef>
                <a:spcPts val="380"/>
              </a:spcBef>
              <a:buChar char="–"/>
              <a:tabLst>
                <a:tab pos="70104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LinkedIn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Learning</a:t>
            </a:r>
            <a:endParaRPr sz="1600">
              <a:latin typeface="Arial"/>
              <a:cs typeface="Arial"/>
            </a:endParaRPr>
          </a:p>
          <a:p>
            <a:pPr marL="701040" lvl="1" indent="-233679">
              <a:lnSpc>
                <a:spcPct val="100000"/>
              </a:lnSpc>
              <a:spcBef>
                <a:spcPts val="400"/>
              </a:spcBef>
              <a:buChar char="–"/>
              <a:tabLst>
                <a:tab pos="70104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Access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online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books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232" y="610234"/>
            <a:ext cx="7702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For the more </a:t>
            </a:r>
            <a:r>
              <a:rPr sz="2800" spc="-5" dirty="0"/>
              <a:t>“experienced” </a:t>
            </a:r>
            <a:r>
              <a:rPr sz="2800" spc="-10" dirty="0"/>
              <a:t>workers </a:t>
            </a:r>
            <a:r>
              <a:rPr sz="2800" spc="-5" dirty="0"/>
              <a:t>among</a:t>
            </a:r>
            <a:r>
              <a:rPr sz="2800" spc="55" dirty="0"/>
              <a:t> </a:t>
            </a:r>
            <a:r>
              <a:rPr sz="2800" spc="-5" dirty="0"/>
              <a:t>us…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628775"/>
            <a:ext cx="7863205" cy="293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Stop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throwing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away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those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letters from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AARP!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How Older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Workers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Can Learn New Job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Skills </a:t>
            </a:r>
            <a:r>
              <a:rPr sz="18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https://www.aarp.org/work/job-search/info-2018/work-skills-resume-fd.html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354965" marR="532828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Learn@50+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https://lea</a:t>
            </a:r>
            <a:r>
              <a:rPr sz="18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r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n.aarp.org/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354965" marR="70802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Poor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Training,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Lack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Skills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Leave Older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Workers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Behind: Study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https://insights.dice.com/2019/07/02/skills-older-tech-professionals/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7640" y="590232"/>
            <a:ext cx="218948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N</a:t>
            </a:r>
            <a:r>
              <a:rPr sz="3400" spc="5" dirty="0"/>
              <a:t>e</a:t>
            </a:r>
            <a:r>
              <a:rPr sz="3400" dirty="0"/>
              <a:t>two</a:t>
            </a:r>
            <a:r>
              <a:rPr sz="3400" spc="10" dirty="0"/>
              <a:t>r</a:t>
            </a:r>
            <a:r>
              <a:rPr sz="3400" dirty="0"/>
              <a:t>ki</a:t>
            </a:r>
            <a:r>
              <a:rPr sz="3400" spc="5" dirty="0"/>
              <a:t>n</a:t>
            </a:r>
            <a:r>
              <a:rPr sz="3400" dirty="0"/>
              <a:t>g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572895"/>
            <a:ext cx="6875780" cy="3745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Invest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&amp; market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yourself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Security Association (ISSA)</a:t>
            </a:r>
            <a:r>
              <a:rPr sz="1500" spc="-19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5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https://www.issa.org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Open 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5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Application Security Project (OWASP)</a:t>
            </a:r>
            <a:r>
              <a:rPr sz="150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5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https://www.owasp.org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Women’s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Society of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Cyberjutsu </a:t>
            </a:r>
            <a:r>
              <a:rPr sz="1500" spc="15" dirty="0">
                <a:solidFill>
                  <a:srgbClr val="FFFFFF"/>
                </a:solidFill>
                <a:latin typeface="Arial"/>
                <a:cs typeface="Arial"/>
              </a:rPr>
              <a:t>(WSC)</a:t>
            </a:r>
            <a:r>
              <a:rPr sz="1500" spc="-14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5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https://womenscyberjutsu.org/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Women in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Cyber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sz="1500" spc="-8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5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https://www.wicys.org/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Reverse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Shell Corporation</a:t>
            </a:r>
            <a:r>
              <a:rPr sz="1500" spc="-2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5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6"/>
              </a:rPr>
              <a:t>https://www.revshellcorp.org/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Null Space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Labs</a:t>
            </a:r>
            <a:r>
              <a:rPr sz="1500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5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7"/>
              </a:rPr>
              <a:t>https://032.la/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Search for local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groups on</a:t>
            </a:r>
            <a:r>
              <a:rPr sz="1500" spc="-6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5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8"/>
              </a:rPr>
              <a:t>http://meetup.com</a:t>
            </a:r>
            <a:endParaRPr sz="1500">
              <a:latin typeface="Arial"/>
              <a:cs typeface="Arial"/>
            </a:endParaRPr>
          </a:p>
          <a:p>
            <a:pPr marL="1155700" lvl="2" indent="-229870">
              <a:lnSpc>
                <a:spcPts val="1550"/>
              </a:lnSpc>
              <a:spcBef>
                <a:spcPts val="2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LETHAL, Null Space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Labs</a:t>
            </a:r>
            <a:endParaRPr sz="1300">
              <a:latin typeface="Arial"/>
              <a:cs typeface="Arial"/>
            </a:endParaRPr>
          </a:p>
          <a:p>
            <a:pPr marL="355600" indent="-342900">
              <a:lnSpc>
                <a:spcPts val="215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Attend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conferences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DEF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500" spc="-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5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9"/>
              </a:rPr>
              <a:t>https://defcon.org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  <a:tab pos="1673860" algn="l"/>
              </a:tabLst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BSides	</a:t>
            </a:r>
            <a:r>
              <a:rPr sz="15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10"/>
              </a:rPr>
              <a:t>http://www.securitybsides.com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Grace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Hopper Celebration</a:t>
            </a:r>
            <a:r>
              <a:rPr sz="1500" spc="-4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5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11"/>
              </a:rPr>
              <a:t>https://ghc.anitab.org/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ShellCon</a:t>
            </a:r>
            <a:r>
              <a:rPr sz="15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5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12"/>
              </a:rPr>
              <a:t>https://shellcon.io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LayerOne</a:t>
            </a:r>
            <a:r>
              <a:rPr sz="1500" spc="-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5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13"/>
              </a:rPr>
              <a:t>https://www.layerone.org/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AppSec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California</a:t>
            </a:r>
            <a:r>
              <a:rPr sz="1500" spc="-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5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14"/>
              </a:rPr>
              <a:t>https://2020.appseccalifornia.org/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519" y="447675"/>
            <a:ext cx="64281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Professional </a:t>
            </a:r>
            <a:r>
              <a:rPr sz="3400" spc="-5" dirty="0"/>
              <a:t>Reading </a:t>
            </a:r>
            <a:r>
              <a:rPr sz="3400" dirty="0"/>
              <a:t>&amp;</a:t>
            </a:r>
            <a:r>
              <a:rPr sz="3400" spc="-130" dirty="0"/>
              <a:t> </a:t>
            </a:r>
            <a:r>
              <a:rPr sz="3400" dirty="0"/>
              <a:t>Podcasts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626234"/>
            <a:ext cx="7868920" cy="373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18491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7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Must-Read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Blogs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Information Security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Professionals  (Capella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University) </a:t>
            </a:r>
            <a:r>
              <a:rPr sz="19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19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https://www.capella.edu/blogs/cublog/top-blogs-for-infosec-  </a:t>
            </a:r>
            <a:r>
              <a:rPr sz="19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professionals/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900" spc="-70" dirty="0">
                <a:solidFill>
                  <a:srgbClr val="FFFFFF"/>
                </a:solidFill>
                <a:latin typeface="Arial"/>
                <a:cs typeface="Arial"/>
              </a:rPr>
              <a:t>Top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Cyber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Security Blogs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900" spc="5" dirty="0">
                <a:solidFill>
                  <a:srgbClr val="FFFFFF"/>
                </a:solidFill>
                <a:latin typeface="Arial"/>
                <a:cs typeface="Arial"/>
              </a:rPr>
              <a:t>Websites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19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9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https://onlinedegrees.sandiego.edu/top-cyber-security-blogs-websites/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SANS Internet Storm Center</a:t>
            </a:r>
            <a:endParaRPr sz="19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9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https://isc.sans.edu/</a:t>
            </a:r>
            <a:endParaRPr sz="1900">
              <a:latin typeface="Arial"/>
              <a:cs typeface="Arial"/>
            </a:endParaRPr>
          </a:p>
          <a:p>
            <a:pPr marL="354965" marR="278765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SANS Newsbites </a:t>
            </a:r>
            <a:r>
              <a:rPr sz="19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19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ht</a:t>
            </a:r>
            <a:r>
              <a:rPr sz="1900" u="heavy" spc="-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t</a:t>
            </a:r>
            <a:r>
              <a:rPr sz="19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p</a:t>
            </a:r>
            <a:r>
              <a:rPr sz="1900" u="heavy" spc="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s</a:t>
            </a:r>
            <a:r>
              <a:rPr sz="19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://</a:t>
            </a:r>
            <a:r>
              <a:rPr sz="1900" u="heavy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w</a:t>
            </a:r>
            <a:r>
              <a:rPr sz="1900" u="heavy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w</a:t>
            </a:r>
            <a:r>
              <a:rPr sz="1900" u="heavy" spc="-1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w</a:t>
            </a:r>
            <a:r>
              <a:rPr sz="19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.</a:t>
            </a:r>
            <a:r>
              <a:rPr sz="1900" u="heavy" spc="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s</a:t>
            </a:r>
            <a:r>
              <a:rPr sz="19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a</a:t>
            </a:r>
            <a:r>
              <a:rPr sz="19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n</a:t>
            </a:r>
            <a:r>
              <a:rPr sz="1900" u="heavy" spc="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s</a:t>
            </a:r>
            <a:r>
              <a:rPr sz="19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.</a:t>
            </a:r>
            <a:r>
              <a:rPr sz="19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o</a:t>
            </a:r>
            <a:r>
              <a:rPr sz="19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r</a:t>
            </a:r>
            <a:r>
              <a:rPr sz="19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g/n</a:t>
            </a:r>
            <a:r>
              <a:rPr sz="1900" u="heavy" spc="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e</a:t>
            </a:r>
            <a:r>
              <a:rPr sz="1900" u="heavy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w</a:t>
            </a:r>
            <a:r>
              <a:rPr sz="1900" u="heavy" spc="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s</a:t>
            </a:r>
            <a:r>
              <a:rPr sz="19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le</a:t>
            </a:r>
            <a:r>
              <a:rPr sz="1900" u="heavy" spc="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t</a:t>
            </a:r>
            <a:r>
              <a:rPr sz="19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t</a:t>
            </a:r>
            <a:r>
              <a:rPr sz="19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e</a:t>
            </a:r>
            <a:r>
              <a:rPr sz="19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r</a:t>
            </a:r>
            <a:r>
              <a:rPr sz="1900" u="heavy" spc="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s</a:t>
            </a:r>
            <a:r>
              <a:rPr sz="19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/</a:t>
            </a:r>
            <a:r>
              <a:rPr sz="19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n</a:t>
            </a:r>
            <a:r>
              <a:rPr sz="1900" u="heavy" spc="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e</a:t>
            </a:r>
            <a:r>
              <a:rPr sz="1900" u="heavy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w</a:t>
            </a:r>
            <a:r>
              <a:rPr sz="1900" u="heavy" spc="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s</a:t>
            </a:r>
            <a:r>
              <a:rPr sz="19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bi</a:t>
            </a:r>
            <a:r>
              <a:rPr sz="1900" u="heavy" spc="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t</a:t>
            </a:r>
            <a:r>
              <a:rPr sz="19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e</a:t>
            </a:r>
            <a:r>
              <a:rPr sz="1900" u="heavy" spc="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s</a:t>
            </a:r>
            <a:r>
              <a:rPr sz="19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5"/>
              </a:rPr>
              <a:t>/</a:t>
            </a:r>
            <a:endParaRPr sz="1900">
              <a:latin typeface="Arial"/>
              <a:cs typeface="Arial"/>
            </a:endParaRPr>
          </a:p>
          <a:p>
            <a:pPr marL="354965" marR="4241800" indent="-342900">
              <a:lnSpc>
                <a:spcPct val="100000"/>
              </a:lnSpc>
              <a:spcBef>
                <a:spcPts val="465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DoD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Cyber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Exchange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Public </a:t>
            </a:r>
            <a:r>
              <a:rPr sz="19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</a:rPr>
              <a:t> </a:t>
            </a:r>
            <a:r>
              <a:rPr sz="19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6"/>
              </a:rPr>
              <a:t>https://public.cyber.mil/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189" y="561975"/>
            <a:ext cx="48304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5" dirty="0"/>
              <a:t>Twitter, </a:t>
            </a:r>
            <a:r>
              <a:rPr sz="3400" dirty="0"/>
              <a:t>Read, and</a:t>
            </a:r>
            <a:r>
              <a:rPr sz="3400" spc="-100" dirty="0"/>
              <a:t> </a:t>
            </a:r>
            <a:r>
              <a:rPr sz="3400" spc="-30" dirty="0"/>
              <a:t>Watch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457200" y="1698320"/>
            <a:ext cx="8229600" cy="4329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7470" marR="5080" indent="-33528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Quick </a:t>
            </a:r>
            <a:r>
              <a:rPr spc="-15" dirty="0"/>
              <a:t>Word </a:t>
            </a:r>
            <a:r>
              <a:rPr dirty="0"/>
              <a:t>on Resumes</a:t>
            </a:r>
            <a:r>
              <a:rPr spc="-315" dirty="0"/>
              <a:t> </a:t>
            </a:r>
            <a:r>
              <a:rPr dirty="0"/>
              <a:t>and  Applicant </a:t>
            </a:r>
            <a:r>
              <a:rPr spc="-20" dirty="0"/>
              <a:t>Tracking</a:t>
            </a:r>
            <a:r>
              <a:rPr spc="-155" dirty="0"/>
              <a:t> </a:t>
            </a:r>
            <a:r>
              <a:rPr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8807" y="1269682"/>
            <a:ext cx="7938134" cy="49885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Resumes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art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 form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84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Everyone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reviews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resume will have a different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opinion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should always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6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ready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Update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 regular</a:t>
            </a: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basis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maintain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resume in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formats*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*John’s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opinion</a:t>
            </a:r>
            <a:endParaRPr sz="1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6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Human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readable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individuals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smaller</a:t>
            </a: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companies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Longer,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detailed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resume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larger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companies which</a:t>
            </a:r>
            <a:r>
              <a:rPr sz="1600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utilize…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Applicant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Tracking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Resume is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scanned and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placed in a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Interviewers rarely see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original</a:t>
            </a: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resume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searched on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words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to find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qualified</a:t>
            </a:r>
            <a:r>
              <a:rPr sz="16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applicants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Use a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such as Jobscan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(www.jobscan.co)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evaluate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800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resume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against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surprised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poorly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resume</a:t>
            </a: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scores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8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Plural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forms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words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is a common problem (e.g. firewalls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sz="16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firewall)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2743200"/>
            <a:ext cx="6937375" cy="27699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795" y="590232"/>
            <a:ext cx="125222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80" dirty="0"/>
              <a:t>T</a:t>
            </a:r>
            <a:r>
              <a:rPr sz="3400" dirty="0"/>
              <a:t>o</a:t>
            </a:r>
            <a:r>
              <a:rPr sz="3400" spc="10" dirty="0"/>
              <a:t>p</a:t>
            </a:r>
            <a:r>
              <a:rPr sz="3400" dirty="0"/>
              <a:t>ics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575445"/>
            <a:ext cx="5205095" cy="364617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Pivoting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Demand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Professionals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Cybersecurity Fields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Careers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Technical,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Physical,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 Administrative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9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Already Be Involved in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Certifications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Networking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Professional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Reading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9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Resumes &amp;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Applicant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Tracking</a:t>
            </a:r>
            <a:r>
              <a:rPr sz="1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339" y="590232"/>
            <a:ext cx="446278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What is</a:t>
            </a:r>
            <a:r>
              <a:rPr sz="3400" spc="-65" dirty="0"/>
              <a:t> </a:t>
            </a:r>
            <a:r>
              <a:rPr sz="3400" spc="-5" dirty="0"/>
              <a:t>Cybersecurity?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626234"/>
            <a:ext cx="8006080" cy="313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Cybersecurity encompasses a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broad range of practices, tools and  concepts related closely to those of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and operational  technology </a:t>
            </a:r>
            <a:r>
              <a:rPr sz="2000" i="1" spc="-20" dirty="0">
                <a:solidFill>
                  <a:srgbClr val="FFFFFF"/>
                </a:solidFill>
                <a:latin typeface="Arial"/>
                <a:cs typeface="Arial"/>
              </a:rPr>
              <a:t>security.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Cybersecurity is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distinctive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in its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inclusion of the  offensive use of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technology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attack</a:t>
            </a:r>
            <a:r>
              <a:rPr sz="20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5" dirty="0">
                <a:solidFill>
                  <a:srgbClr val="FFFFFF"/>
                </a:solidFill>
                <a:latin typeface="Arial"/>
                <a:cs typeface="Arial"/>
              </a:rPr>
              <a:t>adversaries.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Gartner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“Definition: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Cybersecurity”,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07 June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2013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54965" marR="21971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"Measures taken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protect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a computer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system (as</a:t>
            </a:r>
            <a:r>
              <a:rPr sz="20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on  the Internet) against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unauthorized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access or</a:t>
            </a:r>
            <a:r>
              <a:rPr sz="2000" i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10" dirty="0">
                <a:solidFill>
                  <a:srgbClr val="FFFFFF"/>
                </a:solidFill>
                <a:latin typeface="Arial"/>
                <a:cs typeface="Arial"/>
              </a:rPr>
              <a:t>attack.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Merriam-Webster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0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https://www.merriam-webster.com/dictionary/cybersecurity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660" y="590232"/>
            <a:ext cx="364871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" dirty="0">
                <a:latin typeface="Arial"/>
                <a:cs typeface="Arial"/>
              </a:rPr>
              <a:t>What </a:t>
            </a:r>
            <a:r>
              <a:rPr sz="3400" b="1" dirty="0">
                <a:latin typeface="Arial"/>
                <a:cs typeface="Arial"/>
              </a:rPr>
              <a:t>is</a:t>
            </a:r>
            <a:r>
              <a:rPr sz="3400" b="1" spc="-80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Pivoting?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626234"/>
            <a:ext cx="797877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Pivoting is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exclusive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method of using an instance also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known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  ‘foothold’ to be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“move”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place inside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  compromised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network.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It uses the first compromised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system 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foothold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allow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us to compromise other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devices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servers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are otherwise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inaccessible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directly. </a:t>
            </a:r>
            <a:r>
              <a:rPr sz="2000" u="heavy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https://resources.infosecinstitute.com/pivoting-exploit-system-  </a:t>
            </a:r>
            <a:r>
              <a:rPr sz="20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another-network/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2139" y="331215"/>
            <a:ext cx="5377180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5194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Demand for  Cybersecurity</a:t>
            </a:r>
            <a:r>
              <a:rPr sz="3400" spc="-114" dirty="0"/>
              <a:t> </a:t>
            </a:r>
            <a:r>
              <a:rPr sz="3400" dirty="0"/>
              <a:t>Professionals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573453"/>
            <a:ext cx="8003540" cy="398652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Demand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Cybersecurity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Talent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Soars,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Finds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60"/>
              </a:spcBef>
              <a:buChar char="–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25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percent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gap between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demands for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cyber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talent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qualified</a:t>
            </a:r>
            <a:r>
              <a:rPr sz="15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workforce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60"/>
              </a:spcBef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Predicts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shortfall of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3.5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million cybersecurity professionals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5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2021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60"/>
              </a:spcBef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z="15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talent</a:t>
            </a:r>
            <a:endParaRPr sz="1500">
              <a:latin typeface="Arial"/>
              <a:cs typeface="Arial"/>
            </a:endParaRPr>
          </a:p>
          <a:p>
            <a:pPr marL="469265" marR="104775" lvl="1">
              <a:lnSpc>
                <a:spcPts val="2160"/>
              </a:lnSpc>
              <a:spcBef>
                <a:spcPts val="135"/>
              </a:spcBef>
              <a:buChar char="–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Closing the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gap </a:t>
            </a:r>
            <a:r>
              <a:rPr sz="15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“new collar </a:t>
            </a:r>
            <a:r>
              <a:rPr sz="1500" spc="-5" dirty="0">
                <a:solidFill>
                  <a:srgbClr val="FFFFFF"/>
                </a:solidFill>
                <a:latin typeface="Arial"/>
                <a:cs typeface="Arial"/>
              </a:rPr>
              <a:t>workers” </a:t>
            </a:r>
            <a:r>
              <a:rPr sz="15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 https://securityintelligence.com/news/demand-for-cybersecurity-talent-soars-study-finds/</a:t>
            </a:r>
            <a:endParaRPr sz="15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–"/>
            </a:pPr>
            <a:endParaRPr sz="1800">
              <a:latin typeface="Arial"/>
              <a:cs typeface="Arial"/>
            </a:endParaRPr>
          </a:p>
          <a:p>
            <a:pPr marL="354965" marR="214629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Demand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Cybersecurity Jobs Doubles Over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Five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Years,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Talent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Gap  Remains</a:t>
            </a:r>
            <a:endParaRPr sz="1800">
              <a:latin typeface="Arial"/>
              <a:cs typeface="Arial"/>
            </a:endParaRPr>
          </a:p>
          <a:p>
            <a:pPr marL="354965" marR="5080">
              <a:lnSpc>
                <a:spcPct val="100000"/>
              </a:lnSpc>
            </a:pP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https://www.prnewswire.com/news-releases/demand-for-cybersecurity-jobs- </a:t>
            </a:r>
            <a:r>
              <a:rPr sz="1800" spc="-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doubles-over-five-years-but-talent-gap-remains-300874877.html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10 highest-paying cybersecurity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60"/>
              </a:spcBef>
            </a:pPr>
            <a:r>
              <a:rPr sz="15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https://www.techrepublic.com/article/the-10-highest-paying-cybersecurity-jobs/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041" y="590232"/>
            <a:ext cx="3935729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Cybersecurity</a:t>
            </a:r>
            <a:r>
              <a:rPr sz="3400" spc="-120" dirty="0"/>
              <a:t> </a:t>
            </a:r>
            <a:r>
              <a:rPr sz="3400" dirty="0"/>
              <a:t>Fields</a:t>
            </a:r>
            <a:endParaRPr sz="3400"/>
          </a:p>
        </p:txBody>
      </p:sp>
      <p:sp>
        <p:nvSpPr>
          <p:cNvPr id="3" name="object 3"/>
          <p:cNvSpPr/>
          <p:nvPr/>
        </p:nvSpPr>
        <p:spPr>
          <a:xfrm>
            <a:off x="639127" y="1371587"/>
            <a:ext cx="7670419" cy="4492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4041" y="590232"/>
            <a:ext cx="3935729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Cybersecurity</a:t>
            </a:r>
            <a:r>
              <a:rPr sz="3400" spc="-120" dirty="0"/>
              <a:t> </a:t>
            </a:r>
            <a:r>
              <a:rPr sz="3400" dirty="0"/>
              <a:t>Fields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pic>
        <p:nvPicPr>
          <p:cNvPr id="1026" name="Picture 2" descr="TaoSecurity: Cybersecurity Domains Mind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889241" cy="435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5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5670" y="363156"/>
            <a:ext cx="477456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Careers in</a:t>
            </a:r>
            <a:r>
              <a:rPr sz="3400" spc="-135" dirty="0"/>
              <a:t> </a:t>
            </a:r>
            <a:r>
              <a:rPr sz="3400" dirty="0"/>
              <a:t>Cybersecurity</a:t>
            </a:r>
            <a:endParaRPr sz="3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6257" y="1117917"/>
            <a:ext cx="3100705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Analyst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Architect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Security Software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Developer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Security Systems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Engineer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sz="17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Administrator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Consultant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Forensics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Examiner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Penetration</a:t>
            </a:r>
            <a:r>
              <a:rPr sz="1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Arial"/>
                <a:cs typeface="Arial"/>
              </a:rPr>
              <a:t>Tester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6290" y="1117917"/>
            <a:ext cx="3069590" cy="204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Cryptographer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Cryptanalyst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ts val="1839"/>
              </a:lnSpc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Information System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1700">
              <a:latin typeface="Arial"/>
              <a:cs typeface="Arial"/>
            </a:endParaRPr>
          </a:p>
          <a:p>
            <a:pPr marL="355600">
              <a:lnSpc>
                <a:spcPts val="1839"/>
              </a:lnSpc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Manager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Assurance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Law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Insurance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857" y="3499866"/>
            <a:ext cx="70535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1F1F1"/>
                </a:solidFill>
                <a:latin typeface="Arial"/>
                <a:cs typeface="Arial"/>
              </a:rPr>
              <a:t>References: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F1F1F1"/>
                </a:solidFill>
                <a:latin typeface="Arial"/>
                <a:cs typeface="Arial"/>
              </a:rPr>
              <a:t>“Learn How </a:t>
            </a:r>
            <a:r>
              <a:rPr sz="1800" dirty="0">
                <a:solidFill>
                  <a:srgbClr val="F1F1F1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1F1F1"/>
                </a:solidFill>
                <a:latin typeface="Arial"/>
                <a:cs typeface="Arial"/>
              </a:rPr>
              <a:t>Become”  </a:t>
            </a: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2"/>
              </a:rPr>
              <a:t>https://www.learnhowtobecome.org/computer-careers/cyber-security/ </a:t>
            </a:r>
            <a:r>
              <a:rPr sz="1800" spc="-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1F1F1"/>
                </a:solidFill>
                <a:latin typeface="Arial"/>
                <a:cs typeface="Arial"/>
              </a:rPr>
              <a:t>“Cyber </a:t>
            </a:r>
            <a:r>
              <a:rPr sz="1800" dirty="0">
                <a:solidFill>
                  <a:srgbClr val="F1F1F1"/>
                </a:solidFill>
                <a:latin typeface="Arial"/>
                <a:cs typeface="Arial"/>
              </a:rPr>
              <a:t>Security Jobs: </a:t>
            </a:r>
            <a:r>
              <a:rPr sz="1800" spc="-5" dirty="0">
                <a:solidFill>
                  <a:srgbClr val="F1F1F1"/>
                </a:solidFill>
                <a:latin typeface="Arial"/>
                <a:cs typeface="Arial"/>
              </a:rPr>
              <a:t>Opportunities </a:t>
            </a:r>
            <a:r>
              <a:rPr sz="1800" dirty="0">
                <a:solidFill>
                  <a:srgbClr val="F1F1F1"/>
                </a:solidFill>
                <a:latin typeface="Arial"/>
                <a:cs typeface="Arial"/>
              </a:rPr>
              <a:t>for </a:t>
            </a:r>
            <a:r>
              <a:rPr sz="1800" spc="-20" dirty="0">
                <a:solidFill>
                  <a:srgbClr val="F1F1F1"/>
                </a:solidFill>
                <a:latin typeface="Arial"/>
                <a:cs typeface="Arial"/>
              </a:rPr>
              <a:t>Non-Technical </a:t>
            </a:r>
            <a:r>
              <a:rPr sz="1800" spc="-5" dirty="0">
                <a:solidFill>
                  <a:srgbClr val="F1F1F1"/>
                </a:solidFill>
                <a:latin typeface="Arial"/>
                <a:cs typeface="Arial"/>
              </a:rPr>
              <a:t>Professionals” 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3"/>
              </a:rPr>
              <a:t>https://onlinedegrees.sandiego.edu/non-technical-cyber-security-jobs/ </a:t>
            </a:r>
            <a:r>
              <a:rPr sz="1800" spc="-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solidFill>
                  <a:srgbClr val="F1F1F1"/>
                </a:solidFill>
                <a:latin typeface="Arial"/>
                <a:cs typeface="Arial"/>
              </a:rPr>
              <a:t>Getting Started in </a:t>
            </a:r>
            <a:r>
              <a:rPr sz="1800" spc="-10" dirty="0">
                <a:solidFill>
                  <a:srgbClr val="F1F1F1"/>
                </a:solidFill>
                <a:latin typeface="Arial"/>
                <a:cs typeface="Arial"/>
              </a:rPr>
              <a:t>Cybersecurity </a:t>
            </a:r>
            <a:r>
              <a:rPr sz="1800" spc="-15" dirty="0">
                <a:solidFill>
                  <a:srgbClr val="F1F1F1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F1F1F1"/>
                </a:solidFill>
                <a:latin typeface="Arial"/>
                <a:cs typeface="Arial"/>
              </a:rPr>
              <a:t>a </a:t>
            </a:r>
            <a:r>
              <a:rPr sz="1800" spc="-20" dirty="0">
                <a:solidFill>
                  <a:srgbClr val="F1F1F1"/>
                </a:solidFill>
                <a:latin typeface="Arial"/>
                <a:cs typeface="Arial"/>
              </a:rPr>
              <a:t>Non-Technical </a:t>
            </a:r>
            <a:r>
              <a:rPr sz="1800" spc="-5" dirty="0">
                <a:solidFill>
                  <a:srgbClr val="F1F1F1"/>
                </a:solidFill>
                <a:latin typeface="Arial"/>
                <a:cs typeface="Arial"/>
              </a:rPr>
              <a:t>Background”  </a:t>
            </a:r>
            <a:r>
              <a:rPr sz="18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https://www.sans.org/security-awareness-training/blog/getting- </a:t>
            </a:r>
            <a:r>
              <a:rPr sz="1800" spc="-1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"/>
                <a:cs typeface="Arial"/>
                <a:hlinkClick r:id="rId4"/>
              </a:rPr>
              <a:t>started-cybersecurity-non-technical-background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1848</Words>
  <Application>Microsoft Office PowerPoint</Application>
  <PresentationFormat>On-screen Show (4:3)</PresentationFormat>
  <Paragraphs>308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Cyber Security Careers</vt:lpstr>
      <vt:lpstr>So Let’s Talk About Me…</vt:lpstr>
      <vt:lpstr>Topics</vt:lpstr>
      <vt:lpstr>What is Cybersecurity?</vt:lpstr>
      <vt:lpstr>What is Pivoting?</vt:lpstr>
      <vt:lpstr>Demand for  Cybersecurity Professionals</vt:lpstr>
      <vt:lpstr>Cybersecurity Fields</vt:lpstr>
      <vt:lpstr>Cybersecurity Fields</vt:lpstr>
      <vt:lpstr>Careers in Cybersecurity</vt:lpstr>
      <vt:lpstr>Technical, Administrative, and Physical Controls</vt:lpstr>
      <vt:lpstr>You May Already be  Involved in Cybersecurity!</vt:lpstr>
      <vt:lpstr>Cybersecurity Training</vt:lpstr>
      <vt:lpstr>Training Resources for Veterans</vt:lpstr>
      <vt:lpstr>Cybersecurity Certifications</vt:lpstr>
      <vt:lpstr>Cyber Workforce Management Program</vt:lpstr>
      <vt:lpstr>CompTIA Certifications</vt:lpstr>
      <vt:lpstr>International Information Systems  Security Certification Consortium (ISC2)</vt:lpstr>
      <vt:lpstr>SANS Institute</vt:lpstr>
      <vt:lpstr>SANS CyberTalent Immersion Academies</vt:lpstr>
      <vt:lpstr>EC-Council</vt:lpstr>
      <vt:lpstr>Offensive Security</vt:lpstr>
      <vt:lpstr>Employer Training &amp; Collaboration  Resources</vt:lpstr>
      <vt:lpstr>Other Training Resources</vt:lpstr>
      <vt:lpstr>For the more “experienced” workers among us…</vt:lpstr>
      <vt:lpstr>Networking</vt:lpstr>
      <vt:lpstr>Professional Reading &amp; Podcasts</vt:lpstr>
      <vt:lpstr>Twitter, Read, and Watch</vt:lpstr>
      <vt:lpstr>A Quick Word on Resumes and  Applicant Tracking Systems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</dc:title>
  <dc:creator>vignesh</dc:creator>
  <cp:lastModifiedBy>Blackbeast</cp:lastModifiedBy>
  <cp:revision>3</cp:revision>
  <dcterms:created xsi:type="dcterms:W3CDTF">2020-07-18T02:49:55Z</dcterms:created>
  <dcterms:modified xsi:type="dcterms:W3CDTF">2020-07-18T03:56:02Z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2020-07-18T00:00:00Z</vt:filetime>
  </property>
</Properties>
</file>